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11"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12"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20"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1"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81"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2"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3" name="Image"/>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4" name="Title Text"/>
          <p:cNvSpPr txBox="1"/>
          <p:nvPr>
            <p:ph type="title"/>
          </p:nvPr>
        </p:nvSpPr>
        <p:spPr>
          <a:prstGeom prst="rect">
            <a:avLst/>
          </a:prstGeom>
        </p:spPr>
        <p:txBody>
          <a:bodyPr/>
          <a:lstStyle/>
          <a:p>
            <a:pPr/>
            <a:r>
              <a:t>Title Text</a:t>
            </a:r>
          </a:p>
        </p:txBody>
      </p:sp>
      <p:sp>
        <p:nvSpPr>
          <p:cNvPr id="85"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3"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01" name="Image"/>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102" name="Image"/>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103" name="Image"/>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96900" y="42926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enaqx/awesome-reac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By Mani Shankar"/>
          <p:cNvSpPr txBox="1"/>
          <p:nvPr/>
        </p:nvSpPr>
        <p:spPr>
          <a:xfrm>
            <a:off x="8915400" y="6324600"/>
            <a:ext cx="2456954"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defRPr i="1"/>
            </a:lvl1pPr>
          </a:lstStyle>
          <a:p>
            <a:pPr/>
            <a:r>
              <a:t>By Mani Shankar</a:t>
            </a:r>
          </a:p>
        </p:txBody>
      </p:sp>
      <p:pic>
        <p:nvPicPr>
          <p:cNvPr id="138" name="reactjs.png" descr="reactjs.png"/>
          <p:cNvPicPr>
            <a:picLocks noChangeAspect="1"/>
          </p:cNvPicPr>
          <p:nvPr/>
        </p:nvPicPr>
        <p:blipFill>
          <a:blip r:embed="rId2">
            <a:extLst/>
          </a:blip>
          <a:stretch>
            <a:fillRect/>
          </a:stretch>
        </p:blipFill>
        <p:spPr>
          <a:xfrm>
            <a:off x="4572783" y="855290"/>
            <a:ext cx="3622365" cy="3217020"/>
          </a:xfrm>
          <a:prstGeom prst="rect">
            <a:avLst/>
          </a:prstGeom>
          <a:ln w="12700">
            <a:miter lim="400000"/>
          </a:ln>
        </p:spPr>
      </p:pic>
      <p:sp>
        <p:nvSpPr>
          <p:cNvPr id="139" name="React.JS Fundamentals"/>
          <p:cNvSpPr txBox="1"/>
          <p:nvPr/>
        </p:nvSpPr>
        <p:spPr>
          <a:xfrm>
            <a:off x="1244335" y="4853325"/>
            <a:ext cx="1027926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7500">
                <a:solidFill>
                  <a:schemeClr val="accent1">
                    <a:hueOff val="369196"/>
                    <a:satOff val="13972"/>
                    <a:lumOff val="-24493"/>
                  </a:schemeClr>
                </a:solidFill>
                <a:latin typeface="Helvetica"/>
                <a:ea typeface="Helvetica"/>
                <a:cs typeface="Helvetica"/>
                <a:sym typeface="Helvetica"/>
              </a:defRPr>
            </a:lvl1pPr>
          </a:lstStyle>
          <a:p>
            <a:pPr/>
            <a:r>
              <a:t>React.JS Fundamentals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PROPS"/>
          <p:cNvSpPr txBox="1"/>
          <p:nvPr>
            <p:ph type="title"/>
          </p:nvPr>
        </p:nvSpPr>
        <p:spPr>
          <a:xfrm>
            <a:off x="508000" y="1025525"/>
            <a:ext cx="11988800" cy="1219200"/>
          </a:xfrm>
          <a:prstGeom prst="rect">
            <a:avLst/>
          </a:prstGeom>
        </p:spPr>
        <p:txBody>
          <a:bodyPr/>
          <a:lstStyle/>
          <a:p>
            <a:pPr/>
            <a:r>
              <a:t>PROPS</a:t>
            </a:r>
          </a:p>
        </p:txBody>
      </p:sp>
      <p:sp>
        <p:nvSpPr>
          <p:cNvPr id="165" name="Passed down to component from parent component and represents data for the component accessed via this.props…"/>
          <p:cNvSpPr txBox="1"/>
          <p:nvPr>
            <p:ph type="body" idx="1"/>
          </p:nvPr>
        </p:nvSpPr>
        <p:spPr>
          <a:prstGeom prst="rect">
            <a:avLst/>
          </a:prstGeom>
        </p:spPr>
        <p:txBody>
          <a:bodyPr/>
          <a:lstStyle/>
          <a:p>
            <a:pPr marL="0" indent="0" algn="ctr" defTabSz="457200">
              <a:spcBef>
                <a:spcPts val="0"/>
              </a:spcBef>
              <a:buClrTx/>
              <a:buSzTx/>
              <a:buFontTx/>
              <a:buNone/>
              <a:defRPr sz="3000">
                <a:solidFill>
                  <a:srgbClr val="111111"/>
                </a:solidFill>
                <a:latin typeface="Helvetica"/>
                <a:ea typeface="Helvetica"/>
                <a:cs typeface="Helvetica"/>
                <a:sym typeface="Helvetica"/>
              </a:defRPr>
            </a:pPr>
            <a:r>
              <a:t>Passed down to component from parent component and represents data for the component accessed via </a:t>
            </a:r>
            <a:r>
              <a:rPr b="1"/>
              <a:t>this.props</a:t>
            </a:r>
          </a:p>
          <a:p>
            <a:pPr marL="0" indent="0" defTabSz="457200">
              <a:spcBef>
                <a:spcPts val="0"/>
              </a:spcBef>
              <a:buClrTx/>
              <a:buSzTx/>
              <a:buFontTx/>
              <a:buNone/>
              <a:defRPr sz="1650">
                <a:solidFill>
                  <a:srgbClr val="DCDCDC"/>
                </a:solidFill>
                <a:latin typeface="Courier"/>
                <a:ea typeface="Courier"/>
                <a:cs typeface="Courier"/>
                <a:sym typeface="Courier"/>
              </a:defRPr>
            </a:pPr>
            <a:r>
              <a:t>render: </a:t>
            </a:r>
            <a:r>
              <a:rPr>
                <a:solidFill>
                  <a:srgbClr val="E3CEAB"/>
                </a:solidFill>
              </a:rPr>
              <a:t>function</a:t>
            </a:r>
            <a:r>
              <a:t>() {</a:t>
            </a:r>
          </a:p>
          <a:p>
            <a:pPr marL="0" indent="0" defTabSz="457200">
              <a:spcBef>
                <a:spcPts val="0"/>
              </a:spcBef>
              <a:buClrTx/>
              <a:buSzTx/>
              <a:buFontTx/>
              <a:buNone/>
              <a:defRPr sz="1650">
                <a:solidFill>
                  <a:srgbClr val="DCDCDC"/>
                </a:solidFill>
                <a:latin typeface="Courier"/>
                <a:ea typeface="Courier"/>
                <a:cs typeface="Courier"/>
                <a:sym typeface="Courier"/>
              </a:defRPr>
            </a:pPr>
            <a:r>
              <a:t>    </a:t>
            </a:r>
            <a:r>
              <a:rPr>
                <a:solidFill>
                  <a:srgbClr val="E3CEAB"/>
                </a:solidFill>
              </a:rPr>
              <a:t>var</a:t>
            </a:r>
            <a:r>
              <a:t> someProp = </a:t>
            </a:r>
            <a:r>
              <a:rPr>
                <a:solidFill>
                  <a:srgbClr val="CC9393"/>
                </a:solidFill>
              </a:rPr>
              <a:t>‘bar'</a:t>
            </a:r>
            <a:r>
              <a:t>;</a:t>
            </a:r>
          </a:p>
          <a:p>
            <a:pPr marL="0" indent="0" defTabSz="457200">
              <a:spcBef>
                <a:spcPts val="0"/>
              </a:spcBef>
              <a:buClrTx/>
              <a:buSzTx/>
              <a:buFontTx/>
              <a:buNone/>
              <a:defRPr sz="1650">
                <a:solidFill>
                  <a:srgbClr val="DCDCDC"/>
                </a:solidFill>
                <a:latin typeface="Courier"/>
                <a:ea typeface="Courier"/>
                <a:cs typeface="Courier"/>
                <a:sym typeface="Courier"/>
              </a:defRPr>
            </a:pPr>
            <a:r>
              <a:t>    </a:t>
            </a:r>
          </a:p>
          <a:p>
            <a:pPr marL="0" indent="0" defTabSz="457200">
              <a:spcBef>
                <a:spcPts val="0"/>
              </a:spcBef>
              <a:buClrTx/>
              <a:buSzTx/>
              <a:buFontTx/>
              <a:buNone/>
              <a:defRPr sz="1650">
                <a:solidFill>
                  <a:srgbClr val="CC9393"/>
                </a:solidFill>
                <a:latin typeface="Courier"/>
                <a:ea typeface="Courier"/>
                <a:cs typeface="Courier"/>
                <a:sym typeface="Courier"/>
              </a:defRPr>
            </a:pPr>
            <a:r>
              <a:rPr>
                <a:solidFill>
                  <a:srgbClr val="DCDCDC"/>
                </a:solidFill>
              </a:rPr>
              <a:t>    </a:t>
            </a:r>
            <a:r>
              <a:t>console</a:t>
            </a:r>
            <a:r>
              <a:rPr>
                <a:solidFill>
                  <a:srgbClr val="DCDCDC"/>
                </a:solidFill>
              </a:rPr>
              <a:t>.log(</a:t>
            </a:r>
            <a:r>
              <a:t>'component render()'</a:t>
            </a:r>
            <a:r>
              <a:rPr>
                <a:solidFill>
                  <a:srgbClr val="DCDCDC"/>
                </a:solidFill>
              </a:rPr>
              <a:t>, </a:t>
            </a:r>
            <a:r>
              <a:rPr>
                <a:solidFill>
                  <a:srgbClr val="E3CEAB"/>
                </a:solidFill>
              </a:rPr>
              <a:t>this</a:t>
            </a:r>
            <a:r>
              <a:rPr>
                <a:solidFill>
                  <a:srgbClr val="DCDCDC"/>
                </a:solidFill>
              </a:rPr>
              <a:t>.props);</a:t>
            </a:r>
            <a:endParaRPr>
              <a:solidFill>
                <a:srgbClr val="DCDCDC"/>
              </a:solidFill>
            </a:endParaRPr>
          </a:p>
          <a:p>
            <a:pPr marL="0" indent="0" defTabSz="457200">
              <a:spcBef>
                <a:spcPts val="0"/>
              </a:spcBef>
              <a:buClrTx/>
              <a:buSzTx/>
              <a:buFontTx/>
              <a:buNone/>
              <a:defRPr sz="1650">
                <a:solidFill>
                  <a:srgbClr val="DCDCDC"/>
                </a:solidFill>
                <a:latin typeface="Courier"/>
                <a:ea typeface="Courier"/>
                <a:cs typeface="Courier"/>
                <a:sym typeface="Courier"/>
              </a:defRPr>
            </a:pPr>
          </a:p>
          <a:p>
            <a:pPr marL="0" indent="0" defTabSz="457200">
              <a:spcBef>
                <a:spcPts val="0"/>
              </a:spcBef>
              <a:buClrTx/>
              <a:buSzTx/>
              <a:buFontTx/>
              <a:buNone/>
              <a:defRPr sz="1650">
                <a:solidFill>
                  <a:srgbClr val="E3CEAB"/>
                </a:solidFill>
                <a:latin typeface="Courier"/>
                <a:ea typeface="Courier"/>
                <a:cs typeface="Courier"/>
                <a:sym typeface="Courier"/>
              </a:defRPr>
            </a:pPr>
            <a:r>
              <a:rPr>
                <a:solidFill>
                  <a:srgbClr val="DCDCDC"/>
                </a:solidFill>
              </a:rPr>
              <a:t>    </a:t>
            </a:r>
            <a:r>
              <a:t>return</a:t>
            </a:r>
            <a:r>
              <a:rPr>
                <a:solidFill>
                  <a:srgbClr val="DCDCDC"/>
                </a:solidFill>
              </a:rPr>
              <a:t> </a:t>
            </a:r>
            <a:r>
              <a:t>&lt;</a:t>
            </a:r>
            <a:r>
              <a:rPr>
                <a:solidFill>
                  <a:srgbClr val="EFEF8F"/>
                </a:solidFill>
              </a:rPr>
              <a:t>div</a:t>
            </a:r>
            <a:r>
              <a:t>&gt;</a:t>
            </a:r>
            <a:endParaRPr>
              <a:solidFill>
                <a:srgbClr val="DCDCDC"/>
              </a:solidFill>
            </a:endParaRPr>
          </a:p>
          <a:p>
            <a:pPr marL="0" indent="0" defTabSz="457200">
              <a:spcBef>
                <a:spcPts val="0"/>
              </a:spcBef>
              <a:buClrTx/>
              <a:buSzTx/>
              <a:buFontTx/>
              <a:buNone/>
              <a:defRPr sz="1650">
                <a:solidFill>
                  <a:srgbClr val="CC9393"/>
                </a:solidFill>
                <a:latin typeface="Courier"/>
                <a:ea typeface="Courier"/>
                <a:cs typeface="Courier"/>
                <a:sym typeface="Courier"/>
              </a:defRPr>
            </a:pPr>
            <a:r>
              <a:rPr>
                <a:solidFill>
                  <a:srgbClr val="DCDCDC"/>
                </a:solidFill>
              </a:rPr>
              <a:t>        </a:t>
            </a:r>
            <a:r>
              <a:rPr>
                <a:solidFill>
                  <a:srgbClr val="E3CEAB"/>
                </a:solidFill>
              </a:rPr>
              <a:t>&lt;</a:t>
            </a:r>
            <a:r>
              <a:rPr>
                <a:solidFill>
                  <a:srgbClr val="EFEF8F"/>
                </a:solidFill>
              </a:rPr>
              <a:t>AnotherComponent</a:t>
            </a:r>
            <a:r>
              <a:rPr>
                <a:solidFill>
                  <a:srgbClr val="E3CEAB"/>
                </a:solidFill>
              </a:rPr>
              <a:t> foo=</a:t>
            </a:r>
            <a:r>
              <a:t>{someProp}</a:t>
            </a:r>
            <a:r>
              <a:rPr>
                <a:solidFill>
                  <a:srgbClr val="E3CEAB"/>
                </a:solidFill>
              </a:rPr>
              <a:t> model=</a:t>
            </a:r>
            <a:r>
              <a:t>{this.props.model}</a:t>
            </a:r>
            <a:r>
              <a:rPr>
                <a:solidFill>
                  <a:srgbClr val="E3CEAB"/>
                </a:solidFill>
              </a:rPr>
              <a:t> /&gt;</a:t>
            </a:r>
            <a:endParaRPr>
              <a:solidFill>
                <a:srgbClr val="DCDCDC"/>
              </a:solidFill>
            </a:endParaRPr>
          </a:p>
          <a:p>
            <a:pPr marL="0" indent="0" defTabSz="457200">
              <a:spcBef>
                <a:spcPts val="0"/>
              </a:spcBef>
              <a:buClrTx/>
              <a:buSzTx/>
              <a:buFontTx/>
              <a:buNone/>
              <a:defRPr sz="1650">
                <a:solidFill>
                  <a:srgbClr val="DCDCDC"/>
                </a:solidFill>
                <a:latin typeface="Courier"/>
                <a:ea typeface="Courier"/>
                <a:cs typeface="Courier"/>
                <a:sym typeface="Courier"/>
              </a:defRPr>
            </a:pPr>
            <a:r>
              <a:t>    </a:t>
            </a:r>
            <a:r>
              <a:rPr>
                <a:solidFill>
                  <a:srgbClr val="E3CEAB"/>
                </a:solidFill>
              </a:rPr>
              <a:t>&lt;/</a:t>
            </a:r>
            <a:r>
              <a:rPr>
                <a:solidFill>
                  <a:srgbClr val="EFEF8F"/>
                </a:solidFill>
              </a:rPr>
              <a:t>div</a:t>
            </a:r>
            <a:r>
              <a:rPr>
                <a:solidFill>
                  <a:srgbClr val="E3CEAB"/>
                </a:solidFill>
              </a:rPr>
              <a:t>&gt;</a:t>
            </a:r>
            <a:r>
              <a:t>;</a:t>
            </a:r>
          </a:p>
          <a:p>
            <a:pPr marL="0" indent="0" defTabSz="457200">
              <a:spcBef>
                <a:spcPts val="0"/>
              </a:spcBef>
              <a:buClrTx/>
              <a:buSzTx/>
              <a:buFontTx/>
              <a:buNone/>
              <a:defRPr sz="1650">
                <a:solidFill>
                  <a:srgbClr val="DCDCDC"/>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tate"/>
          <p:cNvSpPr txBox="1"/>
          <p:nvPr>
            <p:ph type="title"/>
          </p:nvPr>
        </p:nvSpPr>
        <p:spPr>
          <a:prstGeom prst="rect">
            <a:avLst/>
          </a:prstGeom>
        </p:spPr>
        <p:txBody>
          <a:bodyPr/>
          <a:lstStyle/>
          <a:p>
            <a:pPr/>
            <a:r>
              <a:t>State</a:t>
            </a:r>
          </a:p>
        </p:txBody>
      </p:sp>
      <p:sp>
        <p:nvSpPr>
          <p:cNvPr id="168" name="Represents internal state of the component…"/>
          <p:cNvSpPr txBox="1"/>
          <p:nvPr>
            <p:ph type="body" idx="1"/>
          </p:nvPr>
        </p:nvSpPr>
        <p:spPr>
          <a:prstGeom prst="rect">
            <a:avLst/>
          </a:prstGeom>
        </p:spPr>
        <p:txBody>
          <a:bodyPr/>
          <a:lstStyle/>
          <a:p>
            <a:pPr marL="391583" indent="-391583" defTabSz="457200">
              <a:spcBef>
                <a:spcPts val="0"/>
              </a:spcBef>
              <a:defRPr sz="3000">
                <a:solidFill>
                  <a:srgbClr val="111111"/>
                </a:solidFill>
                <a:latin typeface="Helvetica"/>
                <a:ea typeface="Helvetica"/>
                <a:cs typeface="Helvetica"/>
                <a:sym typeface="Helvetica"/>
              </a:defRPr>
            </a:pPr>
            <a:r>
              <a:t>Represents internal state of the component</a:t>
            </a:r>
          </a:p>
          <a:p>
            <a:pPr marL="391583" indent="-391583" defTabSz="457200">
              <a:spcBef>
                <a:spcPts val="0"/>
              </a:spcBef>
              <a:defRPr sz="3000">
                <a:solidFill>
                  <a:srgbClr val="111111"/>
                </a:solidFill>
                <a:latin typeface="Helvetica"/>
                <a:ea typeface="Helvetica"/>
                <a:cs typeface="Helvetica"/>
                <a:sym typeface="Helvetica"/>
              </a:defRPr>
            </a:pPr>
            <a:r>
              <a:t>Accessed via </a:t>
            </a:r>
            <a:r>
              <a:rPr b="1"/>
              <a:t>this.state</a:t>
            </a:r>
          </a:p>
          <a:p>
            <a:pPr marL="391583" indent="-391583" defTabSz="457200">
              <a:spcBef>
                <a:spcPts val="0"/>
              </a:spcBef>
              <a:defRPr sz="3000">
                <a:solidFill>
                  <a:srgbClr val="111111"/>
                </a:solidFill>
                <a:latin typeface="Helvetica"/>
                <a:ea typeface="Helvetica"/>
                <a:cs typeface="Helvetica"/>
                <a:sym typeface="Helvetica"/>
              </a:defRPr>
            </a:pPr>
            <a:r>
              <a:t>When a component's state data changes, the rendered markup will be updated by re-invoking render() method</a:t>
            </a:r>
          </a:p>
          <a:p>
            <a:pPr marL="0" indent="0" defTabSz="457200">
              <a:spcBef>
                <a:spcPts val="0"/>
              </a:spcBef>
              <a:buClrTx/>
              <a:buSzTx/>
              <a:buFontTx/>
              <a:buNone/>
              <a:defRPr sz="1650">
                <a:solidFill>
                  <a:srgbClr val="DCDCDC"/>
                </a:solidFill>
                <a:latin typeface="Courier"/>
                <a:ea typeface="Courier"/>
                <a:cs typeface="Courier"/>
                <a:sym typeface="Courier"/>
              </a:defRPr>
            </a:pPr>
          </a:p>
          <a:p>
            <a:pPr marL="0" indent="0" defTabSz="457200">
              <a:spcBef>
                <a:spcPts val="0"/>
              </a:spcBef>
              <a:buClrTx/>
              <a:buSzTx/>
              <a:buFontTx/>
              <a:buNone/>
              <a:defRPr sz="1650">
                <a:solidFill>
                  <a:srgbClr val="DCDCDC"/>
                </a:solidFill>
                <a:latin typeface="Courier"/>
                <a:ea typeface="Courier"/>
                <a:cs typeface="Courier"/>
                <a:sym typeface="Courier"/>
              </a:defRPr>
            </a:pPr>
          </a:p>
          <a:p>
            <a:pPr marL="0" indent="0" defTabSz="457200">
              <a:spcBef>
                <a:spcPts val="0"/>
              </a:spcBef>
              <a:buClrTx/>
              <a:buSzTx/>
              <a:buFontTx/>
              <a:buNone/>
              <a:defRPr sz="1650">
                <a:solidFill>
                  <a:srgbClr val="DCDCDC"/>
                </a:solidFill>
                <a:latin typeface="Courier"/>
                <a:ea typeface="Courier"/>
                <a:cs typeface="Courier"/>
                <a:sym typeface="Courier"/>
              </a:defRPr>
            </a:pPr>
            <a:r>
              <a:t>render: </a:t>
            </a:r>
            <a:r>
              <a:rPr>
                <a:solidFill>
                  <a:srgbClr val="E3CEAB"/>
                </a:solidFill>
              </a:rPr>
              <a:t>function</a:t>
            </a:r>
            <a:r>
              <a:t>() {</a:t>
            </a:r>
          </a:p>
          <a:p>
            <a:pPr marL="0" indent="0" defTabSz="457200">
              <a:spcBef>
                <a:spcPts val="0"/>
              </a:spcBef>
              <a:buClrTx/>
              <a:buSzTx/>
              <a:buFontTx/>
              <a:buNone/>
              <a:defRPr sz="1650">
                <a:solidFill>
                  <a:srgbClr val="DCDCDC"/>
                </a:solidFill>
                <a:latin typeface="Courier"/>
                <a:ea typeface="Courier"/>
                <a:cs typeface="Courier"/>
                <a:sym typeface="Courier"/>
              </a:defRPr>
            </a:pPr>
            <a:r>
              <a:t>    </a:t>
            </a:r>
            <a:r>
              <a:rPr>
                <a:solidFill>
                  <a:srgbClr val="E3CEAB"/>
                </a:solidFill>
              </a:rPr>
              <a:t>return</a:t>
            </a:r>
            <a:r>
              <a:t> </a:t>
            </a:r>
            <a:r>
              <a:rPr>
                <a:solidFill>
                  <a:srgbClr val="E3CEAB"/>
                </a:solidFill>
              </a:rPr>
              <a:t>&lt;</a:t>
            </a:r>
            <a:r>
              <a:rPr>
                <a:solidFill>
                  <a:srgbClr val="EFEF8F"/>
                </a:solidFill>
              </a:rPr>
              <a:t>h3</a:t>
            </a:r>
            <a:r>
              <a:rPr>
                <a:solidFill>
                  <a:srgbClr val="E3CEAB"/>
                </a:solidFill>
              </a:rPr>
              <a:t>&gt;</a:t>
            </a:r>
            <a:r>
              <a:t>Click count: </a:t>
            </a:r>
          </a:p>
          <a:p>
            <a:pPr marL="0" indent="0" defTabSz="457200">
              <a:spcBef>
                <a:spcPts val="0"/>
              </a:spcBef>
              <a:buClrTx/>
              <a:buSzTx/>
              <a:buFontTx/>
              <a:buNone/>
              <a:defRPr sz="1650">
                <a:solidFill>
                  <a:srgbClr val="CC9393"/>
                </a:solidFill>
                <a:latin typeface="Courier"/>
                <a:ea typeface="Courier"/>
                <a:cs typeface="Courier"/>
                <a:sym typeface="Courier"/>
              </a:defRPr>
            </a:pPr>
            <a:r>
              <a:rPr>
                <a:solidFill>
                  <a:srgbClr val="DCDCDC"/>
                </a:solidFill>
              </a:rPr>
              <a:t>        </a:t>
            </a:r>
            <a:r>
              <a:rPr>
                <a:solidFill>
                  <a:srgbClr val="E3CEAB"/>
                </a:solidFill>
              </a:rPr>
              <a:t>&lt;</a:t>
            </a:r>
            <a:r>
              <a:rPr>
                <a:solidFill>
                  <a:srgbClr val="EFEF8F"/>
                </a:solidFill>
              </a:rPr>
              <a:t>span</a:t>
            </a:r>
            <a:r>
              <a:rPr>
                <a:solidFill>
                  <a:srgbClr val="E3CEAB"/>
                </a:solidFill>
              </a:rPr>
              <a:t> className=</a:t>
            </a:r>
            <a:r>
              <a:t>'label label-default'</a:t>
            </a:r>
            <a:r>
              <a:rPr>
                <a:solidFill>
                  <a:srgbClr val="E3CEAB"/>
                </a:solidFill>
              </a:rPr>
              <a:t>&gt;</a:t>
            </a:r>
            <a:r>
              <a:rPr>
                <a:solidFill>
                  <a:srgbClr val="DCDCDC"/>
                </a:solidFill>
              </a:rPr>
              <a:t>{this.state.clicks}</a:t>
            </a:r>
            <a:r>
              <a:rPr>
                <a:solidFill>
                  <a:srgbClr val="E3CEAB"/>
                </a:solidFill>
              </a:rPr>
              <a:t>&lt;/</a:t>
            </a:r>
            <a:r>
              <a:rPr>
                <a:solidFill>
                  <a:srgbClr val="EFEF8F"/>
                </a:solidFill>
              </a:rPr>
              <a:t>span</a:t>
            </a:r>
            <a:r>
              <a:rPr>
                <a:solidFill>
                  <a:srgbClr val="E3CEAB"/>
                </a:solidFill>
              </a:rPr>
              <a:t>&gt;</a:t>
            </a:r>
            <a:endParaRPr>
              <a:solidFill>
                <a:srgbClr val="DCDCDC"/>
              </a:solidFill>
            </a:endParaRPr>
          </a:p>
          <a:p>
            <a:pPr marL="0" indent="0" defTabSz="457200">
              <a:spcBef>
                <a:spcPts val="0"/>
              </a:spcBef>
              <a:buClrTx/>
              <a:buSzTx/>
              <a:buFontTx/>
              <a:buNone/>
              <a:defRPr sz="1650">
                <a:solidFill>
                  <a:srgbClr val="DCDCDC"/>
                </a:solidFill>
                <a:latin typeface="Courier"/>
                <a:ea typeface="Courier"/>
                <a:cs typeface="Courier"/>
                <a:sym typeface="Courier"/>
              </a:defRPr>
            </a:pPr>
            <a:r>
              <a:t>    </a:t>
            </a:r>
            <a:r>
              <a:rPr>
                <a:solidFill>
                  <a:srgbClr val="E3CEAB"/>
                </a:solidFill>
              </a:rPr>
              <a:t>&lt;/</a:t>
            </a:r>
            <a:r>
              <a:rPr>
                <a:solidFill>
                  <a:srgbClr val="EFEF8F"/>
                </a:solidFill>
              </a:rPr>
              <a:t>h3</a:t>
            </a:r>
            <a:r>
              <a:rPr>
                <a:solidFill>
                  <a:srgbClr val="E3CEAB"/>
                </a:solidFill>
              </a:rPr>
              <a:t>&gt;</a:t>
            </a:r>
            <a:r>
              <a:t>;</a:t>
            </a:r>
          </a:p>
          <a:p>
            <a:pPr marL="0" indent="0" defTabSz="457200">
              <a:spcBef>
                <a:spcPts val="0"/>
              </a:spcBef>
              <a:buClrTx/>
              <a:buSzTx/>
              <a:buFontTx/>
              <a:buNone/>
              <a:defRPr sz="1650">
                <a:solidFill>
                  <a:srgbClr val="DCDCDC"/>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JSX"/>
          <p:cNvSpPr txBox="1"/>
          <p:nvPr>
            <p:ph type="title"/>
          </p:nvPr>
        </p:nvSpPr>
        <p:spPr>
          <a:prstGeom prst="rect">
            <a:avLst/>
          </a:prstGeom>
        </p:spPr>
        <p:txBody>
          <a:bodyPr/>
          <a:lstStyle/>
          <a:p>
            <a:pPr/>
            <a:r>
              <a:t>JSX</a:t>
            </a:r>
          </a:p>
        </p:txBody>
      </p:sp>
      <p:sp>
        <p:nvSpPr>
          <p:cNvPr id="171" name="Arguably, one of the coolest things in React…"/>
          <p:cNvSpPr txBox="1"/>
          <p:nvPr>
            <p:ph type="body" idx="1"/>
          </p:nvPr>
        </p:nvSpPr>
        <p:spPr>
          <a:prstGeom prst="rect">
            <a:avLst/>
          </a:prstGeom>
        </p:spPr>
        <p:txBody>
          <a:bodyPr/>
          <a:lstStyle/>
          <a:p>
            <a:pPr marL="0" indent="0" algn="ctr" defTabSz="393192">
              <a:spcBef>
                <a:spcPts val="0"/>
              </a:spcBef>
              <a:buClrTx/>
              <a:buSzTx/>
              <a:buFontTx/>
              <a:buNone/>
              <a:defRPr sz="4902">
                <a:solidFill>
                  <a:srgbClr val="111111"/>
                </a:solidFill>
                <a:latin typeface="Helvetica"/>
                <a:ea typeface="Helvetica"/>
                <a:cs typeface="Helvetica"/>
                <a:sym typeface="Helvetica"/>
              </a:defRPr>
            </a:pPr>
            <a:r>
              <a:t> </a:t>
            </a:r>
          </a:p>
          <a:p>
            <a:pPr marL="336761" indent="-336761" defTabSz="393192">
              <a:spcBef>
                <a:spcPts val="0"/>
              </a:spcBef>
              <a:defRPr sz="2580">
                <a:solidFill>
                  <a:srgbClr val="111111"/>
                </a:solidFill>
                <a:latin typeface="Helvetica"/>
                <a:ea typeface="Helvetica"/>
                <a:cs typeface="Helvetica"/>
                <a:sym typeface="Helvetica"/>
              </a:defRPr>
            </a:pPr>
            <a:r>
              <a:t>Arguably, one of the coolest things in React</a:t>
            </a:r>
          </a:p>
          <a:p>
            <a:pPr marL="336761" indent="-336761" defTabSz="393192">
              <a:spcBef>
                <a:spcPts val="0"/>
              </a:spcBef>
              <a:defRPr sz="2580">
                <a:solidFill>
                  <a:srgbClr val="111111"/>
                </a:solidFill>
                <a:latin typeface="Helvetica"/>
                <a:ea typeface="Helvetica"/>
                <a:cs typeface="Helvetica"/>
                <a:sym typeface="Helvetica"/>
              </a:defRPr>
            </a:pPr>
            <a:r>
              <a:t>XML-like syntax for generating component's HTML</a:t>
            </a:r>
          </a:p>
          <a:p>
            <a:pPr marL="336761" indent="-336761" defTabSz="393192">
              <a:spcBef>
                <a:spcPts val="0"/>
              </a:spcBef>
              <a:defRPr sz="2580">
                <a:solidFill>
                  <a:srgbClr val="111111"/>
                </a:solidFill>
                <a:latin typeface="Helvetica"/>
                <a:ea typeface="Helvetica"/>
                <a:cs typeface="Helvetica"/>
                <a:sym typeface="Helvetica"/>
              </a:defRPr>
            </a:pPr>
            <a:r>
              <a:t>Easier to read and understand large DOM trees</a:t>
            </a:r>
          </a:p>
          <a:p>
            <a:pPr marL="336761" indent="-336761" defTabSz="393192">
              <a:spcBef>
                <a:spcPts val="0"/>
              </a:spcBef>
              <a:defRPr sz="2580">
                <a:solidFill>
                  <a:srgbClr val="111111"/>
                </a:solidFill>
                <a:latin typeface="Helvetica"/>
                <a:ea typeface="Helvetica"/>
                <a:cs typeface="Helvetica"/>
                <a:sym typeface="Helvetica"/>
              </a:defRPr>
            </a:pPr>
            <a:r>
              <a:t>Translates to plain JavaScript using </a:t>
            </a:r>
            <a:r>
              <a:rPr b="1"/>
              <a:t>react-tools</a:t>
            </a:r>
          </a:p>
          <a:p>
            <a:pPr marL="0" indent="0" defTabSz="393192">
              <a:spcBef>
                <a:spcPts val="0"/>
              </a:spcBef>
              <a:buClrTx/>
              <a:buSzTx/>
              <a:buFontTx/>
              <a:buNone/>
              <a:defRPr sz="1419">
                <a:solidFill>
                  <a:srgbClr val="7F9F7F"/>
                </a:solidFill>
                <a:latin typeface="Courier"/>
                <a:ea typeface="Courier"/>
                <a:cs typeface="Courier"/>
                <a:sym typeface="Courier"/>
              </a:defRPr>
            </a:pPr>
            <a:r>
              <a:t>/** @jsx React.DOM */</a:t>
            </a:r>
            <a:endParaRPr>
              <a:solidFill>
                <a:srgbClr val="DCDCDC"/>
              </a:solidFill>
            </a:endParaRPr>
          </a:p>
          <a:p>
            <a:pPr marL="0" indent="0" defTabSz="393192">
              <a:spcBef>
                <a:spcPts val="0"/>
              </a:spcBef>
              <a:buClrTx/>
              <a:buSzTx/>
              <a:buFontTx/>
              <a:buNone/>
              <a:defRPr sz="1419">
                <a:solidFill>
                  <a:srgbClr val="DCDCDC"/>
                </a:solidFill>
                <a:latin typeface="Courier"/>
                <a:ea typeface="Courier"/>
                <a:cs typeface="Courier"/>
                <a:sym typeface="Courier"/>
              </a:defRPr>
            </a:pPr>
          </a:p>
          <a:p>
            <a:pPr marL="0" indent="0" defTabSz="393192">
              <a:spcBef>
                <a:spcPts val="0"/>
              </a:spcBef>
              <a:buClrTx/>
              <a:buSzTx/>
              <a:buFontTx/>
              <a:buNone/>
              <a:defRPr sz="1419">
                <a:solidFill>
                  <a:srgbClr val="DCDCDC"/>
                </a:solidFill>
                <a:latin typeface="Courier"/>
                <a:ea typeface="Courier"/>
                <a:cs typeface="Courier"/>
                <a:sym typeface="Courier"/>
              </a:defRPr>
            </a:pPr>
            <a:r>
              <a:t>render: </a:t>
            </a:r>
            <a:r>
              <a:rPr>
                <a:solidFill>
                  <a:srgbClr val="E3CEAB"/>
                </a:solidFill>
              </a:rPr>
              <a:t>function</a:t>
            </a:r>
            <a:r>
              <a:t> () {</a:t>
            </a:r>
          </a:p>
          <a:p>
            <a:pPr marL="0" indent="0" defTabSz="393192">
              <a:spcBef>
                <a:spcPts val="0"/>
              </a:spcBef>
              <a:buClrTx/>
              <a:buSzTx/>
              <a:buFontTx/>
              <a:buNone/>
              <a:defRPr sz="1419">
                <a:solidFill>
                  <a:srgbClr val="E3CEAB"/>
                </a:solidFill>
                <a:latin typeface="Courier"/>
                <a:ea typeface="Courier"/>
                <a:cs typeface="Courier"/>
                <a:sym typeface="Courier"/>
              </a:defRPr>
            </a:pPr>
            <a:r>
              <a:rPr>
                <a:solidFill>
                  <a:srgbClr val="DCDCDC"/>
                </a:solidFill>
              </a:rPr>
              <a:t>    </a:t>
            </a:r>
            <a:r>
              <a:t>return</a:t>
            </a:r>
            <a:r>
              <a:rPr>
                <a:solidFill>
                  <a:srgbClr val="DCDCDC"/>
                </a:solidFill>
              </a:rPr>
              <a:t> </a:t>
            </a:r>
            <a:r>
              <a:t>&lt;</a:t>
            </a:r>
            <a:r>
              <a:rPr>
                <a:solidFill>
                  <a:srgbClr val="EFEF8F"/>
                </a:solidFill>
              </a:rPr>
              <a:t>div</a:t>
            </a:r>
            <a:r>
              <a:t>&gt;</a:t>
            </a:r>
            <a:endParaRPr>
              <a:solidFill>
                <a:srgbClr val="DCDCDC"/>
              </a:solidFill>
            </a:endParaRPr>
          </a:p>
          <a:p>
            <a:pPr marL="0" indent="0" defTabSz="393192">
              <a:spcBef>
                <a:spcPts val="0"/>
              </a:spcBef>
              <a:buClrTx/>
              <a:buSzTx/>
              <a:buFontTx/>
              <a:buNone/>
              <a:defRPr sz="1419">
                <a:solidFill>
                  <a:srgbClr val="DCDCDC"/>
                </a:solidFill>
                <a:latin typeface="Courier"/>
                <a:ea typeface="Courier"/>
                <a:cs typeface="Courier"/>
                <a:sym typeface="Courier"/>
              </a:defRPr>
            </a:pPr>
            <a:r>
              <a:t>        </a:t>
            </a:r>
            <a:r>
              <a:rPr>
                <a:solidFill>
                  <a:srgbClr val="E3CEAB"/>
                </a:solidFill>
              </a:rPr>
              <a:t>&lt;</a:t>
            </a:r>
            <a:r>
              <a:rPr>
                <a:solidFill>
                  <a:srgbClr val="EFEF8F"/>
                </a:solidFill>
              </a:rPr>
              <a:t>h2</a:t>
            </a:r>
            <a:r>
              <a:rPr>
                <a:solidFill>
                  <a:srgbClr val="E3CEAB"/>
                </a:solidFill>
              </a:rPr>
              <a:t>&gt;</a:t>
            </a:r>
          </a:p>
          <a:p>
            <a:pPr marL="0" indent="0" defTabSz="393192">
              <a:spcBef>
                <a:spcPts val="0"/>
              </a:spcBef>
              <a:buClrTx/>
              <a:buSzTx/>
              <a:buFontTx/>
              <a:buNone/>
              <a:defRPr sz="1419">
                <a:solidFill>
                  <a:srgbClr val="DCDCDC"/>
                </a:solidFill>
                <a:latin typeface="Courier"/>
                <a:ea typeface="Courier"/>
                <a:cs typeface="Courier"/>
                <a:sym typeface="Courier"/>
              </a:defRPr>
            </a:pPr>
            <a:r>
              <a:t>            </a:t>
            </a:r>
            <a:r>
              <a:rPr>
                <a:solidFill>
                  <a:srgbClr val="E3CEAB"/>
                </a:solidFill>
              </a:rPr>
              <a:t>&lt;</a:t>
            </a:r>
            <a:r>
              <a:rPr>
                <a:solidFill>
                  <a:srgbClr val="EFEF8F"/>
                </a:solidFill>
              </a:rPr>
              <a:t>strong</a:t>
            </a:r>
            <a:r>
              <a:rPr>
                <a:solidFill>
                  <a:srgbClr val="E3CEAB"/>
                </a:solidFill>
              </a:rPr>
              <a:t>&gt;</a:t>
            </a:r>
            <a:r>
              <a:t>Example 4:</a:t>
            </a:r>
            <a:r>
              <a:rPr>
                <a:solidFill>
                  <a:srgbClr val="E3CEAB"/>
                </a:solidFill>
              </a:rPr>
              <a:t>&lt;/</a:t>
            </a:r>
            <a:r>
              <a:rPr>
                <a:solidFill>
                  <a:srgbClr val="EFEF8F"/>
                </a:solidFill>
              </a:rPr>
              <a:t>strong</a:t>
            </a:r>
            <a:r>
              <a:rPr>
                <a:solidFill>
                  <a:srgbClr val="E3CEAB"/>
                </a:solidFill>
              </a:rPr>
              <a:t>&gt;</a:t>
            </a:r>
            <a:r>
              <a:t>  React App</a:t>
            </a:r>
          </a:p>
          <a:p>
            <a:pPr marL="0" indent="0" defTabSz="393192">
              <a:spcBef>
                <a:spcPts val="0"/>
              </a:spcBef>
              <a:buClrTx/>
              <a:buSzTx/>
              <a:buFontTx/>
              <a:buNone/>
              <a:defRPr sz="1419">
                <a:solidFill>
                  <a:srgbClr val="DCDCDC"/>
                </a:solidFill>
                <a:latin typeface="Courier"/>
                <a:ea typeface="Courier"/>
                <a:cs typeface="Courier"/>
                <a:sym typeface="Courier"/>
              </a:defRPr>
            </a:pPr>
            <a:r>
              <a:t>        </a:t>
            </a:r>
            <a:r>
              <a:rPr>
                <a:solidFill>
                  <a:srgbClr val="E3CEAB"/>
                </a:solidFill>
              </a:rPr>
              <a:t>&lt;/</a:t>
            </a:r>
            <a:r>
              <a:rPr>
                <a:solidFill>
                  <a:srgbClr val="EFEF8F"/>
                </a:solidFill>
              </a:rPr>
              <a:t>h2</a:t>
            </a:r>
            <a:r>
              <a:rPr>
                <a:solidFill>
                  <a:srgbClr val="E3CEAB"/>
                </a:solidFill>
              </a:rPr>
              <a:t>&gt;</a:t>
            </a:r>
          </a:p>
          <a:p>
            <a:pPr marL="0" indent="0" defTabSz="393192">
              <a:spcBef>
                <a:spcPts val="0"/>
              </a:spcBef>
              <a:buClrTx/>
              <a:buSzTx/>
              <a:buFontTx/>
              <a:buNone/>
              <a:defRPr sz="1419">
                <a:solidFill>
                  <a:srgbClr val="DCDCDC"/>
                </a:solidFill>
                <a:latin typeface="Courier"/>
                <a:ea typeface="Courier"/>
                <a:cs typeface="Courier"/>
                <a:sym typeface="Courier"/>
              </a:defRPr>
            </a:pPr>
            <a:r>
              <a:t>    </a:t>
            </a:r>
            <a:r>
              <a:rPr>
                <a:solidFill>
                  <a:srgbClr val="E3CEAB"/>
                </a:solidFill>
              </a:rPr>
              <a:t>&lt;/</a:t>
            </a:r>
            <a:r>
              <a:rPr>
                <a:solidFill>
                  <a:srgbClr val="EFEF8F"/>
                </a:solidFill>
              </a:rPr>
              <a:t>div</a:t>
            </a:r>
            <a:r>
              <a:rPr>
                <a:solidFill>
                  <a:srgbClr val="E3CEAB"/>
                </a:solidFill>
              </a:rPr>
              <a:t>&gt;</a:t>
            </a:r>
            <a:r>
              <a:t>;</a:t>
            </a:r>
          </a:p>
          <a:p>
            <a:pPr marL="0" indent="0" defTabSz="393192">
              <a:spcBef>
                <a:spcPts val="0"/>
              </a:spcBef>
              <a:buClrTx/>
              <a:buSzTx/>
              <a:buFontTx/>
              <a:buNone/>
              <a:defRPr sz="1419">
                <a:solidFill>
                  <a:srgbClr val="DCDCDC"/>
                </a:solidFill>
                <a:latin typeface="Courier"/>
                <a:ea typeface="Courier"/>
                <a:cs typeface="Courier"/>
                <a:sym typeface="Courier"/>
              </a:defRPr>
            </a:pPr>
            <a:r>
              <a:t>}</a:t>
            </a:r>
          </a:p>
          <a:p>
            <a:pPr marL="0" indent="0" defTabSz="393192">
              <a:spcBef>
                <a:spcPts val="0"/>
              </a:spcBef>
              <a:buClrTx/>
              <a:buSzTx/>
              <a:buFontTx/>
              <a:buNone/>
              <a:defRPr sz="1419">
                <a:solidFill>
                  <a:srgbClr val="DCDCDC"/>
                </a:solidFill>
                <a:latin typeface="Courier"/>
                <a:ea typeface="Courier"/>
                <a:cs typeface="Courier"/>
                <a:sym typeface="Courier"/>
              </a:defRPr>
            </a:pPr>
          </a:p>
          <a:p>
            <a:pPr marL="0" indent="0" defTabSz="393192">
              <a:spcBef>
                <a:spcPts val="0"/>
              </a:spcBef>
              <a:buClrTx/>
              <a:buSzTx/>
              <a:buFontTx/>
              <a:buNone/>
              <a:defRPr sz="1419">
                <a:solidFill>
                  <a:srgbClr val="7F9F7F"/>
                </a:solidFill>
                <a:latin typeface="Courier"/>
                <a:ea typeface="Courier"/>
                <a:cs typeface="Courier"/>
                <a:sym typeface="Courier"/>
              </a:defRPr>
            </a:pPr>
            <a:r>
              <a:t>/** regular DOM */</a:t>
            </a:r>
            <a:endParaRPr>
              <a:solidFill>
                <a:srgbClr val="DCDCDC"/>
              </a:solidFill>
            </a:endParaRPr>
          </a:p>
          <a:p>
            <a:pPr marL="0" indent="0" defTabSz="393192">
              <a:spcBef>
                <a:spcPts val="0"/>
              </a:spcBef>
              <a:buClrTx/>
              <a:buSzTx/>
              <a:buFontTx/>
              <a:buNone/>
              <a:defRPr sz="1419">
                <a:solidFill>
                  <a:srgbClr val="DCDCDC"/>
                </a:solidFill>
                <a:latin typeface="Courier"/>
                <a:ea typeface="Courier"/>
                <a:cs typeface="Courier"/>
                <a:sym typeface="Courier"/>
              </a:defRPr>
            </a:pPr>
          </a:p>
          <a:p>
            <a:pPr marL="0" indent="0" defTabSz="393192">
              <a:spcBef>
                <a:spcPts val="0"/>
              </a:spcBef>
              <a:buClrTx/>
              <a:buSzTx/>
              <a:buFontTx/>
              <a:buNone/>
              <a:defRPr sz="1419">
                <a:solidFill>
                  <a:srgbClr val="DCDCDC"/>
                </a:solidFill>
                <a:latin typeface="Courier"/>
                <a:ea typeface="Courier"/>
                <a:cs typeface="Courier"/>
                <a:sym typeface="Courier"/>
              </a:defRPr>
            </a:pPr>
            <a:r>
              <a:t>render: </a:t>
            </a:r>
            <a:r>
              <a:rPr>
                <a:solidFill>
                  <a:srgbClr val="E3CEAB"/>
                </a:solidFill>
              </a:rPr>
              <a:t>function</a:t>
            </a:r>
            <a:r>
              <a:t> () {</a:t>
            </a:r>
          </a:p>
          <a:p>
            <a:pPr marL="0" indent="0" defTabSz="393192">
              <a:spcBef>
                <a:spcPts val="0"/>
              </a:spcBef>
              <a:buClrTx/>
              <a:buSzTx/>
              <a:buFontTx/>
              <a:buNone/>
              <a:defRPr sz="1419">
                <a:solidFill>
                  <a:srgbClr val="DCDCDC"/>
                </a:solidFill>
                <a:latin typeface="Courier"/>
                <a:ea typeface="Courier"/>
                <a:cs typeface="Courier"/>
                <a:sym typeface="Courier"/>
              </a:defRPr>
            </a:pPr>
            <a:r>
              <a:t>    </a:t>
            </a:r>
            <a:r>
              <a:rPr>
                <a:solidFill>
                  <a:srgbClr val="E3CEAB"/>
                </a:solidFill>
              </a:rPr>
              <a:t>return</a:t>
            </a:r>
            <a:r>
              <a:t> React.DOM.div(</a:t>
            </a:r>
            <a:r>
              <a:rPr>
                <a:solidFill>
                  <a:srgbClr val="EFEFAF"/>
                </a:solidFill>
              </a:rPr>
              <a:t>null</a:t>
            </a:r>
            <a:r>
              <a:t>, </a:t>
            </a:r>
          </a:p>
          <a:p>
            <a:pPr marL="0" indent="0" defTabSz="393192">
              <a:spcBef>
                <a:spcPts val="0"/>
              </a:spcBef>
              <a:buClrTx/>
              <a:buSzTx/>
              <a:buFontTx/>
              <a:buNone/>
              <a:defRPr sz="1419">
                <a:solidFill>
                  <a:srgbClr val="DCDCDC"/>
                </a:solidFill>
                <a:latin typeface="Courier"/>
                <a:ea typeface="Courier"/>
                <a:cs typeface="Courier"/>
                <a:sym typeface="Courier"/>
              </a:defRPr>
            </a:pPr>
            <a:r>
              <a:t>        React.DOM.h2(</a:t>
            </a:r>
            <a:r>
              <a:rPr>
                <a:solidFill>
                  <a:srgbClr val="EFEFAF"/>
                </a:solidFill>
              </a:rPr>
              <a:t>null</a:t>
            </a:r>
            <a:r>
              <a:t>, React.DOM.strong(</a:t>
            </a:r>
            <a:r>
              <a:rPr>
                <a:solidFill>
                  <a:srgbClr val="EFEFAF"/>
                </a:solidFill>
              </a:rPr>
              <a:t>null</a:t>
            </a:r>
            <a:r>
              <a:t>, </a:t>
            </a:r>
            <a:r>
              <a:rPr>
                <a:solidFill>
                  <a:srgbClr val="CC9393"/>
                </a:solidFill>
              </a:rPr>
              <a:t>"Example 4:"</a:t>
            </a:r>
            <a:r>
              <a:t>), </a:t>
            </a:r>
            <a:r>
              <a:rPr>
                <a:solidFill>
                  <a:srgbClr val="CC9393"/>
                </a:solidFill>
              </a:rPr>
              <a:t>" React App"</a:t>
            </a:r>
            <a:r>
              <a:t>)</a:t>
            </a:r>
          </a:p>
          <a:p>
            <a:pPr marL="0" indent="0" defTabSz="393192">
              <a:spcBef>
                <a:spcPts val="0"/>
              </a:spcBef>
              <a:buClrTx/>
              <a:buSzTx/>
              <a:buFontTx/>
              <a:buNone/>
              <a:defRPr sz="1419">
                <a:solidFill>
                  <a:srgbClr val="DCDCDC"/>
                </a:solidFill>
                <a:latin typeface="Courier"/>
                <a:ea typeface="Courier"/>
                <a:cs typeface="Courier"/>
                <a:sym typeface="Courier"/>
              </a:defRPr>
            </a:pPr>
            <a:r>
              <a:t>    );</a:t>
            </a:r>
          </a:p>
          <a:p>
            <a:pPr marL="0" indent="0" defTabSz="393192">
              <a:spcBef>
                <a:spcPts val="0"/>
              </a:spcBef>
              <a:buClrTx/>
              <a:buSzTx/>
              <a:buFontTx/>
              <a:buNone/>
              <a:defRPr sz="1419">
                <a:solidFill>
                  <a:srgbClr val="DCDCDC"/>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Virtual DOM"/>
          <p:cNvSpPr txBox="1"/>
          <p:nvPr>
            <p:ph type="title"/>
          </p:nvPr>
        </p:nvSpPr>
        <p:spPr>
          <a:prstGeom prst="rect">
            <a:avLst/>
          </a:prstGeom>
        </p:spPr>
        <p:txBody>
          <a:bodyPr/>
          <a:lstStyle/>
          <a:p>
            <a:pPr/>
            <a:r>
              <a:t>Virtual DOM</a:t>
            </a:r>
          </a:p>
        </p:txBody>
      </p:sp>
      <p:sp>
        <p:nvSpPr>
          <p:cNvPr id="174" name="The virtual DOM is used for efficient re-rendering of the DOM…"/>
          <p:cNvSpPr txBox="1"/>
          <p:nvPr>
            <p:ph type="body" idx="1"/>
          </p:nvPr>
        </p:nvSpPr>
        <p:spPr>
          <a:prstGeom prst="rect">
            <a:avLst/>
          </a:prstGeom>
        </p:spPr>
        <p:txBody>
          <a:bodyPr/>
          <a:lstStyle/>
          <a:p>
            <a:pPr marL="391583" indent="-391583" defTabSz="457200">
              <a:spcBef>
                <a:spcPts val="0"/>
              </a:spcBef>
              <a:defRPr sz="3000">
                <a:solidFill>
                  <a:srgbClr val="111111"/>
                </a:solidFill>
                <a:latin typeface="Helvetica"/>
                <a:ea typeface="Helvetica"/>
                <a:cs typeface="Helvetica"/>
                <a:sym typeface="Helvetica"/>
              </a:defRPr>
            </a:pPr>
            <a:r>
              <a:t>The virtual DOM is used for efficient re-rendering of the DOM</a:t>
            </a:r>
          </a:p>
          <a:p>
            <a:pPr marL="391583" indent="-391583" defTabSz="457200">
              <a:spcBef>
                <a:spcPts val="0"/>
              </a:spcBef>
              <a:defRPr sz="3000">
                <a:solidFill>
                  <a:srgbClr val="111111"/>
                </a:solidFill>
                <a:latin typeface="Helvetica"/>
                <a:ea typeface="Helvetica"/>
                <a:cs typeface="Helvetica"/>
                <a:sym typeface="Helvetica"/>
              </a:defRPr>
            </a:pPr>
            <a:r>
              <a:t>React aims to re-render the virtual tree only when the state changes</a:t>
            </a:r>
          </a:p>
          <a:p>
            <a:pPr marL="391583" indent="-391583" defTabSz="457200">
              <a:spcBef>
                <a:spcPts val="0"/>
              </a:spcBef>
              <a:defRPr sz="3000">
                <a:solidFill>
                  <a:srgbClr val="111111"/>
                </a:solidFill>
                <a:latin typeface="Helvetica"/>
                <a:ea typeface="Helvetica"/>
                <a:cs typeface="Helvetica"/>
                <a:sym typeface="Helvetica"/>
              </a:defRPr>
            </a:pPr>
            <a:r>
              <a:t>Uses 2 virtual trees (new and previous) to find differences and batch update real DOM</a:t>
            </a:r>
          </a:p>
          <a:p>
            <a:pPr marL="391583" indent="-391583" defTabSz="457200">
              <a:spcBef>
                <a:spcPts val="0"/>
              </a:spcBef>
              <a:defRPr sz="3000">
                <a:solidFill>
                  <a:srgbClr val="111111"/>
                </a:solidFill>
                <a:latin typeface="Helvetica"/>
                <a:ea typeface="Helvetica"/>
                <a:cs typeface="Helvetica"/>
                <a:sym typeface="Helvetica"/>
              </a:defRPr>
            </a:pPr>
            <a:r>
              <a:t>Observes data changes (setState) and does dirty-checking to know when to re-render component</a:t>
            </a:r>
          </a:p>
          <a:p>
            <a:pPr marL="391583" indent="-391583" defTabSz="457200">
              <a:spcBef>
                <a:spcPts val="0"/>
              </a:spcBef>
              <a:defRPr sz="3000">
                <a:solidFill>
                  <a:srgbClr val="111111"/>
                </a:solidFill>
                <a:latin typeface="Helvetica"/>
                <a:ea typeface="Helvetica"/>
                <a:cs typeface="Helvetica"/>
                <a:sym typeface="Helvetica"/>
              </a:defRPr>
            </a:pPr>
            <a:r>
              <a:t>Whenever possible, does not update entire component in real DOM - only computes a patch operation that updates part of the DOM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ome Useful Codes"/>
          <p:cNvSpPr txBox="1"/>
          <p:nvPr>
            <p:ph type="title"/>
          </p:nvPr>
        </p:nvSpPr>
        <p:spPr>
          <a:prstGeom prst="rect">
            <a:avLst/>
          </a:prstGeom>
        </p:spPr>
        <p:txBody>
          <a:bodyPr/>
          <a:lstStyle/>
          <a:p>
            <a:pPr/>
            <a:r>
              <a:t>Some Useful Codes</a:t>
            </a:r>
          </a:p>
        </p:txBody>
      </p:sp>
      <p:sp>
        <p:nvSpPr>
          <p:cNvPr id="177" name="npm install -g create-react-app…"/>
          <p:cNvSpPr txBox="1"/>
          <p:nvPr>
            <p:ph type="body" idx="1"/>
          </p:nvPr>
        </p:nvSpPr>
        <p:spPr>
          <a:prstGeom prst="rect">
            <a:avLst/>
          </a:prstGeom>
        </p:spPr>
        <p:txBody>
          <a:bodyPr/>
          <a:lstStyle/>
          <a:p>
            <a:pPr marL="347472" indent="-347472" defTabSz="443991">
              <a:lnSpc>
                <a:spcPct val="120000"/>
              </a:lnSpc>
              <a:spcBef>
                <a:spcPts val="1800"/>
              </a:spcBef>
              <a:defRPr sz="2128">
                <a:solidFill>
                  <a:srgbClr val="000000"/>
                </a:solidFill>
                <a:latin typeface="+mn-lt"/>
                <a:ea typeface="+mn-ea"/>
                <a:cs typeface="+mn-cs"/>
                <a:sym typeface="Bodoni SvtyTwo ITC TT-Book"/>
              </a:defRPr>
            </a:pPr>
            <a:r>
              <a:t>npm install -g create-react-app</a:t>
            </a:r>
          </a:p>
          <a:p>
            <a:pPr marL="347472" indent="-347472" defTabSz="443991">
              <a:lnSpc>
                <a:spcPct val="120000"/>
              </a:lnSpc>
              <a:spcBef>
                <a:spcPts val="1800"/>
              </a:spcBef>
              <a:defRPr sz="2128">
                <a:solidFill>
                  <a:srgbClr val="000000"/>
                </a:solidFill>
                <a:latin typeface="+mn-lt"/>
                <a:ea typeface="+mn-ea"/>
                <a:cs typeface="+mn-cs"/>
                <a:sym typeface="Bodoni SvtyTwo ITC TT-Book"/>
              </a:defRPr>
            </a:pPr>
            <a:r>
              <a:t>npm install -g create-react-app@1.5.2</a:t>
            </a:r>
          </a:p>
          <a:p>
            <a:pPr marL="106171" indent="-106171" defTabSz="443991">
              <a:lnSpc>
                <a:spcPct val="120000"/>
              </a:lnSpc>
              <a:spcBef>
                <a:spcPts val="1800"/>
              </a:spcBef>
              <a:defRPr sz="2128">
                <a:solidFill>
                  <a:srgbClr val="000000"/>
                </a:solidFill>
                <a:latin typeface="+mn-lt"/>
                <a:ea typeface="+mn-ea"/>
                <a:cs typeface="+mn-cs"/>
                <a:sym typeface="Bodoni SvtyTwo ITC TT-Book"/>
              </a:defRPr>
            </a:pPr>
            <a:r>
              <a:t>  npm init reaact-app form-validation</a:t>
            </a:r>
          </a:p>
          <a:p>
            <a:pPr marL="106171" indent="-106171" defTabSz="443991">
              <a:lnSpc>
                <a:spcPct val="120000"/>
              </a:lnSpc>
              <a:spcBef>
                <a:spcPts val="1800"/>
              </a:spcBef>
              <a:defRPr sz="2128">
                <a:solidFill>
                  <a:srgbClr val="000000"/>
                </a:solidFill>
                <a:latin typeface="+mn-lt"/>
                <a:ea typeface="+mn-ea"/>
                <a:cs typeface="+mn-cs"/>
                <a:sym typeface="Bodoni SvtyTwo ITC TT-Book"/>
              </a:defRPr>
            </a:pPr>
            <a:r>
              <a:t>  npx create-react-app form-validation</a:t>
            </a:r>
          </a:p>
          <a:p>
            <a:pPr marL="106171" indent="-106171" defTabSz="443991">
              <a:lnSpc>
                <a:spcPct val="120000"/>
              </a:lnSpc>
              <a:spcBef>
                <a:spcPts val="1800"/>
              </a:spcBef>
              <a:defRPr sz="2128">
                <a:solidFill>
                  <a:srgbClr val="000000"/>
                </a:solidFill>
                <a:latin typeface="+mn-lt"/>
                <a:ea typeface="+mn-ea"/>
                <a:cs typeface="+mn-cs"/>
                <a:sym typeface="Bodoni SvtyTwo ITC TT-Book"/>
              </a:defRPr>
            </a:pPr>
            <a:r>
              <a:t>  Cd form-validation</a:t>
            </a:r>
          </a:p>
          <a:p>
            <a:pPr marL="106171" indent="-106171" defTabSz="443991">
              <a:lnSpc>
                <a:spcPct val="120000"/>
              </a:lnSpc>
              <a:spcBef>
                <a:spcPts val="1800"/>
              </a:spcBef>
              <a:defRPr sz="2128">
                <a:solidFill>
                  <a:srgbClr val="000000"/>
                </a:solidFill>
                <a:latin typeface="+mn-lt"/>
                <a:ea typeface="+mn-ea"/>
                <a:cs typeface="+mn-cs"/>
                <a:sym typeface="Bodoni SvtyTwo ITC TT-Book"/>
              </a:defRPr>
            </a:pPr>
            <a:r>
              <a:t>  npm start</a:t>
            </a:r>
          </a:p>
          <a:p>
            <a:pPr marL="125475" indent="-125475" defTabSz="443991">
              <a:lnSpc>
                <a:spcPct val="120000"/>
              </a:lnSpc>
              <a:spcBef>
                <a:spcPts val="1800"/>
              </a:spcBef>
              <a:defRPr sz="2128">
                <a:solidFill>
                  <a:srgbClr val="000000"/>
                </a:solidFill>
                <a:latin typeface="+mn-lt"/>
                <a:ea typeface="+mn-ea"/>
                <a:cs typeface="+mn-cs"/>
                <a:sym typeface="Bodoni SvtyTwo ITC TT-Book"/>
              </a:defRPr>
            </a:pPr>
            <a:r>
              <a:t>  npx generate-react-cli component MyComponent</a:t>
            </a:r>
          </a:p>
          <a:p>
            <a:pPr marL="193039" indent="-193039" defTabSz="443991">
              <a:lnSpc>
                <a:spcPct val="120000"/>
              </a:lnSpc>
              <a:spcBef>
                <a:spcPts val="1800"/>
              </a:spcBef>
              <a:defRPr sz="2128">
                <a:solidFill>
                  <a:srgbClr val="000000"/>
                </a:solidFill>
                <a:latin typeface="+mn-lt"/>
                <a:ea typeface="+mn-ea"/>
                <a:cs typeface="+mn-cs"/>
                <a:sym typeface="Bodoni SvtyTwo ITC TT-Book"/>
              </a:defRPr>
            </a:pPr>
            <a:r>
              <a:t> npm add axios</a:t>
            </a:r>
          </a:p>
          <a:p>
            <a:pPr marL="193039" indent="-193039" defTabSz="443991">
              <a:lnSpc>
                <a:spcPct val="120000"/>
              </a:lnSpc>
              <a:spcBef>
                <a:spcPts val="1800"/>
              </a:spcBef>
              <a:defRPr sz="2128">
                <a:solidFill>
                  <a:srgbClr val="000000"/>
                </a:solidFill>
                <a:latin typeface="+mn-lt"/>
                <a:ea typeface="+mn-ea"/>
                <a:cs typeface="+mn-cs"/>
                <a:sym typeface="Bodoni SvtyTwo ITC TT-Book"/>
              </a:defRPr>
            </a:pPr>
            <a:r>
              <a:t> npm add react-router-dom</a:t>
            </a:r>
          </a:p>
          <a:p>
            <a:pPr marL="193039" indent="-193039" defTabSz="443991">
              <a:lnSpc>
                <a:spcPct val="120000"/>
              </a:lnSpc>
              <a:spcBef>
                <a:spcPts val="1800"/>
              </a:spcBef>
              <a:defRPr sz="2128">
                <a:solidFill>
                  <a:srgbClr val="000000"/>
                </a:solidFill>
                <a:latin typeface="+mn-lt"/>
                <a:ea typeface="+mn-ea"/>
                <a:cs typeface="+mn-cs"/>
                <a:sym typeface="Bodoni SvtyTwo ITC TT-Book"/>
              </a:defRPr>
            </a:pPr>
            <a:r>
              <a:t> npm add formik</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What is React.js?"/>
          <p:cNvSpPr txBox="1"/>
          <p:nvPr>
            <p:ph type="title"/>
          </p:nvPr>
        </p:nvSpPr>
        <p:spPr>
          <a:prstGeom prst="rect">
            <a:avLst/>
          </a:prstGeom>
        </p:spPr>
        <p:txBody>
          <a:bodyPr/>
          <a:lstStyle/>
          <a:p>
            <a:pPr/>
            <a:r>
              <a:t>What is React.js?</a:t>
            </a:r>
          </a:p>
        </p:txBody>
      </p:sp>
      <p:sp>
        <p:nvSpPr>
          <p:cNvPr id="142" name="React is an open source JavaScript library created by Facebook…"/>
          <p:cNvSpPr txBox="1"/>
          <p:nvPr>
            <p:ph type="body" idx="1"/>
          </p:nvPr>
        </p:nvSpPr>
        <p:spPr>
          <a:prstGeom prst="rect">
            <a:avLst/>
          </a:prstGeom>
        </p:spPr>
        <p:txBody>
          <a:bodyPr/>
          <a:lstStyle/>
          <a:p>
            <a:pPr marL="281939" indent="-281939"/>
            <a:r>
              <a:t>React is an open source </a:t>
            </a:r>
            <a:r>
              <a:rPr b="1"/>
              <a:t>JavaScript</a:t>
            </a:r>
            <a:r>
              <a:t> library created by </a:t>
            </a:r>
            <a:r>
              <a:rPr b="1"/>
              <a:t>Facebook</a:t>
            </a:r>
          </a:p>
          <a:p>
            <a:pPr marL="281939" indent="-281939"/>
            <a:r>
              <a:t>React is a </a:t>
            </a:r>
            <a:r>
              <a:t>User Interface</a:t>
            </a:r>
            <a:r>
              <a:t> (UI) library</a:t>
            </a:r>
          </a:p>
          <a:p>
            <a:pPr marL="281939" indent="-281939"/>
            <a:r>
              <a:t>React is a tool for building </a:t>
            </a:r>
            <a:r>
              <a:rPr b="1"/>
              <a:t>UI components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Why was React developed?"/>
          <p:cNvSpPr txBox="1"/>
          <p:nvPr>
            <p:ph type="title"/>
          </p:nvPr>
        </p:nvSpPr>
        <p:spPr>
          <a:prstGeom prst="rect">
            <a:avLst/>
          </a:prstGeom>
        </p:spPr>
        <p:txBody>
          <a:bodyPr/>
          <a:lstStyle/>
          <a:p>
            <a:pPr/>
            <a:r>
              <a:t>Why was React developed?</a:t>
            </a:r>
          </a:p>
        </p:txBody>
      </p:sp>
      <p:sp>
        <p:nvSpPr>
          <p:cNvPr id="145" name="React was first created by Jordan Walke, a software engineer working for Facebook. React first deployed on Facebook’s newsfeed in 2011 and on Instagram.com in 2012.…"/>
          <p:cNvSpPr txBox="1"/>
          <p:nvPr>
            <p:ph type="body" idx="1"/>
          </p:nvPr>
        </p:nvSpPr>
        <p:spPr>
          <a:prstGeom prst="rect">
            <a:avLst/>
          </a:prstGeom>
        </p:spPr>
        <p:txBody>
          <a:bodyPr/>
          <a:lstStyle/>
          <a:p>
            <a:pPr marL="0" indent="0">
              <a:buClrTx/>
              <a:buSzTx/>
              <a:buFontTx/>
              <a:buNone/>
              <a:defRPr sz="2800">
                <a:latin typeface="+mn-lt"/>
                <a:ea typeface="+mn-ea"/>
                <a:cs typeface="+mn-cs"/>
                <a:sym typeface="Bodoni SvtyTwo ITC TT-Book"/>
              </a:defRPr>
            </a:pPr>
            <a:r>
              <a:t>React was first created by Jordan Walke, a software engineer working for Facebook. React first deployed on Facebook’s newsfeed in 2011 and on Instagram.com in 2012.</a:t>
            </a:r>
          </a:p>
          <a:p>
            <a:pPr marL="0" indent="0">
              <a:buClrTx/>
              <a:buSzTx/>
              <a:buFontTx/>
              <a:buNone/>
              <a:defRPr sz="2800">
                <a:latin typeface="+mn-lt"/>
                <a:ea typeface="+mn-ea"/>
                <a:cs typeface="+mn-cs"/>
                <a:sym typeface="Bodoni SvtyTwo ITC TT-Book"/>
              </a:defRPr>
            </a:pPr>
            <a:r>
              <a:t> </a:t>
            </a:r>
          </a:p>
          <a:p>
            <a:pPr marL="0" indent="0">
              <a:buClrTx/>
              <a:buSzTx/>
              <a:buFontTx/>
              <a:buNone/>
              <a:defRPr sz="2800">
                <a:latin typeface="+mn-lt"/>
                <a:ea typeface="+mn-ea"/>
                <a:cs typeface="+mn-cs"/>
                <a:sym typeface="Bodoni SvtyTwo ITC TT-Book"/>
              </a:defRPr>
            </a:pPr>
            <a:r>
              <a:t>React allows developers to create large web applications that can change data, without reloading the page. The main purpose of React is to be fast, scalable, and simple. It works only on user interfaces in the application. This corresponds to the view in the MVC template. It can be used with a combination of other JavaScript libraries or frameworks, such as Angular JS in MVC.</a:t>
            </a:r>
          </a:p>
          <a:p>
            <a:pPr marL="0" indent="0">
              <a:buClrTx/>
              <a:buSzTx/>
              <a:buFontTx/>
              <a:buNone/>
              <a:defRPr sz="2800">
                <a:latin typeface="+mn-lt"/>
                <a:ea typeface="+mn-ea"/>
                <a:cs typeface="+mn-cs"/>
                <a:sym typeface="Bodoni SvtyTwo ITC TT-Book"/>
              </a:defRPr>
            </a:pPr>
            <a:r>
              <a:t> </a:t>
            </a:r>
          </a:p>
          <a:p>
            <a:pPr marL="0" indent="0">
              <a:buClrTx/>
              <a:buSzTx/>
              <a:buFontTx/>
              <a:buNone/>
              <a:defRPr sz="2800">
                <a:latin typeface="+mn-lt"/>
                <a:ea typeface="+mn-ea"/>
                <a:cs typeface="+mn-cs"/>
                <a:sym typeface="Bodoni SvtyTwo ITC TT-Book"/>
              </a:defRPr>
            </a:pPr>
            <a:r>
              <a:t>React JS is also called simply to React or React.js.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eact: the good"/>
          <p:cNvSpPr txBox="1"/>
          <p:nvPr>
            <p:ph type="title"/>
          </p:nvPr>
        </p:nvSpPr>
        <p:spPr>
          <a:prstGeom prst="rect">
            <a:avLst/>
          </a:prstGeom>
        </p:spPr>
        <p:txBody>
          <a:bodyPr/>
          <a:lstStyle/>
          <a:p>
            <a:pPr/>
            <a:r>
              <a:t>React: the good</a:t>
            </a:r>
          </a:p>
        </p:txBody>
      </p:sp>
      <p:sp>
        <p:nvSpPr>
          <p:cNvPr id="148" name="It’s Easier to Learn for developers : React is easy to grasp for developers who are familiar with Javascript. Unlike Angular, React holds a smooth learning curve.…"/>
          <p:cNvSpPr txBox="1"/>
          <p:nvPr>
            <p:ph type="body" idx="1"/>
          </p:nvPr>
        </p:nvSpPr>
        <p:spPr>
          <a:prstGeom prst="rect">
            <a:avLst/>
          </a:prstGeom>
        </p:spPr>
        <p:txBody>
          <a:bodyPr/>
          <a:lstStyle/>
          <a:p>
            <a:pPr marL="317182" indent="-317182" defTabSz="473201">
              <a:lnSpc>
                <a:spcPct val="120000"/>
              </a:lnSpc>
              <a:spcBef>
                <a:spcPts val="1400"/>
              </a:spcBef>
              <a:defRPr sz="2430">
                <a:solidFill>
                  <a:srgbClr val="000000"/>
                </a:solidFill>
                <a:latin typeface="+mn-lt"/>
                <a:ea typeface="+mn-ea"/>
                <a:cs typeface="+mn-cs"/>
                <a:sym typeface="Bodoni SvtyTwo ITC TT-Book"/>
              </a:defRPr>
            </a:pPr>
            <a:r>
              <a:rPr>
                <a:latin typeface="Bodoni SvtyTwo ITC TT-Bold"/>
                <a:ea typeface="Bodoni SvtyTwo ITC TT-Bold"/>
                <a:cs typeface="Bodoni SvtyTwo ITC TT-Bold"/>
                <a:sym typeface="Bodoni SvtyTwo ITC TT-Bold"/>
              </a:rPr>
              <a:t>It’s Easier to Learn for developers </a:t>
            </a:r>
            <a:r>
              <a:t>: </a:t>
            </a:r>
            <a:r>
              <a:rPr sz="2268"/>
              <a:t>React is easy to grasp for developers who are familiar with Javascript. Unlike Angular, React holds a smooth learning curve.</a:t>
            </a:r>
            <a:endParaRPr sz="2268"/>
          </a:p>
          <a:p>
            <a:pPr marL="317182" indent="-317182" defTabSz="473201">
              <a:lnSpc>
                <a:spcPct val="120000"/>
              </a:lnSpc>
              <a:spcBef>
                <a:spcPts val="1400"/>
              </a:spcBef>
              <a:defRPr sz="2430">
                <a:solidFill>
                  <a:srgbClr val="000000"/>
                </a:solidFill>
                <a:latin typeface="+mn-lt"/>
                <a:ea typeface="+mn-ea"/>
                <a:cs typeface="+mn-cs"/>
                <a:sym typeface="Bodoni SvtyTwo ITC TT-Book"/>
              </a:defRPr>
            </a:pPr>
            <a:r>
              <a:rPr>
                <a:latin typeface="Bodoni SvtyTwo ITC TT-Bold"/>
                <a:ea typeface="Bodoni SvtyTwo ITC TT-Bold"/>
                <a:cs typeface="Bodoni SvtyTwo ITC TT-Bold"/>
                <a:sym typeface="Bodoni SvtyTwo ITC TT-Bold"/>
              </a:rPr>
              <a:t>React enables developers to reuse components</a:t>
            </a:r>
            <a:r>
              <a:t>: </a:t>
            </a:r>
            <a:r>
              <a:rPr sz="2268"/>
              <a:t>In React, your application comprises of components. Ideally, you start with building small components like buttons, checkboxes, dropdowns, menus, etc. and create wrapper components around these smaller components. And as you go on writing the higher level wrapper components, you will have a single root component and several hierarchical components. </a:t>
            </a:r>
            <a:endParaRPr sz="2268"/>
          </a:p>
          <a:p>
            <a:pPr marL="317182" indent="-317182" defTabSz="473201">
              <a:lnSpc>
                <a:spcPct val="120000"/>
              </a:lnSpc>
              <a:spcBef>
                <a:spcPts val="1400"/>
              </a:spcBef>
              <a:defRPr sz="2430">
                <a:solidFill>
                  <a:srgbClr val="000000"/>
                </a:solidFill>
                <a:latin typeface="+mn-lt"/>
                <a:ea typeface="+mn-ea"/>
                <a:cs typeface="+mn-cs"/>
                <a:sym typeface="Bodoni SvtyTwo ITC TT-Book"/>
              </a:defRPr>
            </a:pPr>
            <a:r>
              <a:rPr>
                <a:latin typeface="Bodoni SvtyTwo ITC TT-Bold"/>
                <a:ea typeface="Bodoni SvtyTwo ITC TT-Bold"/>
                <a:cs typeface="Bodoni SvtyTwo ITC TT-Bold"/>
                <a:sym typeface="Bodoni SvtyTwo ITC TT-Bold"/>
              </a:rPr>
              <a:t>It provides a unique Abstraction Layer:</a:t>
            </a:r>
            <a:r>
              <a:t> </a:t>
            </a:r>
            <a:r>
              <a:rPr sz="2268"/>
              <a:t>Another lesser-known business-related benefit with React is that it allows for a good abstraction layer, which means an end-user can’t access the complex internals.</a:t>
            </a:r>
            <a:endParaRPr sz="2268"/>
          </a:p>
          <a:p>
            <a:pPr marL="253746" indent="-253746" defTabSz="473201">
              <a:lnSpc>
                <a:spcPct val="120000"/>
              </a:lnSpc>
              <a:spcBef>
                <a:spcPts val="0"/>
              </a:spcBef>
              <a:defRPr sz="1944">
                <a:solidFill>
                  <a:srgbClr val="000000"/>
                </a:solidFill>
              </a:defRPr>
            </a:pPr>
            <a:r>
              <a:rPr b="1"/>
              <a:t>It’s well established with a vibrant ecosystem of Developer tools</a:t>
            </a:r>
            <a:r>
              <a:t>: </a:t>
            </a:r>
            <a:r>
              <a:rPr sz="2268"/>
              <a:t>React consists of rich and vibrant ecosystem. Developers can find dozens of ready-made and customisable charts, graphics, documentation tools, and other components that allow them to build a web app in lesser time without reinventing the wheel.  There’s this </a:t>
            </a:r>
            <a:r>
              <a:rPr sz="2268">
                <a:hlinkClick r:id="rId2" invalidUrl="" action="" tgtFrame="" tooltip="" history="1" highlightClick="0" endSnd="0"/>
              </a:rPr>
              <a:t>awesome collection of Reactjs dev tools and tutorials</a:t>
            </a:r>
            <a:r>
              <a:rPr sz="2268"/>
              <a:t> that help developers to build awesome stuffs.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Project Examples where Reactjs should be used – The use case…"/>
          <p:cNvSpPr txBox="1"/>
          <p:nvPr>
            <p:ph type="title"/>
          </p:nvPr>
        </p:nvSpPr>
        <p:spPr>
          <a:xfrm>
            <a:off x="508000" y="272107"/>
            <a:ext cx="11887895" cy="8184010"/>
          </a:xfrm>
          <a:prstGeom prst="rect">
            <a:avLst/>
          </a:prstGeom>
        </p:spPr>
        <p:txBody>
          <a:bodyPr/>
          <a:lstStyle/>
          <a:p>
            <a:pPr algn="l" defTabSz="502412">
              <a:spcBef>
                <a:spcPts val="1300"/>
              </a:spcBef>
              <a:defRPr sz="4816"/>
            </a:pPr>
            <a:r>
              <a:t>Project Examples where Reactjs should be used – The use case</a:t>
            </a:r>
            <a:endParaRPr>
              <a:solidFill>
                <a:srgbClr val="000000"/>
              </a:solidFill>
            </a:endParaRPr>
          </a:p>
          <a:p>
            <a:pPr algn="l" defTabSz="502412">
              <a:lnSpc>
                <a:spcPct val="100000"/>
              </a:lnSpc>
              <a:spcBef>
                <a:spcPts val="0"/>
              </a:spcBef>
              <a:defRPr sz="2064">
                <a:solidFill>
                  <a:srgbClr val="414141"/>
                </a:solidFill>
                <a:latin typeface="Palatino"/>
                <a:ea typeface="Palatino"/>
                <a:cs typeface="Palatino"/>
                <a:sym typeface="Palatino"/>
              </a:defRPr>
            </a:pPr>
            <a:r>
              <a:t>Here’s an interesting fact: Reactjs was initially developed by Facebook for its own use-case till it was made open-source.  </a:t>
            </a:r>
          </a:p>
          <a:p>
            <a:pPr algn="l" defTabSz="393192">
              <a:lnSpc>
                <a:spcPct val="100000"/>
              </a:lnSpc>
              <a:spcBef>
                <a:spcPts val="0"/>
              </a:spcBef>
              <a:defRPr sz="1634">
                <a:solidFill>
                  <a:srgbClr val="212529"/>
                </a:solidFill>
              </a:defRPr>
            </a:pPr>
            <a:endParaRPr>
              <a:solidFill>
                <a:srgbClr val="000000"/>
              </a:solidFill>
            </a:endParaRPr>
          </a:p>
          <a:p>
            <a:pPr marL="426564" indent="-426564" algn="l" defTabSz="393192">
              <a:lnSpc>
                <a:spcPct val="100000"/>
              </a:lnSpc>
              <a:spcBef>
                <a:spcPts val="0"/>
              </a:spcBef>
              <a:buClr>
                <a:srgbClr val="929292"/>
              </a:buClr>
              <a:buSzPct val="60000"/>
              <a:buFont typeface="Zapf Dingbats"/>
              <a:defRPr sz="3268">
                <a:solidFill>
                  <a:srgbClr val="212529"/>
                </a:solidFill>
                <a:latin typeface="Bodoni SvtyTwo ITC TT-Bold"/>
                <a:ea typeface="Bodoni SvtyTwo ITC TT-Bold"/>
                <a:cs typeface="Bodoni SvtyTwo ITC TT-Bold"/>
                <a:sym typeface="Bodoni SvtyTwo ITC TT-Bold"/>
              </a:defRPr>
            </a:pPr>
            <a:r>
              <a:t>Dashboards or data visualization tools</a:t>
            </a:r>
            <a:endParaRPr>
              <a:solidFill>
                <a:srgbClr val="000000"/>
              </a:solidFill>
            </a:endParaRPr>
          </a:p>
          <a:p>
            <a:pPr algn="l" defTabSz="393192">
              <a:lnSpc>
                <a:spcPct val="100000"/>
              </a:lnSpc>
              <a:spcBef>
                <a:spcPts val="0"/>
              </a:spcBef>
              <a:defRPr sz="1634">
                <a:solidFill>
                  <a:srgbClr val="212529"/>
                </a:solidFill>
              </a:defRPr>
            </a:pPr>
            <a:r>
              <a:t>Dashboards or Data visualization tools are the sweet-spot use-cases of React. They are very important for an end-user to understand the gist of the data in a format that could be understood quickly. Especially in use-cases like BI and Machine-learning, they are crucial for data-visualization.</a:t>
            </a:r>
            <a:endParaRPr>
              <a:solidFill>
                <a:srgbClr val="000000"/>
              </a:solidFill>
            </a:endParaRPr>
          </a:p>
          <a:p>
            <a:pPr algn="l" defTabSz="393192">
              <a:lnSpc>
                <a:spcPct val="100000"/>
              </a:lnSpc>
              <a:spcBef>
                <a:spcPts val="0"/>
              </a:spcBef>
              <a:defRPr sz="1634">
                <a:solidFill>
                  <a:srgbClr val="212529"/>
                </a:solidFill>
              </a:defRPr>
            </a:pPr>
            <a:r>
              <a:t>Although, there are some ready-made react dashboard templates available on the web, the technical licenses for them could be very costly. Furthermore, these templates remain very clunky to seamlessly integrate into a web application. So we wouldn’t recommend using them in the long run. </a:t>
            </a:r>
            <a:endParaRPr>
              <a:solidFill>
                <a:srgbClr val="000000"/>
              </a:solidFill>
            </a:endParaRPr>
          </a:p>
          <a:p>
            <a:pPr algn="l" defTabSz="393192">
              <a:lnSpc>
                <a:spcPct val="100000"/>
              </a:lnSpc>
              <a:spcBef>
                <a:spcPts val="0"/>
              </a:spcBef>
              <a:defRPr sz="1634">
                <a:solidFill>
                  <a:srgbClr val="212529"/>
                </a:solidFill>
              </a:defRPr>
            </a:pPr>
            <a:r>
              <a:t>To build a fully-fledged dashboard using React, you still need to use some additional development tools like Ant.design or Airframe React. </a:t>
            </a:r>
            <a:endParaRPr>
              <a:solidFill>
                <a:srgbClr val="000000"/>
              </a:solidFill>
            </a:endParaRPr>
          </a:p>
          <a:p>
            <a:pPr algn="l" defTabSz="393192">
              <a:lnSpc>
                <a:spcPct val="100000"/>
              </a:lnSpc>
              <a:spcBef>
                <a:spcPts val="0"/>
              </a:spcBef>
              <a:defRPr sz="1634">
                <a:solidFill>
                  <a:srgbClr val="212529"/>
                </a:solidFill>
              </a:defRPr>
            </a:pPr>
            <a:r>
              <a:t>Let’s understand how React helps in building interactive, and even data-heavy dashboards.</a:t>
            </a:r>
            <a:endParaRPr>
              <a:solidFill>
                <a:srgbClr val="000000"/>
              </a:solidFill>
            </a:endParaRPr>
          </a:p>
          <a:p>
            <a:pPr marL="336761" indent="-336761" algn="l" defTabSz="393192">
              <a:lnSpc>
                <a:spcPct val="100000"/>
              </a:lnSpc>
              <a:spcBef>
                <a:spcPts val="0"/>
              </a:spcBef>
              <a:buClr>
                <a:srgbClr val="929292"/>
              </a:buClr>
              <a:buSzPct val="60000"/>
              <a:buFont typeface="Zapf Dingbats"/>
              <a:defRPr sz="2580">
                <a:solidFill>
                  <a:srgbClr val="222222"/>
                </a:solidFill>
                <a:latin typeface="Bodoni SvtyTwo ITC TT-Bold"/>
                <a:ea typeface="Bodoni SvtyTwo ITC TT-Bold"/>
                <a:cs typeface="Bodoni SvtyTwo ITC TT-Bold"/>
                <a:sym typeface="Bodoni SvtyTwo ITC TT-Bold"/>
              </a:defRPr>
            </a:pPr>
            <a:r>
              <a:t>Component reusability helps kickstart effective development.</a:t>
            </a:r>
            <a:endParaRPr>
              <a:latin typeface="+mn-lt"/>
              <a:ea typeface="+mn-ea"/>
              <a:cs typeface="+mn-cs"/>
              <a:sym typeface="Bodoni SvtyTwo ITC TT-Book"/>
            </a:endParaRPr>
          </a:p>
          <a:p>
            <a:pPr algn="l" defTabSz="393192">
              <a:lnSpc>
                <a:spcPct val="100000"/>
              </a:lnSpc>
              <a:spcBef>
                <a:spcPts val="0"/>
              </a:spcBef>
              <a:defRPr sz="1634">
                <a:solidFill>
                  <a:srgbClr val="212529"/>
                </a:solidFill>
              </a:defRPr>
            </a:pPr>
            <a:r>
              <a:t>With React, you will have the liberty to build self-contained, reusable components that make your code modular and more organized. The idea is: if components of a dashboard are well-thought-of from the start, they can be re-used anywhere with no additional setup required at all. </a:t>
            </a:r>
            <a:endParaRPr>
              <a:solidFill>
                <a:srgbClr val="000000"/>
              </a:solidFill>
            </a:endParaRPr>
          </a:p>
          <a:p>
            <a:pPr marL="336761" indent="-336761" algn="l" defTabSz="393192">
              <a:lnSpc>
                <a:spcPct val="100000"/>
              </a:lnSpc>
              <a:spcBef>
                <a:spcPts val="0"/>
              </a:spcBef>
              <a:buClr>
                <a:srgbClr val="929292"/>
              </a:buClr>
              <a:buSzPct val="60000"/>
              <a:buFont typeface="Zapf Dingbats"/>
              <a:defRPr sz="2580">
                <a:solidFill>
                  <a:srgbClr val="222222"/>
                </a:solidFill>
                <a:latin typeface="Bodoni SvtyTwo ITC TT-Bold"/>
                <a:ea typeface="Bodoni SvtyTwo ITC TT-Bold"/>
                <a:cs typeface="Bodoni SvtyTwo ITC TT-Bold"/>
                <a:sym typeface="Bodoni SvtyTwo ITC TT-Bold"/>
              </a:defRPr>
            </a:pPr>
            <a:r>
              <a:t>Virtual DOM ensures the UI updates quickly and efficiently</a:t>
            </a:r>
            <a:endParaRPr>
              <a:latin typeface="+mn-lt"/>
              <a:ea typeface="+mn-ea"/>
              <a:cs typeface="+mn-cs"/>
              <a:sym typeface="Bodoni SvtyTwo ITC TT-Book"/>
            </a:endParaRPr>
          </a:p>
          <a:p>
            <a:pPr algn="l" defTabSz="393192">
              <a:lnSpc>
                <a:spcPct val="100000"/>
              </a:lnSpc>
              <a:spcBef>
                <a:spcPts val="0"/>
              </a:spcBef>
              <a:defRPr sz="1634">
                <a:solidFill>
                  <a:srgbClr val="212529"/>
                </a:solidFill>
              </a:defRPr>
            </a:pPr>
            <a:r>
              <a:t>A dashboard or data-visualization screen needs continuous updates of components so that you can track your data in real-time. For instance, non-stop updates of data-charts and notifications need to be displayed on the screen immediately and effectively. </a:t>
            </a:r>
            <a:endParaRPr>
              <a:solidFill>
                <a:srgbClr val="000000"/>
              </a:solidFill>
            </a:endParaRPr>
          </a:p>
          <a:p>
            <a:pPr algn="l" defTabSz="393192">
              <a:lnSpc>
                <a:spcPct val="100000"/>
              </a:lnSpc>
              <a:spcBef>
                <a:spcPts val="0"/>
              </a:spcBef>
              <a:defRPr sz="1634">
                <a:solidFill>
                  <a:srgbClr val="212529"/>
                </a:solidFill>
              </a:defRPr>
            </a:pPr>
            <a:r>
              <a:t>React’s Virtual DOM allows you to implement some smart workarounds that ensure the fast re-rendering of components, which is necessary since the data needs to be displayed immediately and effectively. In such situations, React will figure out an optimal way to update the UI, and all you have to do is to supply the stream of data through API. It helps in building even complex dashboards that require heavy data lifting.</a:t>
            </a:r>
            <a:endParaRPr>
              <a:solidFill>
                <a:srgbClr val="000000"/>
              </a:solidFill>
            </a:endParaRPr>
          </a:p>
          <a:p>
            <a:pPr marL="336761" indent="-336761" algn="l" defTabSz="393192">
              <a:lnSpc>
                <a:spcPct val="100000"/>
              </a:lnSpc>
              <a:spcBef>
                <a:spcPts val="0"/>
              </a:spcBef>
              <a:buClr>
                <a:srgbClr val="929292"/>
              </a:buClr>
              <a:buSzPct val="60000"/>
              <a:buFont typeface="Zapf Dingbats"/>
              <a:defRPr sz="2580">
                <a:solidFill>
                  <a:srgbClr val="222222"/>
                </a:solidFill>
                <a:latin typeface="Bodoni SvtyTwo ITC TT-Bold"/>
                <a:ea typeface="Bodoni SvtyTwo ITC TT-Bold"/>
                <a:cs typeface="Bodoni SvtyTwo ITC TT-Bold"/>
                <a:sym typeface="Bodoni SvtyTwo ITC TT-Bold"/>
              </a:defRPr>
            </a:pPr>
            <a:r>
              <a:t>Isomorphic javascript allows quick rendering of web pages</a:t>
            </a:r>
            <a:endParaRPr>
              <a:latin typeface="+mn-lt"/>
              <a:ea typeface="+mn-ea"/>
              <a:cs typeface="+mn-cs"/>
              <a:sym typeface="Bodoni SvtyTwo ITC TT-Book"/>
            </a:endParaRPr>
          </a:p>
          <a:p>
            <a:pPr algn="l" defTabSz="393192">
              <a:lnSpc>
                <a:spcPct val="100000"/>
              </a:lnSpc>
              <a:spcBef>
                <a:spcPts val="0"/>
              </a:spcBef>
              <a:defRPr sz="1634">
                <a:solidFill>
                  <a:srgbClr val="212529"/>
                </a:solidFill>
              </a:defRPr>
            </a:pPr>
            <a:r>
              <a:t>A dashboard is usually built as a client side SPA. In cases like highly complex or high-loaded SPAs, , it can take as long as 3-5 seconds to load the content from the server entirely.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act: the bad"/>
          <p:cNvSpPr txBox="1"/>
          <p:nvPr>
            <p:ph type="title"/>
          </p:nvPr>
        </p:nvSpPr>
        <p:spPr>
          <a:prstGeom prst="rect">
            <a:avLst/>
          </a:prstGeom>
        </p:spPr>
        <p:txBody>
          <a:bodyPr/>
          <a:lstStyle/>
          <a:p>
            <a:pPr/>
            <a:r>
              <a:t>React: the bad</a:t>
            </a:r>
          </a:p>
        </p:txBody>
      </p:sp>
      <p:sp>
        <p:nvSpPr>
          <p:cNvPr id="153" name="Poor SEO: A web application that runs only on the client-side can’t serve HTML to crawlers. This leads to poor SEO by default, which is a serious concern if your business depends on organic traffic to generate more revenue.…"/>
          <p:cNvSpPr txBox="1"/>
          <p:nvPr>
            <p:ph type="body" idx="1"/>
          </p:nvPr>
        </p:nvSpPr>
        <p:spPr>
          <a:xfrm>
            <a:off x="774700" y="2489200"/>
            <a:ext cx="11988800" cy="6096000"/>
          </a:xfrm>
          <a:prstGeom prst="rect">
            <a:avLst/>
          </a:prstGeom>
        </p:spPr>
        <p:txBody>
          <a:bodyPr/>
          <a:lstStyle/>
          <a:p>
            <a:pPr marL="520700" indent="-381000">
              <a:lnSpc>
                <a:spcPct val="110000"/>
              </a:lnSpc>
              <a:spcBef>
                <a:spcPts val="0"/>
              </a:spcBef>
              <a:buClr>
                <a:srgbClr val="212529"/>
              </a:buClr>
              <a:buSzPct val="75000"/>
              <a:buFont typeface="Helvetica"/>
              <a:buChar char="•"/>
              <a:defRPr sz="2400">
                <a:latin typeface="+mn-lt"/>
                <a:ea typeface="+mn-ea"/>
                <a:cs typeface="+mn-cs"/>
                <a:sym typeface="Bodoni SvtyTwo ITC TT-Book"/>
              </a:defRPr>
            </a:pPr>
            <a:r>
              <a:rPr>
                <a:latin typeface="Bodoni SvtyTwo ITC TT-Bold"/>
                <a:ea typeface="Bodoni SvtyTwo ITC TT-Bold"/>
                <a:cs typeface="Bodoni SvtyTwo ITC TT-Bold"/>
                <a:sym typeface="Bodoni SvtyTwo ITC TT-Bold"/>
              </a:rPr>
              <a:t>Poor SEO:</a:t>
            </a:r>
            <a:r>
              <a:t> A web application that runs only on the client-side can’t serve HTML to crawlers. This leads to poor SEO by default, which is a serious concern if your business depends on organic traffic to generate more revenue. </a:t>
            </a:r>
          </a:p>
          <a:p>
            <a:pPr marL="520700" indent="-381000">
              <a:lnSpc>
                <a:spcPct val="110000"/>
              </a:lnSpc>
              <a:spcBef>
                <a:spcPts val="0"/>
              </a:spcBef>
              <a:buClr>
                <a:srgbClr val="212529"/>
              </a:buClr>
              <a:buSzPct val="75000"/>
              <a:buFont typeface="Helvetica"/>
              <a:buChar char="•"/>
              <a:defRPr sz="2400">
                <a:latin typeface="+mn-lt"/>
                <a:ea typeface="+mn-ea"/>
                <a:cs typeface="+mn-cs"/>
                <a:sym typeface="Bodoni SvtyTwo ITC TT-Book"/>
              </a:defRPr>
            </a:pPr>
            <a:r>
              <a:rPr>
                <a:latin typeface="Bodoni SvtyTwo ITC TT-Bold"/>
                <a:ea typeface="Bodoni SvtyTwo ITC TT-Bold"/>
                <a:cs typeface="Bodoni SvtyTwo ITC TT-Bold"/>
                <a:sym typeface="Bodoni SvtyTwo ITC TT-Bold"/>
              </a:rPr>
              <a:t>Bad Performance:</a:t>
            </a:r>
            <a:r>
              <a:t> If a web application such as dashboard depends upon client-side javascript to render a full-page HTML, your users will experience a few critical seconds of the blank page before loading the content on screen. It affects the performance of your application, which is very valuable in terms of revenue gains.</a:t>
            </a:r>
            <a:endParaRPr>
              <a:solidFill>
                <a:srgbClr val="000000"/>
              </a:solidFill>
            </a:endParaRPr>
          </a:p>
          <a:p>
            <a:pPr marL="520700" indent="-381000">
              <a:lnSpc>
                <a:spcPct val="110000"/>
              </a:lnSpc>
              <a:spcBef>
                <a:spcPts val="0"/>
              </a:spcBef>
              <a:buClr>
                <a:srgbClr val="212529"/>
              </a:buClr>
              <a:buSzPct val="75000"/>
              <a:buFont typeface="Helvetica"/>
              <a:buChar char="•"/>
              <a:defRPr sz="2400">
                <a:latin typeface="+mn-lt"/>
                <a:ea typeface="+mn-ea"/>
                <a:cs typeface="+mn-cs"/>
                <a:sym typeface="Bodoni SvtyTwo ITC TT-Book"/>
              </a:defRPr>
            </a:pPr>
            <a:r>
              <a:rPr>
                <a:latin typeface="Bodoni SvtyTwo ITC TT-Bold"/>
                <a:ea typeface="Bodoni SvtyTwo ITC TT-Bold"/>
                <a:cs typeface="Bodoni SvtyTwo ITC TT-Bold"/>
                <a:sym typeface="Bodoni SvtyTwo ITC TT-Bold"/>
              </a:rPr>
              <a:t>High Maintainability: </a:t>
            </a:r>
            <a:r>
              <a:t>While the simplest use-case to the client-side rendering approach might work well for your business, there can be times when your developer ends up duplicating some application logic or view logic between client and server. Common examples include date and currency formatting, form validations, and routing logic. It makes maintenance of complex apps a nightmare, mainly when your whole business depends on it.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Why should I use React?"/>
          <p:cNvSpPr txBox="1"/>
          <p:nvPr>
            <p:ph type="title"/>
          </p:nvPr>
        </p:nvSpPr>
        <p:spPr>
          <a:prstGeom prst="rect">
            <a:avLst/>
          </a:prstGeom>
        </p:spPr>
        <p:txBody>
          <a:bodyPr/>
          <a:lstStyle>
            <a:lvl1pPr defTabSz="297941">
              <a:spcBef>
                <a:spcPts val="800"/>
              </a:spcBef>
              <a:defRPr sz="3570"/>
            </a:lvl1pPr>
          </a:lstStyle>
          <a:p>
            <a:pPr/>
            <a:r>
              <a:t>Why should I use React?</a:t>
            </a:r>
          </a:p>
        </p:txBody>
      </p:sp>
      <p:sp>
        <p:nvSpPr>
          <p:cNvPr id="156" name="Easy to read and understand views…"/>
          <p:cNvSpPr txBox="1"/>
          <p:nvPr>
            <p:ph type="body" idx="1"/>
          </p:nvPr>
        </p:nvSpPr>
        <p:spPr>
          <a:prstGeom prst="rect">
            <a:avLst/>
          </a:prstGeom>
        </p:spPr>
        <p:txBody>
          <a:bodyPr/>
          <a:lstStyle/>
          <a:p>
            <a:pPr marL="391583" indent="-391583" defTabSz="457200">
              <a:spcBef>
                <a:spcPts val="0"/>
              </a:spcBef>
              <a:defRPr sz="3000">
                <a:solidFill>
                  <a:srgbClr val="111111"/>
                </a:solidFill>
                <a:latin typeface="Helvetica"/>
                <a:ea typeface="Helvetica"/>
                <a:cs typeface="Helvetica"/>
                <a:sym typeface="Helvetica"/>
              </a:defRPr>
            </a:pPr>
            <a:r>
              <a:t>Easy to read and understand views</a:t>
            </a:r>
          </a:p>
          <a:p>
            <a:pPr marL="391583" indent="-391583" defTabSz="457200">
              <a:spcBef>
                <a:spcPts val="0"/>
              </a:spcBef>
              <a:defRPr sz="3000">
                <a:solidFill>
                  <a:srgbClr val="111111"/>
                </a:solidFill>
                <a:latin typeface="Helvetica"/>
                <a:ea typeface="Helvetica"/>
                <a:cs typeface="Helvetica"/>
                <a:sym typeface="Helvetica"/>
              </a:defRPr>
            </a:pPr>
            <a:r>
              <a:t>Concept of components is the </a:t>
            </a:r>
            <a:r>
              <a:rPr i="1"/>
              <a:t>future</a:t>
            </a:r>
            <a:r>
              <a:t> of web development</a:t>
            </a:r>
          </a:p>
          <a:p>
            <a:pPr marL="391583" indent="-391583" defTabSz="457200">
              <a:spcBef>
                <a:spcPts val="0"/>
              </a:spcBef>
              <a:defRPr sz="3000">
                <a:solidFill>
                  <a:srgbClr val="111111"/>
                </a:solidFill>
                <a:latin typeface="Helvetica"/>
                <a:ea typeface="Helvetica"/>
                <a:cs typeface="Helvetica"/>
                <a:sym typeface="Helvetica"/>
              </a:defRPr>
            </a:pPr>
            <a:r>
              <a:t>If your page uses a lot of fast updating data or real time data - React is the way to go</a:t>
            </a:r>
          </a:p>
          <a:p>
            <a:pPr marL="391583" indent="-391583" defTabSz="457200">
              <a:spcBef>
                <a:spcPts val="0"/>
              </a:spcBef>
              <a:defRPr sz="3000">
                <a:solidFill>
                  <a:srgbClr val="111111"/>
                </a:solidFill>
                <a:latin typeface="Helvetica"/>
                <a:ea typeface="Helvetica"/>
                <a:cs typeface="Helvetica"/>
                <a:sym typeface="Helvetica"/>
              </a:defRPr>
            </a:pPr>
            <a:r>
              <a:t>Once you and your team is over the React's learning curve, developing your app will become a lot faster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undamentals…"/>
          <p:cNvSpPr txBox="1"/>
          <p:nvPr>
            <p:ph type="title"/>
          </p:nvPr>
        </p:nvSpPr>
        <p:spPr>
          <a:prstGeom prst="rect">
            <a:avLst/>
          </a:prstGeom>
        </p:spPr>
        <p:txBody>
          <a:bodyPr/>
          <a:lstStyle/>
          <a:p>
            <a:pPr defTabSz="455675">
              <a:spcBef>
                <a:spcPts val="1200"/>
              </a:spcBef>
              <a:defRPr sz="5460"/>
            </a:pPr>
            <a:r>
              <a:t>Fundamentals</a:t>
            </a:r>
          </a:p>
          <a:p>
            <a:pPr defTabSz="356615">
              <a:lnSpc>
                <a:spcPct val="100000"/>
              </a:lnSpc>
              <a:spcBef>
                <a:spcPts val="0"/>
              </a:spcBef>
              <a:defRPr sz="2340">
                <a:solidFill>
                  <a:schemeClr val="accent5">
                    <a:hueOff val="-411174"/>
                    <a:satOff val="4030"/>
                    <a:lumOff val="-29867"/>
                  </a:schemeClr>
                </a:solidFill>
                <a:latin typeface="Helvetica"/>
                <a:ea typeface="Helvetica"/>
                <a:cs typeface="Helvetica"/>
                <a:sym typeface="Helvetica"/>
              </a:defRPr>
            </a:pPr>
            <a:r>
              <a:t>Most important terms in React</a:t>
            </a:r>
          </a:p>
        </p:txBody>
      </p:sp>
      <p:sp>
        <p:nvSpPr>
          <p:cNvPr id="159" name="Component…"/>
          <p:cNvSpPr txBox="1"/>
          <p:nvPr>
            <p:ph type="body" idx="1"/>
          </p:nvPr>
        </p:nvSpPr>
        <p:spPr>
          <a:prstGeom prst="rect">
            <a:avLst/>
          </a:prstGeom>
        </p:spPr>
        <p:txBody>
          <a:bodyPr/>
          <a:lstStyle/>
          <a:p>
            <a:pPr marL="978958" indent="-978958" defTabSz="457200">
              <a:spcBef>
                <a:spcPts val="0"/>
              </a:spcBef>
              <a:defRPr sz="7500">
                <a:solidFill>
                  <a:srgbClr val="111111"/>
                </a:solidFill>
                <a:latin typeface="Helvetica"/>
                <a:ea typeface="Helvetica"/>
                <a:cs typeface="Helvetica"/>
                <a:sym typeface="Helvetica"/>
              </a:defRPr>
            </a:pPr>
            <a:r>
              <a:t>Component</a:t>
            </a:r>
          </a:p>
          <a:p>
            <a:pPr marL="978958" indent="-978958" defTabSz="457200">
              <a:spcBef>
                <a:spcPts val="0"/>
              </a:spcBef>
              <a:defRPr sz="7500">
                <a:solidFill>
                  <a:srgbClr val="111111"/>
                </a:solidFill>
                <a:latin typeface="Helvetica"/>
                <a:ea typeface="Helvetica"/>
                <a:cs typeface="Helvetica"/>
                <a:sym typeface="Helvetica"/>
              </a:defRPr>
            </a:pPr>
            <a:r>
              <a:t>Props</a:t>
            </a:r>
          </a:p>
          <a:p>
            <a:pPr marL="978958" indent="-978958" defTabSz="457200">
              <a:spcBef>
                <a:spcPts val="0"/>
              </a:spcBef>
              <a:defRPr sz="7500">
                <a:solidFill>
                  <a:srgbClr val="111111"/>
                </a:solidFill>
                <a:latin typeface="Helvetica"/>
                <a:ea typeface="Helvetica"/>
                <a:cs typeface="Helvetica"/>
                <a:sym typeface="Helvetica"/>
              </a:defRPr>
            </a:pPr>
            <a:r>
              <a:t>State</a:t>
            </a:r>
          </a:p>
          <a:p>
            <a:pPr marL="978958" indent="-978958" defTabSz="457200">
              <a:spcBef>
                <a:spcPts val="0"/>
              </a:spcBef>
              <a:defRPr sz="7500">
                <a:solidFill>
                  <a:srgbClr val="111111"/>
                </a:solidFill>
                <a:latin typeface="Helvetica"/>
                <a:ea typeface="Helvetica"/>
                <a:cs typeface="Helvetica"/>
                <a:sym typeface="Helvetica"/>
              </a:defRPr>
            </a:pPr>
            <a:r>
              <a:t>JSX</a:t>
            </a:r>
          </a:p>
          <a:p>
            <a:pPr marL="978958" indent="-978958" defTabSz="457200">
              <a:spcBef>
                <a:spcPts val="0"/>
              </a:spcBef>
              <a:defRPr sz="7500">
                <a:solidFill>
                  <a:srgbClr val="111111"/>
                </a:solidFill>
                <a:latin typeface="Helvetica"/>
                <a:ea typeface="Helvetica"/>
                <a:cs typeface="Helvetica"/>
                <a:sym typeface="Helvetica"/>
              </a:defRPr>
            </a:pPr>
            <a:r>
              <a:t>Virtual DOM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mponent"/>
          <p:cNvSpPr txBox="1"/>
          <p:nvPr>
            <p:ph type="title"/>
          </p:nvPr>
        </p:nvSpPr>
        <p:spPr>
          <a:prstGeom prst="rect">
            <a:avLst/>
          </a:prstGeom>
        </p:spPr>
        <p:txBody>
          <a:bodyPr/>
          <a:lstStyle>
            <a:lvl1pPr defTabSz="297941">
              <a:spcBef>
                <a:spcPts val="800"/>
              </a:spcBef>
              <a:defRPr sz="3570"/>
            </a:lvl1pPr>
          </a:lstStyle>
          <a:p>
            <a:pPr/>
            <a:r>
              <a:t>Component</a:t>
            </a:r>
          </a:p>
        </p:txBody>
      </p:sp>
      <p:sp>
        <p:nvSpPr>
          <p:cNvPr id="162" name="Components are self-contained reusable building blocks of web application.…"/>
          <p:cNvSpPr txBox="1"/>
          <p:nvPr>
            <p:ph type="body" idx="1"/>
          </p:nvPr>
        </p:nvSpPr>
        <p:spPr>
          <a:prstGeom prst="rect">
            <a:avLst/>
          </a:prstGeom>
        </p:spPr>
        <p:txBody>
          <a:bodyPr/>
          <a:lstStyle/>
          <a:p>
            <a:pPr marL="0" indent="0" algn="ctr" defTabSz="434340">
              <a:spcBef>
                <a:spcPts val="0"/>
              </a:spcBef>
              <a:buClrTx/>
              <a:buSzTx/>
              <a:buFontTx/>
              <a:buNone/>
              <a:defRPr sz="4084">
                <a:solidFill>
                  <a:srgbClr val="111111"/>
                </a:solidFill>
                <a:latin typeface="Helvetica"/>
                <a:ea typeface="Helvetica"/>
                <a:cs typeface="Helvetica"/>
                <a:sym typeface="Helvetica"/>
              </a:defRPr>
            </a:pPr>
            <a:r>
              <a:t>Components are self-contained reusable building blocks of web application.</a:t>
            </a:r>
          </a:p>
          <a:p>
            <a:pPr marL="0" indent="0" algn="ctr" defTabSz="434340">
              <a:spcBef>
                <a:spcPts val="0"/>
              </a:spcBef>
              <a:buClrTx/>
              <a:buSzTx/>
              <a:buFontTx/>
              <a:buNone/>
              <a:defRPr sz="2850">
                <a:solidFill>
                  <a:srgbClr val="111111"/>
                </a:solidFill>
                <a:latin typeface="Helvetica"/>
                <a:ea typeface="Helvetica"/>
                <a:cs typeface="Helvetica"/>
                <a:sym typeface="Helvetica"/>
              </a:defRPr>
            </a:pPr>
            <a:r>
              <a:t>React components are basically just idempotent functions (same input produces same output).</a:t>
            </a:r>
          </a:p>
          <a:p>
            <a:pPr marL="0" indent="0" algn="ctr" defTabSz="434340">
              <a:spcBef>
                <a:spcPts val="0"/>
              </a:spcBef>
              <a:buClrTx/>
              <a:buSzTx/>
              <a:buFontTx/>
              <a:buNone/>
              <a:defRPr sz="2850">
                <a:solidFill>
                  <a:srgbClr val="111111"/>
                </a:solidFill>
                <a:latin typeface="Helvetica"/>
                <a:ea typeface="Helvetica"/>
                <a:cs typeface="Helvetica"/>
                <a:sym typeface="Helvetica"/>
              </a:defRPr>
            </a:pPr>
            <a:r>
              <a:t>They describe your UI at any point in time, just like a server-rendered app.</a:t>
            </a:r>
          </a:p>
          <a:p>
            <a:pPr marL="372004" indent="-372004" defTabSz="434340">
              <a:spcBef>
                <a:spcPts val="0"/>
              </a:spcBef>
              <a:defRPr sz="2850">
                <a:solidFill>
                  <a:srgbClr val="111111"/>
                </a:solidFill>
                <a:latin typeface="Helvetica"/>
                <a:ea typeface="Helvetica"/>
                <a:cs typeface="Helvetica"/>
                <a:sym typeface="Helvetica"/>
              </a:defRPr>
            </a:pPr>
            <a:r>
              <a:t>Created using React.createClass()</a:t>
            </a:r>
          </a:p>
          <a:p>
            <a:pPr marL="372004" indent="-372004" defTabSz="434340">
              <a:spcBef>
                <a:spcPts val="0"/>
              </a:spcBef>
              <a:defRPr sz="2850">
                <a:solidFill>
                  <a:srgbClr val="111111"/>
                </a:solidFill>
                <a:latin typeface="Helvetica"/>
                <a:ea typeface="Helvetica"/>
                <a:cs typeface="Helvetica"/>
                <a:sym typeface="Helvetica"/>
              </a:defRPr>
            </a:pPr>
            <a:r>
              <a:t>The only required method is render()</a:t>
            </a:r>
          </a:p>
          <a:p>
            <a:pPr marL="372004" indent="-372004" defTabSz="434340">
              <a:spcBef>
                <a:spcPts val="0"/>
              </a:spcBef>
              <a:defRPr sz="2850">
                <a:solidFill>
                  <a:srgbClr val="111111"/>
                </a:solidFill>
                <a:latin typeface="Helvetica"/>
                <a:ea typeface="Helvetica"/>
                <a:cs typeface="Helvetica"/>
                <a:sym typeface="Helvetica"/>
              </a:defRPr>
            </a:pPr>
            <a:r>
              <a:t>Inserted into DOM using React.renderComponent()</a:t>
            </a:r>
          </a:p>
          <a:p>
            <a:pPr marL="0" indent="0" defTabSz="434340">
              <a:spcBef>
                <a:spcPts val="0"/>
              </a:spcBef>
              <a:buClrTx/>
              <a:buSzTx/>
              <a:buFontTx/>
              <a:buNone/>
              <a:defRPr sz="1567">
                <a:solidFill>
                  <a:srgbClr val="DCDCDC"/>
                </a:solidFill>
                <a:latin typeface="Courier"/>
                <a:ea typeface="Courier"/>
                <a:cs typeface="Courier"/>
                <a:sym typeface="Courier"/>
              </a:defRPr>
            </a:pPr>
            <a:r>
              <a:rPr>
                <a:solidFill>
                  <a:srgbClr val="E3CEAB"/>
                </a:solidFill>
              </a:rPr>
              <a:t>var</a:t>
            </a:r>
            <a:r>
              <a:t> React = </a:t>
            </a:r>
            <a:r>
              <a:rPr>
                <a:solidFill>
                  <a:srgbClr val="CC9393"/>
                </a:solidFill>
              </a:rPr>
              <a:t>require</a:t>
            </a:r>
            <a:r>
              <a:t>(</a:t>
            </a:r>
            <a:r>
              <a:rPr>
                <a:solidFill>
                  <a:srgbClr val="CC9393"/>
                </a:solidFill>
              </a:rPr>
              <a:t>'react'</a:t>
            </a:r>
            <a:r>
              <a:t>),</a:t>
            </a:r>
          </a:p>
          <a:p>
            <a:pPr marL="0" indent="0" defTabSz="434340">
              <a:spcBef>
                <a:spcPts val="0"/>
              </a:spcBef>
              <a:buClrTx/>
              <a:buSzTx/>
              <a:buFontTx/>
              <a:buNone/>
              <a:defRPr sz="1567">
                <a:solidFill>
                  <a:srgbClr val="DCDCDC"/>
                </a:solidFill>
                <a:latin typeface="Courier"/>
                <a:ea typeface="Courier"/>
                <a:cs typeface="Courier"/>
                <a:sym typeface="Courier"/>
              </a:defRPr>
            </a:pPr>
            <a:r>
              <a:t>    SimpleView = React.createClass({</a:t>
            </a:r>
          </a:p>
          <a:p>
            <a:pPr marL="0" indent="0" defTabSz="434340">
              <a:spcBef>
                <a:spcPts val="0"/>
              </a:spcBef>
              <a:buClrTx/>
              <a:buSzTx/>
              <a:buFontTx/>
              <a:buNone/>
              <a:defRPr sz="1567">
                <a:solidFill>
                  <a:srgbClr val="DCDCDC"/>
                </a:solidFill>
                <a:latin typeface="Courier"/>
                <a:ea typeface="Courier"/>
                <a:cs typeface="Courier"/>
                <a:sym typeface="Courier"/>
              </a:defRPr>
            </a:pPr>
            <a:r>
              <a:t>        render: </a:t>
            </a:r>
            <a:r>
              <a:rPr>
                <a:solidFill>
                  <a:srgbClr val="E3CEAB"/>
                </a:solidFill>
              </a:rPr>
              <a:t>function</a:t>
            </a:r>
            <a:r>
              <a:t> () {</a:t>
            </a:r>
          </a:p>
          <a:p>
            <a:pPr marL="0" indent="0" defTabSz="434340">
              <a:spcBef>
                <a:spcPts val="0"/>
              </a:spcBef>
              <a:buClrTx/>
              <a:buSzTx/>
              <a:buFontTx/>
              <a:buNone/>
              <a:defRPr sz="1567">
                <a:solidFill>
                  <a:srgbClr val="DCDCDC"/>
                </a:solidFill>
                <a:latin typeface="Courier"/>
                <a:ea typeface="Courier"/>
                <a:cs typeface="Courier"/>
                <a:sym typeface="Courier"/>
              </a:defRPr>
            </a:pPr>
            <a:r>
              <a:t>            </a:t>
            </a:r>
            <a:r>
              <a:rPr>
                <a:solidFill>
                  <a:srgbClr val="E3CEAB"/>
                </a:solidFill>
              </a:rPr>
              <a:t>return</a:t>
            </a:r>
            <a:r>
              <a:t> </a:t>
            </a:r>
            <a:r>
              <a:rPr>
                <a:solidFill>
                  <a:srgbClr val="E3CEAB"/>
                </a:solidFill>
              </a:rPr>
              <a:t>&lt;</a:t>
            </a:r>
            <a:r>
              <a:rPr>
                <a:solidFill>
                  <a:srgbClr val="EFEF8F"/>
                </a:solidFill>
              </a:rPr>
              <a:t>h1</a:t>
            </a:r>
            <a:r>
              <a:rPr>
                <a:solidFill>
                  <a:srgbClr val="E3CEAB"/>
                </a:solidFill>
              </a:rPr>
              <a:t>&gt;&lt;</a:t>
            </a:r>
            <a:r>
              <a:rPr>
                <a:solidFill>
                  <a:srgbClr val="EFEF8F"/>
                </a:solidFill>
              </a:rPr>
              <a:t>strong</a:t>
            </a:r>
            <a:r>
              <a:rPr>
                <a:solidFill>
                  <a:srgbClr val="E3CEAB"/>
                </a:solidFill>
              </a:rPr>
              <a:t>&gt;</a:t>
            </a:r>
            <a:r>
              <a:t>Example 1:</a:t>
            </a:r>
            <a:r>
              <a:rPr>
                <a:solidFill>
                  <a:srgbClr val="E3CEAB"/>
                </a:solidFill>
              </a:rPr>
              <a:t>&lt;/</a:t>
            </a:r>
            <a:r>
              <a:rPr>
                <a:solidFill>
                  <a:srgbClr val="EFEF8F"/>
                </a:solidFill>
              </a:rPr>
              <a:t>strong</a:t>
            </a:r>
            <a:r>
              <a:rPr>
                <a:solidFill>
                  <a:srgbClr val="E3CEAB"/>
                </a:solidFill>
              </a:rPr>
              <a:t>&gt;</a:t>
            </a:r>
            <a:r>
              <a:t> A simple component</a:t>
            </a:r>
            <a:r>
              <a:rPr>
                <a:solidFill>
                  <a:srgbClr val="E3CEAB"/>
                </a:solidFill>
              </a:rPr>
              <a:t>&lt;/</a:t>
            </a:r>
            <a:r>
              <a:rPr>
                <a:solidFill>
                  <a:srgbClr val="EFEF8F"/>
                </a:solidFill>
              </a:rPr>
              <a:t>h1</a:t>
            </a:r>
            <a:r>
              <a:rPr>
                <a:solidFill>
                  <a:srgbClr val="E3CEAB"/>
                </a:solidFill>
              </a:rPr>
              <a:t>&gt;</a:t>
            </a:r>
            <a:r>
              <a:t>;</a:t>
            </a:r>
          </a:p>
          <a:p>
            <a:pPr marL="0" indent="0" defTabSz="434340">
              <a:spcBef>
                <a:spcPts val="0"/>
              </a:spcBef>
              <a:buClrTx/>
              <a:buSzTx/>
              <a:buFontTx/>
              <a:buNone/>
              <a:defRPr sz="1567">
                <a:solidFill>
                  <a:srgbClr val="DCDCDC"/>
                </a:solidFill>
                <a:latin typeface="Courier"/>
                <a:ea typeface="Courier"/>
                <a:cs typeface="Courier"/>
                <a:sym typeface="Courier"/>
              </a:defRPr>
            </a:pPr>
            <a:r>
              <a:t>        }</a:t>
            </a:r>
          </a:p>
          <a:p>
            <a:pPr marL="0" indent="0" defTabSz="434340">
              <a:spcBef>
                <a:spcPts val="0"/>
              </a:spcBef>
              <a:buClrTx/>
              <a:buSzTx/>
              <a:buFontTx/>
              <a:buNone/>
              <a:defRPr sz="1567">
                <a:solidFill>
                  <a:srgbClr val="DCDCDC"/>
                </a:solidFill>
                <a:latin typeface="Courier"/>
                <a:ea typeface="Courier"/>
                <a:cs typeface="Courier"/>
                <a:sym typeface="Courier"/>
              </a:defRPr>
            </a:pPr>
            <a:r>
              <a:t>    });</a:t>
            </a:r>
          </a:p>
          <a:p>
            <a:pPr marL="0" indent="0" defTabSz="434340">
              <a:spcBef>
                <a:spcPts val="0"/>
              </a:spcBef>
              <a:buClrTx/>
              <a:buSzTx/>
              <a:buFontTx/>
              <a:buNone/>
              <a:defRPr sz="1567">
                <a:solidFill>
                  <a:srgbClr val="DCDCDC"/>
                </a:solidFill>
                <a:latin typeface="Courier"/>
                <a:ea typeface="Courier"/>
                <a:cs typeface="Courier"/>
                <a:sym typeface="Courier"/>
              </a:defRPr>
            </a:pPr>
          </a:p>
          <a:p>
            <a:pPr marL="0" indent="0" defTabSz="434340">
              <a:spcBef>
                <a:spcPts val="0"/>
              </a:spcBef>
              <a:buClrTx/>
              <a:buSzTx/>
              <a:buFontTx/>
              <a:buNone/>
              <a:defRPr sz="1567">
                <a:solidFill>
                  <a:srgbClr val="DCDCDC"/>
                </a:solidFill>
                <a:latin typeface="Courier"/>
                <a:ea typeface="Courier"/>
                <a:cs typeface="Courier"/>
                <a:sym typeface="Courier"/>
              </a:defRPr>
            </a:pPr>
            <a:r>
              <a:t>React.renderComponent(SimpleView(), </a:t>
            </a:r>
            <a:r>
              <a:rPr>
                <a:solidFill>
                  <a:srgbClr val="CC9393"/>
                </a:solidFill>
              </a:rPr>
              <a:t>document</a:t>
            </a:r>
            <a:r>
              <a:t>.getElementById(</a:t>
            </a:r>
            <a:r>
              <a:rPr>
                <a:solidFill>
                  <a:srgbClr val="CC9393"/>
                </a:solidFill>
              </a:rPr>
              <a:t>‘example'</a:t>
            </a:r>
            <a:r>
              <a:t>));</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