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60" r:id="rId5"/>
    <p:sldId id="259" r:id="rId6"/>
    <p:sldId id="258" r:id="rId7"/>
    <p:sldId id="267" r:id="rId8"/>
    <p:sldId id="268" r:id="rId9"/>
    <p:sldId id="261" r:id="rId10"/>
    <p:sldId id="272" r:id="rId11"/>
    <p:sldId id="271" r:id="rId12"/>
    <p:sldId id="270" r:id="rId13"/>
    <p:sldId id="262" r:id="rId14"/>
    <p:sldId id="263" r:id="rId15"/>
    <p:sldId id="273" r:id="rId16"/>
    <p:sldId id="265"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5600"/>
    <a:srgbClr val="EE6600"/>
    <a:srgbClr val="276EFD"/>
    <a:srgbClr val="2597FF"/>
    <a:srgbClr val="6C0A00"/>
    <a:srgbClr val="5C2E00"/>
    <a:srgbClr val="D68B1C"/>
    <a:srgbClr val="552579"/>
    <a:srgbClr val="FF9E1D"/>
    <a:srgbClr val="D096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68"/>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1670" y="4650640"/>
            <a:ext cx="8246070" cy="610820"/>
          </a:xfrm>
          <a:effectLst/>
        </p:spPr>
        <p:txBody>
          <a:bodyPr>
            <a:normAutofit/>
          </a:bodyPr>
          <a:lstStyle>
            <a:lvl1pPr algn="r">
              <a:defRPr sz="3600">
                <a:solidFill>
                  <a:srgbClr val="E25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1670" y="5261460"/>
            <a:ext cx="8246070" cy="610820"/>
          </a:xfrm>
        </p:spPr>
        <p:txBody>
          <a:bodyPr>
            <a:normAutofit/>
          </a:bodyPr>
          <a:lstStyle>
            <a:lvl1pPr marL="0" indent="0" algn="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5"/>
            <a:ext cx="8229600" cy="610820"/>
          </a:xfrm>
          <a:effectLst/>
        </p:spPr>
        <p:txBody>
          <a:bodyPr>
            <a:normAutofit/>
          </a:bodyPr>
          <a:lstStyle>
            <a:lvl1pPr algn="r">
              <a:defRPr sz="3600">
                <a:solidFill>
                  <a:srgbClr val="E256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5" y="1596541"/>
            <a:ext cx="8229600" cy="4275740"/>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7899" y="527605"/>
            <a:ext cx="6566314" cy="763525"/>
          </a:xfrm>
          <a:effectLst/>
        </p:spPr>
        <p:txBody>
          <a:bodyPr>
            <a:normAutofit/>
          </a:bodyPr>
          <a:lstStyle>
            <a:lvl1pPr algn="l">
              <a:defRPr sz="3600">
                <a:solidFill>
                  <a:srgbClr val="E256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17900" y="1291130"/>
            <a:ext cx="6566314" cy="4428445"/>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911655"/>
            <a:ext cx="8093365" cy="532180"/>
          </a:xfrm>
          <a:effectLst/>
        </p:spPr>
        <p:txBody>
          <a:bodyPr>
            <a:normAutofit/>
          </a:bodyPr>
          <a:lstStyle>
            <a:lvl1pPr algn="r">
              <a:defRPr sz="3600">
                <a:solidFill>
                  <a:srgbClr val="E2560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1670" y="1596539"/>
            <a:ext cx="4040188" cy="639762"/>
          </a:xfrm>
        </p:spPr>
        <p:txBody>
          <a:bodyPr anchor="b"/>
          <a:lstStyle>
            <a:lvl1pPr marL="0" indent="0">
              <a:buNone/>
              <a:defRPr sz="2400" b="1">
                <a:solidFill>
                  <a:srgbClr val="E256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1670" y="2226401"/>
            <a:ext cx="4040188" cy="3798584"/>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36790" y="1596539"/>
            <a:ext cx="4041775" cy="639762"/>
          </a:xfrm>
        </p:spPr>
        <p:txBody>
          <a:bodyPr anchor="b"/>
          <a:lstStyle>
            <a:lvl1pPr marL="0" indent="0">
              <a:buNone/>
              <a:defRPr sz="2400" b="1">
                <a:solidFill>
                  <a:srgbClr val="E256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36790" y="2226401"/>
            <a:ext cx="4041775" cy="3798584"/>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12/20/2016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965" y="4650640"/>
            <a:ext cx="8246070" cy="610820"/>
          </a:xfrm>
        </p:spPr>
        <p:txBody>
          <a:bodyPr>
            <a:noAutofit/>
          </a:bodyPr>
          <a:lstStyle/>
          <a:p>
            <a:r>
              <a:rPr lang="en-US" sz="2800" dirty="0" smtClean="0"/>
              <a:t>United Kingdom – Fatal Accidents Prediction </a:t>
            </a:r>
            <a:endParaRPr lang="en-US" sz="2800" dirty="0"/>
          </a:p>
        </p:txBody>
      </p:sp>
      <p:sp>
        <p:nvSpPr>
          <p:cNvPr id="3" name="Subtitle 2"/>
          <p:cNvSpPr>
            <a:spLocks noGrp="1"/>
          </p:cNvSpPr>
          <p:nvPr>
            <p:ph type="subTitle" idx="1"/>
          </p:nvPr>
        </p:nvSpPr>
        <p:spPr>
          <a:xfrm>
            <a:off x="448965" y="5108755"/>
            <a:ext cx="8246070" cy="763525"/>
          </a:xfrm>
        </p:spPr>
        <p:txBody>
          <a:bodyPr>
            <a:noAutofit/>
          </a:bodyPr>
          <a:lstStyle/>
          <a:p>
            <a:pPr algn="ctr"/>
            <a:r>
              <a:rPr lang="en-US" sz="2400" dirty="0" smtClean="0"/>
              <a:t>Using Logical Regression</a:t>
            </a:r>
            <a:endParaRPr lang="en-US" sz="2400" dirty="0"/>
          </a:p>
        </p:txBody>
      </p:sp>
      <p:sp>
        <p:nvSpPr>
          <p:cNvPr id="4" name="Subtitle 2"/>
          <p:cNvSpPr txBox="1">
            <a:spLocks/>
          </p:cNvSpPr>
          <p:nvPr/>
        </p:nvSpPr>
        <p:spPr>
          <a:xfrm>
            <a:off x="754375" y="5566870"/>
            <a:ext cx="8246070" cy="763525"/>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sz="1600" dirty="0"/>
              <a:t>Springboard Data Science Project </a:t>
            </a:r>
            <a:r>
              <a:rPr lang="en-US" sz="1600" dirty="0" smtClean="0"/>
              <a:t>- By Murali Sankaran</a:t>
            </a:r>
            <a:endParaRPr lang="en-US" sz="1600"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872147"/>
            <a:ext cx="8093365" cy="532180"/>
          </a:xfrm>
        </p:spPr>
        <p:txBody>
          <a:bodyPr>
            <a:normAutofit fontScale="90000"/>
          </a:bodyPr>
          <a:lstStyle/>
          <a:p>
            <a:pPr algn="ctr"/>
            <a:r>
              <a:rPr lang="en-GB" dirty="0"/>
              <a:t>Exploratory Data </a:t>
            </a:r>
            <a:r>
              <a:rPr lang="en-GB" dirty="0" smtClean="0"/>
              <a:t>Analysis</a:t>
            </a:r>
            <a:endParaRPr lang="en-US" dirty="0"/>
          </a:p>
        </p:txBody>
      </p:sp>
      <p:sp>
        <p:nvSpPr>
          <p:cNvPr id="16" name="Text Placeholder 2"/>
          <p:cNvSpPr>
            <a:spLocks noGrp="1"/>
          </p:cNvSpPr>
          <p:nvPr>
            <p:ph type="body" idx="1"/>
          </p:nvPr>
        </p:nvSpPr>
        <p:spPr>
          <a:xfrm>
            <a:off x="296261" y="1489408"/>
            <a:ext cx="8398774" cy="305409"/>
          </a:xfrm>
        </p:spPr>
        <p:txBody>
          <a:bodyPr>
            <a:noAutofit/>
          </a:bodyPr>
          <a:lstStyle/>
          <a:p>
            <a:pPr algn="ctr"/>
            <a:r>
              <a:rPr lang="en-US" dirty="0">
                <a:solidFill>
                  <a:schemeClr val="bg1"/>
                </a:solidFill>
              </a:rPr>
              <a:t>Number of accidents by </a:t>
            </a:r>
            <a:r>
              <a:rPr lang="en-US" dirty="0" smtClean="0">
                <a:solidFill>
                  <a:schemeClr val="bg1"/>
                </a:solidFill>
              </a:rPr>
              <a:t>Urban/Rural Area</a:t>
            </a:r>
            <a:endParaRPr lang="en-US" dirty="0">
              <a:solidFill>
                <a:schemeClr val="bg1"/>
              </a:solidFill>
            </a:endParaRPr>
          </a:p>
        </p:txBody>
      </p:sp>
      <p:pic>
        <p:nvPicPr>
          <p:cNvPr id="18" name="Picture 17"/>
          <p:cNvPicPr>
            <a:picLocks noChangeAspect="1"/>
          </p:cNvPicPr>
          <p:nvPr/>
        </p:nvPicPr>
        <p:blipFill>
          <a:blip r:embed="rId2"/>
          <a:stretch>
            <a:fillRect/>
          </a:stretch>
        </p:blipFill>
        <p:spPr>
          <a:xfrm>
            <a:off x="296260" y="1802429"/>
            <a:ext cx="8398775" cy="3917146"/>
          </a:xfrm>
          <a:prstGeom prst="rect">
            <a:avLst/>
          </a:prstGeom>
        </p:spPr>
      </p:pic>
      <p:sp>
        <p:nvSpPr>
          <p:cNvPr id="15" name="Text Placeholder 2"/>
          <p:cNvSpPr>
            <a:spLocks noGrp="1"/>
          </p:cNvSpPr>
          <p:nvPr>
            <p:ph type="body" idx="1"/>
          </p:nvPr>
        </p:nvSpPr>
        <p:spPr>
          <a:xfrm>
            <a:off x="191033" y="6030931"/>
            <a:ext cx="8398470" cy="487857"/>
          </a:xfrm>
        </p:spPr>
        <p:txBody>
          <a:bodyPr>
            <a:noAutofit/>
          </a:bodyPr>
          <a:lstStyle/>
          <a:p>
            <a:endParaRPr lang="en-US" sz="1800" dirty="0" smtClean="0">
              <a:solidFill>
                <a:schemeClr val="bg1"/>
              </a:solidFill>
            </a:endParaRPr>
          </a:p>
          <a:p>
            <a:endParaRPr lang="en-US" sz="1800" dirty="0">
              <a:solidFill>
                <a:schemeClr val="bg1"/>
              </a:solidFill>
            </a:endParaRPr>
          </a:p>
          <a:p>
            <a:endParaRPr lang="en-US" sz="1800" dirty="0" smtClean="0">
              <a:solidFill>
                <a:schemeClr val="bg1"/>
              </a:solidFill>
            </a:endParaRPr>
          </a:p>
          <a:p>
            <a:r>
              <a:rPr lang="en-US" sz="1800" dirty="0" smtClean="0">
                <a:solidFill>
                  <a:schemeClr val="bg1"/>
                </a:solidFill>
              </a:rPr>
              <a:t>Urban area seems to have more accidents compared to rural areas.</a:t>
            </a:r>
            <a:endParaRPr lang="en-US" sz="1800" dirty="0">
              <a:solidFill>
                <a:schemeClr val="bg1"/>
              </a:solidFill>
            </a:endParaRPr>
          </a:p>
          <a:p>
            <a:endParaRPr lang="en-US" sz="1800" dirty="0" smtClean="0">
              <a:solidFill>
                <a:schemeClr val="bg1"/>
              </a:solidFill>
            </a:endParaRPr>
          </a:p>
        </p:txBody>
      </p:sp>
    </p:spTree>
    <p:extLst>
      <p:ext uri="{BB962C8B-B14F-4D97-AF65-F5344CB8AC3E}">
        <p14:creationId xmlns:p14="http://schemas.microsoft.com/office/powerpoint/2010/main" val="271735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833015"/>
            <a:ext cx="8093365" cy="532180"/>
          </a:xfrm>
        </p:spPr>
        <p:txBody>
          <a:bodyPr>
            <a:normAutofit fontScale="90000"/>
          </a:bodyPr>
          <a:lstStyle/>
          <a:p>
            <a:pPr algn="ctr"/>
            <a:r>
              <a:rPr lang="en-GB" dirty="0"/>
              <a:t>Exploratory Data </a:t>
            </a:r>
            <a:r>
              <a:rPr lang="en-GB" dirty="0" smtClean="0"/>
              <a:t>Analysis</a:t>
            </a:r>
            <a:endParaRPr lang="en-US" dirty="0"/>
          </a:p>
        </p:txBody>
      </p:sp>
      <p:sp>
        <p:nvSpPr>
          <p:cNvPr id="21" name="Text Placeholder 2"/>
          <p:cNvSpPr>
            <a:spLocks noGrp="1"/>
          </p:cNvSpPr>
          <p:nvPr>
            <p:ph type="body" idx="1"/>
          </p:nvPr>
        </p:nvSpPr>
        <p:spPr>
          <a:xfrm>
            <a:off x="296260" y="1365196"/>
            <a:ext cx="8704185" cy="458116"/>
          </a:xfrm>
        </p:spPr>
        <p:txBody>
          <a:bodyPr>
            <a:normAutofit/>
          </a:bodyPr>
          <a:lstStyle/>
          <a:p>
            <a:pPr algn="ctr"/>
            <a:r>
              <a:rPr lang="en-US" dirty="0" smtClean="0">
                <a:solidFill>
                  <a:schemeClr val="bg1"/>
                </a:solidFill>
              </a:rPr>
              <a:t>Number of accidents by Weather Conditions</a:t>
            </a:r>
            <a:endParaRPr lang="en-US" dirty="0">
              <a:solidFill>
                <a:schemeClr val="bg1"/>
              </a:solidFill>
            </a:endParaRPr>
          </a:p>
        </p:txBody>
      </p:sp>
      <p:pic>
        <p:nvPicPr>
          <p:cNvPr id="22" name="Picture 21"/>
          <p:cNvPicPr>
            <a:picLocks noChangeAspect="1"/>
          </p:cNvPicPr>
          <p:nvPr/>
        </p:nvPicPr>
        <p:blipFill>
          <a:blip r:embed="rId2"/>
          <a:stretch>
            <a:fillRect/>
          </a:stretch>
        </p:blipFill>
        <p:spPr>
          <a:xfrm>
            <a:off x="211600" y="1823311"/>
            <a:ext cx="8704185" cy="4048969"/>
          </a:xfrm>
          <a:prstGeom prst="rect">
            <a:avLst/>
          </a:prstGeom>
        </p:spPr>
      </p:pic>
      <p:sp>
        <p:nvSpPr>
          <p:cNvPr id="23" name="Text Placeholder 2"/>
          <p:cNvSpPr>
            <a:spLocks noGrp="1"/>
          </p:cNvSpPr>
          <p:nvPr>
            <p:ph type="body" idx="1"/>
          </p:nvPr>
        </p:nvSpPr>
        <p:spPr>
          <a:xfrm>
            <a:off x="112013" y="6098671"/>
            <a:ext cx="8398470" cy="487857"/>
          </a:xfrm>
        </p:spPr>
        <p:txBody>
          <a:bodyPr>
            <a:noAutofit/>
          </a:bodyPr>
          <a:lstStyle/>
          <a:p>
            <a:endParaRPr lang="en-US" sz="1800" dirty="0" smtClean="0">
              <a:solidFill>
                <a:schemeClr val="bg1"/>
              </a:solidFill>
            </a:endParaRPr>
          </a:p>
          <a:p>
            <a:endParaRPr lang="en-US" sz="1800" dirty="0">
              <a:solidFill>
                <a:schemeClr val="bg1"/>
              </a:solidFill>
            </a:endParaRPr>
          </a:p>
          <a:p>
            <a:endParaRPr lang="en-US" sz="1800" dirty="0" smtClean="0">
              <a:solidFill>
                <a:schemeClr val="bg1"/>
              </a:solidFill>
            </a:endParaRPr>
          </a:p>
          <a:p>
            <a:r>
              <a:rPr lang="en-US" sz="1800" dirty="0" smtClean="0">
                <a:solidFill>
                  <a:schemeClr val="bg1"/>
                </a:solidFill>
              </a:rPr>
              <a:t>Extreme weather conditions don’t seem to influence high number of accidents.</a:t>
            </a:r>
            <a:endParaRPr lang="en-US" sz="1800" dirty="0">
              <a:solidFill>
                <a:schemeClr val="bg1"/>
              </a:solidFill>
            </a:endParaRPr>
          </a:p>
          <a:p>
            <a:endParaRPr lang="en-US" sz="1800" dirty="0" smtClean="0">
              <a:solidFill>
                <a:schemeClr val="bg1"/>
              </a:solidFill>
            </a:endParaRPr>
          </a:p>
        </p:txBody>
      </p:sp>
    </p:spTree>
    <p:extLst>
      <p:ext uri="{BB962C8B-B14F-4D97-AF65-F5344CB8AC3E}">
        <p14:creationId xmlns:p14="http://schemas.microsoft.com/office/powerpoint/2010/main" val="549604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833015"/>
            <a:ext cx="8093365" cy="532180"/>
          </a:xfrm>
        </p:spPr>
        <p:txBody>
          <a:bodyPr>
            <a:normAutofit fontScale="90000"/>
          </a:bodyPr>
          <a:lstStyle/>
          <a:p>
            <a:pPr algn="ctr"/>
            <a:r>
              <a:rPr lang="en-GB" dirty="0"/>
              <a:t>Exploratory Data </a:t>
            </a:r>
            <a:r>
              <a:rPr lang="en-GB" dirty="0" smtClean="0"/>
              <a:t>Analysis</a:t>
            </a:r>
            <a:endParaRPr lang="en-US" dirty="0"/>
          </a:p>
        </p:txBody>
      </p:sp>
      <p:sp>
        <p:nvSpPr>
          <p:cNvPr id="14" name="Text Placeholder 2"/>
          <p:cNvSpPr>
            <a:spLocks noGrp="1"/>
          </p:cNvSpPr>
          <p:nvPr>
            <p:ph type="body" idx="1"/>
          </p:nvPr>
        </p:nvSpPr>
        <p:spPr>
          <a:xfrm>
            <a:off x="347843" y="1365196"/>
            <a:ext cx="8499897" cy="458116"/>
          </a:xfrm>
        </p:spPr>
        <p:txBody>
          <a:bodyPr>
            <a:normAutofit/>
          </a:bodyPr>
          <a:lstStyle/>
          <a:p>
            <a:pPr algn="ctr"/>
            <a:r>
              <a:rPr lang="en-US" dirty="0">
                <a:solidFill>
                  <a:schemeClr val="bg1"/>
                </a:solidFill>
              </a:rPr>
              <a:t>Number of accidents by </a:t>
            </a:r>
            <a:r>
              <a:rPr lang="en-US" dirty="0" smtClean="0">
                <a:solidFill>
                  <a:schemeClr val="bg1"/>
                </a:solidFill>
              </a:rPr>
              <a:t>Light Conditions</a:t>
            </a:r>
            <a:endParaRPr lang="en-US" dirty="0">
              <a:solidFill>
                <a:schemeClr val="bg1"/>
              </a:solidFill>
            </a:endParaRPr>
          </a:p>
        </p:txBody>
      </p:sp>
      <p:pic>
        <p:nvPicPr>
          <p:cNvPr id="20" name="Picture 19"/>
          <p:cNvPicPr>
            <a:picLocks noChangeAspect="1"/>
          </p:cNvPicPr>
          <p:nvPr/>
        </p:nvPicPr>
        <p:blipFill>
          <a:blip r:embed="rId2"/>
          <a:stretch>
            <a:fillRect/>
          </a:stretch>
        </p:blipFill>
        <p:spPr>
          <a:xfrm>
            <a:off x="191033" y="1823311"/>
            <a:ext cx="8687650" cy="4201674"/>
          </a:xfrm>
          <a:prstGeom prst="rect">
            <a:avLst/>
          </a:prstGeom>
        </p:spPr>
      </p:pic>
      <p:sp>
        <p:nvSpPr>
          <p:cNvPr id="15" name="Text Placeholder 2"/>
          <p:cNvSpPr>
            <a:spLocks noGrp="1"/>
          </p:cNvSpPr>
          <p:nvPr>
            <p:ph type="body" idx="1"/>
          </p:nvPr>
        </p:nvSpPr>
        <p:spPr>
          <a:xfrm>
            <a:off x="106373" y="6177690"/>
            <a:ext cx="8398470" cy="487857"/>
          </a:xfrm>
        </p:spPr>
        <p:txBody>
          <a:bodyPr>
            <a:noAutofit/>
          </a:bodyPr>
          <a:lstStyle/>
          <a:p>
            <a:endParaRPr lang="en-US" sz="1800" dirty="0" smtClean="0">
              <a:solidFill>
                <a:schemeClr val="bg1"/>
              </a:solidFill>
            </a:endParaRPr>
          </a:p>
          <a:p>
            <a:endParaRPr lang="en-US" sz="1800" dirty="0">
              <a:solidFill>
                <a:schemeClr val="bg1"/>
              </a:solidFill>
            </a:endParaRPr>
          </a:p>
          <a:p>
            <a:endParaRPr lang="en-US" sz="1800" dirty="0" smtClean="0">
              <a:solidFill>
                <a:schemeClr val="bg1"/>
              </a:solidFill>
            </a:endParaRPr>
          </a:p>
          <a:p>
            <a:r>
              <a:rPr lang="en-US" sz="1800" dirty="0" smtClean="0">
                <a:solidFill>
                  <a:schemeClr val="bg1"/>
                </a:solidFill>
              </a:rPr>
              <a:t>Daylight seems to be the culprit in most number of accidents.</a:t>
            </a:r>
            <a:endParaRPr lang="en-US" sz="1800" dirty="0">
              <a:solidFill>
                <a:schemeClr val="bg1"/>
              </a:solidFill>
            </a:endParaRPr>
          </a:p>
          <a:p>
            <a:endParaRPr lang="en-US" sz="1800" dirty="0" smtClean="0">
              <a:solidFill>
                <a:schemeClr val="bg1"/>
              </a:solidFill>
            </a:endParaRPr>
          </a:p>
        </p:txBody>
      </p:sp>
    </p:spTree>
    <p:extLst>
      <p:ext uri="{BB962C8B-B14F-4D97-AF65-F5344CB8AC3E}">
        <p14:creationId xmlns:p14="http://schemas.microsoft.com/office/powerpoint/2010/main" val="256339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517899" y="-83215"/>
            <a:ext cx="6566314" cy="763525"/>
          </a:xfrm>
        </p:spPr>
        <p:txBody>
          <a:bodyPr>
            <a:normAutofit/>
          </a:bodyPr>
          <a:lstStyle/>
          <a:p>
            <a:pPr algn="ctr"/>
            <a:r>
              <a:rPr lang="en-GB" sz="3200" dirty="0" smtClean="0"/>
              <a:t>Distribution of Fatal Accidents</a:t>
            </a:r>
            <a:endParaRPr lang="en-US" sz="3200" dirty="0"/>
          </a:p>
        </p:txBody>
      </p:sp>
      <p:sp>
        <p:nvSpPr>
          <p:cNvPr id="6" name="Content Placeholder 4"/>
          <p:cNvSpPr txBox="1">
            <a:spLocks/>
          </p:cNvSpPr>
          <p:nvPr/>
        </p:nvSpPr>
        <p:spPr>
          <a:xfrm>
            <a:off x="1670605" y="451100"/>
            <a:ext cx="6566314" cy="4584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b="1" dirty="0" smtClean="0">
                <a:latin typeface="+mj-lt"/>
                <a:ea typeface="+mj-ea"/>
                <a:cs typeface="+mj-cs"/>
              </a:rPr>
              <a:t>Year </a:t>
            </a:r>
            <a:r>
              <a:rPr lang="en-US" sz="2400" b="1" dirty="0">
                <a:latin typeface="+mj-lt"/>
                <a:ea typeface="+mj-ea"/>
                <a:cs typeface="+mj-cs"/>
              </a:rPr>
              <a:t>2005 to 2014</a:t>
            </a:r>
          </a:p>
        </p:txBody>
      </p:sp>
      <p:pic>
        <p:nvPicPr>
          <p:cNvPr id="2" name="Picture 1"/>
          <p:cNvPicPr>
            <a:picLocks noChangeAspect="1"/>
          </p:cNvPicPr>
          <p:nvPr/>
        </p:nvPicPr>
        <p:blipFill>
          <a:blip r:embed="rId3"/>
          <a:stretch>
            <a:fillRect/>
          </a:stretch>
        </p:blipFill>
        <p:spPr>
          <a:xfrm>
            <a:off x="2892244" y="879152"/>
            <a:ext cx="4733855" cy="5785822"/>
          </a:xfrm>
          <a:prstGeom prst="rect">
            <a:avLst/>
          </a:prstGeom>
        </p:spPr>
      </p:pic>
    </p:spTree>
    <p:extLst>
      <p:ext uri="{BB962C8B-B14F-4D97-AF65-F5344CB8AC3E}">
        <p14:creationId xmlns:p14="http://schemas.microsoft.com/office/powerpoint/2010/main" val="1749140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517899" y="155074"/>
            <a:ext cx="6566314" cy="763525"/>
          </a:xfrm>
        </p:spPr>
        <p:txBody>
          <a:bodyPr>
            <a:normAutofit fontScale="90000"/>
          </a:bodyPr>
          <a:lstStyle/>
          <a:p>
            <a:r>
              <a:rPr lang="en-US" dirty="0"/>
              <a:t>Logistic Regression using StatsModels</a:t>
            </a:r>
          </a:p>
        </p:txBody>
      </p:sp>
      <p:sp>
        <p:nvSpPr>
          <p:cNvPr id="6" name="Content Placeholder 4"/>
          <p:cNvSpPr txBox="1">
            <a:spLocks/>
          </p:cNvSpPr>
          <p:nvPr/>
        </p:nvSpPr>
        <p:spPr>
          <a:xfrm>
            <a:off x="1212490" y="765589"/>
            <a:ext cx="6566314" cy="4584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dirty="0">
                <a:latin typeface="+mj-lt"/>
                <a:ea typeface="+mj-ea"/>
                <a:cs typeface="+mj-cs"/>
              </a:rPr>
              <a:t>Building a Prediction Model</a:t>
            </a:r>
          </a:p>
        </p:txBody>
      </p:sp>
      <p:sp>
        <p:nvSpPr>
          <p:cNvPr id="7" name="Content Placeholder 4"/>
          <p:cNvSpPr txBox="1">
            <a:spLocks/>
          </p:cNvSpPr>
          <p:nvPr/>
        </p:nvSpPr>
        <p:spPr>
          <a:xfrm>
            <a:off x="1517900" y="1224009"/>
            <a:ext cx="7329840" cy="503926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It's time to go beyond the exploratory analysis and build a model for prediction</a:t>
            </a:r>
            <a:r>
              <a:rPr lang="en-US" sz="2000" dirty="0" smtClean="0"/>
              <a:t>. We </a:t>
            </a:r>
            <a:r>
              <a:rPr lang="en-US" sz="2000" dirty="0"/>
              <a:t>need to look at all the available attributes in the data set and pick the variables that are potential candidates for the model.</a:t>
            </a:r>
          </a:p>
          <a:p>
            <a:pPr marL="0" indent="0">
              <a:buNone/>
            </a:pPr>
            <a:endParaRPr lang="en-US" sz="2000" dirty="0" smtClean="0"/>
          </a:p>
          <a:p>
            <a:pPr marL="0" indent="0">
              <a:buNone/>
            </a:pPr>
            <a:r>
              <a:rPr lang="en-US" sz="2000" dirty="0" smtClean="0"/>
              <a:t>After </a:t>
            </a:r>
            <a:r>
              <a:rPr lang="en-US" sz="2000" dirty="0"/>
              <a:t>carefully checking the attributes, we pick the following:-</a:t>
            </a:r>
          </a:p>
          <a:p>
            <a:r>
              <a:rPr lang="en-US" sz="2000" dirty="0" err="1" smtClean="0"/>
              <a:t>Day_of_Week</a:t>
            </a:r>
            <a:r>
              <a:rPr lang="en-US" sz="2000" dirty="0" smtClean="0"/>
              <a:t> </a:t>
            </a:r>
            <a:endParaRPr lang="en-US" sz="2000" dirty="0"/>
          </a:p>
          <a:p>
            <a:r>
              <a:rPr lang="en-US" sz="2000" dirty="0" err="1" smtClean="0"/>
              <a:t>Number_of_Vehicles</a:t>
            </a:r>
            <a:r>
              <a:rPr lang="en-US" sz="2000" dirty="0" smtClean="0"/>
              <a:t> </a:t>
            </a:r>
            <a:endParaRPr lang="en-US" sz="2000" dirty="0"/>
          </a:p>
          <a:p>
            <a:r>
              <a:rPr lang="en-US" sz="2000" dirty="0" err="1" smtClean="0"/>
              <a:t>Number_of_Casualties</a:t>
            </a:r>
            <a:endParaRPr lang="en-US" sz="2000" dirty="0"/>
          </a:p>
          <a:p>
            <a:r>
              <a:rPr lang="en-US" sz="2000" dirty="0" err="1" smtClean="0"/>
              <a:t>Light_Conditions</a:t>
            </a:r>
            <a:endParaRPr lang="en-US" sz="2000" dirty="0"/>
          </a:p>
          <a:p>
            <a:r>
              <a:rPr lang="en-US" sz="2000" dirty="0" err="1" smtClean="0"/>
              <a:t>Weather_Conditions</a:t>
            </a:r>
            <a:endParaRPr lang="en-US" sz="2000" dirty="0" smtClean="0"/>
          </a:p>
          <a:p>
            <a:r>
              <a:rPr lang="en-US" sz="2000" dirty="0" err="1" smtClean="0"/>
              <a:t>Urban_or_Rural_Area</a:t>
            </a:r>
            <a:endParaRPr lang="en-US" sz="2000" dirty="0" smtClean="0"/>
          </a:p>
          <a:p>
            <a:r>
              <a:rPr lang="en-US" sz="2000" dirty="0" err="1" smtClean="0"/>
              <a:t>Speed_Limit</a:t>
            </a:r>
            <a:r>
              <a:rPr lang="en-US" sz="2000" dirty="0" smtClean="0"/>
              <a:t> (will be </a:t>
            </a:r>
            <a:r>
              <a:rPr lang="en-US" sz="2000" dirty="0" err="1" smtClean="0"/>
              <a:t>utilised</a:t>
            </a:r>
            <a:r>
              <a:rPr lang="en-US" sz="2000" dirty="0" smtClean="0"/>
              <a:t> as a Dummy Variable)</a:t>
            </a:r>
          </a:p>
          <a:p>
            <a:endParaRPr lang="en-US" sz="2000" dirty="0"/>
          </a:p>
        </p:txBody>
      </p:sp>
    </p:spTree>
    <p:extLst>
      <p:ext uri="{BB962C8B-B14F-4D97-AF65-F5344CB8AC3E}">
        <p14:creationId xmlns:p14="http://schemas.microsoft.com/office/powerpoint/2010/main" val="3809070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1517900" y="686172"/>
            <a:ext cx="6566314" cy="763525"/>
          </a:xfrm>
        </p:spPr>
        <p:txBody>
          <a:bodyPr>
            <a:normAutofit fontScale="90000"/>
          </a:bodyPr>
          <a:lstStyle/>
          <a:p>
            <a:r>
              <a:rPr lang="en-US" dirty="0"/>
              <a:t>Logistic Regression using StatsModels</a:t>
            </a:r>
          </a:p>
        </p:txBody>
      </p:sp>
      <p:graphicFrame>
        <p:nvGraphicFramePr>
          <p:cNvPr id="10" name="Table 9"/>
          <p:cNvGraphicFramePr>
            <a:graphicFrameLocks noGrp="1"/>
          </p:cNvGraphicFramePr>
          <p:nvPr>
            <p:extLst>
              <p:ext uri="{D42A27DB-BD31-4B8C-83A1-F6EECF244321}">
                <p14:modId xmlns:p14="http://schemas.microsoft.com/office/powerpoint/2010/main" val="86775830"/>
              </p:ext>
            </p:extLst>
          </p:nvPr>
        </p:nvGraphicFramePr>
        <p:xfrm>
          <a:off x="525790" y="1443835"/>
          <a:ext cx="8063776" cy="1132375"/>
        </p:xfrm>
        <a:graphic>
          <a:graphicData uri="http://schemas.openxmlformats.org/drawingml/2006/table">
            <a:tbl>
              <a:tblPr firstRow="1" bandRow="1">
                <a:effectLst>
                  <a:outerShdw blurRad="50800" dist="38100" dir="2700000" algn="tl" rotWithShape="0">
                    <a:schemeClr val="bg1">
                      <a:alpha val="40000"/>
                    </a:schemeClr>
                  </a:outerShdw>
                </a:effectLst>
                <a:tableStyleId>{3C2FFA5D-87B4-456A-9821-1D502468CF0F}</a:tableStyleId>
              </a:tblPr>
              <a:tblGrid>
                <a:gridCol w="2015944"/>
                <a:gridCol w="2015944"/>
                <a:gridCol w="2015944"/>
                <a:gridCol w="2015944"/>
              </a:tblGrid>
              <a:tr h="368850">
                <a:tc gridSpan="4">
                  <a:txBody>
                    <a:bodyPr/>
                    <a:lstStyle/>
                    <a:p>
                      <a:pPr algn="ctr"/>
                      <a:r>
                        <a:rPr lang="en-US" dirty="0" smtClean="0"/>
                        <a:t>Logit Regression Results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94675">
                <a:tc>
                  <a:txBody>
                    <a:bodyPr/>
                    <a:lstStyle/>
                    <a:p>
                      <a:r>
                        <a:rPr lang="en-US" sz="1600" dirty="0" smtClean="0"/>
                        <a:t>Dependent Variable</a:t>
                      </a:r>
                      <a:endParaRPr lang="en-US" sz="1600" dirty="0"/>
                    </a:p>
                  </a:txBody>
                  <a:tcPr/>
                </a:tc>
                <a:tc>
                  <a:txBody>
                    <a:bodyPr/>
                    <a:lstStyle/>
                    <a:p>
                      <a:pPr algn="ctr"/>
                      <a:r>
                        <a:rPr lang="en-US" sz="1600" dirty="0" smtClean="0"/>
                        <a:t>Observations</a:t>
                      </a:r>
                      <a:endParaRPr lang="en-US" sz="1600" dirty="0"/>
                    </a:p>
                  </a:txBody>
                  <a:tcPr/>
                </a:tc>
                <a:tc>
                  <a:txBody>
                    <a:bodyPr/>
                    <a:lstStyle/>
                    <a:p>
                      <a:pPr algn="ctr"/>
                      <a:r>
                        <a:rPr lang="en-US" sz="1600" dirty="0" smtClean="0"/>
                        <a:t>DF</a:t>
                      </a:r>
                      <a:endParaRPr lang="en-US" sz="1600" dirty="0"/>
                    </a:p>
                  </a:txBody>
                  <a:tcPr/>
                </a:tc>
                <a:tc>
                  <a:txBody>
                    <a:bodyPr/>
                    <a:lstStyle/>
                    <a:p>
                      <a:pPr algn="ctr"/>
                      <a:r>
                        <a:rPr lang="en-US" sz="1600" dirty="0" smtClean="0"/>
                        <a:t>Pseudo R-square</a:t>
                      </a:r>
                      <a:endParaRPr lang="en-US" sz="1600" dirty="0"/>
                    </a:p>
                  </a:txBody>
                  <a:tcPr/>
                </a:tc>
              </a:tr>
              <a:tr h="368850">
                <a:tc>
                  <a:txBody>
                    <a:bodyPr/>
                    <a:lstStyle/>
                    <a:p>
                      <a:r>
                        <a:rPr lang="en-US" sz="1600" dirty="0" smtClean="0"/>
                        <a:t>ACC_FATAL</a:t>
                      </a:r>
                      <a:endParaRPr lang="en-US" sz="1600" dirty="0"/>
                    </a:p>
                  </a:txBody>
                  <a:tcPr/>
                </a:tc>
                <a:tc>
                  <a:txBody>
                    <a:bodyPr/>
                    <a:lstStyle/>
                    <a:p>
                      <a:pPr algn="ctr"/>
                      <a:r>
                        <a:rPr lang="en-US" sz="1600" dirty="0" smtClean="0"/>
                        <a:t>1,640,597</a:t>
                      </a:r>
                      <a:endParaRPr lang="en-US" sz="1600" dirty="0"/>
                    </a:p>
                  </a:txBody>
                  <a:tcPr/>
                </a:tc>
                <a:tc>
                  <a:txBody>
                    <a:bodyPr/>
                    <a:lstStyle/>
                    <a:p>
                      <a:pPr algn="ctr"/>
                      <a:r>
                        <a:rPr lang="en-US" sz="1600" dirty="0" smtClean="0"/>
                        <a:t>12</a:t>
                      </a:r>
                      <a:endParaRPr lang="en-US" sz="1600" dirty="0"/>
                    </a:p>
                  </a:txBody>
                  <a:tcPr/>
                </a:tc>
                <a:tc>
                  <a:txBody>
                    <a:bodyPr/>
                    <a:lstStyle/>
                    <a:p>
                      <a:pPr algn="ctr"/>
                      <a:r>
                        <a:rPr lang="en-US" sz="1600" dirty="0" smtClean="0"/>
                        <a:t>0.07134</a:t>
                      </a:r>
                      <a:endParaRPr lang="en-US" sz="1600" dirty="0"/>
                    </a:p>
                  </a:txBody>
                  <a:tcPr/>
                </a:tc>
              </a:tr>
            </a:tbl>
          </a:graphicData>
        </a:graphic>
      </p:graphicFrame>
      <p:sp>
        <p:nvSpPr>
          <p:cNvPr id="11" name="Rectangle 10"/>
          <p:cNvSpPr/>
          <p:nvPr/>
        </p:nvSpPr>
        <p:spPr>
          <a:xfrm>
            <a:off x="525790" y="3412631"/>
            <a:ext cx="8093365" cy="3293209"/>
          </a:xfrm>
          <a:prstGeom prst="rect">
            <a:avLst/>
          </a:prstGeom>
          <a:ln>
            <a:solidFill>
              <a:schemeClr val="bg1"/>
            </a:solidFill>
          </a:ln>
        </p:spPr>
        <p:txBody>
          <a:bodyPr wrap="square">
            <a:spAutoFit/>
          </a:bodyPr>
          <a:lstStyle/>
          <a:p>
            <a:r>
              <a:rPr lang="en-US" sz="1600" dirty="0" smtClean="0">
                <a:solidFill>
                  <a:schemeClr val="bg1"/>
                </a:solidFill>
              </a:rPr>
              <a:t>Intercept 			-</a:t>
            </a:r>
            <a:r>
              <a:rPr lang="en-US" sz="1600" dirty="0">
                <a:solidFill>
                  <a:schemeClr val="bg1"/>
                </a:solidFill>
              </a:rPr>
              <a:t>3.1182 </a:t>
            </a:r>
            <a:r>
              <a:rPr lang="en-US" sz="1600" dirty="0" smtClean="0">
                <a:solidFill>
                  <a:schemeClr val="bg1"/>
                </a:solidFill>
              </a:rPr>
              <a:t>	0.612 	-</a:t>
            </a:r>
            <a:r>
              <a:rPr lang="en-US" sz="1600" dirty="0">
                <a:solidFill>
                  <a:schemeClr val="bg1"/>
                </a:solidFill>
              </a:rPr>
              <a:t>5.094 </a:t>
            </a:r>
            <a:r>
              <a:rPr lang="en-US" sz="1600" dirty="0" smtClean="0">
                <a:solidFill>
                  <a:schemeClr val="bg1"/>
                </a:solidFill>
              </a:rPr>
              <a:t>	0.000 	-</a:t>
            </a:r>
            <a:r>
              <a:rPr lang="en-US" sz="1600" dirty="0">
                <a:solidFill>
                  <a:schemeClr val="bg1"/>
                </a:solidFill>
              </a:rPr>
              <a:t>4.318 </a:t>
            </a:r>
            <a:r>
              <a:rPr lang="en-US" sz="1600" dirty="0" smtClean="0">
                <a:solidFill>
                  <a:schemeClr val="bg1"/>
                </a:solidFill>
              </a:rPr>
              <a:t>	-</a:t>
            </a:r>
            <a:r>
              <a:rPr lang="en-US" sz="1600" dirty="0">
                <a:solidFill>
                  <a:schemeClr val="bg1"/>
                </a:solidFill>
              </a:rPr>
              <a:t>1.918 </a:t>
            </a:r>
            <a:endParaRPr lang="en-US" sz="1600" dirty="0" smtClean="0">
              <a:solidFill>
                <a:schemeClr val="bg1"/>
              </a:solidFill>
            </a:endParaRPr>
          </a:p>
          <a:p>
            <a:r>
              <a:rPr lang="en-US" sz="1600" dirty="0" smtClean="0">
                <a:solidFill>
                  <a:schemeClr val="bg1"/>
                </a:solidFill>
              </a:rPr>
              <a:t>Number of  Vehicles 		-</a:t>
            </a:r>
            <a:r>
              <a:rPr lang="en-US" sz="1600" dirty="0">
                <a:solidFill>
                  <a:schemeClr val="bg1"/>
                </a:solidFill>
              </a:rPr>
              <a:t>0.2187 </a:t>
            </a:r>
            <a:r>
              <a:rPr lang="en-US" sz="1600" dirty="0" smtClean="0">
                <a:solidFill>
                  <a:schemeClr val="bg1"/>
                </a:solidFill>
              </a:rPr>
              <a:t>	0.010        -</a:t>
            </a:r>
            <a:r>
              <a:rPr lang="en-US" sz="1600" dirty="0">
                <a:solidFill>
                  <a:schemeClr val="bg1"/>
                </a:solidFill>
              </a:rPr>
              <a:t>22.111 </a:t>
            </a:r>
            <a:r>
              <a:rPr lang="en-US" sz="1600" dirty="0" smtClean="0">
                <a:solidFill>
                  <a:schemeClr val="bg1"/>
                </a:solidFill>
              </a:rPr>
              <a:t>	0.000 	-</a:t>
            </a:r>
            <a:r>
              <a:rPr lang="en-US" sz="1600" dirty="0">
                <a:solidFill>
                  <a:schemeClr val="bg1"/>
                </a:solidFill>
              </a:rPr>
              <a:t>0.238 </a:t>
            </a:r>
            <a:r>
              <a:rPr lang="en-US" sz="1600" dirty="0" smtClean="0">
                <a:solidFill>
                  <a:schemeClr val="bg1"/>
                </a:solidFill>
              </a:rPr>
              <a:t>	-</a:t>
            </a:r>
            <a:r>
              <a:rPr lang="en-US" sz="1600" dirty="0">
                <a:solidFill>
                  <a:schemeClr val="bg1"/>
                </a:solidFill>
              </a:rPr>
              <a:t>0.199 </a:t>
            </a:r>
            <a:r>
              <a:rPr lang="en-US" sz="1600" dirty="0" smtClean="0">
                <a:solidFill>
                  <a:schemeClr val="bg1"/>
                </a:solidFill>
              </a:rPr>
              <a:t>Number of Casualties 		 0.3193 	0.005 	60.426 	0.000 	 0.309 	 0.330 </a:t>
            </a:r>
          </a:p>
          <a:p>
            <a:r>
              <a:rPr lang="en-US" sz="1600" dirty="0" smtClean="0">
                <a:solidFill>
                  <a:schemeClr val="bg1"/>
                </a:solidFill>
              </a:rPr>
              <a:t>Day of Week 		-</a:t>
            </a:r>
            <a:r>
              <a:rPr lang="en-US" sz="1600" dirty="0">
                <a:solidFill>
                  <a:schemeClr val="bg1"/>
                </a:solidFill>
              </a:rPr>
              <a:t>0.0013 </a:t>
            </a:r>
            <a:r>
              <a:rPr lang="en-US" sz="1600" dirty="0" smtClean="0">
                <a:solidFill>
                  <a:schemeClr val="bg1"/>
                </a:solidFill>
              </a:rPr>
              <a:t>	0.004          -</a:t>
            </a:r>
            <a:r>
              <a:rPr lang="en-US" sz="1600" dirty="0">
                <a:solidFill>
                  <a:schemeClr val="bg1"/>
                </a:solidFill>
              </a:rPr>
              <a:t>0.380 </a:t>
            </a:r>
            <a:r>
              <a:rPr lang="en-US" sz="1600" dirty="0" smtClean="0">
                <a:solidFill>
                  <a:schemeClr val="bg1"/>
                </a:solidFill>
              </a:rPr>
              <a:t>	0.704 	-</a:t>
            </a:r>
            <a:r>
              <a:rPr lang="en-US" sz="1600" dirty="0">
                <a:solidFill>
                  <a:schemeClr val="bg1"/>
                </a:solidFill>
              </a:rPr>
              <a:t>0.008 </a:t>
            </a:r>
            <a:r>
              <a:rPr lang="en-US" sz="1600" dirty="0" smtClean="0">
                <a:solidFill>
                  <a:schemeClr val="bg1"/>
                </a:solidFill>
              </a:rPr>
              <a:t>	 0.006 Light Conditions 	 	 0.1458 	0.003 	42.727 	0.000   	 0.139 	 0.152 Weather Conditions 		-</a:t>
            </a:r>
            <a:r>
              <a:rPr lang="en-US" sz="1600" dirty="0">
                <a:solidFill>
                  <a:schemeClr val="bg1"/>
                </a:solidFill>
              </a:rPr>
              <a:t>0.0808 </a:t>
            </a:r>
            <a:r>
              <a:rPr lang="en-US" sz="1600" dirty="0" smtClean="0">
                <a:solidFill>
                  <a:schemeClr val="bg1"/>
                </a:solidFill>
              </a:rPr>
              <a:t>	0.005        -</a:t>
            </a:r>
            <a:r>
              <a:rPr lang="en-US" sz="1600" dirty="0">
                <a:solidFill>
                  <a:schemeClr val="bg1"/>
                </a:solidFill>
              </a:rPr>
              <a:t>16.329 </a:t>
            </a:r>
            <a:r>
              <a:rPr lang="en-US" sz="1600" dirty="0" smtClean="0">
                <a:solidFill>
                  <a:schemeClr val="bg1"/>
                </a:solidFill>
              </a:rPr>
              <a:t>	0.000 	-</a:t>
            </a:r>
            <a:r>
              <a:rPr lang="en-US" sz="1600" dirty="0">
                <a:solidFill>
                  <a:schemeClr val="bg1"/>
                </a:solidFill>
              </a:rPr>
              <a:t>0.090 </a:t>
            </a:r>
            <a:r>
              <a:rPr lang="en-US" sz="1600" dirty="0" smtClean="0">
                <a:solidFill>
                  <a:schemeClr val="bg1"/>
                </a:solidFill>
              </a:rPr>
              <a:t>	-</a:t>
            </a:r>
            <a:r>
              <a:rPr lang="en-US" sz="1600" dirty="0">
                <a:solidFill>
                  <a:schemeClr val="bg1"/>
                </a:solidFill>
              </a:rPr>
              <a:t>0.071 </a:t>
            </a:r>
            <a:r>
              <a:rPr lang="en-US" sz="1600" dirty="0" smtClean="0">
                <a:solidFill>
                  <a:schemeClr val="bg1"/>
                </a:solidFill>
              </a:rPr>
              <a:t>Urban or Rural Area	 	 0.3778 	0.021 	17.655 	0.000 	 0.336 	 0.420 Speed limit (20 </a:t>
            </a:r>
            <a:r>
              <a:rPr lang="en-US" sz="1600" dirty="0" err="1" smtClean="0">
                <a:solidFill>
                  <a:schemeClr val="bg1"/>
                </a:solidFill>
              </a:rPr>
              <a:t>kmph</a:t>
            </a:r>
            <a:r>
              <a:rPr lang="en-US" sz="1600" dirty="0" smtClean="0">
                <a:solidFill>
                  <a:schemeClr val="bg1"/>
                </a:solidFill>
              </a:rPr>
              <a:t>)		-</a:t>
            </a:r>
            <a:r>
              <a:rPr lang="en-US" sz="1600" dirty="0">
                <a:solidFill>
                  <a:schemeClr val="bg1"/>
                </a:solidFill>
              </a:rPr>
              <a:t>2.6164 </a:t>
            </a:r>
            <a:r>
              <a:rPr lang="en-US" sz="1600" dirty="0" smtClean="0">
                <a:solidFill>
                  <a:schemeClr val="bg1"/>
                </a:solidFill>
              </a:rPr>
              <a:t>	0.619          -</a:t>
            </a:r>
            <a:r>
              <a:rPr lang="en-US" sz="1600" dirty="0">
                <a:solidFill>
                  <a:schemeClr val="bg1"/>
                </a:solidFill>
              </a:rPr>
              <a:t>4.228 </a:t>
            </a:r>
            <a:r>
              <a:rPr lang="en-US" sz="1600" dirty="0" smtClean="0">
                <a:solidFill>
                  <a:schemeClr val="bg1"/>
                </a:solidFill>
              </a:rPr>
              <a:t>	0.000 	 3.829 	-</a:t>
            </a:r>
            <a:r>
              <a:rPr lang="en-US" sz="1600" dirty="0">
                <a:solidFill>
                  <a:schemeClr val="bg1"/>
                </a:solidFill>
              </a:rPr>
              <a:t>1.404 </a:t>
            </a:r>
            <a:r>
              <a:rPr lang="en-US" sz="1600" dirty="0" smtClean="0">
                <a:solidFill>
                  <a:schemeClr val="bg1"/>
                </a:solidFill>
              </a:rPr>
              <a:t>Speed limit (30 </a:t>
            </a:r>
            <a:r>
              <a:rPr lang="en-US" sz="1600" dirty="0" err="1" smtClean="0">
                <a:solidFill>
                  <a:schemeClr val="bg1"/>
                </a:solidFill>
              </a:rPr>
              <a:t>kmph</a:t>
            </a:r>
            <a:r>
              <a:rPr lang="en-US" sz="1600" dirty="0" smtClean="0">
                <a:solidFill>
                  <a:schemeClr val="bg1"/>
                </a:solidFill>
              </a:rPr>
              <a:t>)		-</a:t>
            </a:r>
            <a:r>
              <a:rPr lang="en-US" sz="1600" dirty="0">
                <a:solidFill>
                  <a:schemeClr val="bg1"/>
                </a:solidFill>
              </a:rPr>
              <a:t>2.5370 </a:t>
            </a:r>
            <a:r>
              <a:rPr lang="en-US" sz="1600" dirty="0" smtClean="0">
                <a:solidFill>
                  <a:schemeClr val="bg1"/>
                </a:solidFill>
              </a:rPr>
              <a:t>	0.611 	-</a:t>
            </a:r>
            <a:r>
              <a:rPr lang="en-US" sz="1600" dirty="0">
                <a:solidFill>
                  <a:schemeClr val="bg1"/>
                </a:solidFill>
              </a:rPr>
              <a:t>4.150 </a:t>
            </a:r>
            <a:r>
              <a:rPr lang="en-US" sz="1600" dirty="0" smtClean="0">
                <a:solidFill>
                  <a:schemeClr val="bg1"/>
                </a:solidFill>
              </a:rPr>
              <a:t>	0.000 	-</a:t>
            </a:r>
            <a:r>
              <a:rPr lang="en-US" sz="1600" dirty="0">
                <a:solidFill>
                  <a:schemeClr val="bg1"/>
                </a:solidFill>
              </a:rPr>
              <a:t>3.735 </a:t>
            </a:r>
            <a:r>
              <a:rPr lang="en-US" sz="1600" dirty="0" smtClean="0">
                <a:solidFill>
                  <a:schemeClr val="bg1"/>
                </a:solidFill>
              </a:rPr>
              <a:t>	-</a:t>
            </a:r>
            <a:r>
              <a:rPr lang="en-US" sz="1600" dirty="0">
                <a:solidFill>
                  <a:schemeClr val="bg1"/>
                </a:solidFill>
              </a:rPr>
              <a:t>1.339 </a:t>
            </a:r>
            <a:r>
              <a:rPr lang="en-US" sz="1600" dirty="0" smtClean="0">
                <a:solidFill>
                  <a:schemeClr val="bg1"/>
                </a:solidFill>
              </a:rPr>
              <a:t>Speed limit (40</a:t>
            </a:r>
            <a:r>
              <a:rPr lang="en-US" sz="1600" dirty="0">
                <a:solidFill>
                  <a:schemeClr val="bg1"/>
                </a:solidFill>
              </a:rPr>
              <a:t> </a:t>
            </a:r>
            <a:r>
              <a:rPr lang="en-US" sz="1600" dirty="0" err="1">
                <a:solidFill>
                  <a:schemeClr val="bg1"/>
                </a:solidFill>
              </a:rPr>
              <a:t>kmph</a:t>
            </a:r>
            <a:r>
              <a:rPr lang="en-US" sz="1600" dirty="0">
                <a:solidFill>
                  <a:schemeClr val="bg1"/>
                </a:solidFill>
              </a:rPr>
              <a:t>)	</a:t>
            </a:r>
            <a:r>
              <a:rPr lang="en-US" sz="1600" dirty="0" smtClean="0">
                <a:solidFill>
                  <a:schemeClr val="bg1"/>
                </a:solidFill>
              </a:rPr>
              <a:t>	-</a:t>
            </a:r>
            <a:r>
              <a:rPr lang="en-US" sz="1600" dirty="0">
                <a:solidFill>
                  <a:schemeClr val="bg1"/>
                </a:solidFill>
              </a:rPr>
              <a:t>1.9265 </a:t>
            </a:r>
            <a:r>
              <a:rPr lang="en-US" sz="1600" dirty="0" smtClean="0">
                <a:solidFill>
                  <a:schemeClr val="bg1"/>
                </a:solidFill>
              </a:rPr>
              <a:t>	0.612 	-</a:t>
            </a:r>
            <a:r>
              <a:rPr lang="en-US" sz="1600" dirty="0">
                <a:solidFill>
                  <a:schemeClr val="bg1"/>
                </a:solidFill>
              </a:rPr>
              <a:t>3.150 </a:t>
            </a:r>
            <a:r>
              <a:rPr lang="en-US" sz="1600" dirty="0" smtClean="0">
                <a:solidFill>
                  <a:schemeClr val="bg1"/>
                </a:solidFill>
              </a:rPr>
              <a:t>	0.002 	-</a:t>
            </a:r>
            <a:r>
              <a:rPr lang="en-US" sz="1600" dirty="0">
                <a:solidFill>
                  <a:schemeClr val="bg1"/>
                </a:solidFill>
              </a:rPr>
              <a:t>3.125 </a:t>
            </a:r>
            <a:r>
              <a:rPr lang="en-US" sz="1600" dirty="0" smtClean="0">
                <a:solidFill>
                  <a:schemeClr val="bg1"/>
                </a:solidFill>
              </a:rPr>
              <a:t>	-</a:t>
            </a:r>
            <a:r>
              <a:rPr lang="en-US" sz="1600" dirty="0">
                <a:solidFill>
                  <a:schemeClr val="bg1"/>
                </a:solidFill>
              </a:rPr>
              <a:t>0.728 </a:t>
            </a:r>
            <a:endParaRPr lang="en-US" sz="1600" dirty="0" smtClean="0">
              <a:solidFill>
                <a:schemeClr val="bg1"/>
              </a:solidFill>
            </a:endParaRPr>
          </a:p>
          <a:p>
            <a:r>
              <a:rPr lang="en-US" sz="1600" dirty="0" smtClean="0">
                <a:solidFill>
                  <a:schemeClr val="bg1"/>
                </a:solidFill>
              </a:rPr>
              <a:t>Speed limit (50 </a:t>
            </a:r>
            <a:r>
              <a:rPr lang="en-US" sz="1600" dirty="0">
                <a:solidFill>
                  <a:schemeClr val="bg1"/>
                </a:solidFill>
              </a:rPr>
              <a:t> </a:t>
            </a:r>
            <a:r>
              <a:rPr lang="en-US" sz="1600" dirty="0" err="1">
                <a:solidFill>
                  <a:schemeClr val="bg1"/>
                </a:solidFill>
              </a:rPr>
              <a:t>kmph</a:t>
            </a:r>
            <a:r>
              <a:rPr lang="en-US" sz="1600" dirty="0">
                <a:solidFill>
                  <a:schemeClr val="bg1"/>
                </a:solidFill>
              </a:rPr>
              <a:t>)	</a:t>
            </a:r>
            <a:r>
              <a:rPr lang="en-US" sz="1600" dirty="0" smtClean="0">
                <a:solidFill>
                  <a:schemeClr val="bg1"/>
                </a:solidFill>
              </a:rPr>
              <a:t>-</a:t>
            </a:r>
            <a:r>
              <a:rPr lang="en-US" sz="1600" dirty="0">
                <a:solidFill>
                  <a:schemeClr val="bg1"/>
                </a:solidFill>
              </a:rPr>
              <a:t>1.6528 </a:t>
            </a:r>
            <a:r>
              <a:rPr lang="en-US" sz="1600" dirty="0" smtClean="0">
                <a:solidFill>
                  <a:schemeClr val="bg1"/>
                </a:solidFill>
              </a:rPr>
              <a:t>	0.612 	-</a:t>
            </a:r>
            <a:r>
              <a:rPr lang="en-US" sz="1600" dirty="0">
                <a:solidFill>
                  <a:schemeClr val="bg1"/>
                </a:solidFill>
              </a:rPr>
              <a:t>2.701 </a:t>
            </a:r>
            <a:r>
              <a:rPr lang="en-US" sz="1600" dirty="0" smtClean="0">
                <a:solidFill>
                  <a:schemeClr val="bg1"/>
                </a:solidFill>
              </a:rPr>
              <a:t>	0.007 	-</a:t>
            </a:r>
            <a:r>
              <a:rPr lang="en-US" sz="1600" dirty="0">
                <a:solidFill>
                  <a:schemeClr val="bg1"/>
                </a:solidFill>
              </a:rPr>
              <a:t>2.852 </a:t>
            </a:r>
            <a:r>
              <a:rPr lang="en-US" sz="1600" dirty="0" smtClean="0">
                <a:solidFill>
                  <a:schemeClr val="bg1"/>
                </a:solidFill>
              </a:rPr>
              <a:t>	-</a:t>
            </a:r>
            <a:r>
              <a:rPr lang="en-US" sz="1600" dirty="0">
                <a:solidFill>
                  <a:schemeClr val="bg1"/>
                </a:solidFill>
              </a:rPr>
              <a:t>0.453 </a:t>
            </a:r>
            <a:endParaRPr lang="en-US" sz="1600" dirty="0" smtClean="0">
              <a:solidFill>
                <a:schemeClr val="bg1"/>
              </a:solidFill>
            </a:endParaRPr>
          </a:p>
          <a:p>
            <a:r>
              <a:rPr lang="en-US" sz="1600" dirty="0" smtClean="0">
                <a:solidFill>
                  <a:schemeClr val="bg1"/>
                </a:solidFill>
              </a:rPr>
              <a:t>Speed limit (60 </a:t>
            </a:r>
            <a:r>
              <a:rPr lang="en-US" sz="1600" dirty="0">
                <a:solidFill>
                  <a:schemeClr val="bg1"/>
                </a:solidFill>
              </a:rPr>
              <a:t> </a:t>
            </a:r>
            <a:r>
              <a:rPr lang="en-US" sz="1600" dirty="0" err="1">
                <a:solidFill>
                  <a:schemeClr val="bg1"/>
                </a:solidFill>
              </a:rPr>
              <a:t>kmph</a:t>
            </a:r>
            <a:r>
              <a:rPr lang="en-US" sz="1600" dirty="0">
                <a:solidFill>
                  <a:schemeClr val="bg1"/>
                </a:solidFill>
              </a:rPr>
              <a:t>)	</a:t>
            </a:r>
            <a:r>
              <a:rPr lang="en-US" sz="1600" dirty="0" smtClean="0">
                <a:solidFill>
                  <a:schemeClr val="bg1"/>
                </a:solidFill>
              </a:rPr>
              <a:t>-</a:t>
            </a:r>
            <a:r>
              <a:rPr lang="en-US" sz="1600" dirty="0">
                <a:solidFill>
                  <a:schemeClr val="bg1"/>
                </a:solidFill>
              </a:rPr>
              <a:t>1.4479 </a:t>
            </a:r>
            <a:r>
              <a:rPr lang="en-US" sz="1600" dirty="0" smtClean="0">
                <a:solidFill>
                  <a:schemeClr val="bg1"/>
                </a:solidFill>
              </a:rPr>
              <a:t>	0.611 	-</a:t>
            </a:r>
            <a:r>
              <a:rPr lang="en-US" sz="1600" dirty="0">
                <a:solidFill>
                  <a:schemeClr val="bg1"/>
                </a:solidFill>
              </a:rPr>
              <a:t>2.368 </a:t>
            </a:r>
            <a:r>
              <a:rPr lang="en-US" sz="1600" dirty="0" smtClean="0">
                <a:solidFill>
                  <a:schemeClr val="bg1"/>
                </a:solidFill>
              </a:rPr>
              <a:t>	0.018 	-</a:t>
            </a:r>
            <a:r>
              <a:rPr lang="en-US" sz="1600" dirty="0">
                <a:solidFill>
                  <a:schemeClr val="bg1"/>
                </a:solidFill>
              </a:rPr>
              <a:t>2.646 </a:t>
            </a:r>
            <a:r>
              <a:rPr lang="en-US" sz="1600" dirty="0" smtClean="0">
                <a:solidFill>
                  <a:schemeClr val="bg1"/>
                </a:solidFill>
              </a:rPr>
              <a:t>	-</a:t>
            </a:r>
            <a:r>
              <a:rPr lang="en-US" sz="1600" dirty="0">
                <a:solidFill>
                  <a:schemeClr val="bg1"/>
                </a:solidFill>
              </a:rPr>
              <a:t>0.250 </a:t>
            </a:r>
            <a:endParaRPr lang="en-US" sz="1600" dirty="0" smtClean="0">
              <a:solidFill>
                <a:schemeClr val="bg1"/>
              </a:solidFill>
            </a:endParaRPr>
          </a:p>
          <a:p>
            <a:r>
              <a:rPr lang="en-US" sz="1600" dirty="0" smtClean="0">
                <a:solidFill>
                  <a:schemeClr val="bg1"/>
                </a:solidFill>
              </a:rPr>
              <a:t>Speed limit (70 </a:t>
            </a:r>
            <a:r>
              <a:rPr lang="en-US" sz="1600" dirty="0">
                <a:solidFill>
                  <a:schemeClr val="bg1"/>
                </a:solidFill>
              </a:rPr>
              <a:t> </a:t>
            </a:r>
            <a:r>
              <a:rPr lang="en-US" sz="1600" dirty="0" err="1">
                <a:solidFill>
                  <a:schemeClr val="bg1"/>
                </a:solidFill>
              </a:rPr>
              <a:t>kmph</a:t>
            </a:r>
            <a:r>
              <a:rPr lang="en-US" sz="1600" dirty="0">
                <a:solidFill>
                  <a:schemeClr val="bg1"/>
                </a:solidFill>
              </a:rPr>
              <a:t>)	</a:t>
            </a:r>
            <a:r>
              <a:rPr lang="en-US" sz="1600" dirty="0" smtClean="0">
                <a:solidFill>
                  <a:schemeClr val="bg1"/>
                </a:solidFill>
              </a:rPr>
              <a:t>-</a:t>
            </a:r>
            <a:r>
              <a:rPr lang="en-US" sz="1600" dirty="0">
                <a:solidFill>
                  <a:schemeClr val="bg1"/>
                </a:solidFill>
              </a:rPr>
              <a:t>1.6748 </a:t>
            </a:r>
            <a:r>
              <a:rPr lang="en-US" sz="1600" dirty="0" smtClean="0">
                <a:solidFill>
                  <a:schemeClr val="bg1"/>
                </a:solidFill>
              </a:rPr>
              <a:t>	0.612 	-</a:t>
            </a:r>
            <a:r>
              <a:rPr lang="en-US" sz="1600" dirty="0">
                <a:solidFill>
                  <a:schemeClr val="bg1"/>
                </a:solidFill>
              </a:rPr>
              <a:t>2.738 </a:t>
            </a:r>
            <a:r>
              <a:rPr lang="en-US" sz="1600" dirty="0" smtClean="0">
                <a:solidFill>
                  <a:schemeClr val="bg1"/>
                </a:solidFill>
              </a:rPr>
              <a:t>	0.006 	-</a:t>
            </a:r>
            <a:r>
              <a:rPr lang="en-US" sz="1600" dirty="0">
                <a:solidFill>
                  <a:schemeClr val="bg1"/>
                </a:solidFill>
              </a:rPr>
              <a:t>2.874 </a:t>
            </a:r>
            <a:r>
              <a:rPr lang="en-US" sz="1600" dirty="0" smtClean="0">
                <a:solidFill>
                  <a:schemeClr val="bg1"/>
                </a:solidFill>
              </a:rPr>
              <a:t>	-</a:t>
            </a:r>
            <a:r>
              <a:rPr lang="en-US" sz="1600" dirty="0">
                <a:solidFill>
                  <a:schemeClr val="bg1"/>
                </a:solidFill>
              </a:rPr>
              <a:t>0.476 </a:t>
            </a:r>
          </a:p>
        </p:txBody>
      </p:sp>
      <p:sp>
        <p:nvSpPr>
          <p:cNvPr id="6" name="Rectangle 5"/>
          <p:cNvSpPr/>
          <p:nvPr/>
        </p:nvSpPr>
        <p:spPr>
          <a:xfrm>
            <a:off x="525790" y="3053734"/>
            <a:ext cx="8077244" cy="3054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a:t>
            </a:r>
            <a:r>
              <a:rPr lang="en-US" dirty="0" err="1" smtClean="0"/>
              <a:t>coef</a:t>
            </a:r>
            <a:r>
              <a:rPr lang="en-US" dirty="0" smtClean="0"/>
              <a:t>        </a:t>
            </a:r>
            <a:r>
              <a:rPr lang="en-US" dirty="0" err="1" smtClean="0"/>
              <a:t>std.err</a:t>
            </a:r>
            <a:r>
              <a:rPr lang="en-US" dirty="0" smtClean="0"/>
              <a:t>          z               p&gt;z        [95.0% Conf. </a:t>
            </a:r>
            <a:r>
              <a:rPr lang="en-US" dirty="0" err="1" smtClean="0"/>
              <a:t>Int</a:t>
            </a:r>
            <a:r>
              <a:rPr lang="en-US" dirty="0" smtClean="0"/>
              <a:t>]</a:t>
            </a:r>
            <a:endParaRPr lang="en-US" dirty="0"/>
          </a:p>
        </p:txBody>
      </p:sp>
      <p:sp>
        <p:nvSpPr>
          <p:cNvPr id="7" name="Rectangle 6"/>
          <p:cNvSpPr/>
          <p:nvPr/>
        </p:nvSpPr>
        <p:spPr>
          <a:xfrm>
            <a:off x="525790" y="2589716"/>
            <a:ext cx="8077244" cy="4669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Area under the ROC Curve: 0.740256</a:t>
            </a:r>
            <a:endParaRPr lang="en-US" dirty="0"/>
          </a:p>
        </p:txBody>
      </p:sp>
    </p:spTree>
    <p:extLst>
      <p:ext uri="{BB962C8B-B14F-4D97-AF65-F5344CB8AC3E}">
        <p14:creationId xmlns:p14="http://schemas.microsoft.com/office/powerpoint/2010/main" val="1035746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517898" y="527605"/>
            <a:ext cx="7173105" cy="763525"/>
          </a:xfrm>
        </p:spPr>
        <p:txBody>
          <a:bodyPr>
            <a:normAutofit/>
          </a:bodyPr>
          <a:lstStyle/>
          <a:p>
            <a:r>
              <a:rPr lang="en-US" dirty="0"/>
              <a:t>Logistic Regression using StatsModels</a:t>
            </a:r>
          </a:p>
        </p:txBody>
      </p:sp>
      <p:sp>
        <p:nvSpPr>
          <p:cNvPr id="6" name="Content Placeholder 4"/>
          <p:cNvSpPr txBox="1">
            <a:spLocks/>
          </p:cNvSpPr>
          <p:nvPr/>
        </p:nvSpPr>
        <p:spPr>
          <a:xfrm>
            <a:off x="1670605" y="1222258"/>
            <a:ext cx="6566314" cy="4584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b="1" dirty="0" smtClean="0"/>
              <a:t>ROC Curve</a:t>
            </a:r>
          </a:p>
        </p:txBody>
      </p:sp>
      <p:pic>
        <p:nvPicPr>
          <p:cNvPr id="2" name="Picture 1"/>
          <p:cNvPicPr>
            <a:picLocks noChangeAspect="1"/>
          </p:cNvPicPr>
          <p:nvPr/>
        </p:nvPicPr>
        <p:blipFill>
          <a:blip r:embed="rId3"/>
          <a:stretch>
            <a:fillRect/>
          </a:stretch>
        </p:blipFill>
        <p:spPr>
          <a:xfrm>
            <a:off x="1670605" y="1596540"/>
            <a:ext cx="7020399" cy="4573026"/>
          </a:xfrm>
          <a:prstGeom prst="rect">
            <a:avLst/>
          </a:prstGeom>
        </p:spPr>
      </p:pic>
    </p:spTree>
    <p:extLst>
      <p:ext uri="{BB962C8B-B14F-4D97-AF65-F5344CB8AC3E}">
        <p14:creationId xmlns:p14="http://schemas.microsoft.com/office/powerpoint/2010/main" val="41196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Logistic Regression using StatsModels</a:t>
            </a:r>
          </a:p>
        </p:txBody>
      </p:sp>
      <p:sp>
        <p:nvSpPr>
          <p:cNvPr id="6" name="Content Placeholder 4"/>
          <p:cNvSpPr txBox="1">
            <a:spLocks/>
          </p:cNvSpPr>
          <p:nvPr/>
        </p:nvSpPr>
        <p:spPr>
          <a:xfrm>
            <a:off x="1670605" y="1278698"/>
            <a:ext cx="6566314" cy="4584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400" b="1" dirty="0">
                <a:latin typeface="+mj-lt"/>
                <a:ea typeface="+mj-ea"/>
                <a:cs typeface="+mj-cs"/>
              </a:rPr>
              <a:t>Conclusion</a:t>
            </a:r>
            <a:endParaRPr lang="en-US" sz="2400" b="1" dirty="0">
              <a:latin typeface="+mj-lt"/>
              <a:ea typeface="+mj-ea"/>
              <a:cs typeface="+mj-cs"/>
            </a:endParaRPr>
          </a:p>
        </p:txBody>
      </p:sp>
      <p:sp>
        <p:nvSpPr>
          <p:cNvPr id="5" name="Content Placeholder 4"/>
          <p:cNvSpPr txBox="1">
            <a:spLocks/>
          </p:cNvSpPr>
          <p:nvPr/>
        </p:nvSpPr>
        <p:spPr>
          <a:xfrm>
            <a:off x="1365195" y="1737117"/>
            <a:ext cx="7329840" cy="503926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We </a:t>
            </a:r>
            <a:r>
              <a:rPr lang="en-US" sz="2400" dirty="0"/>
              <a:t>get a great overview of the coefficients of the model, how well those coefficients fit, the overall fit quality, and several other statistical measures</a:t>
            </a:r>
            <a:r>
              <a:rPr lang="en-US" sz="2400" dirty="0" smtClean="0"/>
              <a:t>. </a:t>
            </a:r>
          </a:p>
          <a:p>
            <a:pPr marL="0" indent="0">
              <a:buNone/>
            </a:pPr>
            <a:endParaRPr lang="en-US" sz="2400" dirty="0" smtClean="0"/>
          </a:p>
          <a:p>
            <a:pPr marL="0" indent="0">
              <a:buNone/>
            </a:pPr>
            <a:r>
              <a:rPr lang="en-US" sz="2400" dirty="0" smtClean="0"/>
              <a:t>We're </a:t>
            </a:r>
            <a:r>
              <a:rPr lang="en-US" sz="2400" dirty="0"/>
              <a:t>very confident that there is an inverse relationship between the probability of </a:t>
            </a:r>
            <a:r>
              <a:rPr lang="en-US" sz="2400" dirty="0" smtClean="0"/>
              <a:t>a fatal accident and number of vehicles, weather conditions and speed limit. </a:t>
            </a:r>
          </a:p>
          <a:p>
            <a:pPr marL="0" indent="0">
              <a:buNone/>
            </a:pPr>
            <a:endParaRPr lang="en-US" sz="2400" dirty="0"/>
          </a:p>
          <a:p>
            <a:pPr marL="0" indent="0">
              <a:buNone/>
            </a:pPr>
            <a:r>
              <a:rPr lang="en-US" sz="2400" dirty="0" smtClean="0"/>
              <a:t>However,  number of casualties, light conditions and urban/rural area are directly affecting the fatality rate. </a:t>
            </a:r>
          </a:p>
          <a:p>
            <a:endParaRPr lang="en-US" sz="2000" dirty="0"/>
          </a:p>
        </p:txBody>
      </p:sp>
    </p:spTree>
    <p:extLst>
      <p:ext uri="{BB962C8B-B14F-4D97-AF65-F5344CB8AC3E}">
        <p14:creationId xmlns:p14="http://schemas.microsoft.com/office/powerpoint/2010/main" val="1567981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Background and Motivation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smtClean="0"/>
              <a:t>In </a:t>
            </a:r>
            <a:r>
              <a:rPr lang="en-US" sz="2400" dirty="0"/>
              <a:t>Great Britain</a:t>
            </a:r>
            <a:r>
              <a:rPr lang="en-US" sz="2400" dirty="0" smtClean="0"/>
              <a:t>, the </a:t>
            </a:r>
            <a:r>
              <a:rPr lang="en-US" sz="2400" dirty="0"/>
              <a:t>Road Accident Data are collected by the Department for Transport and comprise road accident statistics collected from information about personal injury road accidents and their consequent </a:t>
            </a:r>
            <a:r>
              <a:rPr lang="en-US" sz="2400" dirty="0" smtClean="0"/>
              <a:t>casualties, </a:t>
            </a:r>
            <a:r>
              <a:rPr lang="en-US" sz="2400" dirty="0"/>
              <a:t>to a common national standard. </a:t>
            </a:r>
            <a:endParaRPr lang="en-US" sz="2400" dirty="0" smtClean="0"/>
          </a:p>
          <a:p>
            <a:pPr marL="0" indent="0">
              <a:buNone/>
            </a:pPr>
            <a:endParaRPr lang="en-US" sz="2400" dirty="0"/>
          </a:p>
          <a:p>
            <a:pPr marL="0" indent="0">
              <a:buNone/>
            </a:pPr>
            <a:r>
              <a:rPr lang="en-US" sz="2400" dirty="0" smtClean="0"/>
              <a:t>The </a:t>
            </a:r>
            <a:r>
              <a:rPr lang="en-US" sz="2400" dirty="0"/>
              <a:t>aim of collecting and publishing national road accident statistics is to inform public debate and to provide the basis for determining and monitoring effective road safety policies to reduce the road accident casualty toll. The UK Data Archive holds annual Road Accident Data from 1985 onwards. A similar series, the Northern Ireland Police Recorded Injury Road Traffic Collision Data, are available from 2004 onwards</a:t>
            </a:r>
            <a:r>
              <a:rPr lang="en-US" sz="2400" dirty="0" smtClean="0"/>
              <a:t>.</a:t>
            </a:r>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73594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Background and Motivation</a:t>
            </a:r>
            <a:endParaRPr lang="en-US" dirty="0"/>
          </a:p>
        </p:txBody>
      </p:sp>
      <p:sp>
        <p:nvSpPr>
          <p:cNvPr id="3" name="Content Placeholder 2"/>
          <p:cNvSpPr>
            <a:spLocks noGrp="1"/>
          </p:cNvSpPr>
          <p:nvPr>
            <p:ph idx="1"/>
          </p:nvPr>
        </p:nvSpPr>
        <p:spPr>
          <a:xfrm>
            <a:off x="448965" y="1308378"/>
            <a:ext cx="8229600" cy="4275740"/>
          </a:xfrm>
        </p:spPr>
        <p:txBody>
          <a:bodyPr>
            <a:normAutofit lnSpcReduction="10000"/>
          </a:bodyPr>
          <a:lstStyle/>
          <a:p>
            <a:pPr marL="0" indent="0">
              <a:buNone/>
            </a:pPr>
            <a:endParaRPr lang="en-US" sz="1600" dirty="0"/>
          </a:p>
          <a:p>
            <a:pPr marL="0" indent="0">
              <a:buNone/>
            </a:pPr>
            <a:r>
              <a:rPr lang="en-US" sz="2400" dirty="0" smtClean="0"/>
              <a:t>Most </a:t>
            </a:r>
            <a:r>
              <a:rPr lang="en-US" sz="2400" dirty="0"/>
              <a:t>of the statistics are based on road accidents reported to the police (STATS19 system). These provide detailed statistics about the circumstances of personal injury road accidents, including the types of vehicles involved and the consequent casualties.</a:t>
            </a:r>
          </a:p>
          <a:p>
            <a:pPr marL="0" indent="0">
              <a:buNone/>
            </a:pPr>
            <a:endParaRPr lang="en-US" sz="2400" dirty="0"/>
          </a:p>
          <a:p>
            <a:pPr marL="0" indent="0">
              <a:buNone/>
            </a:pPr>
            <a:r>
              <a:rPr lang="en-US" sz="2400" dirty="0"/>
              <a:t>Other sources directly related to road safety are also used, including hospital admissions, death registrations, coroner’s reports, national travel survey, crime survey from England and Wales and statistics on breath tests and motoring offences from the Home Office and Ministry of Justice</a:t>
            </a:r>
            <a:r>
              <a:rPr lang="en-US" sz="2400" dirty="0" smtClean="0"/>
              <a:t>.</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Data Collection</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The </a:t>
            </a:r>
            <a:r>
              <a:rPr lang="en-US" sz="2400" dirty="0"/>
              <a:t>data set files provide detailed data about the circumstances of personal injury road accidents in Great Britain from 2005 onwards, the types of vehicles involved and the consequential casualties. The statistics relate only to personal injury accidents on public roads that are reported to the police, and subsequently recorded, using the STATS19 accident reporting form. Information on damage-only accidents, with no human casualties or accidents on private roads or car parks are not included in this data</a:t>
            </a:r>
            <a:r>
              <a:rPr lang="en-US" sz="2400" dirty="0" smtClean="0"/>
              <a:t>.</a:t>
            </a:r>
          </a:p>
          <a:p>
            <a:endParaRPr lang="en-US" sz="2400" dirty="0"/>
          </a:p>
          <a:p>
            <a:r>
              <a:rPr lang="en-US" sz="2400" dirty="0"/>
              <a:t>The data for analysis (2005 to 2014) will be used from </a:t>
            </a:r>
            <a:r>
              <a:rPr lang="en-US" sz="2400" u="sng" dirty="0">
                <a:solidFill>
                  <a:srgbClr val="FF0000"/>
                </a:solidFill>
              </a:rPr>
              <a:t>https://data.gov.uk/dataset/road-accidents-safety-data</a:t>
            </a:r>
            <a:r>
              <a:rPr lang="en-US" sz="2400" dirty="0" smtClean="0">
                <a:solidFill>
                  <a:srgbClr val="FF0000"/>
                </a:solidFill>
              </a:rPr>
              <a:t>.</a:t>
            </a:r>
          </a:p>
          <a:p>
            <a:endParaRPr lang="en-US" sz="1600" dirty="0">
              <a:solidFill>
                <a:srgbClr val="FF0000"/>
              </a:solidFill>
            </a:endParaRP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4197423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517899" y="374900"/>
            <a:ext cx="6566314" cy="763525"/>
          </a:xfrm>
        </p:spPr>
        <p:txBody>
          <a:bodyPr>
            <a:normAutofit/>
          </a:bodyPr>
          <a:lstStyle/>
          <a:p>
            <a:pPr algn="ctr"/>
            <a:r>
              <a:rPr lang="en-GB" sz="3200" dirty="0" smtClean="0"/>
              <a:t>Data Set Features</a:t>
            </a:r>
            <a:endParaRPr lang="en-US" sz="3200" dirty="0"/>
          </a:p>
        </p:txBody>
      </p:sp>
      <p:sp>
        <p:nvSpPr>
          <p:cNvPr id="6" name="Content Placeholder 4"/>
          <p:cNvSpPr txBox="1">
            <a:spLocks/>
          </p:cNvSpPr>
          <p:nvPr/>
        </p:nvSpPr>
        <p:spPr>
          <a:xfrm>
            <a:off x="1670300" y="1110206"/>
            <a:ext cx="6566314" cy="4584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t>Number of Rows available for Analysis : 1,640,597  </a:t>
            </a:r>
          </a:p>
          <a:p>
            <a:pPr marL="0" indent="0">
              <a:buFont typeface="Arial" pitchFamily="34" charset="0"/>
              <a:buNone/>
            </a:pPr>
            <a:r>
              <a:rPr lang="en-US" sz="2000" dirty="0" smtClean="0"/>
              <a:t>Number of Variables in the data set: 16</a:t>
            </a:r>
          </a:p>
        </p:txBody>
      </p:sp>
      <p:graphicFrame>
        <p:nvGraphicFramePr>
          <p:cNvPr id="3" name="Table 2"/>
          <p:cNvGraphicFramePr>
            <a:graphicFrameLocks noGrp="1"/>
          </p:cNvGraphicFramePr>
          <p:nvPr>
            <p:extLst>
              <p:ext uri="{D42A27DB-BD31-4B8C-83A1-F6EECF244321}">
                <p14:modId xmlns:p14="http://schemas.microsoft.com/office/powerpoint/2010/main" val="4086075348"/>
              </p:ext>
            </p:extLst>
          </p:nvPr>
        </p:nvGraphicFramePr>
        <p:xfrm>
          <a:off x="1823310" y="1874035"/>
          <a:ext cx="5802790" cy="4275740"/>
        </p:xfrm>
        <a:graphic>
          <a:graphicData uri="http://schemas.openxmlformats.org/drawingml/2006/table">
            <a:tbl>
              <a:tblPr>
                <a:tableStyleId>{5C22544A-7EE6-4342-B048-85BDC9FD1C3A}</a:tableStyleId>
              </a:tblPr>
              <a:tblGrid>
                <a:gridCol w="1985165"/>
                <a:gridCol w="1374345"/>
                <a:gridCol w="2443280"/>
              </a:tblGrid>
              <a:tr h="251005">
                <a:tc>
                  <a:txBody>
                    <a:bodyPr/>
                    <a:lstStyle/>
                    <a:p>
                      <a:pPr algn="ctr" fontAlgn="b"/>
                      <a:r>
                        <a:rPr lang="en-US" sz="1400" b="1" u="none" strike="noStrike" dirty="0">
                          <a:solidFill>
                            <a:schemeClr val="bg1"/>
                          </a:solidFill>
                          <a:effectLst/>
                        </a:rPr>
                        <a:t>Column Description</a:t>
                      </a:r>
                      <a:endParaRPr lang="en-US" sz="1400" b="1" i="0" u="none" strike="noStrike" dirty="0">
                        <a:solidFill>
                          <a:schemeClr val="bg1"/>
                        </a:solidFill>
                        <a:effectLst/>
                        <a:latin typeface="Calibri" panose="020F0502020204030204" pitchFamily="34" charset="0"/>
                      </a:endParaRPr>
                    </a:p>
                  </a:txBody>
                  <a:tcPr marL="6350" marR="6350" marT="6350" marB="0" anchor="b">
                    <a:solidFill>
                      <a:schemeClr val="bg2">
                        <a:lumMod val="75000"/>
                      </a:schemeClr>
                    </a:solidFill>
                  </a:tcPr>
                </a:tc>
                <a:tc>
                  <a:txBody>
                    <a:bodyPr/>
                    <a:lstStyle/>
                    <a:p>
                      <a:pPr algn="ctr" fontAlgn="b"/>
                      <a:r>
                        <a:rPr lang="en-US" sz="1400" b="1" u="none" strike="noStrike" dirty="0">
                          <a:solidFill>
                            <a:schemeClr val="bg1"/>
                          </a:solidFill>
                          <a:effectLst/>
                        </a:rPr>
                        <a:t>Data Type</a:t>
                      </a:r>
                      <a:endParaRPr lang="en-US" sz="1400" b="1" i="0" u="none" strike="noStrike" dirty="0">
                        <a:solidFill>
                          <a:schemeClr val="bg1"/>
                        </a:solidFill>
                        <a:effectLst/>
                        <a:latin typeface="Calibri" panose="020F0502020204030204" pitchFamily="34" charset="0"/>
                      </a:endParaRPr>
                    </a:p>
                  </a:txBody>
                  <a:tcPr marL="6350" marR="6350" marT="6350" marB="0" anchor="b">
                    <a:solidFill>
                      <a:schemeClr val="bg2">
                        <a:lumMod val="75000"/>
                      </a:schemeClr>
                    </a:solidFill>
                  </a:tcPr>
                </a:tc>
                <a:tc>
                  <a:txBody>
                    <a:bodyPr/>
                    <a:lstStyle/>
                    <a:p>
                      <a:pPr algn="ctr" fontAlgn="b"/>
                      <a:r>
                        <a:rPr lang="en-US" sz="1400" b="1" i="0" u="none" strike="noStrike" dirty="0" smtClean="0">
                          <a:solidFill>
                            <a:schemeClr val="bg1"/>
                          </a:solidFill>
                          <a:effectLst/>
                          <a:latin typeface="Calibri" panose="020F0502020204030204" pitchFamily="34" charset="0"/>
                        </a:rPr>
                        <a:t>Number</a:t>
                      </a:r>
                      <a:r>
                        <a:rPr lang="en-US" sz="1400" b="1" i="0" u="none" strike="noStrike" baseline="0" dirty="0" smtClean="0">
                          <a:solidFill>
                            <a:schemeClr val="bg1"/>
                          </a:solidFill>
                          <a:effectLst/>
                          <a:latin typeface="Calibri" panose="020F0502020204030204" pitchFamily="34" charset="0"/>
                        </a:rPr>
                        <a:t> of NAN values</a:t>
                      </a:r>
                      <a:endParaRPr lang="en-US" sz="1400" b="1" i="0" u="none" strike="noStrike" dirty="0">
                        <a:solidFill>
                          <a:schemeClr val="bg1"/>
                        </a:solidFill>
                        <a:effectLst/>
                        <a:latin typeface="Calibri" panose="020F0502020204030204" pitchFamily="34" charset="0"/>
                      </a:endParaRPr>
                    </a:p>
                  </a:txBody>
                  <a:tcPr marL="6350" marR="6350" marT="6350" marB="0" anchor="b">
                    <a:solidFill>
                      <a:schemeClr val="bg2">
                        <a:lumMod val="75000"/>
                      </a:schemeClr>
                    </a:solidFill>
                  </a:tcPr>
                </a:tc>
              </a:tr>
              <a:tr h="251005">
                <a:tc>
                  <a:txBody>
                    <a:bodyPr/>
                    <a:lstStyle/>
                    <a:p>
                      <a:pPr algn="l" fontAlgn="ctr"/>
                      <a:r>
                        <a:rPr lang="en-US" sz="1100" u="none" strike="noStrike" dirty="0" err="1">
                          <a:solidFill>
                            <a:schemeClr val="bg1"/>
                          </a:solidFill>
                          <a:effectLst/>
                        </a:rPr>
                        <a:t>Accident_Index</a:t>
                      </a:r>
                      <a:endParaRPr lang="en-US" sz="1100" b="0" i="0" u="none" strike="noStrike" dirty="0">
                        <a:solidFill>
                          <a:schemeClr val="bg1"/>
                        </a:solidFill>
                        <a:effectLst/>
                        <a:latin typeface="Calibri" panose="020F0502020204030204" pitchFamily="34" charset="0"/>
                      </a:endParaRPr>
                    </a:p>
                  </a:txBody>
                  <a:tcPr marL="6350" marR="6350" marT="6350" marB="0" anchor="ctr">
                    <a:noFill/>
                  </a:tcPr>
                </a:tc>
                <a:tc>
                  <a:txBody>
                    <a:bodyPr/>
                    <a:lstStyle/>
                    <a:p>
                      <a:pPr algn="l" fontAlgn="b"/>
                      <a:r>
                        <a:rPr lang="en-US" sz="1100" u="none" strike="noStrike" dirty="0">
                          <a:solidFill>
                            <a:schemeClr val="bg1"/>
                          </a:solidFill>
                          <a:effectLst/>
                        </a:rPr>
                        <a:t>object</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c>
                  <a:txBody>
                    <a:bodyPr/>
                    <a:lstStyle/>
                    <a:p>
                      <a:pPr algn="l" fontAlgn="b"/>
                      <a:endParaRPr lang="en-US" sz="1100" b="0" i="0" u="none" strike="noStrike" dirty="0">
                        <a:solidFill>
                          <a:schemeClr val="bg1"/>
                        </a:solidFill>
                        <a:effectLst/>
                        <a:latin typeface="Calibri" panose="020F0502020204030204" pitchFamily="34" charset="0"/>
                      </a:endParaRPr>
                    </a:p>
                  </a:txBody>
                  <a:tcPr marL="6350" marR="6350" marT="6350" marB="0" anchor="b">
                    <a:noFill/>
                  </a:tcPr>
                </a:tc>
              </a:tr>
              <a:tr h="251005">
                <a:tc>
                  <a:txBody>
                    <a:bodyPr/>
                    <a:lstStyle/>
                    <a:p>
                      <a:pPr algn="l" fontAlgn="ctr"/>
                      <a:r>
                        <a:rPr lang="en-US" sz="1100" u="none" strike="noStrike" dirty="0" err="1">
                          <a:solidFill>
                            <a:schemeClr val="bg1"/>
                          </a:solidFill>
                          <a:effectLst/>
                        </a:rPr>
                        <a:t>Location_Easting_OSGR</a:t>
                      </a:r>
                      <a:endParaRPr lang="en-US" sz="1100" b="0" i="0" u="none" strike="noStrike" dirty="0">
                        <a:solidFill>
                          <a:schemeClr val="bg1"/>
                        </a:solidFill>
                        <a:effectLst/>
                        <a:latin typeface="Calibri" panose="020F0502020204030204" pitchFamily="34" charset="0"/>
                      </a:endParaRPr>
                    </a:p>
                  </a:txBody>
                  <a:tcPr marL="6350" marR="6350" marT="6350" marB="0" anchor="ctr">
                    <a:noFill/>
                  </a:tcPr>
                </a:tc>
                <a:tc>
                  <a:txBody>
                    <a:bodyPr/>
                    <a:lstStyle/>
                    <a:p>
                      <a:pPr algn="l" fontAlgn="b"/>
                      <a:r>
                        <a:rPr lang="en-US" sz="1100" u="none" strike="noStrike" dirty="0">
                          <a:solidFill>
                            <a:schemeClr val="bg1"/>
                          </a:solidFill>
                          <a:effectLst/>
                        </a:rPr>
                        <a:t>float64</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c>
                  <a:txBody>
                    <a:bodyPr/>
                    <a:lstStyle/>
                    <a:p>
                      <a:pPr algn="l" fontAlgn="b"/>
                      <a:endParaRPr lang="en-US" sz="1100" b="0" i="0" u="none" strike="noStrike" dirty="0">
                        <a:solidFill>
                          <a:schemeClr val="bg1"/>
                        </a:solidFill>
                        <a:effectLst/>
                        <a:latin typeface="Calibri" panose="020F0502020204030204" pitchFamily="34" charset="0"/>
                      </a:endParaRPr>
                    </a:p>
                  </a:txBody>
                  <a:tcPr marL="6350" marR="6350" marT="6350" marB="0" anchor="b">
                    <a:noFill/>
                  </a:tcPr>
                </a:tc>
              </a:tr>
              <a:tr h="251005">
                <a:tc>
                  <a:txBody>
                    <a:bodyPr/>
                    <a:lstStyle/>
                    <a:p>
                      <a:pPr algn="l" fontAlgn="ctr"/>
                      <a:r>
                        <a:rPr lang="en-US" sz="1100" u="none" strike="noStrike" dirty="0" err="1">
                          <a:solidFill>
                            <a:schemeClr val="bg1"/>
                          </a:solidFill>
                          <a:effectLst/>
                        </a:rPr>
                        <a:t>Location_Northing_OSGR</a:t>
                      </a:r>
                      <a:endParaRPr lang="en-US" sz="1100" b="0" i="0" u="none" strike="noStrike" dirty="0">
                        <a:solidFill>
                          <a:schemeClr val="bg1"/>
                        </a:solidFill>
                        <a:effectLst/>
                        <a:latin typeface="Calibri" panose="020F0502020204030204" pitchFamily="34" charset="0"/>
                      </a:endParaRPr>
                    </a:p>
                  </a:txBody>
                  <a:tcPr marL="6350" marR="6350" marT="6350" marB="0" anchor="ctr">
                    <a:noFill/>
                  </a:tcPr>
                </a:tc>
                <a:tc>
                  <a:txBody>
                    <a:bodyPr/>
                    <a:lstStyle/>
                    <a:p>
                      <a:pPr algn="l" fontAlgn="b"/>
                      <a:r>
                        <a:rPr lang="en-US" sz="1100" u="none" strike="noStrike" dirty="0">
                          <a:solidFill>
                            <a:schemeClr val="bg1"/>
                          </a:solidFill>
                          <a:effectLst/>
                        </a:rPr>
                        <a:t>float64</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c>
                  <a:txBody>
                    <a:bodyPr/>
                    <a:lstStyle/>
                    <a:p>
                      <a:pPr algn="l" fontAlgn="b"/>
                      <a:endParaRPr lang="en-US" sz="1100" b="0" i="0" u="none" strike="noStrike" dirty="0">
                        <a:solidFill>
                          <a:schemeClr val="bg1"/>
                        </a:solidFill>
                        <a:effectLst/>
                        <a:latin typeface="Calibri" panose="020F0502020204030204" pitchFamily="34" charset="0"/>
                      </a:endParaRPr>
                    </a:p>
                  </a:txBody>
                  <a:tcPr marL="6350" marR="6350" marT="6350" marB="0" anchor="b">
                    <a:noFill/>
                  </a:tcPr>
                </a:tc>
              </a:tr>
              <a:tr h="251005">
                <a:tc>
                  <a:txBody>
                    <a:bodyPr/>
                    <a:lstStyle/>
                    <a:p>
                      <a:pPr algn="l" fontAlgn="ctr"/>
                      <a:r>
                        <a:rPr lang="en-US" sz="1100" u="none" strike="noStrike" dirty="0">
                          <a:solidFill>
                            <a:schemeClr val="bg1"/>
                          </a:solidFill>
                          <a:effectLst/>
                        </a:rPr>
                        <a:t>Longitude</a:t>
                      </a:r>
                      <a:endParaRPr lang="en-US" sz="1100" b="0" i="0" u="none" strike="noStrike" dirty="0">
                        <a:solidFill>
                          <a:schemeClr val="bg1"/>
                        </a:solidFill>
                        <a:effectLst/>
                        <a:latin typeface="Calibri" panose="020F0502020204030204" pitchFamily="34" charset="0"/>
                      </a:endParaRPr>
                    </a:p>
                  </a:txBody>
                  <a:tcPr marL="6350" marR="6350" marT="6350" marB="0" anchor="ctr">
                    <a:noFill/>
                  </a:tcPr>
                </a:tc>
                <a:tc>
                  <a:txBody>
                    <a:bodyPr/>
                    <a:lstStyle/>
                    <a:p>
                      <a:pPr algn="l" fontAlgn="b"/>
                      <a:r>
                        <a:rPr lang="en-US" sz="1100" u="none" strike="noStrike" dirty="0">
                          <a:solidFill>
                            <a:schemeClr val="bg1"/>
                          </a:solidFill>
                          <a:effectLst/>
                        </a:rPr>
                        <a:t>float64</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c>
                  <a:txBody>
                    <a:bodyPr/>
                    <a:lstStyle/>
                    <a:p>
                      <a:pPr algn="l" fontAlgn="b"/>
                      <a:endParaRPr lang="en-US" sz="1100" b="0" i="0" u="none" strike="noStrike" dirty="0">
                        <a:solidFill>
                          <a:schemeClr val="bg1"/>
                        </a:solidFill>
                        <a:effectLst/>
                        <a:latin typeface="Calibri" panose="020F0502020204030204" pitchFamily="34" charset="0"/>
                      </a:endParaRPr>
                    </a:p>
                  </a:txBody>
                  <a:tcPr marL="6350" marR="6350" marT="6350" marB="0" anchor="b">
                    <a:noFill/>
                  </a:tcPr>
                </a:tc>
              </a:tr>
              <a:tr h="251005">
                <a:tc>
                  <a:txBody>
                    <a:bodyPr/>
                    <a:lstStyle/>
                    <a:p>
                      <a:pPr algn="l" fontAlgn="ctr"/>
                      <a:r>
                        <a:rPr lang="en-US" sz="1100" u="none" strike="noStrike" dirty="0">
                          <a:solidFill>
                            <a:schemeClr val="bg1"/>
                          </a:solidFill>
                          <a:effectLst/>
                        </a:rPr>
                        <a:t>Latitude</a:t>
                      </a:r>
                      <a:endParaRPr lang="en-US" sz="1100" b="0" i="0" u="none" strike="noStrike" dirty="0">
                        <a:solidFill>
                          <a:schemeClr val="bg1"/>
                        </a:solidFill>
                        <a:effectLst/>
                        <a:latin typeface="Calibri" panose="020F0502020204030204" pitchFamily="34" charset="0"/>
                      </a:endParaRPr>
                    </a:p>
                  </a:txBody>
                  <a:tcPr marL="6350" marR="6350" marT="6350" marB="0" anchor="ctr">
                    <a:noFill/>
                  </a:tcPr>
                </a:tc>
                <a:tc>
                  <a:txBody>
                    <a:bodyPr/>
                    <a:lstStyle/>
                    <a:p>
                      <a:pPr algn="l" fontAlgn="b"/>
                      <a:r>
                        <a:rPr lang="en-US" sz="1100" u="none" strike="noStrike" dirty="0">
                          <a:solidFill>
                            <a:schemeClr val="bg1"/>
                          </a:solidFill>
                          <a:effectLst/>
                        </a:rPr>
                        <a:t>float64</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c>
                  <a:txBody>
                    <a:bodyPr/>
                    <a:lstStyle/>
                    <a:p>
                      <a:pPr algn="l" fontAlgn="b"/>
                      <a:endParaRPr lang="en-US" sz="1100" b="0" i="0" u="none" strike="noStrike" dirty="0">
                        <a:solidFill>
                          <a:schemeClr val="bg1"/>
                        </a:solidFill>
                        <a:effectLst/>
                        <a:latin typeface="Calibri" panose="020F0502020204030204" pitchFamily="34" charset="0"/>
                      </a:endParaRPr>
                    </a:p>
                  </a:txBody>
                  <a:tcPr marL="6350" marR="6350" marT="6350" marB="0" anchor="b">
                    <a:noFill/>
                  </a:tcPr>
                </a:tc>
              </a:tr>
              <a:tr h="251005">
                <a:tc>
                  <a:txBody>
                    <a:bodyPr/>
                    <a:lstStyle/>
                    <a:p>
                      <a:pPr algn="l" fontAlgn="ctr"/>
                      <a:r>
                        <a:rPr lang="en-US" sz="1100" u="none" strike="noStrike" dirty="0" err="1">
                          <a:solidFill>
                            <a:schemeClr val="bg1"/>
                          </a:solidFill>
                          <a:effectLst/>
                        </a:rPr>
                        <a:t>Accident_Severity</a:t>
                      </a:r>
                      <a:endParaRPr lang="en-US" sz="1100" b="0" i="0" u="none" strike="noStrike" dirty="0">
                        <a:solidFill>
                          <a:schemeClr val="bg1"/>
                        </a:solidFill>
                        <a:effectLst/>
                        <a:latin typeface="Calibri" panose="020F0502020204030204" pitchFamily="34" charset="0"/>
                      </a:endParaRPr>
                    </a:p>
                  </a:txBody>
                  <a:tcPr marL="6350" marR="6350" marT="6350" marB="0" anchor="ctr">
                    <a:noFill/>
                  </a:tcPr>
                </a:tc>
                <a:tc>
                  <a:txBody>
                    <a:bodyPr/>
                    <a:lstStyle/>
                    <a:p>
                      <a:pPr algn="l" fontAlgn="b"/>
                      <a:r>
                        <a:rPr lang="en-US" sz="1100" u="none" strike="noStrike" dirty="0">
                          <a:solidFill>
                            <a:schemeClr val="bg1"/>
                          </a:solidFill>
                          <a:effectLst/>
                        </a:rPr>
                        <a:t>int64</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c>
                  <a:txBody>
                    <a:bodyPr/>
                    <a:lstStyle/>
                    <a:p>
                      <a:pPr algn="l" fontAlgn="b"/>
                      <a:r>
                        <a:rPr lang="en-US" sz="1100" b="0" i="0" u="none" strike="noStrike" dirty="0" smtClean="0">
                          <a:solidFill>
                            <a:schemeClr val="bg1"/>
                          </a:solidFill>
                          <a:effectLst/>
                          <a:latin typeface="Calibri" panose="020F0502020204030204" pitchFamily="34" charset="0"/>
                        </a:rPr>
                        <a:t>No NAN values</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r>
              <a:tr h="251005">
                <a:tc>
                  <a:txBody>
                    <a:bodyPr/>
                    <a:lstStyle/>
                    <a:p>
                      <a:pPr algn="l" fontAlgn="ctr"/>
                      <a:r>
                        <a:rPr lang="en-US" sz="1100" u="none" strike="noStrike" dirty="0" err="1">
                          <a:solidFill>
                            <a:schemeClr val="bg1"/>
                          </a:solidFill>
                          <a:effectLst/>
                        </a:rPr>
                        <a:t>Number_of_Vehicles</a:t>
                      </a:r>
                      <a:endParaRPr lang="en-US" sz="1100" b="0" i="0" u="none" strike="noStrike" dirty="0">
                        <a:solidFill>
                          <a:schemeClr val="bg1"/>
                        </a:solidFill>
                        <a:effectLst/>
                        <a:latin typeface="Calibri" panose="020F0502020204030204" pitchFamily="34" charset="0"/>
                      </a:endParaRPr>
                    </a:p>
                  </a:txBody>
                  <a:tcPr marL="6350" marR="6350" marT="6350" marB="0" anchor="ctr">
                    <a:noFill/>
                  </a:tcPr>
                </a:tc>
                <a:tc>
                  <a:txBody>
                    <a:bodyPr/>
                    <a:lstStyle/>
                    <a:p>
                      <a:pPr algn="l" fontAlgn="b"/>
                      <a:r>
                        <a:rPr lang="en-US" sz="1100" u="none" strike="noStrike" dirty="0">
                          <a:solidFill>
                            <a:schemeClr val="bg1"/>
                          </a:solidFill>
                          <a:effectLst/>
                        </a:rPr>
                        <a:t>int64</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c>
                  <a:txBody>
                    <a:bodyPr/>
                    <a:lstStyle/>
                    <a:p>
                      <a:pPr algn="l" fontAlgn="b"/>
                      <a:r>
                        <a:rPr lang="en-US" sz="1100" b="0" i="0" u="none" strike="noStrike" dirty="0" smtClean="0">
                          <a:solidFill>
                            <a:schemeClr val="bg1"/>
                          </a:solidFill>
                          <a:effectLst/>
                          <a:latin typeface="Calibri" panose="020F0502020204030204" pitchFamily="34" charset="0"/>
                        </a:rPr>
                        <a:t>No NAN Values</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r>
              <a:tr h="251005">
                <a:tc>
                  <a:txBody>
                    <a:bodyPr/>
                    <a:lstStyle/>
                    <a:p>
                      <a:pPr algn="l" fontAlgn="ctr"/>
                      <a:r>
                        <a:rPr lang="en-US" sz="1100" u="none" strike="noStrike" dirty="0" err="1">
                          <a:solidFill>
                            <a:schemeClr val="bg1"/>
                          </a:solidFill>
                          <a:effectLst/>
                        </a:rPr>
                        <a:t>Number_of_Casualties</a:t>
                      </a:r>
                      <a:endParaRPr lang="en-US" sz="1100" b="0" i="0" u="none" strike="noStrike" dirty="0">
                        <a:solidFill>
                          <a:schemeClr val="bg1"/>
                        </a:solidFill>
                        <a:effectLst/>
                        <a:latin typeface="Calibri" panose="020F0502020204030204" pitchFamily="34" charset="0"/>
                      </a:endParaRPr>
                    </a:p>
                  </a:txBody>
                  <a:tcPr marL="6350" marR="6350" marT="6350" marB="0" anchor="ctr">
                    <a:noFill/>
                  </a:tcPr>
                </a:tc>
                <a:tc>
                  <a:txBody>
                    <a:bodyPr/>
                    <a:lstStyle/>
                    <a:p>
                      <a:pPr algn="l" fontAlgn="b"/>
                      <a:r>
                        <a:rPr lang="en-US" sz="1100" u="none" strike="noStrike" dirty="0">
                          <a:solidFill>
                            <a:schemeClr val="bg1"/>
                          </a:solidFill>
                          <a:effectLst/>
                        </a:rPr>
                        <a:t>int64</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c>
                  <a:txBody>
                    <a:bodyPr/>
                    <a:lstStyle/>
                    <a:p>
                      <a:pPr algn="l" fontAlgn="b"/>
                      <a:r>
                        <a:rPr lang="en-US" sz="1100" b="0" i="0" u="none" strike="noStrike" dirty="0" smtClean="0">
                          <a:solidFill>
                            <a:schemeClr val="bg1"/>
                          </a:solidFill>
                          <a:effectLst/>
                          <a:latin typeface="Calibri" panose="020F0502020204030204" pitchFamily="34" charset="0"/>
                        </a:rPr>
                        <a:t>No NAN Values</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r>
              <a:tr h="251005">
                <a:tc>
                  <a:txBody>
                    <a:bodyPr/>
                    <a:lstStyle/>
                    <a:p>
                      <a:pPr algn="l" fontAlgn="ctr"/>
                      <a:r>
                        <a:rPr lang="en-US" sz="1100" u="none" strike="noStrike" dirty="0">
                          <a:solidFill>
                            <a:schemeClr val="bg1"/>
                          </a:solidFill>
                          <a:effectLst/>
                        </a:rPr>
                        <a:t>Date</a:t>
                      </a:r>
                      <a:endParaRPr lang="en-US" sz="1100" b="0" i="0" u="none" strike="noStrike" dirty="0">
                        <a:solidFill>
                          <a:schemeClr val="bg1"/>
                        </a:solidFill>
                        <a:effectLst/>
                        <a:latin typeface="Calibri" panose="020F0502020204030204" pitchFamily="34" charset="0"/>
                      </a:endParaRPr>
                    </a:p>
                  </a:txBody>
                  <a:tcPr marL="6350" marR="6350" marT="6350" marB="0" anchor="ctr">
                    <a:noFill/>
                  </a:tcPr>
                </a:tc>
                <a:tc>
                  <a:txBody>
                    <a:bodyPr/>
                    <a:lstStyle/>
                    <a:p>
                      <a:pPr algn="l" fontAlgn="b"/>
                      <a:r>
                        <a:rPr lang="en-US" sz="1100" u="none" strike="noStrike" dirty="0">
                          <a:solidFill>
                            <a:schemeClr val="bg1"/>
                          </a:solidFill>
                          <a:effectLst/>
                        </a:rPr>
                        <a:t>object</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c>
                  <a:txBody>
                    <a:bodyPr/>
                    <a:lstStyle/>
                    <a:p>
                      <a:pPr algn="l" fontAlgn="b"/>
                      <a:r>
                        <a:rPr lang="en-US" sz="1100" b="0" i="0" u="none" strike="noStrike" dirty="0" smtClean="0">
                          <a:solidFill>
                            <a:schemeClr val="bg1"/>
                          </a:solidFill>
                          <a:effectLst/>
                          <a:latin typeface="Calibri" panose="020F0502020204030204" pitchFamily="34" charset="0"/>
                        </a:rPr>
                        <a:t>No NAN Values</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r>
              <a:tr h="251005">
                <a:tc>
                  <a:txBody>
                    <a:bodyPr/>
                    <a:lstStyle/>
                    <a:p>
                      <a:pPr algn="l" fontAlgn="ctr"/>
                      <a:r>
                        <a:rPr lang="en-US" sz="1100" u="none" strike="noStrike" dirty="0" err="1">
                          <a:solidFill>
                            <a:schemeClr val="bg1"/>
                          </a:solidFill>
                          <a:effectLst/>
                        </a:rPr>
                        <a:t>Day_of_Week</a:t>
                      </a:r>
                      <a:endParaRPr lang="en-US" sz="1100" b="0" i="0" u="none" strike="noStrike" dirty="0">
                        <a:solidFill>
                          <a:schemeClr val="bg1"/>
                        </a:solidFill>
                        <a:effectLst/>
                        <a:latin typeface="Calibri" panose="020F0502020204030204" pitchFamily="34" charset="0"/>
                      </a:endParaRPr>
                    </a:p>
                  </a:txBody>
                  <a:tcPr marL="6350" marR="6350" marT="6350" marB="0" anchor="ctr">
                    <a:noFill/>
                  </a:tcPr>
                </a:tc>
                <a:tc>
                  <a:txBody>
                    <a:bodyPr/>
                    <a:lstStyle/>
                    <a:p>
                      <a:pPr algn="l" fontAlgn="b"/>
                      <a:r>
                        <a:rPr lang="en-US" sz="1100" u="none" strike="noStrike" dirty="0">
                          <a:solidFill>
                            <a:schemeClr val="bg1"/>
                          </a:solidFill>
                          <a:effectLst/>
                        </a:rPr>
                        <a:t>int64</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c>
                  <a:txBody>
                    <a:bodyPr/>
                    <a:lstStyle/>
                    <a:p>
                      <a:pPr algn="l" fontAlgn="b"/>
                      <a:r>
                        <a:rPr lang="en-US" sz="1100" b="0" i="0" u="none" strike="noStrike" dirty="0" smtClean="0">
                          <a:solidFill>
                            <a:schemeClr val="bg1"/>
                          </a:solidFill>
                          <a:effectLst/>
                          <a:latin typeface="Calibri" panose="020F0502020204030204" pitchFamily="34" charset="0"/>
                        </a:rPr>
                        <a:t>No NAN Values</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r>
              <a:tr h="251005">
                <a:tc>
                  <a:txBody>
                    <a:bodyPr/>
                    <a:lstStyle/>
                    <a:p>
                      <a:pPr algn="l" fontAlgn="ctr"/>
                      <a:r>
                        <a:rPr lang="en-US" sz="1100" u="none" strike="noStrike" dirty="0">
                          <a:solidFill>
                            <a:schemeClr val="bg1"/>
                          </a:solidFill>
                          <a:effectLst/>
                        </a:rPr>
                        <a:t>Time</a:t>
                      </a:r>
                      <a:endParaRPr lang="en-US" sz="1100" b="0" i="0" u="none" strike="noStrike" dirty="0">
                        <a:solidFill>
                          <a:schemeClr val="bg1"/>
                        </a:solidFill>
                        <a:effectLst/>
                        <a:latin typeface="Calibri" panose="020F0502020204030204" pitchFamily="34" charset="0"/>
                      </a:endParaRPr>
                    </a:p>
                  </a:txBody>
                  <a:tcPr marL="6350" marR="6350" marT="6350" marB="0" anchor="ctr">
                    <a:noFill/>
                  </a:tcPr>
                </a:tc>
                <a:tc>
                  <a:txBody>
                    <a:bodyPr/>
                    <a:lstStyle/>
                    <a:p>
                      <a:pPr algn="l" fontAlgn="b"/>
                      <a:r>
                        <a:rPr lang="en-US" sz="1100" u="none" strike="noStrike" dirty="0">
                          <a:solidFill>
                            <a:schemeClr val="bg1"/>
                          </a:solidFill>
                          <a:effectLst/>
                        </a:rPr>
                        <a:t>object</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c>
                  <a:txBody>
                    <a:bodyPr/>
                    <a:lstStyle/>
                    <a:p>
                      <a:pPr algn="l" fontAlgn="b"/>
                      <a:r>
                        <a:rPr lang="en-US" sz="1100" b="0" i="0" u="none" strike="noStrike" dirty="0" smtClean="0">
                          <a:solidFill>
                            <a:schemeClr val="bg1"/>
                          </a:solidFill>
                          <a:effectLst/>
                          <a:latin typeface="Calibri" panose="020F0502020204030204" pitchFamily="34" charset="0"/>
                        </a:rPr>
                        <a:t>No NAN Values</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r>
              <a:tr h="251005">
                <a:tc>
                  <a:txBody>
                    <a:bodyPr/>
                    <a:lstStyle/>
                    <a:p>
                      <a:pPr algn="l" fontAlgn="ctr"/>
                      <a:r>
                        <a:rPr lang="en-US" sz="1100" u="none" strike="noStrike" dirty="0" err="1">
                          <a:solidFill>
                            <a:schemeClr val="bg1"/>
                          </a:solidFill>
                          <a:effectLst/>
                        </a:rPr>
                        <a:t>Speed_limit</a:t>
                      </a:r>
                      <a:endParaRPr lang="en-US" sz="1100" b="0" i="0" u="none" strike="noStrike" dirty="0">
                        <a:solidFill>
                          <a:schemeClr val="bg1"/>
                        </a:solidFill>
                        <a:effectLst/>
                        <a:latin typeface="Calibri" panose="020F0502020204030204" pitchFamily="34" charset="0"/>
                      </a:endParaRPr>
                    </a:p>
                  </a:txBody>
                  <a:tcPr marL="6350" marR="6350" marT="6350" marB="0" anchor="ctr">
                    <a:noFill/>
                  </a:tcPr>
                </a:tc>
                <a:tc>
                  <a:txBody>
                    <a:bodyPr/>
                    <a:lstStyle/>
                    <a:p>
                      <a:pPr algn="l" fontAlgn="b"/>
                      <a:r>
                        <a:rPr lang="en-US" sz="1100" u="none" strike="noStrike" dirty="0">
                          <a:solidFill>
                            <a:schemeClr val="bg1"/>
                          </a:solidFill>
                          <a:effectLst/>
                        </a:rPr>
                        <a:t>int64</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c>
                  <a:txBody>
                    <a:bodyPr/>
                    <a:lstStyle/>
                    <a:p>
                      <a:pPr algn="l" fontAlgn="b"/>
                      <a:r>
                        <a:rPr lang="en-US" sz="1100" b="0" i="0" u="none" strike="noStrike" dirty="0" smtClean="0">
                          <a:solidFill>
                            <a:schemeClr val="bg1"/>
                          </a:solidFill>
                          <a:effectLst/>
                          <a:latin typeface="Calibri" panose="020F0502020204030204" pitchFamily="34" charset="0"/>
                        </a:rPr>
                        <a:t>No NAN Values</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r>
              <a:tr h="251005">
                <a:tc>
                  <a:txBody>
                    <a:bodyPr/>
                    <a:lstStyle/>
                    <a:p>
                      <a:pPr algn="l" fontAlgn="ctr"/>
                      <a:r>
                        <a:rPr lang="en-US" sz="1100" u="none" strike="noStrike" dirty="0" err="1">
                          <a:solidFill>
                            <a:schemeClr val="bg1"/>
                          </a:solidFill>
                          <a:effectLst/>
                        </a:rPr>
                        <a:t>Light_Conditions</a:t>
                      </a:r>
                      <a:endParaRPr lang="en-US" sz="1100" b="0" i="0" u="none" strike="noStrike" dirty="0">
                        <a:solidFill>
                          <a:schemeClr val="bg1"/>
                        </a:solidFill>
                        <a:effectLst/>
                        <a:latin typeface="Calibri" panose="020F0502020204030204" pitchFamily="34" charset="0"/>
                      </a:endParaRPr>
                    </a:p>
                  </a:txBody>
                  <a:tcPr marL="6350" marR="6350" marT="6350" marB="0" anchor="ctr">
                    <a:noFill/>
                  </a:tcPr>
                </a:tc>
                <a:tc>
                  <a:txBody>
                    <a:bodyPr/>
                    <a:lstStyle/>
                    <a:p>
                      <a:pPr algn="l" fontAlgn="b"/>
                      <a:r>
                        <a:rPr lang="en-US" sz="1100" u="none" strike="noStrike" dirty="0">
                          <a:solidFill>
                            <a:schemeClr val="bg1"/>
                          </a:solidFill>
                          <a:effectLst/>
                        </a:rPr>
                        <a:t>int64</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c>
                  <a:txBody>
                    <a:bodyPr/>
                    <a:lstStyle/>
                    <a:p>
                      <a:pPr algn="l" fontAlgn="b"/>
                      <a:r>
                        <a:rPr lang="en-US" sz="1100" b="0" i="0" u="none" strike="noStrike" dirty="0" smtClean="0">
                          <a:solidFill>
                            <a:schemeClr val="bg1"/>
                          </a:solidFill>
                          <a:effectLst/>
                          <a:latin typeface="Calibri" panose="020F0502020204030204" pitchFamily="34" charset="0"/>
                        </a:rPr>
                        <a:t>No NAN Values</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r>
              <a:tr h="251005">
                <a:tc>
                  <a:txBody>
                    <a:bodyPr/>
                    <a:lstStyle/>
                    <a:p>
                      <a:pPr algn="l" fontAlgn="ctr"/>
                      <a:r>
                        <a:rPr lang="en-US" sz="1100" u="none" strike="noStrike" dirty="0" err="1">
                          <a:solidFill>
                            <a:schemeClr val="bg1"/>
                          </a:solidFill>
                          <a:effectLst/>
                        </a:rPr>
                        <a:t>Weather_Conditions</a:t>
                      </a:r>
                      <a:endParaRPr lang="en-US" sz="1100" b="0" i="0" u="none" strike="noStrike" dirty="0">
                        <a:solidFill>
                          <a:schemeClr val="bg1"/>
                        </a:solidFill>
                        <a:effectLst/>
                        <a:latin typeface="Calibri" panose="020F0502020204030204" pitchFamily="34" charset="0"/>
                      </a:endParaRPr>
                    </a:p>
                  </a:txBody>
                  <a:tcPr marL="6350" marR="6350" marT="6350" marB="0" anchor="ctr">
                    <a:noFill/>
                  </a:tcPr>
                </a:tc>
                <a:tc>
                  <a:txBody>
                    <a:bodyPr/>
                    <a:lstStyle/>
                    <a:p>
                      <a:pPr algn="l" fontAlgn="b"/>
                      <a:r>
                        <a:rPr lang="en-US" sz="1100" u="none" strike="noStrike" dirty="0">
                          <a:solidFill>
                            <a:schemeClr val="bg1"/>
                          </a:solidFill>
                          <a:effectLst/>
                        </a:rPr>
                        <a:t>int64</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c>
                  <a:txBody>
                    <a:bodyPr/>
                    <a:lstStyle/>
                    <a:p>
                      <a:pPr algn="l" fontAlgn="b"/>
                      <a:r>
                        <a:rPr lang="en-US" sz="1100" b="0" i="0" u="none" strike="noStrike" dirty="0" smtClean="0">
                          <a:solidFill>
                            <a:schemeClr val="bg1"/>
                          </a:solidFill>
                          <a:effectLst/>
                          <a:latin typeface="Calibri" panose="020F0502020204030204" pitchFamily="34" charset="0"/>
                        </a:rPr>
                        <a:t>161</a:t>
                      </a:r>
                      <a:r>
                        <a:rPr lang="en-US" sz="1100" b="0" i="0" u="none" strike="noStrike" baseline="0" dirty="0" smtClean="0">
                          <a:solidFill>
                            <a:schemeClr val="bg1"/>
                          </a:solidFill>
                          <a:effectLst/>
                          <a:latin typeface="Calibri" panose="020F0502020204030204" pitchFamily="34" charset="0"/>
                        </a:rPr>
                        <a:t> out of 1.64M has NAN Values</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r>
              <a:tr h="251005">
                <a:tc>
                  <a:txBody>
                    <a:bodyPr/>
                    <a:lstStyle/>
                    <a:p>
                      <a:pPr algn="l" fontAlgn="ctr"/>
                      <a:r>
                        <a:rPr lang="en-US" sz="1100" u="none" strike="noStrike" dirty="0" err="1">
                          <a:solidFill>
                            <a:schemeClr val="bg1"/>
                          </a:solidFill>
                          <a:effectLst/>
                        </a:rPr>
                        <a:t>Urban_or_Rural_Area</a:t>
                      </a:r>
                      <a:endParaRPr lang="en-US" sz="1100" b="0" i="0" u="none" strike="noStrike" dirty="0">
                        <a:solidFill>
                          <a:schemeClr val="bg1"/>
                        </a:solidFill>
                        <a:effectLst/>
                        <a:latin typeface="Calibri" panose="020F0502020204030204" pitchFamily="34" charset="0"/>
                      </a:endParaRPr>
                    </a:p>
                  </a:txBody>
                  <a:tcPr marL="6350" marR="6350" marT="6350" marB="0" anchor="ctr">
                    <a:noFill/>
                  </a:tcPr>
                </a:tc>
                <a:tc>
                  <a:txBody>
                    <a:bodyPr/>
                    <a:lstStyle/>
                    <a:p>
                      <a:pPr algn="l" fontAlgn="b"/>
                      <a:r>
                        <a:rPr lang="en-US" sz="1100" u="none" strike="noStrike" dirty="0">
                          <a:solidFill>
                            <a:schemeClr val="bg1"/>
                          </a:solidFill>
                          <a:effectLst/>
                        </a:rPr>
                        <a:t>int64</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c>
                  <a:txBody>
                    <a:bodyPr/>
                    <a:lstStyle/>
                    <a:p>
                      <a:pPr algn="l" fontAlgn="b"/>
                      <a:r>
                        <a:rPr lang="en-US" sz="1100" b="0" i="0" u="none" strike="noStrike" dirty="0" smtClean="0">
                          <a:solidFill>
                            <a:schemeClr val="bg1"/>
                          </a:solidFill>
                          <a:effectLst/>
                          <a:latin typeface="Calibri" panose="020F0502020204030204" pitchFamily="34" charset="0"/>
                        </a:rPr>
                        <a:t>No NAN Values</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r>
              <a:tr h="259660">
                <a:tc>
                  <a:txBody>
                    <a:bodyPr/>
                    <a:lstStyle/>
                    <a:p>
                      <a:pPr algn="l" fontAlgn="ctr"/>
                      <a:r>
                        <a:rPr lang="en-US" sz="1100" u="none" strike="noStrike" dirty="0" err="1">
                          <a:solidFill>
                            <a:schemeClr val="bg1"/>
                          </a:solidFill>
                          <a:effectLst/>
                        </a:rPr>
                        <a:t>LSOA_of_Accident_Location</a:t>
                      </a:r>
                      <a:endParaRPr lang="en-US" sz="1100" b="0" i="0" u="none" strike="noStrike" dirty="0">
                        <a:solidFill>
                          <a:schemeClr val="bg1"/>
                        </a:solidFill>
                        <a:effectLst/>
                        <a:latin typeface="Calibri" panose="020F0502020204030204" pitchFamily="34" charset="0"/>
                      </a:endParaRPr>
                    </a:p>
                  </a:txBody>
                  <a:tcPr marL="6350" marR="6350" marT="6350" marB="0" anchor="ctr">
                    <a:noFill/>
                  </a:tcPr>
                </a:tc>
                <a:tc>
                  <a:txBody>
                    <a:bodyPr/>
                    <a:lstStyle/>
                    <a:p>
                      <a:pPr algn="l" fontAlgn="b"/>
                      <a:r>
                        <a:rPr lang="en-US" sz="1100" u="none" strike="noStrike" dirty="0">
                          <a:solidFill>
                            <a:schemeClr val="bg1"/>
                          </a:solidFill>
                          <a:effectLst/>
                        </a:rPr>
                        <a:t>object</a:t>
                      </a:r>
                      <a:endParaRPr lang="en-US" sz="1100" b="0" i="0" u="none" strike="noStrike" dirty="0">
                        <a:solidFill>
                          <a:schemeClr val="bg1"/>
                        </a:solidFill>
                        <a:effectLst/>
                        <a:latin typeface="Calibri" panose="020F0502020204030204" pitchFamily="34" charset="0"/>
                      </a:endParaRPr>
                    </a:p>
                  </a:txBody>
                  <a:tcPr marL="6350" marR="6350" marT="6350" marB="0" anchor="b">
                    <a:noFill/>
                  </a:tcPr>
                </a:tc>
                <a:tc>
                  <a:txBody>
                    <a:bodyPr/>
                    <a:lstStyle/>
                    <a:p>
                      <a:pPr algn="l" fontAlgn="b"/>
                      <a:endParaRPr lang="en-US" sz="1100" b="0" i="0" u="none" strike="noStrike" dirty="0">
                        <a:solidFill>
                          <a:schemeClr val="bg1"/>
                        </a:solidFill>
                        <a:effectLst/>
                        <a:latin typeface="Calibri" panose="020F0502020204030204" pitchFamily="34" charset="0"/>
                      </a:endParaRPr>
                    </a:p>
                  </a:txBody>
                  <a:tcPr marL="6350" marR="6350" marT="6350" marB="0" anchor="b">
                    <a:noFill/>
                  </a:tcPr>
                </a:tc>
              </a:tr>
            </a:tbl>
          </a:graphicData>
        </a:graphic>
      </p:graphicFrame>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833015"/>
            <a:ext cx="8093365" cy="532180"/>
          </a:xfrm>
        </p:spPr>
        <p:txBody>
          <a:bodyPr>
            <a:normAutofit fontScale="90000"/>
          </a:bodyPr>
          <a:lstStyle/>
          <a:p>
            <a:pPr algn="ctr"/>
            <a:r>
              <a:rPr lang="en-GB" dirty="0"/>
              <a:t>Exploratory Data Analysis</a:t>
            </a:r>
            <a:endParaRPr lang="en-US" dirty="0"/>
          </a:p>
        </p:txBody>
      </p:sp>
      <p:sp>
        <p:nvSpPr>
          <p:cNvPr id="3" name="Text Placeholder 2"/>
          <p:cNvSpPr>
            <a:spLocks noGrp="1"/>
          </p:cNvSpPr>
          <p:nvPr>
            <p:ph type="body" idx="1"/>
          </p:nvPr>
        </p:nvSpPr>
        <p:spPr>
          <a:xfrm>
            <a:off x="177427" y="1528875"/>
            <a:ext cx="8246070" cy="305411"/>
          </a:xfrm>
        </p:spPr>
        <p:txBody>
          <a:bodyPr>
            <a:noAutofit/>
          </a:bodyPr>
          <a:lstStyle/>
          <a:p>
            <a:pPr algn="ctr"/>
            <a:r>
              <a:rPr lang="en-US" dirty="0" smtClean="0">
                <a:solidFill>
                  <a:schemeClr val="bg1"/>
                </a:solidFill>
              </a:rPr>
              <a:t>Number of accidents by Day of Week</a:t>
            </a:r>
            <a:endParaRPr lang="en-US" dirty="0">
              <a:solidFill>
                <a:schemeClr val="bg1"/>
              </a:solidFill>
            </a:endParaRPr>
          </a:p>
        </p:txBody>
      </p:sp>
      <p:pic>
        <p:nvPicPr>
          <p:cNvPr id="10" name="Picture 9"/>
          <p:cNvPicPr>
            <a:picLocks noChangeAspect="1"/>
          </p:cNvPicPr>
          <p:nvPr/>
        </p:nvPicPr>
        <p:blipFill>
          <a:blip r:embed="rId2"/>
          <a:stretch>
            <a:fillRect/>
          </a:stretch>
        </p:blipFill>
        <p:spPr>
          <a:xfrm>
            <a:off x="106339" y="1749245"/>
            <a:ext cx="8822818" cy="3583702"/>
          </a:xfrm>
          <a:prstGeom prst="rect">
            <a:avLst/>
          </a:prstGeom>
        </p:spPr>
      </p:pic>
      <p:sp>
        <p:nvSpPr>
          <p:cNvPr id="5" name="Text Placeholder 2"/>
          <p:cNvSpPr>
            <a:spLocks noGrp="1"/>
          </p:cNvSpPr>
          <p:nvPr>
            <p:ph type="body" idx="1"/>
          </p:nvPr>
        </p:nvSpPr>
        <p:spPr>
          <a:xfrm>
            <a:off x="177427" y="5414165"/>
            <a:ext cx="8398470" cy="1221640"/>
          </a:xfrm>
        </p:spPr>
        <p:txBody>
          <a:bodyPr>
            <a:noAutofit/>
          </a:bodyPr>
          <a:lstStyle/>
          <a:p>
            <a:r>
              <a:rPr lang="en-US" sz="1800" dirty="0">
                <a:solidFill>
                  <a:schemeClr val="bg1"/>
                </a:solidFill>
              </a:rPr>
              <a:t>Based on the above chart, we observe that </a:t>
            </a:r>
            <a:endParaRPr lang="en-US" sz="1800" dirty="0" smtClean="0">
              <a:solidFill>
                <a:schemeClr val="bg1"/>
              </a:solidFill>
            </a:endParaRPr>
          </a:p>
          <a:p>
            <a:pPr marL="342900" indent="-342900">
              <a:buAutoNum type="alphaLcPeriod"/>
            </a:pPr>
            <a:r>
              <a:rPr lang="en-US" sz="1800" dirty="0" smtClean="0">
                <a:solidFill>
                  <a:schemeClr val="bg1"/>
                </a:solidFill>
              </a:rPr>
              <a:t>Most </a:t>
            </a:r>
            <a:r>
              <a:rPr lang="en-US" sz="1800" dirty="0">
                <a:solidFill>
                  <a:schemeClr val="bg1"/>
                </a:solidFill>
              </a:rPr>
              <a:t>accidents are slight injuries and fatal accidents are at the minimum. </a:t>
            </a:r>
            <a:endParaRPr lang="en-US" sz="1800" dirty="0" smtClean="0">
              <a:solidFill>
                <a:schemeClr val="bg1"/>
              </a:solidFill>
            </a:endParaRPr>
          </a:p>
          <a:p>
            <a:pPr marL="342900" indent="-342900">
              <a:buAutoNum type="alphaLcPeriod"/>
            </a:pPr>
            <a:r>
              <a:rPr lang="en-US" sz="1800" dirty="0" smtClean="0">
                <a:solidFill>
                  <a:schemeClr val="bg1"/>
                </a:solidFill>
              </a:rPr>
              <a:t>Friday </a:t>
            </a:r>
            <a:r>
              <a:rPr lang="en-US" sz="1800" dirty="0">
                <a:solidFill>
                  <a:schemeClr val="bg1"/>
                </a:solidFill>
              </a:rPr>
              <a:t>seems to have more accidents and accidents are progressive starting Sunday.</a:t>
            </a:r>
          </a:p>
        </p:txBody>
      </p:sp>
    </p:spTree>
    <p:extLst>
      <p:ext uri="{BB962C8B-B14F-4D97-AF65-F5344CB8AC3E}">
        <p14:creationId xmlns:p14="http://schemas.microsoft.com/office/powerpoint/2010/main" val="41707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846935"/>
            <a:ext cx="8093365" cy="532180"/>
          </a:xfrm>
        </p:spPr>
        <p:txBody>
          <a:bodyPr>
            <a:normAutofit fontScale="90000"/>
          </a:bodyPr>
          <a:lstStyle/>
          <a:p>
            <a:pPr algn="ctr"/>
            <a:r>
              <a:rPr lang="en-GB" dirty="0"/>
              <a:t>Exploratory Data Analysis</a:t>
            </a:r>
            <a:endParaRPr lang="en-US" dirty="0"/>
          </a:p>
        </p:txBody>
      </p:sp>
      <p:sp>
        <p:nvSpPr>
          <p:cNvPr id="13" name="Text Placeholder 2"/>
          <p:cNvSpPr>
            <a:spLocks noGrp="1"/>
          </p:cNvSpPr>
          <p:nvPr>
            <p:ph type="body" idx="1"/>
          </p:nvPr>
        </p:nvSpPr>
        <p:spPr>
          <a:xfrm>
            <a:off x="143555" y="1375418"/>
            <a:ext cx="8704185" cy="305410"/>
          </a:xfrm>
        </p:spPr>
        <p:txBody>
          <a:bodyPr anchor="t">
            <a:noAutofit/>
          </a:bodyPr>
          <a:lstStyle/>
          <a:p>
            <a:pPr algn="ctr"/>
            <a:r>
              <a:rPr lang="en-US" dirty="0" smtClean="0">
                <a:solidFill>
                  <a:schemeClr val="bg1"/>
                </a:solidFill>
              </a:rPr>
              <a:t>Number of accidents by Number of Vehicles Involved</a:t>
            </a:r>
            <a:endParaRPr lang="en-US" dirty="0">
              <a:solidFill>
                <a:schemeClr val="bg1"/>
              </a:solidFill>
            </a:endParaRPr>
          </a:p>
        </p:txBody>
      </p:sp>
      <p:pic>
        <p:nvPicPr>
          <p:cNvPr id="18" name="Picture 17"/>
          <p:cNvPicPr>
            <a:picLocks noChangeAspect="1"/>
          </p:cNvPicPr>
          <p:nvPr/>
        </p:nvPicPr>
        <p:blipFill>
          <a:blip r:embed="rId2"/>
          <a:stretch>
            <a:fillRect/>
          </a:stretch>
        </p:blipFill>
        <p:spPr>
          <a:xfrm>
            <a:off x="250337" y="1782736"/>
            <a:ext cx="8636911" cy="3721310"/>
          </a:xfrm>
          <a:prstGeom prst="rect">
            <a:avLst/>
          </a:prstGeom>
        </p:spPr>
      </p:pic>
      <p:sp>
        <p:nvSpPr>
          <p:cNvPr id="5" name="Text Placeholder 2"/>
          <p:cNvSpPr>
            <a:spLocks noGrp="1"/>
          </p:cNvSpPr>
          <p:nvPr>
            <p:ph type="body" idx="1"/>
          </p:nvPr>
        </p:nvSpPr>
        <p:spPr>
          <a:xfrm>
            <a:off x="160495" y="5554842"/>
            <a:ext cx="8398470" cy="1080963"/>
          </a:xfrm>
        </p:spPr>
        <p:txBody>
          <a:bodyPr>
            <a:noAutofit/>
          </a:bodyPr>
          <a:lstStyle/>
          <a:p>
            <a:r>
              <a:rPr lang="en-US" sz="1800" dirty="0" smtClean="0">
                <a:solidFill>
                  <a:schemeClr val="bg1"/>
                </a:solidFill>
              </a:rPr>
              <a:t>Here we find that most accidents involve less than 4 vehicles.</a:t>
            </a:r>
          </a:p>
          <a:p>
            <a:endParaRPr lang="en-US" sz="1800" dirty="0">
              <a:solidFill>
                <a:schemeClr val="bg1"/>
              </a:solidFill>
            </a:endParaRPr>
          </a:p>
          <a:p>
            <a:endParaRPr lang="en-US" sz="1800" dirty="0" smtClean="0">
              <a:solidFill>
                <a:schemeClr val="bg1"/>
              </a:solidFill>
            </a:endParaRPr>
          </a:p>
        </p:txBody>
      </p:sp>
    </p:spTree>
    <p:extLst>
      <p:ext uri="{BB962C8B-B14F-4D97-AF65-F5344CB8AC3E}">
        <p14:creationId xmlns:p14="http://schemas.microsoft.com/office/powerpoint/2010/main" val="128969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833015"/>
            <a:ext cx="8093365" cy="532180"/>
          </a:xfrm>
        </p:spPr>
        <p:txBody>
          <a:bodyPr>
            <a:normAutofit fontScale="90000"/>
          </a:bodyPr>
          <a:lstStyle/>
          <a:p>
            <a:pPr algn="ctr"/>
            <a:r>
              <a:rPr lang="en-GB" dirty="0"/>
              <a:t>Exploratory Data Analysis</a:t>
            </a:r>
            <a:endParaRPr lang="en-US" dirty="0"/>
          </a:p>
        </p:txBody>
      </p:sp>
      <p:pic>
        <p:nvPicPr>
          <p:cNvPr id="19" name="Picture 18"/>
          <p:cNvPicPr>
            <a:picLocks noChangeAspect="1"/>
          </p:cNvPicPr>
          <p:nvPr/>
        </p:nvPicPr>
        <p:blipFill>
          <a:blip r:embed="rId2"/>
          <a:stretch>
            <a:fillRect/>
          </a:stretch>
        </p:blipFill>
        <p:spPr>
          <a:xfrm>
            <a:off x="237142" y="1823310"/>
            <a:ext cx="8649640" cy="3817625"/>
          </a:xfrm>
          <a:prstGeom prst="rect">
            <a:avLst/>
          </a:prstGeom>
        </p:spPr>
      </p:pic>
      <p:sp>
        <p:nvSpPr>
          <p:cNvPr id="2" name="Text Placeholder 1"/>
          <p:cNvSpPr>
            <a:spLocks noGrp="1"/>
          </p:cNvSpPr>
          <p:nvPr>
            <p:ph type="body" idx="1"/>
          </p:nvPr>
        </p:nvSpPr>
        <p:spPr>
          <a:xfrm>
            <a:off x="219909" y="1621707"/>
            <a:ext cx="8508411" cy="639762"/>
          </a:xfrm>
        </p:spPr>
        <p:txBody>
          <a:bodyPr>
            <a:normAutofit/>
          </a:bodyPr>
          <a:lstStyle/>
          <a:p>
            <a:pPr algn="ctr"/>
            <a:r>
              <a:rPr lang="en-US" dirty="0">
                <a:solidFill>
                  <a:schemeClr val="bg1"/>
                </a:solidFill>
              </a:rPr>
              <a:t>Number of accidents by Number of Casualties</a:t>
            </a:r>
          </a:p>
          <a:p>
            <a:pPr algn="ctr"/>
            <a:endParaRPr lang="en-US" dirty="0"/>
          </a:p>
        </p:txBody>
      </p:sp>
      <p:sp>
        <p:nvSpPr>
          <p:cNvPr id="15" name="Text Placeholder 2"/>
          <p:cNvSpPr>
            <a:spLocks noGrp="1"/>
          </p:cNvSpPr>
          <p:nvPr>
            <p:ph type="body" idx="1"/>
          </p:nvPr>
        </p:nvSpPr>
        <p:spPr>
          <a:xfrm>
            <a:off x="158126" y="5873428"/>
            <a:ext cx="8398470" cy="487857"/>
          </a:xfrm>
        </p:spPr>
        <p:txBody>
          <a:bodyPr>
            <a:noAutofit/>
          </a:bodyPr>
          <a:lstStyle/>
          <a:p>
            <a:endParaRPr lang="en-US" sz="1800" dirty="0" smtClean="0">
              <a:solidFill>
                <a:schemeClr val="bg1"/>
              </a:solidFill>
            </a:endParaRPr>
          </a:p>
          <a:p>
            <a:endParaRPr lang="en-US" sz="1800" dirty="0">
              <a:solidFill>
                <a:schemeClr val="bg1"/>
              </a:solidFill>
            </a:endParaRPr>
          </a:p>
          <a:p>
            <a:endParaRPr lang="en-US" sz="1800" dirty="0" smtClean="0">
              <a:solidFill>
                <a:schemeClr val="bg1"/>
              </a:solidFill>
            </a:endParaRPr>
          </a:p>
          <a:p>
            <a:r>
              <a:rPr lang="en-US" sz="1800" dirty="0" smtClean="0">
                <a:solidFill>
                  <a:schemeClr val="bg1"/>
                </a:solidFill>
              </a:rPr>
              <a:t>Casualties are mostly one every accident.</a:t>
            </a:r>
            <a:endParaRPr lang="en-US" sz="1800" dirty="0">
              <a:solidFill>
                <a:schemeClr val="bg1"/>
              </a:solidFill>
            </a:endParaRPr>
          </a:p>
          <a:p>
            <a:endParaRPr lang="en-US" sz="1800" dirty="0" smtClean="0">
              <a:solidFill>
                <a:schemeClr val="bg1"/>
              </a:solidFill>
            </a:endParaRPr>
          </a:p>
        </p:txBody>
      </p:sp>
    </p:spTree>
    <p:extLst>
      <p:ext uri="{BB962C8B-B14F-4D97-AF65-F5344CB8AC3E}">
        <p14:creationId xmlns:p14="http://schemas.microsoft.com/office/powerpoint/2010/main" val="2083847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833015"/>
            <a:ext cx="8093365" cy="532180"/>
          </a:xfrm>
        </p:spPr>
        <p:txBody>
          <a:bodyPr>
            <a:normAutofit fontScale="90000"/>
          </a:bodyPr>
          <a:lstStyle/>
          <a:p>
            <a:pPr algn="ctr"/>
            <a:r>
              <a:rPr lang="en-GB" dirty="0"/>
              <a:t>Exploratory Data </a:t>
            </a:r>
            <a:r>
              <a:rPr lang="en-GB" dirty="0" smtClean="0"/>
              <a:t>Analysis</a:t>
            </a:r>
            <a:endParaRPr lang="en-US" dirty="0"/>
          </a:p>
        </p:txBody>
      </p:sp>
      <p:sp>
        <p:nvSpPr>
          <p:cNvPr id="3" name="Text Placeholder 2"/>
          <p:cNvSpPr>
            <a:spLocks noGrp="1"/>
          </p:cNvSpPr>
          <p:nvPr>
            <p:ph type="body" idx="1"/>
          </p:nvPr>
        </p:nvSpPr>
        <p:spPr>
          <a:xfrm>
            <a:off x="448966" y="1341044"/>
            <a:ext cx="7874014" cy="458116"/>
          </a:xfrm>
        </p:spPr>
        <p:txBody>
          <a:bodyPr>
            <a:normAutofit/>
          </a:bodyPr>
          <a:lstStyle/>
          <a:p>
            <a:pPr algn="ctr"/>
            <a:r>
              <a:rPr lang="en-US" dirty="0" smtClean="0">
                <a:solidFill>
                  <a:schemeClr val="bg1"/>
                </a:solidFill>
              </a:rPr>
              <a:t>Number of accidents by Speed Limit</a:t>
            </a:r>
            <a:endParaRPr lang="en-US" dirty="0">
              <a:solidFill>
                <a:schemeClr val="bg1"/>
              </a:solidFill>
            </a:endParaRPr>
          </a:p>
        </p:txBody>
      </p:sp>
      <p:pic>
        <p:nvPicPr>
          <p:cNvPr id="9" name="Picture 8"/>
          <p:cNvPicPr>
            <a:picLocks noChangeAspect="1"/>
          </p:cNvPicPr>
          <p:nvPr/>
        </p:nvPicPr>
        <p:blipFill>
          <a:blip r:embed="rId2"/>
          <a:stretch>
            <a:fillRect/>
          </a:stretch>
        </p:blipFill>
        <p:spPr>
          <a:xfrm>
            <a:off x="222574" y="1799161"/>
            <a:ext cx="8687253" cy="3903482"/>
          </a:xfrm>
          <a:prstGeom prst="rect">
            <a:avLst/>
          </a:prstGeom>
        </p:spPr>
      </p:pic>
      <p:sp>
        <p:nvSpPr>
          <p:cNvPr id="17" name="Text Placeholder 2"/>
          <p:cNvSpPr>
            <a:spLocks noGrp="1"/>
          </p:cNvSpPr>
          <p:nvPr>
            <p:ph type="body" idx="1"/>
          </p:nvPr>
        </p:nvSpPr>
        <p:spPr>
          <a:xfrm>
            <a:off x="137911" y="6189295"/>
            <a:ext cx="8398470" cy="251148"/>
          </a:xfrm>
        </p:spPr>
        <p:txBody>
          <a:bodyPr>
            <a:noAutofit/>
          </a:bodyPr>
          <a:lstStyle/>
          <a:p>
            <a:endParaRPr lang="en-US" sz="1800" dirty="0" smtClean="0">
              <a:solidFill>
                <a:schemeClr val="bg1"/>
              </a:solidFill>
            </a:endParaRPr>
          </a:p>
          <a:p>
            <a:endParaRPr lang="en-US" sz="1800" dirty="0">
              <a:solidFill>
                <a:schemeClr val="bg1"/>
              </a:solidFill>
            </a:endParaRPr>
          </a:p>
          <a:p>
            <a:endParaRPr lang="en-US" sz="1800" dirty="0" smtClean="0">
              <a:solidFill>
                <a:schemeClr val="bg1"/>
              </a:solidFill>
            </a:endParaRPr>
          </a:p>
          <a:p>
            <a:r>
              <a:rPr lang="en-US" sz="1800" dirty="0" smtClean="0">
                <a:solidFill>
                  <a:schemeClr val="bg1"/>
                </a:solidFill>
              </a:rPr>
              <a:t>Accidents have mostly happened in 30 mile speed limit. </a:t>
            </a:r>
            <a:endParaRPr lang="en-US" sz="1800" dirty="0">
              <a:solidFill>
                <a:schemeClr val="bg1"/>
              </a:solidFill>
            </a:endParaRPr>
          </a:p>
          <a:p>
            <a:endParaRPr lang="en-US" sz="1800" dirty="0" smtClean="0">
              <a:solidFill>
                <a:schemeClr val="bg1"/>
              </a:solidFill>
            </a:endParaRPr>
          </a:p>
        </p:txBody>
      </p:sp>
    </p:spTree>
    <p:extLst>
      <p:ext uri="{BB962C8B-B14F-4D97-AF65-F5344CB8AC3E}">
        <p14:creationId xmlns:p14="http://schemas.microsoft.com/office/powerpoint/2010/main" val="3769641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13210</TotalTime>
  <Words>787</Words>
  <Application>Microsoft Office PowerPoint</Application>
  <PresentationFormat>On-screen Show (4:3)</PresentationFormat>
  <Paragraphs>145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United Kingdom – Fatal Accidents Prediction </vt:lpstr>
      <vt:lpstr>Background and Motivation</vt:lpstr>
      <vt:lpstr>Background and Motivation</vt:lpstr>
      <vt:lpstr>Data Collection</vt:lpstr>
      <vt:lpstr>Data Set Features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Distribution of Fatal Accidents</vt:lpstr>
      <vt:lpstr>Logistic Regression using StatsModels</vt:lpstr>
      <vt:lpstr>Logistic Regression using StatsModels</vt:lpstr>
      <vt:lpstr>Logistic Regression using StatsModels</vt:lpstr>
      <vt:lpstr>Logistic Regression using StatsModels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Murali Sankaran</cp:lastModifiedBy>
  <cp:revision>109</cp:revision>
  <dcterms:created xsi:type="dcterms:W3CDTF">2013-08-21T19:17:07Z</dcterms:created>
  <dcterms:modified xsi:type="dcterms:W3CDTF">2016-12-27T03:01:15Z</dcterms:modified>
</cp:coreProperties>
</file>