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1" r:id="rId3"/>
    <p:sldId id="266" r:id="rId4"/>
    <p:sldId id="278" r:id="rId5"/>
    <p:sldId id="281" r:id="rId6"/>
    <p:sldId id="283" r:id="rId7"/>
    <p:sldId id="279" r:id="rId8"/>
    <p:sldId id="280" r:id="rId9"/>
    <p:sldId id="282" r:id="rId10"/>
    <p:sldId id="275" r:id="rId11"/>
    <p:sldId id="284" r:id="rId12"/>
    <p:sldId id="26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253856"/>
    <a:srgbClr val="003380"/>
    <a:srgbClr val="2BB673"/>
    <a:srgbClr val="929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30" autoAdjust="0"/>
    <p:restoredTop sz="94242" autoAdjust="0"/>
  </p:normalViewPr>
  <p:slideViewPr>
    <p:cSldViewPr>
      <p:cViewPr varScale="1">
        <p:scale>
          <a:sx n="50" d="100"/>
          <a:sy n="50" d="100"/>
        </p:scale>
        <p:origin x="78" y="24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Рассказать про фильтр защиты</a:t>
            </a:r>
          </a:p>
        </p:txBody>
      </p:sp>
    </p:spTree>
    <p:extLst>
      <p:ext uri="{BB962C8B-B14F-4D97-AF65-F5344CB8AC3E}">
        <p14:creationId xmlns:p14="http://schemas.microsoft.com/office/powerpoint/2010/main" val="83855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Привести живой пример</a:t>
            </a:r>
          </a:p>
        </p:txBody>
      </p:sp>
    </p:spTree>
    <p:extLst>
      <p:ext uri="{BB962C8B-B14F-4D97-AF65-F5344CB8AC3E}">
        <p14:creationId xmlns:p14="http://schemas.microsoft.com/office/powerpoint/2010/main" val="30415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Рассказать про </a:t>
            </a:r>
            <a:r>
              <a:rPr lang="en-US" dirty="0"/>
              <a:t>WebSocket</a:t>
            </a:r>
            <a:endParaRPr lang="ru-RU" dirty="0"/>
          </a:p>
        </p:txBody>
      </p:sp>
    </p:spTree>
    <p:extLst>
      <p:ext uri="{BB962C8B-B14F-4D97-AF65-F5344CB8AC3E}">
        <p14:creationId xmlns:p14="http://schemas.microsoft.com/office/powerpoint/2010/main" val="4065045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Рассказать про </a:t>
            </a:r>
            <a:r>
              <a:rPr lang="en-US" dirty="0"/>
              <a:t>WebSocket</a:t>
            </a:r>
            <a:endParaRPr lang="ru-RU" dirty="0"/>
          </a:p>
        </p:txBody>
      </p:sp>
    </p:spTree>
    <p:extLst>
      <p:ext uri="{BB962C8B-B14F-4D97-AF65-F5344CB8AC3E}">
        <p14:creationId xmlns:p14="http://schemas.microsoft.com/office/powerpoint/2010/main" val="42805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defcon.ru/web-security/278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
        <p:nvSpPr>
          <p:cNvPr id="2" name="Прямоугольник 1">
            <a:extLst>
              <a:ext uri="{FF2B5EF4-FFF2-40B4-BE49-F238E27FC236}">
                <a16:creationId xmlns:a16="http://schemas.microsoft.com/office/drawing/2014/main" id="{4CEF9331-CD01-48CF-8651-7B6A9FD1140B}"/>
              </a:ext>
            </a:extLst>
          </p:cNvPr>
          <p:cNvSpPr/>
          <p:nvPr/>
        </p:nvSpPr>
        <p:spPr>
          <a:xfrm>
            <a:off x="5848373" y="1667962"/>
            <a:ext cx="15855606" cy="4616648"/>
          </a:xfrm>
          <a:prstGeom prst="rect">
            <a:avLst/>
          </a:prstGeom>
        </p:spPr>
        <p:txBody>
          <a:bodyPr wrap="square">
            <a:spAutoFit/>
          </a:bodyPr>
          <a:lstStyle/>
          <a:p>
            <a:pPr hangingPunct="1"/>
            <a:endParaRPr lang="ru-RU" sz="4800" dirty="0">
              <a:solidFill>
                <a:srgbClr val="000066"/>
              </a:solidFill>
              <a:ea typeface="MS PGothic" panose="020B0600070205080204" charset="-128"/>
              <a:cs typeface="+mj-lt"/>
            </a:endParaRPr>
          </a:p>
          <a:p>
            <a:pPr hangingPunct="1"/>
            <a:endParaRPr lang="ru-RU" sz="4800" b="1" dirty="0">
              <a:solidFill>
                <a:srgbClr val="000066"/>
              </a:solidFill>
              <a:ea typeface="MS PGothic" panose="020B0600070205080204" charset="-128"/>
              <a:cs typeface="+mj-lt"/>
            </a:endParaRPr>
          </a:p>
          <a:p>
            <a:pPr hangingPunct="1"/>
            <a:br>
              <a:rPr lang="ru-RU" sz="6600" b="1" dirty="0">
                <a:solidFill>
                  <a:srgbClr val="000066"/>
                </a:solidFill>
                <a:ea typeface="MS PGothic" panose="020B0600070205080204" charset="-128"/>
                <a:cs typeface="+mj-lt"/>
              </a:rPr>
            </a:br>
            <a:r>
              <a:rPr lang="ru-RU" sz="6600" b="1" dirty="0">
                <a:solidFill>
                  <a:srgbClr val="000066"/>
                </a:solidFill>
                <a:ea typeface="MS PGothic" panose="020B0600070205080204" charset="-128"/>
                <a:cs typeface="+mj-lt"/>
              </a:rPr>
              <a:t>СЕРВЕРНАЯ ЧАСТЬ СТРИМИНГОВОГО СЕРВИСА ДЛЯ АРТХАУСНОГО КИНО</a:t>
            </a:r>
          </a:p>
        </p:txBody>
      </p:sp>
      <p:sp>
        <p:nvSpPr>
          <p:cNvPr id="3" name="Прямоугольник 2">
            <a:extLst>
              <a:ext uri="{FF2B5EF4-FFF2-40B4-BE49-F238E27FC236}">
                <a16:creationId xmlns:a16="http://schemas.microsoft.com/office/drawing/2014/main" id="{38CCCBFA-EA23-4807-B5AE-6363B8FB3995}"/>
              </a:ext>
            </a:extLst>
          </p:cNvPr>
          <p:cNvSpPr/>
          <p:nvPr/>
        </p:nvSpPr>
        <p:spPr>
          <a:xfrm>
            <a:off x="13776176" y="8708717"/>
            <a:ext cx="9793088" cy="4154984"/>
          </a:xfrm>
          <a:prstGeom prst="rect">
            <a:avLst/>
          </a:prstGeom>
        </p:spPr>
        <p:txBody>
          <a:bodyPr wrap="square">
            <a:spAutoFit/>
          </a:bodyPr>
          <a:lstStyle/>
          <a:p>
            <a:pPr algn="r" hangingPunct="1"/>
            <a:r>
              <a:rPr lang="ru-RU" sz="4400" dirty="0">
                <a:solidFill>
                  <a:srgbClr val="000066"/>
                </a:solidFill>
                <a:ea typeface="MS PGothic" panose="020B0600070205080204" charset="-128"/>
                <a:cs typeface="+mj-lt"/>
              </a:rPr>
              <a:t>Исполнитель</a:t>
            </a:r>
            <a:r>
              <a:rPr lang="en-US" sz="4400" dirty="0">
                <a:solidFill>
                  <a:srgbClr val="000066"/>
                </a:solidFill>
                <a:ea typeface="MS PGothic" panose="020B0600070205080204" charset="-128"/>
                <a:cs typeface="+mj-lt"/>
              </a:rPr>
              <a:t>: </a:t>
            </a:r>
          </a:p>
          <a:p>
            <a:pPr algn="r" hangingPunct="1"/>
            <a:r>
              <a:rPr lang="ru-RU" sz="4400" dirty="0">
                <a:solidFill>
                  <a:srgbClr val="000066"/>
                </a:solidFill>
                <a:ea typeface="MS PGothic" panose="020B0600070205080204" charset="-128"/>
                <a:cs typeface="+mj-lt"/>
              </a:rPr>
              <a:t>Студент группы БПИ-192</a:t>
            </a:r>
            <a:r>
              <a:rPr lang="en-US" sz="4400" dirty="0">
                <a:solidFill>
                  <a:srgbClr val="000066"/>
                </a:solidFill>
                <a:ea typeface="MS PGothic" panose="020B0600070205080204" charset="-128"/>
                <a:cs typeface="+mj-lt"/>
              </a:rPr>
              <a:t> </a:t>
            </a:r>
            <a:endParaRPr lang="ru-RU" sz="4400" dirty="0">
              <a:solidFill>
                <a:srgbClr val="000066"/>
              </a:solidFill>
              <a:ea typeface="MS PGothic" panose="020B0600070205080204" charset="-128"/>
              <a:cs typeface="+mj-lt"/>
            </a:endParaRPr>
          </a:p>
          <a:p>
            <a:pPr algn="r" hangingPunct="1"/>
            <a:r>
              <a:rPr lang="ru-RU" sz="4400" dirty="0">
                <a:solidFill>
                  <a:srgbClr val="000066"/>
                </a:solidFill>
                <a:ea typeface="MS PGothic" panose="020B0600070205080204" charset="-128"/>
                <a:cs typeface="+mj-lt"/>
              </a:rPr>
              <a:t>Попов Виталий Леонидович</a:t>
            </a:r>
            <a:endParaRPr lang="ru-RU" sz="4400" dirty="0">
              <a:solidFill>
                <a:schemeClr val="tx1"/>
              </a:solidFill>
              <a:ea typeface="MS PGothic" panose="020B0600070205080204" charset="-128"/>
              <a:cs typeface="+mj-lt"/>
            </a:endParaRPr>
          </a:p>
          <a:p>
            <a:pPr algn="l" hangingPunct="1"/>
            <a:endParaRPr lang="ru-RU" sz="4400" dirty="0">
              <a:solidFill>
                <a:srgbClr val="000066"/>
              </a:solidFill>
              <a:ea typeface="MS PGothic" panose="020B0600070205080204" charset="-128"/>
              <a:cs typeface="+mj-lt"/>
            </a:endParaRPr>
          </a:p>
          <a:p>
            <a:pPr algn="r" hangingPunct="1"/>
            <a:r>
              <a:rPr lang="ru-RU" sz="4400" dirty="0">
                <a:solidFill>
                  <a:srgbClr val="000066"/>
                </a:solidFill>
                <a:ea typeface="MS PGothic" panose="020B0600070205080204" charset="-128"/>
                <a:cs typeface="+mj-lt"/>
              </a:rPr>
              <a:t>Научный руководитель: </a:t>
            </a:r>
          </a:p>
          <a:p>
            <a:pPr algn="r" hangingPunct="1"/>
            <a:r>
              <a:rPr lang="ru-RU" sz="4400" dirty="0">
                <a:solidFill>
                  <a:srgbClr val="000066"/>
                </a:solidFill>
                <a:ea typeface="MS PGothic" panose="020B0600070205080204" charset="-128"/>
                <a:cs typeface="+mj-lt"/>
              </a:rPr>
              <a:t>Александров Дмитрий Владимирович</a:t>
            </a:r>
          </a:p>
        </p:txBody>
      </p:sp>
      <p:sp>
        <p:nvSpPr>
          <p:cNvPr id="12" name="Subtitle 2">
            <a:extLst>
              <a:ext uri="{FF2B5EF4-FFF2-40B4-BE49-F238E27FC236}">
                <a16:creationId xmlns:a16="http://schemas.microsoft.com/office/drawing/2014/main" id="{F26F7B52-03F5-4DC8-8DD2-B97DB37E44F2}"/>
              </a:ext>
            </a:extLst>
          </p:cNvPr>
          <p:cNvSpPr txBox="1"/>
          <p:nvPr/>
        </p:nvSpPr>
        <p:spPr bwMode="auto">
          <a:xfrm>
            <a:off x="-481408" y="12057619"/>
            <a:ext cx="6400800" cy="2173136"/>
          </a:xfrm>
          <a:prstGeom prst="rect">
            <a:avLst/>
          </a:prstGeom>
          <a:noFill/>
          <a:ln w="9525">
            <a:noFill/>
            <a:miter lim="800000"/>
          </a:ln>
        </p:spPr>
        <p:txBody>
          <a:bodyPr/>
          <a:lstStyle/>
          <a:p>
            <a:pPr algn="ctr">
              <a:spcBef>
                <a:spcPct val="20000"/>
              </a:spcBef>
            </a:pPr>
            <a:r>
              <a:rPr lang="ru-RU" sz="2800" dirty="0">
                <a:solidFill>
                  <a:schemeClr val="bg1"/>
                </a:solidFill>
                <a:ea typeface="MS PGothic" panose="020B0600070205080204" charset="-128"/>
                <a:cs typeface="+mj-lt"/>
              </a:rPr>
              <a:t>Высшая школа экономики, </a:t>
            </a:r>
          </a:p>
          <a:p>
            <a:pPr algn="ctr">
              <a:spcBef>
                <a:spcPct val="20000"/>
              </a:spcBef>
            </a:pPr>
            <a:r>
              <a:rPr lang="ru-RU" sz="2800" dirty="0">
                <a:solidFill>
                  <a:schemeClr val="bg1"/>
                </a:solidFill>
                <a:ea typeface="MS PGothic" panose="020B0600070205080204" charset="-128"/>
                <a:cs typeface="+mj-lt"/>
              </a:rPr>
              <a:t>Москва, 2021</a:t>
            </a:r>
          </a:p>
          <a:p>
            <a:pPr algn="ctr">
              <a:spcBef>
                <a:spcPct val="20000"/>
              </a:spcBef>
            </a:pPr>
            <a:r>
              <a:rPr lang="en-US" sz="2800" dirty="0">
                <a:solidFill>
                  <a:schemeClr val="bg1"/>
                </a:solidFill>
                <a:ea typeface="MS PGothic" panose="020B0600070205080204" charset="-128"/>
                <a:cs typeface="+mj-lt"/>
              </a:rPr>
              <a:t>www.hse.ru</a:t>
            </a:r>
            <a:r>
              <a:rPr lang="ru-RU" sz="2800" dirty="0">
                <a:solidFill>
                  <a:schemeClr val="bg1"/>
                </a:solidFill>
                <a:ea typeface="MS PGothic" panose="020B0600070205080204" charset="-128"/>
                <a:cs typeface="+mj-lt"/>
              </a:rPr>
              <a:t> </a:t>
            </a:r>
          </a:p>
        </p:txBody>
      </p:sp>
      <p:sp>
        <p:nvSpPr>
          <p:cNvPr id="7" name="TextBox 6">
            <a:extLst>
              <a:ext uri="{FF2B5EF4-FFF2-40B4-BE49-F238E27FC236}">
                <a16:creationId xmlns:a16="http://schemas.microsoft.com/office/drawing/2014/main" id="{53A95CFC-BF7C-492E-9F0E-EFA765A4EF3A}"/>
              </a:ext>
            </a:extLst>
          </p:cNvPr>
          <p:cNvSpPr txBox="1"/>
          <p:nvPr/>
        </p:nvSpPr>
        <p:spPr>
          <a:xfrm>
            <a:off x="-4237" y="4625752"/>
            <a:ext cx="5188532"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hangingPunct="1"/>
            <a:r>
              <a:rPr lang="ru-RU" sz="3600" dirty="0">
                <a:solidFill>
                  <a:schemeClr val="bg1"/>
                </a:solidFill>
                <a:ea typeface="MS PGothic" panose="020B0600070205080204" charset="-128"/>
                <a:cs typeface="+mj-lt"/>
              </a:rPr>
              <a:t>ФКН ПИ </a:t>
            </a:r>
          </a:p>
          <a:p>
            <a:pPr hangingPunct="1"/>
            <a:r>
              <a:rPr lang="ru-RU" sz="3600" dirty="0">
                <a:solidFill>
                  <a:schemeClr val="bg1"/>
                </a:solidFill>
                <a:ea typeface="MS PGothic" panose="020B0600070205080204" charset="-128"/>
                <a:cs typeface="+mj-lt"/>
              </a:rPr>
              <a:t>курсовой проект</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78254CB2-090F-4E69-AAC2-23539609696D}"/>
              </a:ext>
            </a:extLst>
          </p:cNvPr>
          <p:cNvSpPr txBox="1"/>
          <p:nvPr/>
        </p:nvSpPr>
        <p:spPr>
          <a:xfrm>
            <a:off x="11341022" y="1149047"/>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sp>
        <p:nvSpPr>
          <p:cNvPr id="22" name="Очень крутой заголовок…">
            <a:extLst>
              <a:ext uri="{FF2B5EF4-FFF2-40B4-BE49-F238E27FC236}">
                <a16:creationId xmlns:a16="http://schemas.microsoft.com/office/drawing/2014/main" id="{4F11843F-11FF-4641-AEA3-6BF2B5CEA31C}"/>
              </a:ext>
            </a:extLst>
          </p:cNvPr>
          <p:cNvSpPr txBox="1"/>
          <p:nvPr/>
        </p:nvSpPr>
        <p:spPr>
          <a:xfrm>
            <a:off x="2974976" y="804949"/>
            <a:ext cx="11593288" cy="1324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Чат</a:t>
            </a:r>
            <a:endParaRPr dirty="0"/>
          </a:p>
        </p:txBody>
      </p:sp>
      <p:sp>
        <p:nvSpPr>
          <p:cNvPr id="38" name="Заголовок основного текста">
            <a:extLst>
              <a:ext uri="{FF2B5EF4-FFF2-40B4-BE49-F238E27FC236}">
                <a16:creationId xmlns:a16="http://schemas.microsoft.com/office/drawing/2014/main" id="{E8C33F89-7F8B-434F-82C2-190D00AD459D}"/>
              </a:ext>
            </a:extLst>
          </p:cNvPr>
          <p:cNvSpPr txBox="1"/>
          <p:nvPr/>
        </p:nvSpPr>
        <p:spPr>
          <a:xfrm>
            <a:off x="22076201" y="12330582"/>
            <a:ext cx="772983" cy="894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10</a:t>
            </a:r>
          </a:p>
        </p:txBody>
      </p:sp>
      <p:pic>
        <p:nvPicPr>
          <p:cNvPr id="7" name="Picture 26" descr="GitHub - Marfusios/websocket-client: 🔧 .NET/C# websocket client library">
            <a:extLst>
              <a:ext uri="{FF2B5EF4-FFF2-40B4-BE49-F238E27FC236}">
                <a16:creationId xmlns:a16="http://schemas.microsoft.com/office/drawing/2014/main" id="{7E5A317B-026D-4162-9FAB-F54150A09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4976" y="4409728"/>
            <a:ext cx="5356064" cy="4012033"/>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основного текста">
            <a:extLst>
              <a:ext uri="{FF2B5EF4-FFF2-40B4-BE49-F238E27FC236}">
                <a16:creationId xmlns:a16="http://schemas.microsoft.com/office/drawing/2014/main" id="{55E5DB8E-97DE-4679-859C-1DECB206353B}"/>
              </a:ext>
            </a:extLst>
          </p:cNvPr>
          <p:cNvSpPr txBox="1"/>
          <p:nvPr/>
        </p:nvSpPr>
        <p:spPr>
          <a:xfrm>
            <a:off x="4271120" y="9990764"/>
            <a:ext cx="4451926" cy="1078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5400" dirty="0"/>
              <a:t>WebSocket</a:t>
            </a:r>
          </a:p>
        </p:txBody>
      </p:sp>
      <p:pic>
        <p:nvPicPr>
          <p:cNvPr id="10" name="Рисунок 9">
            <a:extLst>
              <a:ext uri="{FF2B5EF4-FFF2-40B4-BE49-F238E27FC236}">
                <a16:creationId xmlns:a16="http://schemas.microsoft.com/office/drawing/2014/main" id="{6C57C88F-0B6D-4E49-B0DA-2B41B84354D6}"/>
              </a:ext>
            </a:extLst>
          </p:cNvPr>
          <p:cNvPicPr>
            <a:picLocks noChangeAspect="1"/>
          </p:cNvPicPr>
          <p:nvPr/>
        </p:nvPicPr>
        <p:blipFill>
          <a:blip r:embed="rId5"/>
          <a:stretch>
            <a:fillRect/>
          </a:stretch>
        </p:blipFill>
        <p:spPr>
          <a:xfrm>
            <a:off x="12022547" y="2909163"/>
            <a:ext cx="10053654" cy="8754203"/>
          </a:xfrm>
          <a:prstGeom prst="rect">
            <a:avLst/>
          </a:prstGeom>
        </p:spPr>
      </p:pic>
      <p:cxnSp>
        <p:nvCxnSpPr>
          <p:cNvPr id="15" name="Прямая соединительная линия 14">
            <a:extLst>
              <a:ext uri="{FF2B5EF4-FFF2-40B4-BE49-F238E27FC236}">
                <a16:creationId xmlns:a16="http://schemas.microsoft.com/office/drawing/2014/main" id="{F03761D2-171B-4902-A176-1D22D6734723}"/>
              </a:ext>
            </a:extLst>
          </p:cNvPr>
          <p:cNvCxnSpPr>
            <a:cxnSpLocks/>
          </p:cNvCxnSpPr>
          <p:nvPr/>
        </p:nvCxnSpPr>
        <p:spPr>
          <a:xfrm>
            <a:off x="958752" y="12765291"/>
            <a:ext cx="20738304" cy="0"/>
          </a:xfrm>
          <a:prstGeom prst="line">
            <a:avLst/>
          </a:prstGeom>
          <a:ln w="76200" cap="flat" cmpd="sng" algn="ctr">
            <a:solidFill>
              <a:srgbClr val="00338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6019013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78254CB2-090F-4E69-AAC2-23539609696D}"/>
              </a:ext>
            </a:extLst>
          </p:cNvPr>
          <p:cNvSpPr txBox="1"/>
          <p:nvPr/>
        </p:nvSpPr>
        <p:spPr>
          <a:xfrm>
            <a:off x="11341022" y="1149047"/>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sp>
        <p:nvSpPr>
          <p:cNvPr id="22" name="Очень крутой заголовок…">
            <a:extLst>
              <a:ext uri="{FF2B5EF4-FFF2-40B4-BE49-F238E27FC236}">
                <a16:creationId xmlns:a16="http://schemas.microsoft.com/office/drawing/2014/main" id="{4F11843F-11FF-4641-AEA3-6BF2B5CEA31C}"/>
              </a:ext>
            </a:extLst>
          </p:cNvPr>
          <p:cNvSpPr txBox="1"/>
          <p:nvPr/>
        </p:nvSpPr>
        <p:spPr>
          <a:xfrm>
            <a:off x="2974976" y="804949"/>
            <a:ext cx="11593288" cy="1324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Конкурентов</a:t>
            </a:r>
            <a:endParaRPr dirty="0"/>
          </a:p>
        </p:txBody>
      </p:sp>
      <p:graphicFrame>
        <p:nvGraphicFramePr>
          <p:cNvPr id="3" name="Таблица 3">
            <a:extLst>
              <a:ext uri="{FF2B5EF4-FFF2-40B4-BE49-F238E27FC236}">
                <a16:creationId xmlns:a16="http://schemas.microsoft.com/office/drawing/2014/main" id="{6DAA16D5-D67F-43B6-B387-BB78D64D9639}"/>
              </a:ext>
            </a:extLst>
          </p:cNvPr>
          <p:cNvGraphicFramePr>
            <a:graphicFrameLocks noGrp="1"/>
          </p:cNvGraphicFramePr>
          <p:nvPr>
            <p:extLst>
              <p:ext uri="{D42A27DB-BD31-4B8C-83A1-F6EECF244321}">
                <p14:modId xmlns:p14="http://schemas.microsoft.com/office/powerpoint/2010/main" val="2097577657"/>
              </p:ext>
            </p:extLst>
          </p:nvPr>
        </p:nvGraphicFramePr>
        <p:xfrm>
          <a:off x="2254896" y="2611418"/>
          <a:ext cx="18811992" cy="10093841"/>
        </p:xfrm>
        <a:graphic>
          <a:graphicData uri="http://schemas.openxmlformats.org/drawingml/2006/table">
            <a:tbl>
              <a:tblPr firstRow="1" bandRow="1">
                <a:tableStyleId>{5940675A-B579-460E-94D1-54222C63F5DA}</a:tableStyleId>
              </a:tblPr>
              <a:tblGrid>
                <a:gridCol w="5044812">
                  <a:extLst>
                    <a:ext uri="{9D8B030D-6E8A-4147-A177-3AD203B41FA5}">
                      <a16:colId xmlns:a16="http://schemas.microsoft.com/office/drawing/2014/main" val="1217075402"/>
                    </a:ext>
                  </a:extLst>
                </a:gridCol>
                <a:gridCol w="208280">
                  <a:extLst>
                    <a:ext uri="{9D8B030D-6E8A-4147-A177-3AD203B41FA5}">
                      <a16:colId xmlns:a16="http://schemas.microsoft.com/office/drawing/2014/main" val="1666219449"/>
                    </a:ext>
                  </a:extLst>
                </a:gridCol>
                <a:gridCol w="1587668">
                  <a:extLst>
                    <a:ext uri="{9D8B030D-6E8A-4147-A177-3AD203B41FA5}">
                      <a16:colId xmlns:a16="http://schemas.microsoft.com/office/drawing/2014/main" val="2379649447"/>
                    </a:ext>
                  </a:extLst>
                </a:gridCol>
                <a:gridCol w="337666">
                  <a:extLst>
                    <a:ext uri="{9D8B030D-6E8A-4147-A177-3AD203B41FA5}">
                      <a16:colId xmlns:a16="http://schemas.microsoft.com/office/drawing/2014/main" val="242451350"/>
                    </a:ext>
                  </a:extLst>
                </a:gridCol>
                <a:gridCol w="208280">
                  <a:extLst>
                    <a:ext uri="{9D8B030D-6E8A-4147-A177-3AD203B41FA5}">
                      <a16:colId xmlns:a16="http://schemas.microsoft.com/office/drawing/2014/main" val="1221326269"/>
                    </a:ext>
                  </a:extLst>
                </a:gridCol>
                <a:gridCol w="1194388">
                  <a:extLst>
                    <a:ext uri="{9D8B030D-6E8A-4147-A177-3AD203B41FA5}">
                      <a16:colId xmlns:a16="http://schemas.microsoft.com/office/drawing/2014/main" val="2267446148"/>
                    </a:ext>
                  </a:extLst>
                </a:gridCol>
                <a:gridCol w="208280">
                  <a:extLst>
                    <a:ext uri="{9D8B030D-6E8A-4147-A177-3AD203B41FA5}">
                      <a16:colId xmlns:a16="http://schemas.microsoft.com/office/drawing/2014/main" val="651447937"/>
                    </a:ext>
                  </a:extLst>
                </a:gridCol>
                <a:gridCol w="695375">
                  <a:extLst>
                    <a:ext uri="{9D8B030D-6E8A-4147-A177-3AD203B41FA5}">
                      <a16:colId xmlns:a16="http://schemas.microsoft.com/office/drawing/2014/main" val="2331858899"/>
                    </a:ext>
                  </a:extLst>
                </a:gridCol>
                <a:gridCol w="208280">
                  <a:extLst>
                    <a:ext uri="{9D8B030D-6E8A-4147-A177-3AD203B41FA5}">
                      <a16:colId xmlns:a16="http://schemas.microsoft.com/office/drawing/2014/main" val="521293786"/>
                    </a:ext>
                  </a:extLst>
                </a:gridCol>
                <a:gridCol w="1029486">
                  <a:extLst>
                    <a:ext uri="{9D8B030D-6E8A-4147-A177-3AD203B41FA5}">
                      <a16:colId xmlns:a16="http://schemas.microsoft.com/office/drawing/2014/main" val="1595966765"/>
                    </a:ext>
                  </a:extLst>
                </a:gridCol>
                <a:gridCol w="725966">
                  <a:extLst>
                    <a:ext uri="{9D8B030D-6E8A-4147-A177-3AD203B41FA5}">
                      <a16:colId xmlns:a16="http://schemas.microsoft.com/office/drawing/2014/main" val="1385084424"/>
                    </a:ext>
                  </a:extLst>
                </a:gridCol>
                <a:gridCol w="208280">
                  <a:extLst>
                    <a:ext uri="{9D8B030D-6E8A-4147-A177-3AD203B41FA5}">
                      <a16:colId xmlns:a16="http://schemas.microsoft.com/office/drawing/2014/main" val="2128154000"/>
                    </a:ext>
                  </a:extLst>
                </a:gridCol>
                <a:gridCol w="1192934">
                  <a:extLst>
                    <a:ext uri="{9D8B030D-6E8A-4147-A177-3AD203B41FA5}">
                      <a16:colId xmlns:a16="http://schemas.microsoft.com/office/drawing/2014/main" val="1569720055"/>
                    </a:ext>
                  </a:extLst>
                </a:gridCol>
                <a:gridCol w="619146">
                  <a:extLst>
                    <a:ext uri="{9D8B030D-6E8A-4147-A177-3AD203B41FA5}">
                      <a16:colId xmlns:a16="http://schemas.microsoft.com/office/drawing/2014/main" val="1446917906"/>
                    </a:ext>
                  </a:extLst>
                </a:gridCol>
                <a:gridCol w="208280">
                  <a:extLst>
                    <a:ext uri="{9D8B030D-6E8A-4147-A177-3AD203B41FA5}">
                      <a16:colId xmlns:a16="http://schemas.microsoft.com/office/drawing/2014/main" val="3085717325"/>
                    </a:ext>
                  </a:extLst>
                </a:gridCol>
                <a:gridCol w="1981962">
                  <a:extLst>
                    <a:ext uri="{9D8B030D-6E8A-4147-A177-3AD203B41FA5}">
                      <a16:colId xmlns:a16="http://schemas.microsoft.com/office/drawing/2014/main" val="1245556346"/>
                    </a:ext>
                  </a:extLst>
                </a:gridCol>
                <a:gridCol w="208280">
                  <a:extLst>
                    <a:ext uri="{9D8B030D-6E8A-4147-A177-3AD203B41FA5}">
                      <a16:colId xmlns:a16="http://schemas.microsoft.com/office/drawing/2014/main" val="4147191651"/>
                    </a:ext>
                  </a:extLst>
                </a:gridCol>
                <a:gridCol w="2944629">
                  <a:extLst>
                    <a:ext uri="{9D8B030D-6E8A-4147-A177-3AD203B41FA5}">
                      <a16:colId xmlns:a16="http://schemas.microsoft.com/office/drawing/2014/main" val="3453621372"/>
                    </a:ext>
                  </a:extLst>
                </a:gridCol>
              </a:tblGrid>
              <a:tr h="1566174">
                <a:tc>
                  <a:txBody>
                    <a:bodyPr/>
                    <a:lstStyle/>
                    <a:p>
                      <a:endParaRPr lang="ru-RU" sz="4000" dirty="0"/>
                    </a:p>
                  </a:txBody>
                  <a:tcPr anchor="ctr">
                    <a:lnL w="12700" cmpd="sng">
                      <a:noFill/>
                    </a:lnL>
                    <a:lnR w="12700" cmpd="sng">
                      <a:noFill/>
                    </a:lnR>
                    <a:lnT w="12700" cmpd="sng">
                      <a:noFill/>
                    </a:lnT>
                  </a:tcPr>
                </a:tc>
                <a:tc>
                  <a:txBody>
                    <a:bodyPr/>
                    <a:lstStyle/>
                    <a:p>
                      <a:endParaRPr lang="ru-RU" sz="40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tcPr>
                </a:tc>
                <a:tc gridSpan="2">
                  <a:txBody>
                    <a:bodyPr/>
                    <a:lstStyle/>
                    <a:p>
                      <a:r>
                        <a:rPr lang="en-US" sz="3200" dirty="0">
                          <a:solidFill>
                            <a:schemeClr val="bg1"/>
                          </a:solidFill>
                        </a:rPr>
                        <a:t>Netflix</a:t>
                      </a:r>
                      <a:endParaRPr lang="ru-RU" sz="3200" dirty="0">
                        <a:solidFill>
                          <a:schemeClr val="bg1"/>
                        </a:solidFill>
                      </a:endParaRPr>
                    </a:p>
                  </a:txBody>
                  <a:tcPr anchor="ctr">
                    <a:lnL w="12700" cap="flat" cmpd="sng" algn="ctr">
                      <a:solidFill>
                        <a:schemeClr val="tx1"/>
                      </a:solidFill>
                      <a:prstDash val="solid"/>
                      <a:round/>
                      <a:headEnd type="none" w="med" len="med"/>
                      <a:tailEnd type="none" w="med" len="med"/>
                    </a:lnL>
                    <a:solidFill>
                      <a:srgbClr val="253856"/>
                    </a:solidFill>
                  </a:tcPr>
                </a:tc>
                <a:tc hMerge="1">
                  <a:txBody>
                    <a:bodyPr/>
                    <a:lstStyle/>
                    <a:p>
                      <a:endParaRPr lang="ru-RU"/>
                    </a:p>
                  </a:txBody>
                  <a:tcPr/>
                </a:tc>
                <a:tc>
                  <a:txBody>
                    <a:bodyPr/>
                    <a:lstStyle/>
                    <a:p>
                      <a:endParaRPr lang="ru-RU" sz="3200" dirty="0">
                        <a:solidFill>
                          <a:schemeClr val="bg1"/>
                        </a:solidFill>
                      </a:endParaRPr>
                    </a:p>
                  </a:txBody>
                  <a:tcPr anchor="ctr">
                    <a:lnT w="12700" cmpd="sng">
                      <a:noFill/>
                    </a:lnT>
                    <a:lnB w="12700" cmpd="sng">
                      <a:noFill/>
                    </a:lnB>
                    <a:solidFill>
                      <a:schemeClr val="bg1"/>
                    </a:solidFill>
                  </a:tcPr>
                </a:tc>
                <a:tc gridSpan="3">
                  <a:txBody>
                    <a:bodyPr/>
                    <a:lstStyle/>
                    <a:p>
                      <a:r>
                        <a:rPr lang="en-US" sz="3200" dirty="0">
                          <a:solidFill>
                            <a:schemeClr val="bg1"/>
                          </a:solidFill>
                        </a:rPr>
                        <a:t>Amediateka</a:t>
                      </a:r>
                      <a:endParaRPr lang="ru-RU" sz="3200" dirty="0">
                        <a:solidFill>
                          <a:schemeClr val="bg1"/>
                        </a:solidFill>
                      </a:endParaRPr>
                    </a:p>
                  </a:txBody>
                  <a:tcPr anchor="ctr">
                    <a:solidFill>
                      <a:srgbClr val="253856"/>
                    </a:solidFill>
                  </a:tcPr>
                </a:tc>
                <a:tc hMerge="1">
                  <a:txBody>
                    <a:bodyPr/>
                    <a:lstStyle/>
                    <a:p>
                      <a:endParaRPr lang="ru-RU"/>
                    </a:p>
                  </a:txBody>
                  <a:tcPr/>
                </a:tc>
                <a:tc hMerge="1">
                  <a:txBody>
                    <a:bodyPr/>
                    <a:lstStyle/>
                    <a:p>
                      <a:endParaRPr lang="ru-RU"/>
                    </a:p>
                  </a:txBody>
                  <a:tcPr/>
                </a:tc>
                <a:tc>
                  <a:txBody>
                    <a:bodyPr/>
                    <a:lstStyle/>
                    <a:p>
                      <a:endParaRPr lang="ru-RU" sz="3200" b="0" i="0" u="none" strike="noStrike" cap="none" spc="0" baseline="0" dirty="0">
                        <a:ln>
                          <a:noFill/>
                        </a:ln>
                        <a:solidFill>
                          <a:schemeClr val="bg1"/>
                        </a:solidFill>
                        <a:uFillTx/>
                        <a:latin typeface="+mn-lt"/>
                        <a:ea typeface="+mn-ea"/>
                        <a:cs typeface="+mn-cs"/>
                        <a:sym typeface="Helvetica Light"/>
                      </a:endParaRPr>
                    </a:p>
                  </a:txBody>
                  <a:tcPr anchor="ctr">
                    <a:lnT w="12700" cmpd="sng">
                      <a:noFill/>
                    </a:lnT>
                    <a:lnB w="12700" cmpd="sng">
                      <a:noFill/>
                    </a:lnB>
                    <a:solidFill>
                      <a:schemeClr val="bg1"/>
                    </a:solidFill>
                  </a:tcPr>
                </a:tc>
                <a:tc gridSpan="2">
                  <a:txBody>
                    <a:bodyPr/>
                    <a:lstStyle/>
                    <a:p>
                      <a:r>
                        <a:rPr lang="en-US" sz="3200" dirty="0">
                          <a:solidFill>
                            <a:schemeClr val="bg1"/>
                          </a:solidFill>
                        </a:rPr>
                        <a:t>Youtube</a:t>
                      </a:r>
                      <a:endParaRPr lang="ru-RU" sz="3200" dirty="0">
                        <a:solidFill>
                          <a:schemeClr val="bg1"/>
                        </a:solidFill>
                      </a:endParaRPr>
                    </a:p>
                  </a:txBody>
                  <a:tcPr anchor="ctr">
                    <a:solidFill>
                      <a:srgbClr val="253856"/>
                    </a:solidFill>
                  </a:tcPr>
                </a:tc>
                <a:tc hMerge="1">
                  <a:txBody>
                    <a:bodyPr/>
                    <a:lstStyle/>
                    <a:p>
                      <a:endParaRPr lang="ru-RU"/>
                    </a:p>
                  </a:txBody>
                  <a:tcPr/>
                </a:tc>
                <a:tc>
                  <a:txBody>
                    <a:bodyPr/>
                    <a:lstStyle/>
                    <a:p>
                      <a:endParaRPr lang="ru-RU" sz="3200" dirty="0">
                        <a:solidFill>
                          <a:schemeClr val="bg1"/>
                        </a:solidFill>
                      </a:endParaRPr>
                    </a:p>
                  </a:txBody>
                  <a:tcPr anchor="ctr">
                    <a:lnT w="12700" cmpd="sng">
                      <a:noFill/>
                    </a:lnT>
                    <a:lnB w="12700" cmpd="sng">
                      <a:noFill/>
                    </a:lnB>
                    <a:solidFill>
                      <a:schemeClr val="bg1"/>
                    </a:solidFill>
                  </a:tcPr>
                </a:tc>
                <a:tc gridSpan="2">
                  <a:txBody>
                    <a:bodyPr/>
                    <a:lstStyle/>
                    <a:p>
                      <a:pPr marL="0" marR="0" indent="0" algn="ctr" defTabSz="821531" rtl="0" latinLnBrk="0">
                        <a:lnSpc>
                          <a:spcPct val="100000"/>
                        </a:lnSpc>
                        <a:spcBef>
                          <a:spcPts val="0"/>
                        </a:spcBef>
                        <a:spcAft>
                          <a:spcPts val="0"/>
                        </a:spcAft>
                        <a:buClrTx/>
                        <a:buSzTx/>
                        <a:buFontTx/>
                        <a:buNone/>
                        <a:tabLst/>
                      </a:pPr>
                      <a:r>
                        <a:rPr lang="en-US" sz="3200" b="0" i="0" u="none" strike="noStrike" cap="none" spc="0" baseline="0" dirty="0">
                          <a:ln>
                            <a:noFill/>
                          </a:ln>
                          <a:solidFill>
                            <a:schemeClr val="bg1"/>
                          </a:solidFill>
                          <a:uFillTx/>
                          <a:latin typeface="+mn-lt"/>
                          <a:ea typeface="+mn-ea"/>
                          <a:cs typeface="+mn-cs"/>
                          <a:sym typeface="Helvetica Light"/>
                        </a:rPr>
                        <a:t>Vimeo</a:t>
                      </a:r>
                      <a:endParaRPr lang="ru-RU" sz="3200" b="0" i="0" u="none" strike="noStrike" cap="none" spc="0" baseline="0" dirty="0">
                        <a:ln>
                          <a:noFill/>
                        </a:ln>
                        <a:solidFill>
                          <a:schemeClr val="bg1"/>
                        </a:solidFill>
                        <a:uFillTx/>
                        <a:latin typeface="+mn-lt"/>
                        <a:ea typeface="+mn-ea"/>
                        <a:cs typeface="+mn-cs"/>
                        <a:sym typeface="Helvetica Light"/>
                      </a:endParaRPr>
                    </a:p>
                  </a:txBody>
                  <a:tcPr anchor="ctr">
                    <a:solidFill>
                      <a:srgbClr val="253856"/>
                    </a:solidFill>
                  </a:tcPr>
                </a:tc>
                <a:tc hMerge="1">
                  <a:txBody>
                    <a:bodyPr/>
                    <a:lstStyle/>
                    <a:p>
                      <a:endParaRPr lang="ru-RU"/>
                    </a:p>
                  </a:txBody>
                  <a:tcPr/>
                </a:tc>
                <a:tc>
                  <a:txBody>
                    <a:bodyPr/>
                    <a:lstStyle/>
                    <a:p>
                      <a:endParaRPr lang="ru-RU" sz="3200" dirty="0">
                        <a:solidFill>
                          <a:schemeClr val="bg1"/>
                        </a:solidFill>
                      </a:endParaRPr>
                    </a:p>
                  </a:txBody>
                  <a:tcPr anchor="ctr">
                    <a:lnT w="12700" cmpd="sng">
                      <a:noFill/>
                    </a:lnT>
                    <a:lnB w="12700" cmpd="sng">
                      <a:noFill/>
                    </a:lnB>
                    <a:solidFill>
                      <a:schemeClr val="bg1"/>
                    </a:solidFill>
                  </a:tcPr>
                </a:tc>
                <a:tc>
                  <a:txBody>
                    <a:bodyPr/>
                    <a:lstStyle/>
                    <a:p>
                      <a:r>
                        <a:rPr lang="ru-RU" sz="3200" dirty="0">
                          <a:solidFill>
                            <a:schemeClr val="bg1"/>
                          </a:solidFill>
                        </a:rPr>
                        <a:t>Кинопоиск</a:t>
                      </a:r>
                    </a:p>
                  </a:txBody>
                  <a:tcPr anchor="ctr">
                    <a:solidFill>
                      <a:srgbClr val="253856"/>
                    </a:solidFill>
                  </a:tcPr>
                </a:tc>
                <a:tc>
                  <a:txBody>
                    <a:bodyPr/>
                    <a:lstStyle/>
                    <a:p>
                      <a:endParaRPr lang="ru-RU" sz="3200" dirty="0">
                        <a:solidFill>
                          <a:schemeClr val="bg1"/>
                        </a:solidFill>
                      </a:endParaRPr>
                    </a:p>
                  </a:txBody>
                  <a:tcPr anchor="ctr">
                    <a:lnT w="12700" cmpd="sng">
                      <a:noFill/>
                    </a:lnT>
                    <a:lnB w="12700" cmpd="sng">
                      <a:noFill/>
                    </a:lnB>
                    <a:solidFill>
                      <a:schemeClr val="bg1"/>
                    </a:solidFill>
                  </a:tcPr>
                </a:tc>
                <a:tc>
                  <a:txBody>
                    <a:bodyPr/>
                    <a:lstStyle/>
                    <a:p>
                      <a:r>
                        <a:rPr lang="en-US" sz="3200" dirty="0">
                          <a:solidFill>
                            <a:schemeClr val="bg1"/>
                          </a:solidFill>
                        </a:rPr>
                        <a:t>Tango</a:t>
                      </a:r>
                      <a:endParaRPr lang="ru-RU" sz="3200" dirty="0">
                        <a:solidFill>
                          <a:schemeClr val="bg1"/>
                        </a:solidFill>
                      </a:endParaRPr>
                    </a:p>
                  </a:txBody>
                  <a:tcPr anchor="ctr">
                    <a:solidFill>
                      <a:srgbClr val="253856"/>
                    </a:solidFill>
                  </a:tcPr>
                </a:tc>
                <a:extLst>
                  <a:ext uri="{0D108BD9-81ED-4DB2-BD59-A6C34878D82A}">
                    <a16:rowId xmlns:a16="http://schemas.microsoft.com/office/drawing/2014/main" val="1615207448"/>
                  </a:ext>
                </a:extLst>
              </a:tr>
              <a:tr h="1566174">
                <a:tc>
                  <a:txBody>
                    <a:bodyPr/>
                    <a:lstStyle/>
                    <a:p>
                      <a:pPr algn="l"/>
                      <a:r>
                        <a:rPr lang="ru-RU" sz="3600" dirty="0">
                          <a:solidFill>
                            <a:schemeClr val="bg1"/>
                          </a:solidFill>
                        </a:rPr>
                        <a:t>Профессиональное сообщество</a:t>
                      </a:r>
                    </a:p>
                  </a:txBody>
                  <a:tcPr anchor="ctr">
                    <a:solidFill>
                      <a:srgbClr val="253856"/>
                    </a:solidFill>
                  </a:tcPr>
                </a:tc>
                <a:tc>
                  <a:txBody>
                    <a:bodyPr/>
                    <a:lstStyle/>
                    <a:p>
                      <a:endParaRPr lang="ru-RU" sz="4400" dirty="0"/>
                    </a:p>
                  </a:txBody>
                  <a:tcPr anchor="ctr">
                    <a:lnR w="12700" cap="flat" cmpd="sng" algn="ctr">
                      <a:solidFill>
                        <a:schemeClr val="tx1"/>
                      </a:solidFill>
                      <a:prstDash val="solid"/>
                      <a:round/>
                      <a:headEnd type="none" w="med" len="med"/>
                      <a:tailEnd type="none" w="med" len="med"/>
                    </a:ln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3">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B w="12700" cmpd="sng">
                      <a:noFill/>
                    </a:lnB>
                  </a:tcPr>
                </a:tc>
                <a:tc hMerge="1">
                  <a:txBody>
                    <a:bodyPr/>
                    <a:lstStyle/>
                    <a:p>
                      <a:endParaRPr lang="ru-RU"/>
                    </a:p>
                  </a:txBody>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solidFill>
                      <a:schemeClr val="bg1"/>
                    </a:solidFill>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B w="12700" cmpd="sng">
                      <a:noFill/>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B w="12700" cmpd="sng">
                      <a:noFill/>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B w="12700" cmpd="sng">
                      <a:noFill/>
                    </a:lnB>
                    <a:solidFill>
                      <a:schemeClr val="accent6">
                        <a:lumMod val="20000"/>
                        <a:lumOff val="80000"/>
                      </a:schemeClr>
                    </a:solidFill>
                  </a:tcPr>
                </a:tc>
                <a:extLst>
                  <a:ext uri="{0D108BD9-81ED-4DB2-BD59-A6C34878D82A}">
                    <a16:rowId xmlns:a16="http://schemas.microsoft.com/office/drawing/2014/main" val="2421092661"/>
                  </a:ext>
                </a:extLst>
              </a:tr>
              <a:tr h="214946">
                <a:tc>
                  <a:txBody>
                    <a:bodyPr/>
                    <a:lstStyle/>
                    <a:p>
                      <a:pPr algn="l"/>
                      <a:r>
                        <a:rPr lang="ru-RU" sz="200" dirty="0">
                          <a:solidFill>
                            <a:schemeClr val="bg1"/>
                          </a:solidFill>
                        </a:rPr>
                        <a:t>3</a:t>
                      </a:r>
                    </a:p>
                  </a:txBody>
                  <a:tcPr anchor="ctr">
                    <a:lnL w="12700" cmpd="sng">
                      <a:noFill/>
                    </a:lnL>
                    <a:lnR w="12700" cmpd="sng">
                      <a:noFill/>
                    </a:lnR>
                  </a:tcPr>
                </a:tc>
                <a:tc>
                  <a:txBody>
                    <a:bodyPr/>
                    <a:lstStyle/>
                    <a:p>
                      <a:endParaRPr lang="ru-RU" sz="2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ru-RU"/>
                    </a:p>
                  </a:txBody>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3">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hMerge="1">
                  <a:txBody>
                    <a:bodyPr/>
                    <a:lstStyle/>
                    <a:p>
                      <a:endParaRPr lang="ru-RU"/>
                    </a:p>
                  </a:txBody>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R w="12700" cmpd="sng">
                      <a:noFill/>
                    </a:ln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L w="12700" cap="flat" cmpd="sng" algn="ctr">
                      <a:noFill/>
                      <a:prstDash val="solid"/>
                      <a:round/>
                      <a:headEnd type="none" w="med" len="med"/>
                      <a:tailEnd type="none" w="med" len="med"/>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R w="12700" cmpd="sng">
                      <a:noFill/>
                    </a:ln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L w="12700" cap="flat" cmpd="sng" algn="ctr">
                      <a:noFill/>
                      <a:prstDash val="solid"/>
                      <a:round/>
                      <a:headEnd type="none" w="med" len="med"/>
                      <a:tailEnd type="none" w="med" len="med"/>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solidFill>
                      <a:schemeClr val="accent6">
                        <a:lumMod val="20000"/>
                        <a:lumOff val="80000"/>
                      </a:schemeClr>
                    </a:solidFill>
                  </a:tcPr>
                </a:tc>
                <a:extLst>
                  <a:ext uri="{0D108BD9-81ED-4DB2-BD59-A6C34878D82A}">
                    <a16:rowId xmlns:a16="http://schemas.microsoft.com/office/drawing/2014/main" val="3081889168"/>
                  </a:ext>
                </a:extLst>
              </a:tr>
              <a:tr h="1566174">
                <a:tc>
                  <a:txBody>
                    <a:bodyPr/>
                    <a:lstStyle/>
                    <a:p>
                      <a:pPr algn="l"/>
                      <a:r>
                        <a:rPr lang="ru-RU" sz="3600" dirty="0">
                          <a:solidFill>
                            <a:schemeClr val="bg1"/>
                          </a:solidFill>
                        </a:rPr>
                        <a:t>Возможность участия в создании контента автором</a:t>
                      </a:r>
                    </a:p>
                  </a:txBody>
                  <a:tcPr anchor="ctr">
                    <a:solidFill>
                      <a:srgbClr val="253856"/>
                    </a:solidFill>
                  </a:tcPr>
                </a:tc>
                <a:tc>
                  <a:txBody>
                    <a:bodyPr/>
                    <a:lstStyle/>
                    <a:p>
                      <a:endParaRPr lang="ru-RU" sz="4400" dirty="0"/>
                    </a:p>
                  </a:txBody>
                  <a:tcPr anchor="ctr">
                    <a:lnR w="12700" cap="flat" cmpd="sng" algn="ctr">
                      <a:solidFill>
                        <a:schemeClr val="tx1"/>
                      </a:solidFill>
                      <a:prstDash val="solid"/>
                      <a:round/>
                      <a:headEnd type="none" w="med" len="med"/>
                      <a:tailEnd type="none" w="med" len="med"/>
                    </a:lnR>
                    <a:lnT w="12700" cmpd="sng">
                      <a:noFill/>
                    </a:lnT>
                    <a:lnB w="12700" cmpd="sng">
                      <a:noFill/>
                    </a:lnB>
                  </a:tcPr>
                </a:tc>
                <a:tc gridSpan="2">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mpd="sng">
                      <a:noFill/>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3">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mpd="sng">
                      <a:noFill/>
                    </a:lnB>
                  </a:tcPr>
                </a:tc>
                <a:tc hMerge="1">
                  <a:txBody>
                    <a:bodyPr/>
                    <a:lstStyle/>
                    <a:p>
                      <a:endParaRPr lang="ru-RU"/>
                    </a:p>
                  </a:txBody>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L w="12700" cap="flat" cmpd="sng" algn="ctr">
                      <a:noFill/>
                      <a:prstDash val="solid"/>
                      <a:round/>
                      <a:headEnd type="none" w="med" len="med"/>
                      <a:tailEnd type="none" w="med" len="med"/>
                    </a:lnL>
                    <a:lnT w="12700" cmpd="sng">
                      <a:noFill/>
                    </a:lnT>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mpd="sng">
                      <a:noFill/>
                    </a:lnB>
                  </a:tcPr>
                </a:tc>
                <a:tc hMerge="1">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L w="12700" cap="flat" cmpd="sng" algn="ctr">
                      <a:noFill/>
                      <a:prstDash val="solid"/>
                      <a:round/>
                      <a:headEnd type="none" w="med" len="med"/>
                      <a:tailEnd type="none" w="med" len="med"/>
                    </a:lnL>
                    <a:lnT w="12700" cmpd="sng">
                      <a:noFill/>
                    </a:lnT>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mpd="sng">
                      <a:noFill/>
                    </a:lnB>
                    <a:solidFill>
                      <a:schemeClr val="accent6">
                        <a:lumMod val="20000"/>
                        <a:lumOff val="80000"/>
                      </a:schemeClr>
                    </a:solidFill>
                  </a:tcPr>
                </a:tc>
                <a:extLst>
                  <a:ext uri="{0D108BD9-81ED-4DB2-BD59-A6C34878D82A}">
                    <a16:rowId xmlns:a16="http://schemas.microsoft.com/office/drawing/2014/main" val="3150337801"/>
                  </a:ext>
                </a:extLst>
              </a:tr>
              <a:tr h="201136">
                <a:tc>
                  <a:txBody>
                    <a:bodyPr/>
                    <a:lstStyle/>
                    <a:p>
                      <a:pPr algn="l"/>
                      <a:r>
                        <a:rPr lang="ru-RU" sz="200" dirty="0">
                          <a:solidFill>
                            <a:schemeClr val="bg1"/>
                          </a:solidFill>
                        </a:rPr>
                        <a:t>3</a:t>
                      </a:r>
                    </a:p>
                  </a:txBody>
                  <a:tcPr anchor="ctr">
                    <a:lnL w="12700" cmpd="sng">
                      <a:noFill/>
                    </a:lnL>
                    <a:lnR w="12700" cmpd="sng">
                      <a:noFill/>
                    </a:lnR>
                  </a:tcPr>
                </a:tc>
                <a:tc>
                  <a:txBody>
                    <a:bodyPr/>
                    <a:lstStyle/>
                    <a:p>
                      <a:endParaRPr lang="ru-RU" sz="200" dirty="0"/>
                    </a:p>
                  </a:txBody>
                  <a:tcPr anchor="ctr">
                    <a:lnL w="12700" cmpd="sng">
                      <a:noFill/>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R w="12700" cmpd="sng">
                      <a:noFill/>
                    </a:ln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L w="12700" cmpd="sng">
                      <a:noFill/>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R w="12700" cmpd="sng">
                      <a:noFill/>
                    </a:lnR>
                    <a:lnT w="12700" cmpd="sng">
                      <a:noFill/>
                    </a:lnT>
                    <a:lnB w="12700" cmpd="sng">
                      <a:noFill/>
                    </a:lnB>
                  </a:tcPr>
                </a:tc>
                <a:tc hMerge="1">
                  <a:txBody>
                    <a:bodyPr/>
                    <a:lstStyle/>
                    <a:p>
                      <a:endParaRPr lang="ru-RU"/>
                    </a:p>
                  </a:txBody>
                  <a:tcPr>
                    <a:lnL w="12700" cmpd="sng">
                      <a:noFill/>
                    </a:lnL>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L w="12700" cmpd="sng">
                      <a:noFill/>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lnT w="12700" cmpd="sng">
                      <a:noFill/>
                    </a:lnT>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lnT w="12700" cmpd="sng">
                      <a:noFill/>
                    </a:lnT>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solidFill>
                      <a:schemeClr val="accent6">
                        <a:lumMod val="20000"/>
                        <a:lumOff val="80000"/>
                      </a:schemeClr>
                    </a:solidFill>
                  </a:tcPr>
                </a:tc>
                <a:extLst>
                  <a:ext uri="{0D108BD9-81ED-4DB2-BD59-A6C34878D82A}">
                    <a16:rowId xmlns:a16="http://schemas.microsoft.com/office/drawing/2014/main" val="808389652"/>
                  </a:ext>
                </a:extLst>
              </a:tr>
              <a:tr h="1566174">
                <a:tc>
                  <a:txBody>
                    <a:bodyPr/>
                    <a:lstStyle/>
                    <a:p>
                      <a:pPr algn="l"/>
                      <a:r>
                        <a:rPr lang="ru-RU" sz="3600" dirty="0">
                          <a:solidFill>
                            <a:schemeClr val="bg1"/>
                          </a:solidFill>
                        </a:rPr>
                        <a:t>Рецензии, оценки, комментарии</a:t>
                      </a:r>
                    </a:p>
                  </a:txBody>
                  <a:tcPr anchor="ctr">
                    <a:solidFill>
                      <a:srgbClr val="253856"/>
                    </a:solidFill>
                  </a:tcPr>
                </a:tc>
                <a:tc>
                  <a:txBody>
                    <a:bodyPr/>
                    <a:lstStyle/>
                    <a:p>
                      <a:endParaRPr lang="ru-RU" sz="4400" dirty="0"/>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pPr algn="ctr"/>
                      <a:endParaRPr lang="ru-RU" sz="4400" dirty="0"/>
                    </a:p>
                  </a:txBody>
                  <a:tcPr anchor="ctr">
                    <a:lnL w="12700" cmpd="sng">
                      <a:noFill/>
                    </a:lnL>
                    <a:lnT w="12700" cmpd="sng">
                      <a:noFill/>
                    </a:lnT>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3">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lnL w="12700" cmpd="sng">
                      <a:noFill/>
                    </a:lnL>
                  </a:tcPr>
                </a:tc>
                <a:tc hMerge="1">
                  <a:txBody>
                    <a:bodyPr/>
                    <a:lstStyle/>
                    <a:p>
                      <a:pPr algn="ctr"/>
                      <a:endParaRPr lang="ru-RU" sz="4400" dirty="0"/>
                    </a:p>
                  </a:txBody>
                  <a:tcPr anchor="ctr">
                    <a:lnT w="12700" cmpd="sng">
                      <a:noFill/>
                    </a:lnT>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solidFill>
                      <a:schemeClr val="accent6">
                        <a:lumMod val="20000"/>
                        <a:lumOff val="80000"/>
                      </a:schemeClr>
                    </a:solidFill>
                  </a:tcPr>
                </a:tc>
                <a:extLst>
                  <a:ext uri="{0D108BD9-81ED-4DB2-BD59-A6C34878D82A}">
                    <a16:rowId xmlns:a16="http://schemas.microsoft.com/office/drawing/2014/main" val="320278572"/>
                  </a:ext>
                </a:extLst>
              </a:tr>
              <a:tr h="234026">
                <a:tc>
                  <a:txBody>
                    <a:bodyPr/>
                    <a:lstStyle/>
                    <a:p>
                      <a:pPr algn="l"/>
                      <a:r>
                        <a:rPr lang="ru-RU" sz="200" dirty="0">
                          <a:solidFill>
                            <a:schemeClr val="bg1"/>
                          </a:solidFill>
                        </a:rPr>
                        <a:t>3</a:t>
                      </a:r>
                    </a:p>
                  </a:txBody>
                  <a:tcPr anchor="ctr">
                    <a:lnL w="12700" cmpd="sng">
                      <a:noFill/>
                    </a:lnL>
                    <a:lnR w="12700" cmpd="sng">
                      <a:noFill/>
                    </a:lnR>
                  </a:tcPr>
                </a:tc>
                <a:tc>
                  <a:txBody>
                    <a:bodyPr/>
                    <a:lstStyle/>
                    <a:p>
                      <a:endParaRPr lang="ru-RU" sz="200" dirty="0"/>
                    </a:p>
                  </a:txBody>
                  <a:tcPr anchor="ctr">
                    <a:lnL w="12700" cmpd="sng">
                      <a:noFill/>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R w="12700" cmpd="sng">
                      <a:noFill/>
                    </a:ln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L w="12700" cmpd="sng">
                      <a:noFill/>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R w="12700" cmpd="sng">
                      <a:noFill/>
                    </a:ln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L w="12700" cmpd="sng">
                      <a:noFill/>
                    </a:lnL>
                    <a:lnT w="12700" cmpd="sng">
                      <a:noFill/>
                    </a:lnT>
                    <a:lnB w="12700" cmpd="sng">
                      <a:noFill/>
                    </a:lnB>
                  </a:tcPr>
                </a:tc>
                <a:tc hMerge="1">
                  <a:txBody>
                    <a:bodyPr/>
                    <a:lstStyle/>
                    <a:p>
                      <a:endParaRPr lang="ru-RU"/>
                    </a:p>
                  </a:txBody>
                  <a:tcPr>
                    <a:lnT w="12700" cmpd="sng">
                      <a:noFill/>
                    </a:lnT>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solidFill>
                      <a:schemeClr val="accent6">
                        <a:lumMod val="20000"/>
                        <a:lumOff val="80000"/>
                      </a:schemeClr>
                    </a:solidFill>
                  </a:tcPr>
                </a:tc>
                <a:extLst>
                  <a:ext uri="{0D108BD9-81ED-4DB2-BD59-A6C34878D82A}">
                    <a16:rowId xmlns:a16="http://schemas.microsoft.com/office/drawing/2014/main" val="3419710756"/>
                  </a:ext>
                </a:extLst>
              </a:tr>
              <a:tr h="1566174">
                <a:tc>
                  <a:txBody>
                    <a:bodyPr/>
                    <a:lstStyle/>
                    <a:p>
                      <a:pPr algn="l"/>
                      <a:r>
                        <a:rPr lang="ru-RU" sz="3600" dirty="0">
                          <a:solidFill>
                            <a:schemeClr val="bg1"/>
                          </a:solidFill>
                        </a:rPr>
                        <a:t>Возможность пройти кастинг</a:t>
                      </a:r>
                    </a:p>
                  </a:txBody>
                  <a:tcPr anchor="ctr">
                    <a:solidFill>
                      <a:srgbClr val="253856"/>
                    </a:solidFill>
                  </a:tcPr>
                </a:tc>
                <a:tc>
                  <a:txBody>
                    <a:bodyPr/>
                    <a:lstStyle/>
                    <a:p>
                      <a:endParaRPr lang="ru-RU" sz="4400" dirty="0"/>
                    </a:p>
                  </a:txBody>
                  <a:tcPr anchor="ctr">
                    <a:lnT w="12700" cmpd="sng">
                      <a:noFill/>
                    </a:lnT>
                    <a:lnB w="12700" cmpd="sng">
                      <a:noFill/>
                    </a:lnB>
                  </a:tcPr>
                </a:tc>
                <a:tc gridSpan="2">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mpd="sng">
                      <a:noFill/>
                    </a:lnB>
                  </a:tcPr>
                </a:tc>
                <a:tc hMerge="1">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L w="12700" cmpd="sng">
                      <a:noFill/>
                    </a:lnL>
                    <a:lnT w="12700" cmpd="sng">
                      <a:noFill/>
                    </a:lnT>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3">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lnT w="12700" cmpd="sng">
                      <a:noFill/>
                    </a:lnT>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mpd="sng">
                      <a:noFill/>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solidFill>
                      <a:schemeClr val="accent6">
                        <a:lumMod val="20000"/>
                        <a:lumOff val="80000"/>
                      </a:schemeClr>
                    </a:solidFill>
                  </a:tcPr>
                </a:tc>
                <a:extLst>
                  <a:ext uri="{0D108BD9-81ED-4DB2-BD59-A6C34878D82A}">
                    <a16:rowId xmlns:a16="http://schemas.microsoft.com/office/drawing/2014/main" val="531903722"/>
                  </a:ext>
                </a:extLst>
              </a:tr>
              <a:tr h="234026">
                <a:tc>
                  <a:txBody>
                    <a:bodyPr/>
                    <a:lstStyle/>
                    <a:p>
                      <a:pPr algn="l"/>
                      <a:r>
                        <a:rPr lang="ru-RU" sz="200" dirty="0">
                          <a:solidFill>
                            <a:schemeClr val="bg1"/>
                          </a:solidFill>
                        </a:rPr>
                        <a:t>3</a:t>
                      </a:r>
                    </a:p>
                  </a:txBody>
                  <a:tcPr anchor="ctr">
                    <a:lnL w="12700" cmpd="sng">
                      <a:noFill/>
                    </a:lnL>
                    <a:lnR w="12700" cmpd="sng">
                      <a:noFill/>
                    </a:lnR>
                  </a:tcPr>
                </a:tc>
                <a:tc>
                  <a:txBody>
                    <a:bodyPr/>
                    <a:lstStyle/>
                    <a:p>
                      <a:endParaRPr lang="ru-RU" sz="200" dirty="0"/>
                    </a:p>
                  </a:txBody>
                  <a:tcPr anchor="ctr">
                    <a:lnL w="12700" cmpd="sng">
                      <a:noFill/>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R w="12700" cmpd="sng">
                      <a:noFill/>
                    </a:ln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L w="12700" cmpd="sng">
                      <a:noFill/>
                    </a:lnL>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3">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hMerge="1">
                  <a:txBody>
                    <a:bodyPr/>
                    <a:lstStyle/>
                    <a:p>
                      <a:endParaRPr lang="ru-RU"/>
                    </a:p>
                  </a:txBody>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hMerge="1">
                  <a:txBody>
                    <a:bodyPr/>
                    <a:lstStyle/>
                    <a:p>
                      <a:endParaRPr lang="ru-RU"/>
                    </a:p>
                  </a:txBody>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endParaRPr lang="ru-RU" sz="2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solidFill>
                      <a:schemeClr val="accent6">
                        <a:lumMod val="20000"/>
                        <a:lumOff val="80000"/>
                      </a:schemeClr>
                    </a:solidFill>
                  </a:tcPr>
                </a:tc>
                <a:extLst>
                  <a:ext uri="{0D108BD9-81ED-4DB2-BD59-A6C34878D82A}">
                    <a16:rowId xmlns:a16="http://schemas.microsoft.com/office/drawing/2014/main" val="593374830"/>
                  </a:ext>
                </a:extLst>
              </a:tr>
              <a:tr h="1378837">
                <a:tc>
                  <a:txBody>
                    <a:bodyPr/>
                    <a:lstStyle/>
                    <a:p>
                      <a:pPr algn="l"/>
                      <a:r>
                        <a:rPr lang="ru-RU" sz="3600" dirty="0">
                          <a:solidFill>
                            <a:schemeClr val="bg1"/>
                          </a:solidFill>
                        </a:rPr>
                        <a:t>Артхаусные фильмов</a:t>
                      </a:r>
                    </a:p>
                  </a:txBody>
                  <a:tcPr anchor="ctr">
                    <a:solidFill>
                      <a:srgbClr val="253856"/>
                    </a:solidFill>
                  </a:tcPr>
                </a:tc>
                <a:tc>
                  <a:txBody>
                    <a:bodyPr/>
                    <a:lstStyle/>
                    <a:p>
                      <a:endParaRPr lang="ru-RU" sz="4400" dirty="0"/>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ap="flat" cmpd="sng" algn="ctr">
                      <a:solidFill>
                        <a:schemeClr val="tx1"/>
                      </a:solidFill>
                      <a:prstDash val="solid"/>
                      <a:round/>
                      <a:headEnd type="none" w="med" len="med"/>
                      <a:tailEnd type="none" w="med" len="med"/>
                    </a:lnB>
                  </a:tcPr>
                </a:tc>
                <a:tc hMerge="1">
                  <a:txBody>
                    <a:bodyPr/>
                    <a:lstStyle/>
                    <a:p>
                      <a:endParaRPr lang="ru-RU"/>
                    </a:p>
                  </a:txBody>
                  <a:tcPr>
                    <a:lnT w="12700" cmpd="sng">
                      <a:noFill/>
                    </a:lnT>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3">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gridSpan="2">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en-US" sz="4400" b="1" dirty="0">
                          <a:latin typeface="Adobe Myungjo Std M" panose="02020600000000000000" pitchFamily="18" charset="-128"/>
                          <a:ea typeface="Adobe Myungjo Std M" panose="02020600000000000000" pitchFamily="18" charset="-128"/>
                        </a:rPr>
                        <a:t>-</a:t>
                      </a: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endParaRPr lang="ru-RU" sz="4400" b="1" dirty="0">
                        <a:latin typeface="Adobe Myungjo Std M" panose="02020600000000000000" pitchFamily="18" charset="-128"/>
                        <a:ea typeface="Adobe Myungjo Std M" panose="02020600000000000000" pitchFamily="18" charset="-128"/>
                      </a:endParaRPr>
                    </a:p>
                  </a:txBody>
                  <a:tcPr anchor="ctr">
                    <a:lnT w="12700" cmpd="sng">
                      <a:noFill/>
                    </a:lnT>
                    <a:lnB w="12700" cmpd="sng">
                      <a:noFill/>
                    </a:lnB>
                  </a:tcPr>
                </a:tc>
                <a:tc>
                  <a:txBody>
                    <a:bodyPr/>
                    <a:lstStyle/>
                    <a:p>
                      <a:pPr algn="ctr"/>
                      <a:r>
                        <a:rPr lang="ru-RU" sz="4400" b="1" dirty="0">
                          <a:latin typeface="Adobe Myungjo Std M" panose="02020600000000000000" pitchFamily="18" charset="-128"/>
                          <a:ea typeface="Adobe Myungjo Std M" panose="02020600000000000000" pitchFamily="18" charset="-128"/>
                        </a:rPr>
                        <a:t>+</a:t>
                      </a:r>
                    </a:p>
                  </a:txBody>
                  <a:tcPr anchor="ctr">
                    <a:lnT w="12700" cmpd="sng">
                      <a:noFill/>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51424793"/>
                  </a:ext>
                </a:extLst>
              </a:tr>
            </a:tbl>
          </a:graphicData>
        </a:graphic>
      </p:graphicFrame>
      <p:sp>
        <p:nvSpPr>
          <p:cNvPr id="15" name="Заголовок основного текста">
            <a:extLst>
              <a:ext uri="{FF2B5EF4-FFF2-40B4-BE49-F238E27FC236}">
                <a16:creationId xmlns:a16="http://schemas.microsoft.com/office/drawing/2014/main" id="{5DCD9D52-DDC4-431B-BC1F-9BC9815763D7}"/>
              </a:ext>
            </a:extLst>
          </p:cNvPr>
          <p:cNvSpPr txBox="1"/>
          <p:nvPr/>
        </p:nvSpPr>
        <p:spPr>
          <a:xfrm>
            <a:off x="22076201" y="12330582"/>
            <a:ext cx="772983" cy="894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1</a:t>
            </a:r>
            <a:r>
              <a:rPr lang="en-US" sz="5400" dirty="0"/>
              <a:t>1</a:t>
            </a:r>
            <a:endParaRPr lang="ru-RU" sz="5400" dirty="0"/>
          </a:p>
        </p:txBody>
      </p:sp>
    </p:spTree>
    <p:extLst>
      <p:ext uri="{BB962C8B-B14F-4D97-AF65-F5344CB8AC3E}">
        <p14:creationId xmlns:p14="http://schemas.microsoft.com/office/powerpoint/2010/main" val="39007448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3695056" y="11758446"/>
            <a:ext cx="5729712" cy="698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l"/>
            <a:r>
              <a:rPr lang="ru-RU" sz="3600" dirty="0"/>
              <a:t>Почта</a:t>
            </a:r>
            <a:r>
              <a:rPr sz="3600" dirty="0"/>
              <a:t>: </a:t>
            </a:r>
            <a:r>
              <a:rPr lang="en-US" sz="3600" b="1" dirty="0"/>
              <a:t>msk.vitaly@gmail.com</a:t>
            </a:r>
          </a:p>
        </p:txBody>
      </p:sp>
      <p:sp>
        <p:nvSpPr>
          <p:cNvPr id="102" name="Телефон.: +Х (ХХХ) ХХХ ХХХХ"/>
          <p:cNvSpPr txBox="1"/>
          <p:nvPr/>
        </p:nvSpPr>
        <p:spPr>
          <a:xfrm>
            <a:off x="3695056" y="12474624"/>
            <a:ext cx="5729712" cy="698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sz="3600" dirty="0" err="1"/>
              <a:t>Телефон</a:t>
            </a:r>
            <a:r>
              <a:rPr sz="3600" dirty="0"/>
              <a:t>: +</a:t>
            </a:r>
            <a:r>
              <a:rPr lang="ru-RU" sz="3600" dirty="0"/>
              <a:t>7</a:t>
            </a:r>
            <a:r>
              <a:rPr sz="3600" dirty="0"/>
              <a:t> (</a:t>
            </a:r>
            <a:r>
              <a:rPr lang="ru-RU" sz="3600" dirty="0"/>
              <a:t>966</a:t>
            </a:r>
            <a:r>
              <a:rPr sz="3600" dirty="0"/>
              <a:t>) </a:t>
            </a:r>
            <a:r>
              <a:rPr lang="ru-RU" sz="3600" dirty="0"/>
              <a:t>078 24-59</a:t>
            </a:r>
            <a:endParaRPr sz="3600" dirty="0"/>
          </a:p>
        </p:txBody>
      </p:sp>
      <p:pic>
        <p:nvPicPr>
          <p:cNvPr id="103" name="Изображение" descr="Изображение"/>
          <p:cNvPicPr>
            <a:picLocks noChangeAspect="1"/>
          </p:cNvPicPr>
          <p:nvPr/>
        </p:nvPicPr>
        <p:blipFill>
          <a:blip r:embed="rId2"/>
          <a:stretch>
            <a:fillRect/>
          </a:stretch>
        </p:blipFill>
        <p:spPr>
          <a:xfrm>
            <a:off x="9898810" y="2761253"/>
            <a:ext cx="4586377" cy="4434556"/>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D8DDD02F-DCA7-4D35-879D-FAC90F30A455}"/>
              </a:ext>
            </a:extLst>
          </p:cNvPr>
          <p:cNvSpPr txBox="1"/>
          <p:nvPr/>
        </p:nvSpPr>
        <p:spPr>
          <a:xfrm>
            <a:off x="7902247" y="8072266"/>
            <a:ext cx="8579502" cy="19293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ru-RU" sz="4800" dirty="0"/>
              <a:t>Попов Виталий Леонидович</a:t>
            </a:r>
          </a:p>
          <a:p>
            <a:pPr algn="ctr"/>
            <a:endParaRPr lang="en-US" sz="3200" dirty="0"/>
          </a:p>
          <a:p>
            <a:pPr algn="ctr"/>
            <a:r>
              <a:rPr lang="ru-RU" sz="3600" dirty="0"/>
              <a:t>Москва - 2021</a:t>
            </a:r>
            <a:endParaRPr sz="3600" dirty="0"/>
          </a:p>
        </p:txBody>
      </p:sp>
      <p:pic>
        <p:nvPicPr>
          <p:cNvPr id="3" name="Рисунок 2" descr="Изображение выглядит как белый&#10;&#10;Автоматически созданное описание">
            <a:extLst>
              <a:ext uri="{FF2B5EF4-FFF2-40B4-BE49-F238E27FC236}">
                <a16:creationId xmlns:a16="http://schemas.microsoft.com/office/drawing/2014/main" id="{8EDA1F82-1260-4F74-B7A4-98A88B01B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72" y="10383234"/>
            <a:ext cx="3017782" cy="30177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проектор кино , мультфильм, фильм">
            <a:extLst>
              <a:ext uri="{FF2B5EF4-FFF2-40B4-BE49-F238E27FC236}">
                <a16:creationId xmlns:a16="http://schemas.microsoft.com/office/drawing/2014/main" id="{BE18E7CC-DB30-4C46-87FC-7CDD9E377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8104" y="2969844"/>
            <a:ext cx="8633048" cy="8824893"/>
          </a:xfrm>
          <a:prstGeom prst="rect">
            <a:avLst/>
          </a:prstGeom>
          <a:noFill/>
          <a:extLst>
            <a:ext uri="{909E8E84-426E-40DD-AFC4-6F175D3DCCD1}">
              <a14:hiddenFill xmlns:a14="http://schemas.microsoft.com/office/drawing/2010/main">
                <a:solidFill>
                  <a:srgbClr val="FFFFFF"/>
                </a:solidFill>
              </a14:hiddenFill>
            </a:ext>
          </a:extLst>
        </p:spPr>
      </p:pic>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3046984" y="779581"/>
            <a:ext cx="10153128" cy="1324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Основная суть</a:t>
            </a:r>
            <a:r>
              <a:rPr lang="en-US" dirty="0"/>
              <a:t> Tango</a:t>
            </a:r>
            <a:endParaRPr dirty="0"/>
          </a:p>
        </p:txBody>
      </p:sp>
      <p:sp>
        <p:nvSpPr>
          <p:cNvPr id="62" name="Название подразделения, лаборатории, факультета и т.д."/>
          <p:cNvSpPr txBox="1"/>
          <p:nvPr/>
        </p:nvSpPr>
        <p:spPr>
          <a:xfrm>
            <a:off x="11341022" y="1149047"/>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7" name="Заголовок основного текста">
            <a:extLst>
              <a:ext uri="{FF2B5EF4-FFF2-40B4-BE49-F238E27FC236}">
                <a16:creationId xmlns:a16="http://schemas.microsoft.com/office/drawing/2014/main" id="{CD2D89FC-B5C3-4D2D-A7F1-C44FB219E889}"/>
              </a:ext>
            </a:extLst>
          </p:cNvPr>
          <p:cNvSpPr txBox="1"/>
          <p:nvPr/>
        </p:nvSpPr>
        <p:spPr>
          <a:xfrm>
            <a:off x="22076201" y="12330582"/>
            <a:ext cx="631237" cy="894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2</a:t>
            </a:r>
          </a:p>
        </p:txBody>
      </p:sp>
      <p:sp>
        <p:nvSpPr>
          <p:cNvPr id="1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2E2DD8D-F75A-432C-92CF-06271F37C9E0}"/>
              </a:ext>
            </a:extLst>
          </p:cNvPr>
          <p:cNvSpPr txBox="1"/>
          <p:nvPr/>
        </p:nvSpPr>
        <p:spPr>
          <a:xfrm>
            <a:off x="2110880" y="2969844"/>
            <a:ext cx="21506374" cy="9250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ru-RU" sz="4800" b="1" dirty="0"/>
              <a:t>Для производителей кинематографа</a:t>
            </a:r>
            <a:r>
              <a:rPr lang="en-US" sz="4400" b="1" dirty="0"/>
              <a:t>:</a:t>
            </a:r>
            <a:r>
              <a:rPr lang="ru-RU" sz="4400" b="1" dirty="0"/>
              <a:t> </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t>Просмотр рецензии на фильмы</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t>Коммуникация с целевой аудиторией</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t>Позволяет выложить свои фильмы на платформу</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t>Оказывает помощь при создании фильмов</a:t>
            </a:r>
            <a:endParaRPr lang="en-US" sz="4800" dirty="0"/>
          </a:p>
          <a:p>
            <a:pPr algn="l">
              <a:defRPr sz="2800">
                <a:solidFill>
                  <a:srgbClr val="253957"/>
                </a:solidFill>
                <a:latin typeface="+mn-lt"/>
                <a:ea typeface="+mn-ea"/>
                <a:cs typeface="+mn-cs"/>
                <a:sym typeface="Arial Narrow"/>
              </a:defRPr>
            </a:pPr>
            <a:endParaRPr lang="en-US" sz="4800" dirty="0"/>
          </a:p>
          <a:p>
            <a:pPr algn="l">
              <a:defRPr sz="2800">
                <a:solidFill>
                  <a:srgbClr val="253957"/>
                </a:solidFill>
                <a:latin typeface="+mn-lt"/>
                <a:ea typeface="+mn-ea"/>
                <a:cs typeface="+mn-cs"/>
                <a:sym typeface="Arial Narrow"/>
              </a:defRPr>
            </a:pPr>
            <a:r>
              <a:rPr lang="ru-RU" sz="4800" b="1" dirty="0"/>
              <a:t>Для зрителей</a:t>
            </a:r>
            <a:r>
              <a:rPr lang="en-US" sz="4800" b="1" dirty="0"/>
              <a:t>:</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Общение с профессиональным сообществом</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Возможность узнавать подробности о фильмах</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Принятие участия в создании кино</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Просмотр фильмов от артхаусных фильмов</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Возможность делать рецензии на фильмы</a:t>
            </a:r>
          </a:p>
        </p:txBody>
      </p:sp>
    </p:spTree>
    <p:extLst>
      <p:ext uri="{BB962C8B-B14F-4D97-AF65-F5344CB8AC3E}">
        <p14:creationId xmlns:p14="http://schemas.microsoft.com/office/powerpoint/2010/main" val="4940563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2974976" y="804949"/>
            <a:ext cx="12457384" cy="1324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Карта технологий  [ Сервер ]</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78254CB2-090F-4E69-AAC2-23539609696D}"/>
              </a:ext>
            </a:extLst>
          </p:cNvPr>
          <p:cNvSpPr txBox="1"/>
          <p:nvPr/>
        </p:nvSpPr>
        <p:spPr>
          <a:xfrm>
            <a:off x="11341022" y="1149047"/>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sp>
        <p:nvSpPr>
          <p:cNvPr id="10" name="Заголовок основного текста">
            <a:extLst>
              <a:ext uri="{FF2B5EF4-FFF2-40B4-BE49-F238E27FC236}">
                <a16:creationId xmlns:a16="http://schemas.microsoft.com/office/drawing/2014/main" id="{A6DEE800-453A-4969-BAA8-B7D17FE595AD}"/>
              </a:ext>
            </a:extLst>
          </p:cNvPr>
          <p:cNvSpPr txBox="1"/>
          <p:nvPr/>
        </p:nvSpPr>
        <p:spPr>
          <a:xfrm>
            <a:off x="1165369" y="9594304"/>
            <a:ext cx="4296577" cy="2339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6600" dirty="0"/>
              <a:t>Фреймворк </a:t>
            </a:r>
            <a:r>
              <a:rPr lang="en-US" sz="6600" dirty="0"/>
              <a:t>Spring Boot</a:t>
            </a:r>
            <a:endParaRPr sz="6600" dirty="0"/>
          </a:p>
        </p:txBody>
      </p:sp>
      <p:sp>
        <p:nvSpPr>
          <p:cNvPr id="14" name="Заголовок основного текста">
            <a:extLst>
              <a:ext uri="{FF2B5EF4-FFF2-40B4-BE49-F238E27FC236}">
                <a16:creationId xmlns:a16="http://schemas.microsoft.com/office/drawing/2014/main" id="{F96765CE-41B7-4625-9445-6CE2DC18A208}"/>
              </a:ext>
            </a:extLst>
          </p:cNvPr>
          <p:cNvSpPr txBox="1"/>
          <p:nvPr/>
        </p:nvSpPr>
        <p:spPr>
          <a:xfrm>
            <a:off x="22076201" y="12330582"/>
            <a:ext cx="631237" cy="894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3</a:t>
            </a:r>
          </a:p>
        </p:txBody>
      </p:sp>
      <p:cxnSp>
        <p:nvCxnSpPr>
          <p:cNvPr id="6" name="Прямая соединительная линия 5">
            <a:extLst>
              <a:ext uri="{FF2B5EF4-FFF2-40B4-BE49-F238E27FC236}">
                <a16:creationId xmlns:a16="http://schemas.microsoft.com/office/drawing/2014/main" id="{1A541D47-27BF-4108-856F-B6867BA9A481}"/>
              </a:ext>
            </a:extLst>
          </p:cNvPr>
          <p:cNvCxnSpPr>
            <a:cxnSpLocks/>
          </p:cNvCxnSpPr>
          <p:nvPr/>
        </p:nvCxnSpPr>
        <p:spPr>
          <a:xfrm>
            <a:off x="958752" y="12765291"/>
            <a:ext cx="20738304" cy="0"/>
          </a:xfrm>
          <a:prstGeom prst="line">
            <a:avLst/>
          </a:prstGeom>
          <a:ln w="76200" cap="flat" cmpd="sng" algn="ctr">
            <a:solidFill>
              <a:srgbClr val="00338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3" name="Рисунок 22">
            <a:extLst>
              <a:ext uri="{FF2B5EF4-FFF2-40B4-BE49-F238E27FC236}">
                <a16:creationId xmlns:a16="http://schemas.microsoft.com/office/drawing/2014/main" id="{611E6487-D7BA-4D79-AD54-13084C3EE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1600" y="8245536"/>
            <a:ext cx="3585302" cy="3707429"/>
          </a:xfrm>
          <a:prstGeom prst="rect">
            <a:avLst/>
          </a:prstGeom>
        </p:spPr>
      </p:pic>
      <p:sp>
        <p:nvSpPr>
          <p:cNvPr id="37" name="Заголовок основного текста">
            <a:extLst>
              <a:ext uri="{FF2B5EF4-FFF2-40B4-BE49-F238E27FC236}">
                <a16:creationId xmlns:a16="http://schemas.microsoft.com/office/drawing/2014/main" id="{29CD217A-C101-474E-9207-C2F620F78510}"/>
              </a:ext>
            </a:extLst>
          </p:cNvPr>
          <p:cNvSpPr txBox="1"/>
          <p:nvPr/>
        </p:nvSpPr>
        <p:spPr>
          <a:xfrm>
            <a:off x="14365824" y="7676612"/>
            <a:ext cx="1198755" cy="14548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6600" dirty="0"/>
              <a:t>🔒</a:t>
            </a:r>
          </a:p>
        </p:txBody>
      </p:sp>
      <p:sp>
        <p:nvSpPr>
          <p:cNvPr id="27" name="AutoShape 4" descr="Hibernate. Everything data. - Hibernate">
            <a:extLst>
              <a:ext uri="{FF2B5EF4-FFF2-40B4-BE49-F238E27FC236}">
                <a16:creationId xmlns:a16="http://schemas.microsoft.com/office/drawing/2014/main" id="{1E71CFB6-2D7E-4C15-8BED-6E20BDFBE6B0}"/>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Hibernate Logo PNG Transparent &amp; SVG Vector - Freebie Supply">
            <a:extLst>
              <a:ext uri="{FF2B5EF4-FFF2-40B4-BE49-F238E27FC236}">
                <a16:creationId xmlns:a16="http://schemas.microsoft.com/office/drawing/2014/main" id="{FD6860E2-143C-45AA-8858-9456B9173C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91389" y="9449287"/>
            <a:ext cx="1747624" cy="1310718"/>
          </a:xfrm>
          <a:prstGeom prst="rect">
            <a:avLst/>
          </a:prstGeom>
          <a:noFill/>
          <a:extLst>
            <a:ext uri="{909E8E84-426E-40DD-AFC4-6F175D3DCCD1}">
              <a14:hiddenFill xmlns:a14="http://schemas.microsoft.com/office/drawing/2010/main">
                <a:solidFill>
                  <a:srgbClr val="FFFFFF"/>
                </a:solidFill>
              </a14:hiddenFill>
            </a:ext>
          </a:extLst>
        </p:spPr>
      </p:pic>
      <p:sp>
        <p:nvSpPr>
          <p:cNvPr id="42" name="Заголовок основного текста">
            <a:extLst>
              <a:ext uri="{FF2B5EF4-FFF2-40B4-BE49-F238E27FC236}">
                <a16:creationId xmlns:a16="http://schemas.microsoft.com/office/drawing/2014/main" id="{490E1B8C-D34B-46CD-AFAC-146A344B6073}"/>
              </a:ext>
            </a:extLst>
          </p:cNvPr>
          <p:cNvSpPr txBox="1"/>
          <p:nvPr/>
        </p:nvSpPr>
        <p:spPr>
          <a:xfrm>
            <a:off x="16292296" y="9418149"/>
            <a:ext cx="5980824" cy="1078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5400" dirty="0"/>
              <a:t>Hibernate</a:t>
            </a:r>
            <a:endParaRPr lang="en-US" sz="5400" b="0" dirty="0"/>
          </a:p>
        </p:txBody>
      </p:sp>
      <p:sp>
        <p:nvSpPr>
          <p:cNvPr id="51" name="Заголовок основного текста">
            <a:extLst>
              <a:ext uri="{FF2B5EF4-FFF2-40B4-BE49-F238E27FC236}">
                <a16:creationId xmlns:a16="http://schemas.microsoft.com/office/drawing/2014/main" id="{68EC7AAF-7130-4803-BCA4-F636A06F671E}"/>
              </a:ext>
            </a:extLst>
          </p:cNvPr>
          <p:cNvSpPr txBox="1"/>
          <p:nvPr/>
        </p:nvSpPr>
        <p:spPr>
          <a:xfrm>
            <a:off x="16178886" y="7997193"/>
            <a:ext cx="5980824" cy="1078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5400" dirty="0"/>
              <a:t>JWT</a:t>
            </a:r>
            <a:r>
              <a:rPr lang="ru-RU" sz="5400" dirty="0"/>
              <a:t> + роли</a:t>
            </a:r>
            <a:endParaRPr lang="ru-RU" sz="6600" dirty="0"/>
          </a:p>
        </p:txBody>
      </p:sp>
      <p:cxnSp>
        <p:nvCxnSpPr>
          <p:cNvPr id="56" name="Прямая соединительная линия 55">
            <a:extLst>
              <a:ext uri="{FF2B5EF4-FFF2-40B4-BE49-F238E27FC236}">
                <a16:creationId xmlns:a16="http://schemas.microsoft.com/office/drawing/2014/main" id="{3349C9A4-0334-4137-A2FD-747EE1C3300C}"/>
              </a:ext>
            </a:extLst>
          </p:cNvPr>
          <p:cNvCxnSpPr>
            <a:cxnSpLocks/>
          </p:cNvCxnSpPr>
          <p:nvPr/>
        </p:nvCxnSpPr>
        <p:spPr>
          <a:xfrm>
            <a:off x="958752" y="7434064"/>
            <a:ext cx="20738304" cy="0"/>
          </a:xfrm>
          <a:prstGeom prst="line">
            <a:avLst/>
          </a:prstGeom>
          <a:ln w="76200" cap="flat" cmpd="sng" algn="ctr">
            <a:solidFill>
              <a:srgbClr val="00338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Заголовок основного текста">
            <a:extLst>
              <a:ext uri="{FF2B5EF4-FFF2-40B4-BE49-F238E27FC236}">
                <a16:creationId xmlns:a16="http://schemas.microsoft.com/office/drawing/2014/main" id="{8BEE6722-B16E-4579-B96D-70EDBFC74F5C}"/>
              </a:ext>
            </a:extLst>
          </p:cNvPr>
          <p:cNvSpPr txBox="1"/>
          <p:nvPr/>
        </p:nvSpPr>
        <p:spPr>
          <a:xfrm>
            <a:off x="1165368" y="4073196"/>
            <a:ext cx="4296577" cy="2339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6600" dirty="0"/>
              <a:t>СУБД </a:t>
            </a:r>
            <a:endParaRPr lang="en-US" sz="6600" dirty="0"/>
          </a:p>
          <a:p>
            <a:r>
              <a:rPr lang="en-US" sz="6600" dirty="0"/>
              <a:t>PostgreSQL</a:t>
            </a:r>
            <a:endParaRPr sz="6600" dirty="0"/>
          </a:p>
        </p:txBody>
      </p:sp>
      <p:pic>
        <p:nvPicPr>
          <p:cNvPr id="1036" name="Picture 12" descr="PostgreSQL - Wikipedia">
            <a:extLst>
              <a:ext uri="{FF2B5EF4-FFF2-40B4-BE49-F238E27FC236}">
                <a16:creationId xmlns:a16="http://schemas.microsoft.com/office/drawing/2014/main" id="{3ED3EA1F-A69D-4B05-8F46-EBE05CCC54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87744" y="2927254"/>
            <a:ext cx="3594184" cy="370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734316C-B532-4153-BA86-B269E8C84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87617" y="4985855"/>
            <a:ext cx="2037986" cy="2084776"/>
          </a:xfrm>
          <a:prstGeom prst="rect">
            <a:avLst/>
          </a:prstGeom>
          <a:noFill/>
          <a:extLst>
            <a:ext uri="{909E8E84-426E-40DD-AFC4-6F175D3DCCD1}">
              <a14:hiddenFill xmlns:a14="http://schemas.microsoft.com/office/drawing/2010/main">
                <a:solidFill>
                  <a:srgbClr val="FFFFFF"/>
                </a:solidFill>
              </a14:hiddenFill>
            </a:ext>
          </a:extLst>
        </p:spPr>
      </p:pic>
      <p:sp>
        <p:nvSpPr>
          <p:cNvPr id="60" name="Заголовок основного текста">
            <a:extLst>
              <a:ext uri="{FF2B5EF4-FFF2-40B4-BE49-F238E27FC236}">
                <a16:creationId xmlns:a16="http://schemas.microsoft.com/office/drawing/2014/main" id="{CA80A81F-1CC3-4961-92F6-62C912CD4A7D}"/>
              </a:ext>
            </a:extLst>
          </p:cNvPr>
          <p:cNvSpPr txBox="1"/>
          <p:nvPr/>
        </p:nvSpPr>
        <p:spPr>
          <a:xfrm>
            <a:off x="16025988" y="2989413"/>
            <a:ext cx="6474071" cy="1628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5400" dirty="0"/>
              <a:t>Heroku</a:t>
            </a:r>
            <a:r>
              <a:rPr lang="ru-RU" sz="5400" dirty="0"/>
              <a:t> </a:t>
            </a:r>
          </a:p>
          <a:p>
            <a:r>
              <a:rPr lang="ru-RU" sz="5400" dirty="0"/>
              <a:t>для развёртывания</a:t>
            </a:r>
            <a:endParaRPr lang="ru-RU" sz="6600" dirty="0"/>
          </a:p>
        </p:txBody>
      </p:sp>
      <p:pic>
        <p:nvPicPr>
          <p:cNvPr id="52" name="Рисунок 51">
            <a:extLst>
              <a:ext uri="{FF2B5EF4-FFF2-40B4-BE49-F238E27FC236}">
                <a16:creationId xmlns:a16="http://schemas.microsoft.com/office/drawing/2014/main" id="{08D1BBC5-6AF1-41D7-BD9A-BA8FE3FCBC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34250" y="2689186"/>
            <a:ext cx="1624658" cy="2228952"/>
          </a:xfrm>
          <a:prstGeom prst="rect">
            <a:avLst/>
          </a:prstGeom>
        </p:spPr>
      </p:pic>
      <p:sp>
        <p:nvSpPr>
          <p:cNvPr id="68" name="Заголовок основного текста">
            <a:extLst>
              <a:ext uri="{FF2B5EF4-FFF2-40B4-BE49-F238E27FC236}">
                <a16:creationId xmlns:a16="http://schemas.microsoft.com/office/drawing/2014/main" id="{9AD4D171-F9B7-4E42-A9C2-769F0D12B2FE}"/>
              </a:ext>
            </a:extLst>
          </p:cNvPr>
          <p:cNvSpPr txBox="1"/>
          <p:nvPr/>
        </p:nvSpPr>
        <p:spPr>
          <a:xfrm>
            <a:off x="16119794" y="5169436"/>
            <a:ext cx="6474071" cy="1628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5400" dirty="0"/>
              <a:t>Imgur</a:t>
            </a:r>
            <a:r>
              <a:rPr lang="ru-RU" sz="5400" dirty="0"/>
              <a:t> </a:t>
            </a:r>
          </a:p>
          <a:p>
            <a:r>
              <a:rPr lang="ru-RU" sz="5400" dirty="0"/>
              <a:t>для изображений</a:t>
            </a:r>
            <a:endParaRPr lang="ru-RU" sz="6600" dirty="0"/>
          </a:p>
        </p:txBody>
      </p:sp>
      <p:pic>
        <p:nvPicPr>
          <p:cNvPr id="1050" name="Picture 26" descr="GitHub - Marfusios/websocket-client: 🔧 .NET/C# websocket client library">
            <a:extLst>
              <a:ext uri="{FF2B5EF4-FFF2-40B4-BE49-F238E27FC236}">
                <a16:creationId xmlns:a16="http://schemas.microsoft.com/office/drawing/2014/main" id="{51484E99-FA40-4685-8E39-23188DF296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82593" y="10904749"/>
            <a:ext cx="1965216" cy="1472072"/>
          </a:xfrm>
          <a:prstGeom prst="rect">
            <a:avLst/>
          </a:prstGeom>
          <a:noFill/>
          <a:extLst>
            <a:ext uri="{909E8E84-426E-40DD-AFC4-6F175D3DCCD1}">
              <a14:hiddenFill xmlns:a14="http://schemas.microsoft.com/office/drawing/2010/main">
                <a:solidFill>
                  <a:srgbClr val="FFFFFF"/>
                </a:solidFill>
              </a14:hiddenFill>
            </a:ext>
          </a:extLst>
        </p:spPr>
      </p:pic>
      <p:sp>
        <p:nvSpPr>
          <p:cNvPr id="70" name="Заголовок основного текста">
            <a:extLst>
              <a:ext uri="{FF2B5EF4-FFF2-40B4-BE49-F238E27FC236}">
                <a16:creationId xmlns:a16="http://schemas.microsoft.com/office/drawing/2014/main" id="{94F0FD82-3372-4346-96A5-E5E16A828058}"/>
              </a:ext>
            </a:extLst>
          </p:cNvPr>
          <p:cNvSpPr txBox="1"/>
          <p:nvPr/>
        </p:nvSpPr>
        <p:spPr>
          <a:xfrm>
            <a:off x="16272752" y="10911408"/>
            <a:ext cx="4451926" cy="1078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5400" dirty="0"/>
              <a:t>WebSocket</a:t>
            </a:r>
          </a:p>
        </p:txBody>
      </p:sp>
    </p:spTree>
    <p:extLst>
      <p:ext uri="{BB962C8B-B14F-4D97-AF65-F5344CB8AC3E}">
        <p14:creationId xmlns:p14="http://schemas.microsoft.com/office/powerpoint/2010/main" val="21413212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T Security with JWT using Java and Spring Security">
            <a:extLst>
              <a:ext uri="{FF2B5EF4-FFF2-40B4-BE49-F238E27FC236}">
                <a16:creationId xmlns:a16="http://schemas.microsoft.com/office/drawing/2014/main" id="{1C721396-CEEC-4F3C-97A3-DD873B891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065" y="2221829"/>
            <a:ext cx="21506373" cy="11265839"/>
          </a:xfrm>
          <a:prstGeom prst="rect">
            <a:avLst/>
          </a:prstGeom>
          <a:noFill/>
          <a:extLst>
            <a:ext uri="{909E8E84-426E-40DD-AFC4-6F175D3DCCD1}">
              <a14:hiddenFill xmlns:a14="http://schemas.microsoft.com/office/drawing/2010/main">
                <a:solidFill>
                  <a:srgbClr val="FFFFFF"/>
                </a:solidFill>
              </a14:hiddenFill>
            </a:ext>
          </a:extLst>
        </p:spPr>
      </p:pic>
      <p:sp>
        <p:nvSpPr>
          <p:cNvPr id="59" name="Очень крутой заголовок…"/>
          <p:cNvSpPr txBox="1"/>
          <p:nvPr/>
        </p:nvSpPr>
        <p:spPr>
          <a:xfrm>
            <a:off x="2974976" y="804949"/>
            <a:ext cx="12457384" cy="1324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Безопасность</a:t>
            </a:r>
          </a:p>
        </p:txBody>
      </p:sp>
      <p:pic>
        <p:nvPicPr>
          <p:cNvPr id="63" name="Изображение" descr="Изображение"/>
          <p:cNvPicPr>
            <a:picLocks noChangeAspect="1"/>
          </p:cNvPicPr>
          <p:nvPr/>
        </p:nvPicPr>
        <p:blipFill>
          <a:blip r:embed="rId4"/>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78254CB2-090F-4E69-AAC2-23539609696D}"/>
              </a:ext>
            </a:extLst>
          </p:cNvPr>
          <p:cNvSpPr txBox="1"/>
          <p:nvPr/>
        </p:nvSpPr>
        <p:spPr>
          <a:xfrm>
            <a:off x="11341022" y="1149047"/>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sp>
        <p:nvSpPr>
          <p:cNvPr id="14" name="Заголовок основного текста">
            <a:extLst>
              <a:ext uri="{FF2B5EF4-FFF2-40B4-BE49-F238E27FC236}">
                <a16:creationId xmlns:a16="http://schemas.microsoft.com/office/drawing/2014/main" id="{F96765CE-41B7-4625-9445-6CE2DC18A208}"/>
              </a:ext>
            </a:extLst>
          </p:cNvPr>
          <p:cNvSpPr txBox="1"/>
          <p:nvPr/>
        </p:nvSpPr>
        <p:spPr>
          <a:xfrm>
            <a:off x="21554084" y="12135301"/>
            <a:ext cx="631237" cy="8942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4</a:t>
            </a:r>
          </a:p>
        </p:txBody>
      </p:sp>
      <p:sp>
        <p:nvSpPr>
          <p:cNvPr id="27" name="AutoShape 4" descr="Hibernate. Everything data. - Hibernate">
            <a:extLst>
              <a:ext uri="{FF2B5EF4-FFF2-40B4-BE49-F238E27FC236}">
                <a16:creationId xmlns:a16="http://schemas.microsoft.com/office/drawing/2014/main" id="{1E71CFB6-2D7E-4C15-8BED-6E20BDFBE6B0}"/>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8" name="Линия"/>
          <p:cNvSpPr/>
          <p:nvPr/>
        </p:nvSpPr>
        <p:spPr>
          <a:xfrm>
            <a:off x="1201065" y="2214562"/>
            <a:ext cx="21506373" cy="7268"/>
          </a:xfrm>
          <a:prstGeom prst="line">
            <a:avLst/>
          </a:prstGeom>
          <a:ln w="12700">
            <a:solidFill>
              <a:srgbClr val="253957"/>
            </a:solidFill>
            <a:miter lim="400000"/>
          </a:ln>
        </p:spPr>
        <p:txBody>
          <a:bodyPr lIns="71437" tIns="71437" rIns="71437" bIns="71437" anchor="ctr"/>
          <a:lstStyle/>
          <a:p>
            <a:pPr>
              <a:defRPr sz="3200"/>
            </a:pPr>
            <a:endParaRPr/>
          </a:p>
        </p:txBody>
      </p:sp>
    </p:spTree>
    <p:extLst>
      <p:ext uri="{BB962C8B-B14F-4D97-AF65-F5344CB8AC3E}">
        <p14:creationId xmlns:p14="http://schemas.microsoft.com/office/powerpoint/2010/main" val="30453471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2974976" y="804949"/>
            <a:ext cx="12457384" cy="1324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Безопасность</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78254CB2-090F-4E69-AAC2-23539609696D}"/>
              </a:ext>
            </a:extLst>
          </p:cNvPr>
          <p:cNvSpPr txBox="1"/>
          <p:nvPr/>
        </p:nvSpPr>
        <p:spPr>
          <a:xfrm>
            <a:off x="11341022" y="1149047"/>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sp>
        <p:nvSpPr>
          <p:cNvPr id="14" name="Заголовок основного текста">
            <a:extLst>
              <a:ext uri="{FF2B5EF4-FFF2-40B4-BE49-F238E27FC236}">
                <a16:creationId xmlns:a16="http://schemas.microsoft.com/office/drawing/2014/main" id="{F96765CE-41B7-4625-9445-6CE2DC18A208}"/>
              </a:ext>
            </a:extLst>
          </p:cNvPr>
          <p:cNvSpPr txBox="1"/>
          <p:nvPr/>
        </p:nvSpPr>
        <p:spPr>
          <a:xfrm>
            <a:off x="22076201" y="12330582"/>
            <a:ext cx="631237" cy="894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5</a:t>
            </a:r>
          </a:p>
        </p:txBody>
      </p:sp>
      <p:sp>
        <p:nvSpPr>
          <p:cNvPr id="37" name="Заголовок основного текста">
            <a:extLst>
              <a:ext uri="{FF2B5EF4-FFF2-40B4-BE49-F238E27FC236}">
                <a16:creationId xmlns:a16="http://schemas.microsoft.com/office/drawing/2014/main" id="{29CD217A-C101-474E-9207-C2F620F78510}"/>
              </a:ext>
            </a:extLst>
          </p:cNvPr>
          <p:cNvSpPr txBox="1"/>
          <p:nvPr/>
        </p:nvSpPr>
        <p:spPr>
          <a:xfrm>
            <a:off x="9562222" y="422089"/>
            <a:ext cx="1198755" cy="14548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6600" dirty="0"/>
              <a:t>🔒</a:t>
            </a:r>
          </a:p>
        </p:txBody>
      </p:sp>
      <p:sp>
        <p:nvSpPr>
          <p:cNvPr id="27" name="AutoShape 4" descr="Hibernate. Everything data. - Hibernate">
            <a:extLst>
              <a:ext uri="{FF2B5EF4-FFF2-40B4-BE49-F238E27FC236}">
                <a16:creationId xmlns:a16="http://schemas.microsoft.com/office/drawing/2014/main" id="{1E71CFB6-2D7E-4C15-8BED-6E20BDFBE6B0}"/>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0" name="Picture 6" descr="Sale &gt; spring security for rest &gt; is stock">
            <a:extLst>
              <a:ext uri="{FF2B5EF4-FFF2-40B4-BE49-F238E27FC236}">
                <a16:creationId xmlns:a16="http://schemas.microsoft.com/office/drawing/2014/main" id="{77BBB4BD-E968-4D91-9A6D-C9002323C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14" y="5078148"/>
            <a:ext cx="14296054" cy="7488805"/>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26FC4281-2012-49E1-9E43-C78B9064B574}"/>
              </a:ext>
            </a:extLst>
          </p:cNvPr>
          <p:cNvPicPr>
            <a:picLocks noChangeAspect="1"/>
          </p:cNvPicPr>
          <p:nvPr/>
        </p:nvPicPr>
        <p:blipFill>
          <a:blip r:embed="rId4"/>
          <a:stretch>
            <a:fillRect/>
          </a:stretch>
        </p:blipFill>
        <p:spPr>
          <a:xfrm>
            <a:off x="16656496" y="4913784"/>
            <a:ext cx="5933778" cy="2707117"/>
          </a:xfrm>
          <a:prstGeom prst="rect">
            <a:avLst/>
          </a:prstGeom>
        </p:spPr>
      </p:pic>
      <p:sp>
        <p:nvSpPr>
          <p:cNvPr id="30" name="Заголовок основного текста">
            <a:extLst>
              <a:ext uri="{FF2B5EF4-FFF2-40B4-BE49-F238E27FC236}">
                <a16:creationId xmlns:a16="http://schemas.microsoft.com/office/drawing/2014/main" id="{4EA26EB8-FEF4-4130-A2F4-651C2B7904C0}"/>
              </a:ext>
            </a:extLst>
          </p:cNvPr>
          <p:cNvSpPr txBox="1"/>
          <p:nvPr/>
        </p:nvSpPr>
        <p:spPr>
          <a:xfrm>
            <a:off x="2614936" y="3401616"/>
            <a:ext cx="5980824" cy="1078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6600" dirty="0"/>
              <a:t>JWT-</a:t>
            </a:r>
            <a:r>
              <a:rPr lang="ru-RU" sz="6600" dirty="0"/>
              <a:t>токен</a:t>
            </a:r>
            <a:endParaRPr lang="en-US" sz="6600" b="0" dirty="0"/>
          </a:p>
        </p:txBody>
      </p:sp>
      <p:sp>
        <p:nvSpPr>
          <p:cNvPr id="31" name="Заголовок основного текста">
            <a:extLst>
              <a:ext uri="{FF2B5EF4-FFF2-40B4-BE49-F238E27FC236}">
                <a16:creationId xmlns:a16="http://schemas.microsoft.com/office/drawing/2014/main" id="{EB1CFB9C-CAF9-428D-95DD-6DF19BE62740}"/>
              </a:ext>
            </a:extLst>
          </p:cNvPr>
          <p:cNvSpPr txBox="1"/>
          <p:nvPr/>
        </p:nvSpPr>
        <p:spPr>
          <a:xfrm>
            <a:off x="17024230" y="3390156"/>
            <a:ext cx="5980824" cy="1078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6600" dirty="0"/>
              <a:t>API </a:t>
            </a:r>
            <a:r>
              <a:rPr lang="ru-RU" sz="6600" dirty="0"/>
              <a:t>по ролям</a:t>
            </a:r>
            <a:endParaRPr lang="en-US" sz="6600" b="0" dirty="0"/>
          </a:p>
        </p:txBody>
      </p:sp>
    </p:spTree>
    <p:extLst>
      <p:ext uri="{BB962C8B-B14F-4D97-AF65-F5344CB8AC3E}">
        <p14:creationId xmlns:p14="http://schemas.microsoft.com/office/powerpoint/2010/main" val="18546106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2974976" y="804949"/>
            <a:ext cx="12457384" cy="1324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Безопасность</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78254CB2-090F-4E69-AAC2-23539609696D}"/>
              </a:ext>
            </a:extLst>
          </p:cNvPr>
          <p:cNvSpPr txBox="1"/>
          <p:nvPr/>
        </p:nvSpPr>
        <p:spPr>
          <a:xfrm>
            <a:off x="11341022" y="1149047"/>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sp>
        <p:nvSpPr>
          <p:cNvPr id="14" name="Заголовок основного текста">
            <a:extLst>
              <a:ext uri="{FF2B5EF4-FFF2-40B4-BE49-F238E27FC236}">
                <a16:creationId xmlns:a16="http://schemas.microsoft.com/office/drawing/2014/main" id="{F96765CE-41B7-4625-9445-6CE2DC18A208}"/>
              </a:ext>
            </a:extLst>
          </p:cNvPr>
          <p:cNvSpPr txBox="1"/>
          <p:nvPr/>
        </p:nvSpPr>
        <p:spPr>
          <a:xfrm>
            <a:off x="22076201" y="12330582"/>
            <a:ext cx="631237" cy="8942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6</a:t>
            </a:r>
          </a:p>
        </p:txBody>
      </p:sp>
      <p:sp>
        <p:nvSpPr>
          <p:cNvPr id="37" name="Заголовок основного текста">
            <a:extLst>
              <a:ext uri="{FF2B5EF4-FFF2-40B4-BE49-F238E27FC236}">
                <a16:creationId xmlns:a16="http://schemas.microsoft.com/office/drawing/2014/main" id="{29CD217A-C101-474E-9207-C2F620F78510}"/>
              </a:ext>
            </a:extLst>
          </p:cNvPr>
          <p:cNvSpPr txBox="1"/>
          <p:nvPr/>
        </p:nvSpPr>
        <p:spPr>
          <a:xfrm>
            <a:off x="9562222" y="422089"/>
            <a:ext cx="1198755" cy="14548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6600" dirty="0"/>
              <a:t>🔒</a:t>
            </a:r>
          </a:p>
        </p:txBody>
      </p:sp>
      <p:sp>
        <p:nvSpPr>
          <p:cNvPr id="27" name="AutoShape 4" descr="Hibernate. Everything data. - Hibernate">
            <a:extLst>
              <a:ext uri="{FF2B5EF4-FFF2-40B4-BE49-F238E27FC236}">
                <a16:creationId xmlns:a16="http://schemas.microsoft.com/office/drawing/2014/main" id="{1E71CFB6-2D7E-4C15-8BED-6E20BDFBE6B0}"/>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1" name="Заголовок основного текста">
            <a:extLst>
              <a:ext uri="{FF2B5EF4-FFF2-40B4-BE49-F238E27FC236}">
                <a16:creationId xmlns:a16="http://schemas.microsoft.com/office/drawing/2014/main" id="{EB1CFB9C-CAF9-428D-95DD-6DF19BE62740}"/>
              </a:ext>
            </a:extLst>
          </p:cNvPr>
          <p:cNvSpPr txBox="1"/>
          <p:nvPr/>
        </p:nvSpPr>
        <p:spPr>
          <a:xfrm>
            <a:off x="3786169" y="4871505"/>
            <a:ext cx="18290032" cy="36681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6000" b="0" dirty="0"/>
              <a:t>Защищён от </a:t>
            </a:r>
            <a:r>
              <a:rPr lang="en-US" sz="6000" b="0" dirty="0"/>
              <a:t>SQL-</a:t>
            </a:r>
            <a:r>
              <a:rPr lang="ru-RU" sz="6000" b="0" dirty="0"/>
              <a:t>инъекций</a:t>
            </a:r>
          </a:p>
          <a:p>
            <a:endParaRPr lang="ru-RU" sz="5400" b="0" dirty="0"/>
          </a:p>
          <a:p>
            <a:r>
              <a:rPr lang="ru-RU" sz="5400" b="0" dirty="0"/>
              <a:t>Тест</a:t>
            </a:r>
            <a:r>
              <a:rPr lang="en-US" sz="5400" b="0" dirty="0"/>
              <a:t> [</a:t>
            </a:r>
            <a:r>
              <a:rPr lang="ru-RU" sz="5400" b="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источник</a:t>
            </a:r>
            <a:r>
              <a:rPr lang="en-US" sz="5400" b="0" dirty="0"/>
              <a:t>]:</a:t>
            </a:r>
          </a:p>
          <a:p>
            <a:r>
              <a:rPr lang="ru-RU" sz="6000" b="0" dirty="0">
                <a:solidFill>
                  <a:schemeClr val="bg1"/>
                </a:solidFill>
                <a:highlight>
                  <a:srgbClr val="003380"/>
                </a:highlight>
              </a:rPr>
              <a:t>;DR/**/OP/*обходим_чёрный_список*/</a:t>
            </a:r>
            <a:r>
              <a:rPr lang="en-US" sz="6000" b="0" dirty="0">
                <a:solidFill>
                  <a:schemeClr val="bg1"/>
                </a:solidFill>
                <a:highlight>
                  <a:srgbClr val="003380"/>
                </a:highlight>
              </a:rPr>
              <a:t>TABLE </a:t>
            </a:r>
            <a:r>
              <a:rPr lang="ru-RU" sz="6000" b="0" dirty="0">
                <a:solidFill>
                  <a:schemeClr val="bg1"/>
                </a:solidFill>
                <a:highlight>
                  <a:srgbClr val="003380"/>
                </a:highlight>
              </a:rPr>
              <a:t>messages</a:t>
            </a:r>
            <a:r>
              <a:rPr lang="en-US" sz="6000" b="0" dirty="0">
                <a:solidFill>
                  <a:schemeClr val="bg1"/>
                </a:solidFill>
                <a:highlight>
                  <a:srgbClr val="003380"/>
                </a:highlight>
              </a:rPr>
              <a:t>;</a:t>
            </a:r>
          </a:p>
        </p:txBody>
      </p:sp>
    </p:spTree>
    <p:extLst>
      <p:ext uri="{BB962C8B-B14F-4D97-AF65-F5344CB8AC3E}">
        <p14:creationId xmlns:p14="http://schemas.microsoft.com/office/powerpoint/2010/main" val="22863610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2974976" y="804949"/>
            <a:ext cx="12457384" cy="1324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База данных</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78254CB2-090F-4E69-AAC2-23539609696D}"/>
              </a:ext>
            </a:extLst>
          </p:cNvPr>
          <p:cNvSpPr txBox="1"/>
          <p:nvPr/>
        </p:nvSpPr>
        <p:spPr>
          <a:xfrm>
            <a:off x="11341022" y="1149047"/>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sp>
        <p:nvSpPr>
          <p:cNvPr id="14" name="Заголовок основного текста">
            <a:extLst>
              <a:ext uri="{FF2B5EF4-FFF2-40B4-BE49-F238E27FC236}">
                <a16:creationId xmlns:a16="http://schemas.microsoft.com/office/drawing/2014/main" id="{F96765CE-41B7-4625-9445-6CE2DC18A208}"/>
              </a:ext>
            </a:extLst>
          </p:cNvPr>
          <p:cNvSpPr txBox="1"/>
          <p:nvPr/>
        </p:nvSpPr>
        <p:spPr>
          <a:xfrm>
            <a:off x="22076201" y="12330582"/>
            <a:ext cx="631237" cy="894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7</a:t>
            </a:r>
          </a:p>
        </p:txBody>
      </p:sp>
      <p:cxnSp>
        <p:nvCxnSpPr>
          <p:cNvPr id="6" name="Прямая соединительная линия 5">
            <a:extLst>
              <a:ext uri="{FF2B5EF4-FFF2-40B4-BE49-F238E27FC236}">
                <a16:creationId xmlns:a16="http://schemas.microsoft.com/office/drawing/2014/main" id="{1A541D47-27BF-4108-856F-B6867BA9A481}"/>
              </a:ext>
            </a:extLst>
          </p:cNvPr>
          <p:cNvCxnSpPr>
            <a:cxnSpLocks/>
          </p:cNvCxnSpPr>
          <p:nvPr/>
        </p:nvCxnSpPr>
        <p:spPr>
          <a:xfrm>
            <a:off x="958752" y="12765291"/>
            <a:ext cx="20738304" cy="0"/>
          </a:xfrm>
          <a:prstGeom prst="line">
            <a:avLst/>
          </a:prstGeom>
          <a:ln w="76200" cap="flat" cmpd="sng" algn="ctr">
            <a:solidFill>
              <a:srgbClr val="00338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AutoShape 4" descr="Hibernate. Everything data. - Hibernate">
            <a:extLst>
              <a:ext uri="{FF2B5EF4-FFF2-40B4-BE49-F238E27FC236}">
                <a16:creationId xmlns:a16="http://schemas.microsoft.com/office/drawing/2014/main" id="{1E71CFB6-2D7E-4C15-8BED-6E20BDFBE6B0}"/>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Hibernate Logo PNG Transparent &amp; SVG Vector - Freebie Supply">
            <a:extLst>
              <a:ext uri="{FF2B5EF4-FFF2-40B4-BE49-F238E27FC236}">
                <a16:creationId xmlns:a16="http://schemas.microsoft.com/office/drawing/2014/main" id="{FD6860E2-143C-45AA-8858-9456B9173C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2378" y="4180467"/>
            <a:ext cx="4114172" cy="3085629"/>
          </a:xfrm>
          <a:prstGeom prst="rect">
            <a:avLst/>
          </a:prstGeom>
          <a:noFill/>
          <a:extLst>
            <a:ext uri="{909E8E84-426E-40DD-AFC4-6F175D3DCCD1}">
              <a14:hiddenFill xmlns:a14="http://schemas.microsoft.com/office/drawing/2010/main">
                <a:solidFill>
                  <a:srgbClr val="FFFFFF"/>
                </a:solidFill>
              </a14:hiddenFill>
            </a:ext>
          </a:extLst>
        </p:spPr>
      </p:pic>
      <p:sp>
        <p:nvSpPr>
          <p:cNvPr id="42" name="Заголовок основного текста">
            <a:extLst>
              <a:ext uri="{FF2B5EF4-FFF2-40B4-BE49-F238E27FC236}">
                <a16:creationId xmlns:a16="http://schemas.microsoft.com/office/drawing/2014/main" id="{490E1B8C-D34B-46CD-AFAC-146A344B6073}"/>
              </a:ext>
            </a:extLst>
          </p:cNvPr>
          <p:cNvSpPr txBox="1"/>
          <p:nvPr/>
        </p:nvSpPr>
        <p:spPr>
          <a:xfrm>
            <a:off x="5031466" y="9087987"/>
            <a:ext cx="5980824" cy="1078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6600" dirty="0"/>
              <a:t>Hibernate</a:t>
            </a:r>
            <a:endParaRPr lang="en-US" sz="6600" b="0" dirty="0"/>
          </a:p>
        </p:txBody>
      </p:sp>
      <p:sp>
        <p:nvSpPr>
          <p:cNvPr id="57" name="Заголовок основного текста">
            <a:extLst>
              <a:ext uri="{FF2B5EF4-FFF2-40B4-BE49-F238E27FC236}">
                <a16:creationId xmlns:a16="http://schemas.microsoft.com/office/drawing/2014/main" id="{8BEE6722-B16E-4579-B96D-70EDBFC74F5C}"/>
              </a:ext>
            </a:extLst>
          </p:cNvPr>
          <p:cNvSpPr txBox="1"/>
          <p:nvPr/>
        </p:nvSpPr>
        <p:spPr>
          <a:xfrm>
            <a:off x="13470278" y="9063666"/>
            <a:ext cx="6259040" cy="1078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6600" dirty="0"/>
              <a:t>СУБД </a:t>
            </a:r>
            <a:r>
              <a:rPr lang="en-US" sz="6600" dirty="0"/>
              <a:t>PostgreSQL</a:t>
            </a:r>
            <a:endParaRPr sz="6600" dirty="0"/>
          </a:p>
        </p:txBody>
      </p:sp>
      <p:pic>
        <p:nvPicPr>
          <p:cNvPr id="1036" name="Picture 12" descr="PostgreSQL - Wikipedia">
            <a:extLst>
              <a:ext uri="{FF2B5EF4-FFF2-40B4-BE49-F238E27FC236}">
                <a16:creationId xmlns:a16="http://schemas.microsoft.com/office/drawing/2014/main" id="{3ED3EA1F-A69D-4B05-8F46-EBE05CCC54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90358" y="4005758"/>
            <a:ext cx="3594184" cy="37080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Прямая со стрелкой 2">
            <a:extLst>
              <a:ext uri="{FF2B5EF4-FFF2-40B4-BE49-F238E27FC236}">
                <a16:creationId xmlns:a16="http://schemas.microsoft.com/office/drawing/2014/main" id="{15F132BD-FCA7-4F79-B3E3-051D8B996563}"/>
              </a:ext>
            </a:extLst>
          </p:cNvPr>
          <p:cNvCxnSpPr>
            <a:cxnSpLocks/>
          </p:cNvCxnSpPr>
          <p:nvPr/>
        </p:nvCxnSpPr>
        <p:spPr>
          <a:xfrm>
            <a:off x="9077790" y="6743700"/>
            <a:ext cx="4392488" cy="0"/>
          </a:xfrm>
          <a:prstGeom prst="straightConnector1">
            <a:avLst/>
          </a:prstGeom>
          <a:noFill/>
          <a:ln w="76200" cap="flat">
            <a:solidFill>
              <a:srgbClr val="00338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117526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Название подразделения, лаборатории, факультета и т.д."/>
          <p:cNvSpPr txBox="1"/>
          <p:nvPr/>
        </p:nvSpPr>
        <p:spPr>
          <a:xfrm>
            <a:off x="11341022" y="1149047"/>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C1A3EFDC-4A19-4106-8147-5221EB6A7E39}"/>
              </a:ext>
            </a:extLst>
          </p:cNvPr>
          <p:cNvSpPr txBox="1"/>
          <p:nvPr/>
        </p:nvSpPr>
        <p:spPr>
          <a:xfrm>
            <a:off x="2974976" y="804949"/>
            <a:ext cx="12601400" cy="1324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Архитектура БД - ЧАТ</a:t>
            </a:r>
            <a:endParaRPr dirty="0"/>
          </a:p>
        </p:txBody>
      </p:sp>
      <p:sp>
        <p:nvSpPr>
          <p:cNvPr id="7" name="Заголовок основного текста">
            <a:extLst>
              <a:ext uri="{FF2B5EF4-FFF2-40B4-BE49-F238E27FC236}">
                <a16:creationId xmlns:a16="http://schemas.microsoft.com/office/drawing/2014/main" id="{20AE3F5E-6081-413B-AB57-95CFE04CDDF1}"/>
              </a:ext>
            </a:extLst>
          </p:cNvPr>
          <p:cNvSpPr txBox="1"/>
          <p:nvPr/>
        </p:nvSpPr>
        <p:spPr>
          <a:xfrm>
            <a:off x="22076201" y="12330582"/>
            <a:ext cx="631237" cy="894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8</a:t>
            </a:r>
          </a:p>
        </p:txBody>
      </p:sp>
      <p:pic>
        <p:nvPicPr>
          <p:cNvPr id="3" name="Рисунок 2">
            <a:extLst>
              <a:ext uri="{FF2B5EF4-FFF2-40B4-BE49-F238E27FC236}">
                <a16:creationId xmlns:a16="http://schemas.microsoft.com/office/drawing/2014/main" id="{568D6752-808E-46EE-BD00-B37A30F895EB}"/>
              </a:ext>
            </a:extLst>
          </p:cNvPr>
          <p:cNvPicPr>
            <a:picLocks noChangeAspect="1"/>
          </p:cNvPicPr>
          <p:nvPr/>
        </p:nvPicPr>
        <p:blipFill>
          <a:blip r:embed="rId3"/>
          <a:stretch>
            <a:fillRect/>
          </a:stretch>
        </p:blipFill>
        <p:spPr>
          <a:xfrm>
            <a:off x="2965865" y="2214562"/>
            <a:ext cx="17976772" cy="10234059"/>
          </a:xfrm>
          <a:prstGeom prst="rect">
            <a:avLst/>
          </a:prstGeom>
        </p:spPr>
      </p:pic>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Tree>
    <p:extLst>
      <p:ext uri="{BB962C8B-B14F-4D97-AF65-F5344CB8AC3E}">
        <p14:creationId xmlns:p14="http://schemas.microsoft.com/office/powerpoint/2010/main" val="2365413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41022" y="1149047"/>
            <a:ext cx="1136641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Высшая школа экономики, Москва, 2021</a:t>
            </a:r>
            <a:endParaRPr sz="2800"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C1A3EFDC-4A19-4106-8147-5221EB6A7E39}"/>
              </a:ext>
            </a:extLst>
          </p:cNvPr>
          <p:cNvSpPr txBox="1"/>
          <p:nvPr/>
        </p:nvSpPr>
        <p:spPr>
          <a:xfrm>
            <a:off x="2974976" y="804949"/>
            <a:ext cx="12601400" cy="1324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Архитектура БД - ЧАТ</a:t>
            </a:r>
            <a:endParaRPr dirty="0"/>
          </a:p>
        </p:txBody>
      </p:sp>
      <p:sp>
        <p:nvSpPr>
          <p:cNvPr id="7" name="Заголовок основного текста">
            <a:extLst>
              <a:ext uri="{FF2B5EF4-FFF2-40B4-BE49-F238E27FC236}">
                <a16:creationId xmlns:a16="http://schemas.microsoft.com/office/drawing/2014/main" id="{20AE3F5E-6081-413B-AB57-95CFE04CDDF1}"/>
              </a:ext>
            </a:extLst>
          </p:cNvPr>
          <p:cNvSpPr txBox="1"/>
          <p:nvPr/>
        </p:nvSpPr>
        <p:spPr>
          <a:xfrm>
            <a:off x="22076201" y="12330582"/>
            <a:ext cx="631237" cy="8942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defRPr sz="2800">
                <a:solidFill>
                  <a:srgbClr val="253957"/>
                </a:solidFill>
                <a:latin typeface="+mn-lt"/>
                <a:ea typeface="+mn-ea"/>
                <a:cs typeface="+mn-cs"/>
                <a:sym typeface="Arial Narrow"/>
              </a:defRPr>
            </a:pPr>
            <a:r>
              <a:rPr lang="ru-RU" sz="5400" dirty="0"/>
              <a:t>9</a:t>
            </a:r>
          </a:p>
        </p:txBody>
      </p:sp>
      <p:pic>
        <p:nvPicPr>
          <p:cNvPr id="12" name="Рисунок 11">
            <a:extLst>
              <a:ext uri="{FF2B5EF4-FFF2-40B4-BE49-F238E27FC236}">
                <a16:creationId xmlns:a16="http://schemas.microsoft.com/office/drawing/2014/main" id="{E48E8654-C4D7-4768-85EE-61442B74A88D}"/>
              </a:ext>
            </a:extLst>
          </p:cNvPr>
          <p:cNvPicPr>
            <a:picLocks noChangeAspect="1"/>
          </p:cNvPicPr>
          <p:nvPr/>
        </p:nvPicPr>
        <p:blipFill>
          <a:blip r:embed="rId3"/>
          <a:stretch>
            <a:fillRect/>
          </a:stretch>
        </p:blipFill>
        <p:spPr>
          <a:xfrm>
            <a:off x="1226606" y="3200593"/>
            <a:ext cx="21506373" cy="8143958"/>
          </a:xfrm>
          <a:prstGeom prst="rect">
            <a:avLst/>
          </a:prstGeom>
        </p:spPr>
      </p:pic>
    </p:spTree>
    <p:extLst>
      <p:ext uri="{BB962C8B-B14F-4D97-AF65-F5344CB8AC3E}">
        <p14:creationId xmlns:p14="http://schemas.microsoft.com/office/powerpoint/2010/main" val="83911785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1818</TotalTime>
  <Words>338</Words>
  <Application>Microsoft Office PowerPoint</Application>
  <PresentationFormat>Произвольный</PresentationFormat>
  <Paragraphs>132</Paragraphs>
  <Slides>12</Slides>
  <Notes>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Adobe Myungjo Std M</vt: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Виталий Попов</dc:creator>
  <cp:lastModifiedBy>Попов Виталий Леонидович</cp:lastModifiedBy>
  <cp:revision>127</cp:revision>
  <dcterms:modified xsi:type="dcterms:W3CDTF">2021-06-12T03:10:08Z</dcterms:modified>
</cp:coreProperties>
</file>