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79" r:id="rId6"/>
    <p:sldId id="280" r:id="rId7"/>
    <p:sldId id="282" r:id="rId8"/>
    <p:sldId id="284" r:id="rId9"/>
    <p:sldId id="286" r:id="rId10"/>
    <p:sldId id="285" r:id="rId11"/>
    <p:sldId id="289" r:id="rId12"/>
    <p:sldId id="28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  <a:srgbClr val="83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00FD7-DC83-483F-9D06-110EAAA4D786}" v="46" dt="2022-01-09T18:39:03.855"/>
    <p1510:client id="{687E980B-3215-4FFA-B9EF-EA0339F5FCF3}" v="2" dt="2022-02-21T14:47:42.737"/>
    <p1510:client id="{988903B8-8602-40A4-A213-49DD31862DD8}" v="4" dt="2022-01-25T19:10:58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3" autoAdjust="0"/>
    <p:restoredTop sz="94674"/>
  </p:normalViewPr>
  <p:slideViewPr>
    <p:cSldViewPr snapToGrid="0" snapToObjects="1" showGuides="1">
      <p:cViewPr>
        <p:scale>
          <a:sx n="100" d="100"/>
          <a:sy n="100" d="100"/>
        </p:scale>
        <p:origin x="1304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C77A6FE-4F9C-4C43-9275-4C6EE66F84B9}" type="datetimeFigureOut">
              <a:rPr lang="en-US"/>
              <a:pPr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F6DA6E-23F5-CC4E-8BDE-62BBABFE5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CC3B6D9-C0C3-764A-B805-B57FA272E850}" type="datetimeFigureOut">
              <a:rPr lang="en-US"/>
              <a:pPr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804B0B4-A253-EF44-9AD7-A19C84015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630363"/>
            <a:ext cx="8882063" cy="68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509588"/>
            <a:ext cx="35401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2"/>
            <a:ext cx="6400800" cy="130698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Date or Reference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7EA655-036B-054D-9F9A-56A790C006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49" y="983048"/>
            <a:ext cx="8545707" cy="5176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2DCD6-2EE2-F049-A226-1FE52D1E57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5"/>
            <a:ext cx="7923212" cy="5524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57200" y="6356350"/>
            <a:ext cx="2895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36798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EF02CE-EE60-D840-A6B2-C49DC9A05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54013" y="6353175"/>
            <a:ext cx="28956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291CD-1BB3-9A4C-819D-904D5E161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33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307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6B93F1-6AE8-2A4C-A5A8-7ED0AB84D8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1630363"/>
            <a:ext cx="8882063" cy="68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0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44FB5D-1D2A-AD42-9295-CC5701A7C1E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MSK_logo_simp_hor_s_rev_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401638"/>
            <a:ext cx="3198593" cy="6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49" y="89098"/>
            <a:ext cx="8545707" cy="685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orbel" charset="0"/>
                <a:ea typeface="ＭＳ Ｐゴシック" charset="0"/>
                <a:cs typeface="Corbe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B3B10-9021-8041-BC80-71930EC26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4013" y="88900"/>
            <a:ext cx="8545512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2"/>
            <a:ext cx="5111750" cy="46331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354763"/>
            <a:ext cx="2792413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5F98E0-5886-214B-B5A7-28344183B4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4013" y="88900"/>
            <a:ext cx="8545512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88988" y="6356350"/>
            <a:ext cx="24606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CA812B-CB4F-A348-A43B-F44B8EFD6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747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/>
            <a:endParaRPr lang="en-US">
              <a:solidFill>
                <a:srgbClr val="FFFFFF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54013" y="88900"/>
            <a:ext cx="85455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4013" y="949325"/>
            <a:ext cx="8545512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Corbel"/>
                <a:ea typeface="+mn-ea"/>
                <a:cs typeface="Corbel"/>
              </a:defRPr>
            </a:lvl1pPr>
          </a:lstStyle>
          <a:p>
            <a:pPr>
              <a:defRPr/>
            </a:pPr>
            <a:r>
              <a:rPr lang="en-US"/>
              <a:t>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</a:defRPr>
            </a:lvl1pPr>
          </a:lstStyle>
          <a:p>
            <a:fld id="{D6C766F3-F614-DA47-8FB2-1DC6941C294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3" descr="MSK_logo_simp_hor_s_pos_d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978525"/>
            <a:ext cx="270033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pipelines" TargetMode="External"/><Relationship Id="rId2" Type="http://schemas.openxmlformats.org/officeDocument/2006/relationships/hyperlink" Target="https://github.com/nf-core/sarek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f-co.re/modu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29688"/>
            <a:ext cx="6400800" cy="1306986"/>
          </a:xfrm>
        </p:spPr>
        <p:txBody>
          <a:bodyPr>
            <a:normAutofit/>
          </a:bodyPr>
          <a:lstStyle/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740EE0-8C43-4D64-8F26-69686B99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75" y="1265735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ＭＳ Ｐゴシック"/>
              </a:rPr>
              <a:t>Introduction to </a:t>
            </a:r>
            <a:r>
              <a:rPr lang="en-US" dirty="0" err="1">
                <a:ea typeface="ＭＳ Ｐゴシック"/>
              </a:rPr>
              <a:t>Nf</a:t>
            </a:r>
            <a:r>
              <a:rPr lang="en-US" dirty="0">
                <a:ea typeface="ＭＳ Ｐゴシック"/>
              </a:rPr>
              <a:t>-Core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DFA523-354C-49F0-8297-0D1212670011}"/>
              </a:ext>
            </a:extLst>
          </p:cNvPr>
          <p:cNvSpPr txBox="1">
            <a:spLocks/>
          </p:cNvSpPr>
          <p:nvPr/>
        </p:nvSpPr>
        <p:spPr bwMode="auto">
          <a:xfrm>
            <a:off x="427675" y="3417813"/>
            <a:ext cx="8495070" cy="21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 framework for </a:t>
            </a:r>
            <a:r>
              <a:rPr lang="en-US" b="1" dirty="0" err="1"/>
              <a:t>Nextflow</a:t>
            </a:r>
            <a:r>
              <a:rPr lang="en-US" b="1" dirty="0"/>
              <a:t> development</a:t>
            </a:r>
          </a:p>
          <a:p>
            <a:endParaRPr lang="en-US" b="1" dirty="0"/>
          </a:p>
          <a:p>
            <a:r>
              <a:rPr lang="en-US" b="1" dirty="0"/>
              <a:t> </a:t>
            </a:r>
          </a:p>
          <a:p>
            <a:endParaRPr lang="en-US" b="1" dirty="0"/>
          </a:p>
          <a:p>
            <a:r>
              <a:rPr lang="en-US" b="1" dirty="0"/>
              <a:t>Mike Berger Lab Journal Club</a:t>
            </a:r>
          </a:p>
          <a:p>
            <a:r>
              <a:rPr lang="en-US" b="1" dirty="0"/>
              <a:t>Eric Buehler, Software Engineer (CCI)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326A-3210-4B00-AF3D-3A6F6173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35D674B-A14D-794E-A008-D4A1B35C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013" y="916534"/>
            <a:ext cx="8890254" cy="226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DFD42-0EBA-F147-9977-A739B007D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3669" y="3183731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27757-379B-2348-B776-163B4F8B2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3" y="0"/>
            <a:ext cx="4224788" cy="84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9EB79-040C-7B4E-80DC-314B89466DD3}"/>
              </a:ext>
            </a:extLst>
          </p:cNvPr>
          <p:cNvSpPr txBox="1"/>
          <p:nvPr/>
        </p:nvSpPr>
        <p:spPr>
          <a:xfrm>
            <a:off x="93213" y="1498601"/>
            <a:ext cx="612163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+mn-lt"/>
              </a:rPr>
              <a:t>Nextflow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+mn-lt"/>
              </a:rPr>
              <a:t> is a </a:t>
            </a:r>
            <a:r>
              <a:rPr lang="en-US" sz="2000" dirty="0">
                <a:latin typeface="+mn-lt"/>
              </a:rPr>
              <a:t>domain specific language that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+mn-lt"/>
              </a:rPr>
              <a:t>enables scalable and reproducible scientific workflows using software containers such Docker and Singularity.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+mn-lt"/>
              </a:rPr>
              <a:t>Nextflow</a:t>
            </a:r>
            <a:r>
              <a:rPr lang="en-US" sz="2000" dirty="0">
                <a:solidFill>
                  <a:srgbClr val="333333"/>
                </a:solidFill>
                <a:latin typeface="+mn-lt"/>
              </a:rPr>
              <a:t> is like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+mn-lt"/>
              </a:rPr>
              <a:t> CWL but has potential </a:t>
            </a:r>
            <a:r>
              <a:rPr lang="en-US" sz="2000" dirty="0">
                <a:solidFill>
                  <a:srgbClr val="333333"/>
                </a:solidFill>
                <a:latin typeface="+mn-lt"/>
              </a:rPr>
              <a:t>upsides.</a:t>
            </a:r>
            <a:endParaRPr lang="en-US" sz="20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+mn-lt"/>
              </a:rPr>
              <a:t>Nextflow</a:t>
            </a:r>
            <a:r>
              <a:rPr lang="en-US" sz="2000" dirty="0">
                <a:solidFill>
                  <a:srgbClr val="333333"/>
                </a:solidFill>
                <a:latin typeface="+mn-lt"/>
              </a:rPr>
              <a:t> can draw on the power of the most popular scripting languages (bash, python</a:t>
            </a:r>
            <a:r>
              <a:rPr lang="en-US" sz="2000">
                <a:solidFill>
                  <a:srgbClr val="333333"/>
                </a:solidFill>
                <a:latin typeface="+mn-lt"/>
              </a:rPr>
              <a:t>, groovy, </a:t>
            </a:r>
            <a:r>
              <a:rPr lang="en-US" sz="2000" dirty="0">
                <a:solidFill>
                  <a:srgbClr val="333333"/>
                </a:solidFill>
                <a:latin typeface="+mn-lt"/>
              </a:rPr>
              <a:t>etc.).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It has the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 ability to be executed on most computational infrastructures, such as HPCs and the Cloud.</a:t>
            </a:r>
            <a:endParaRPr lang="en-US" sz="2000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+mn-lt"/>
              </a:rPr>
              <a:t>Bioinformatic workflows can easily be adapted into </a:t>
            </a:r>
            <a:r>
              <a:rPr lang="en-US" sz="2000" dirty="0" err="1">
                <a:solidFill>
                  <a:srgbClr val="333333"/>
                </a:solidFill>
                <a:latin typeface="+mn-lt"/>
              </a:rPr>
              <a:t>Nextflow</a:t>
            </a:r>
            <a:r>
              <a:rPr lang="en-US" sz="2000" dirty="0">
                <a:solidFill>
                  <a:srgbClr val="333333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51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59EB79-040C-7B4E-80DC-314B89466DD3}"/>
              </a:ext>
            </a:extLst>
          </p:cNvPr>
          <p:cNvSpPr txBox="1"/>
          <p:nvPr/>
        </p:nvSpPr>
        <p:spPr>
          <a:xfrm>
            <a:off x="284837" y="1500274"/>
            <a:ext cx="651692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+mn-lt"/>
              </a:rPr>
              <a:t>N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+mn-lt"/>
              </a:rPr>
              <a:t>f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-core pipelines are written in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+mn-lt"/>
              </a:rPr>
              <a:t>Nextflow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 and so inherit the best abilities of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+mn-lt"/>
              </a:rPr>
              <a:t>Nextflow</a:t>
            </a:r>
            <a:r>
              <a:rPr lang="en-US" sz="2000" dirty="0">
                <a:solidFill>
                  <a:srgbClr val="222222"/>
                </a:solidFill>
                <a:latin typeface="+mn-lt"/>
              </a:rPr>
              <a:t> such as execution in variety of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computational infrastructures.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+mn-lt"/>
              </a:rPr>
              <a:t>Nf</a:t>
            </a:r>
            <a:r>
              <a:rPr lang="en-US" sz="2000" dirty="0">
                <a:solidFill>
                  <a:srgbClr val="222222"/>
                </a:solidFill>
                <a:latin typeface="+mn-lt"/>
              </a:rPr>
              <a:t>-core has the o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verall goal of providing a framework for high-quality bioinformatics pipelines</a:t>
            </a:r>
            <a:r>
              <a:rPr lang="en-US" sz="2000" dirty="0">
                <a:solidFill>
                  <a:srgbClr val="222222"/>
                </a:solidFill>
                <a:latin typeface="+mn-lt"/>
              </a:rPr>
              <a:t>. It does this by: </a:t>
            </a:r>
            <a:endParaRPr lang="en-US" sz="2000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A suite of tools (python package) that automate pipeline creation, testing, deployment and synchronization.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Providing developer guidelines (documentation) and support (Slack Channel).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Open-sourcing Bioinformatics pipelines and workflows built using </a:t>
            </a:r>
            <a:r>
              <a:rPr lang="en-US" sz="2000" dirty="0" err="1">
                <a:latin typeface="+mn-lt"/>
              </a:rPr>
              <a:t>nextflow</a:t>
            </a:r>
            <a:r>
              <a:rPr lang="en-US" sz="2000" dirty="0">
                <a:latin typeface="+mn-lt"/>
              </a:rPr>
              <a:t> and </a:t>
            </a:r>
            <a:r>
              <a:rPr lang="en-US" sz="2000" dirty="0" err="1">
                <a:latin typeface="+mn-lt"/>
              </a:rPr>
              <a:t>nf</a:t>
            </a:r>
            <a:r>
              <a:rPr lang="en-US" sz="2000" dirty="0">
                <a:latin typeface="+mn-lt"/>
              </a:rPr>
              <a:t>-core.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C7F334-5EC6-8844-B7A0-BC55CE01B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8425" y="-50843"/>
            <a:ext cx="4098925" cy="10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23936B4-EDB7-770A-6265-AB9018D0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88900"/>
            <a:ext cx="8545512" cy="685800"/>
          </a:xfrm>
        </p:spPr>
        <p:txBody>
          <a:bodyPr/>
          <a:lstStyle/>
          <a:p>
            <a:r>
              <a:rPr lang="en-US" dirty="0" err="1"/>
              <a:t>Nf</a:t>
            </a:r>
            <a:r>
              <a:rPr lang="en-US" dirty="0"/>
              <a:t>-Core Pipeline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25E3DB4-0618-D94B-AF98-21299EC3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9" y="983048"/>
            <a:ext cx="8545707" cy="5176316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FCFCF"/>
              </a:solidFill>
              <a:latin typeface="Open Sans" panose="020B0606030504020204" pitchFamily="34" charset="0"/>
            </a:endParaRPr>
          </a:p>
          <a:p>
            <a:r>
              <a:rPr lang="en-US" dirty="0" err="1">
                <a:latin typeface="+mn-lt"/>
              </a:rPr>
              <a:t>Nf</a:t>
            </a:r>
            <a:r>
              <a:rPr lang="en-US" dirty="0">
                <a:latin typeface="+mn-lt"/>
              </a:rPr>
              <a:t>-core pipeline example: </a:t>
            </a:r>
            <a:r>
              <a:rPr lang="en-US" dirty="0">
                <a:latin typeface="+mn-lt"/>
                <a:hlinkClick r:id="rId2"/>
              </a:rPr>
              <a:t>https://github.com/nf-core/sarek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Templated structure: lib folder for scripting, testing, configs</a:t>
            </a:r>
          </a:p>
          <a:p>
            <a:pPr lvl="1"/>
            <a:r>
              <a:rPr lang="en-US" dirty="0">
                <a:latin typeface="+mn-lt"/>
              </a:rPr>
              <a:t>Workflow and modular pieces</a:t>
            </a:r>
          </a:p>
          <a:p>
            <a:pPr lvl="1"/>
            <a:r>
              <a:rPr lang="en-US" dirty="0">
                <a:latin typeface="+mn-lt"/>
              </a:rPr>
              <a:t>Local vs </a:t>
            </a:r>
            <a:r>
              <a:rPr lang="en-US" dirty="0" err="1">
                <a:latin typeface="+mn-lt"/>
              </a:rPr>
              <a:t>nf</a:t>
            </a:r>
            <a:r>
              <a:rPr lang="en-US" dirty="0">
                <a:latin typeface="+mn-lt"/>
              </a:rPr>
              <a:t>-core modules </a:t>
            </a:r>
          </a:p>
          <a:p>
            <a:r>
              <a:rPr lang="en-US" dirty="0">
                <a:latin typeface="+mn-lt"/>
              </a:rPr>
              <a:t>List of pipelines: </a:t>
            </a:r>
            <a:r>
              <a:rPr lang="en-US" dirty="0">
                <a:latin typeface="+mn-lt"/>
                <a:hlinkClick r:id="rId3"/>
              </a:rPr>
              <a:t>https://nf-co.re/pipelines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List of Modules: </a:t>
            </a:r>
            <a:r>
              <a:rPr lang="en-US" dirty="0">
                <a:latin typeface="+mn-lt"/>
                <a:hlinkClick r:id="rId4"/>
              </a:rPr>
              <a:t>https://nf-co.re/modules</a:t>
            </a: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1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3C66-E8AD-464C-8314-93D1073D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to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A978CB-BA15-8647-B7B1-9D1A2A60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138"/>
            <a:ext cx="9034934" cy="3851734"/>
          </a:xfrm>
        </p:spPr>
      </p:pic>
    </p:spTree>
    <p:extLst>
      <p:ext uri="{BB962C8B-B14F-4D97-AF65-F5344CB8AC3E}">
        <p14:creationId xmlns:p14="http://schemas.microsoft.com/office/powerpoint/2010/main" val="29912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34-A3B8-4FA4-A88E-99FBEFB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F2FA-252F-4D29-ACD4-68AEAB0B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Marker">
            <a:extLst>
              <a:ext uri="{FF2B5EF4-FFF2-40B4-BE49-F238E27FC236}">
                <a16:creationId xmlns:a16="http://schemas.microsoft.com/office/drawing/2014/main" id="{3DBF1345-3443-5D47-A54D-B80ABD61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706" y="1118937"/>
            <a:ext cx="4620126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BB38-09EB-5F44-B0FF-73D2D32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</a:t>
            </a:r>
            <a:r>
              <a:rPr lang="en-US" dirty="0"/>
              <a:t>-core at MSK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4E58-9EE1-E14D-A427-DE613D81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want to use: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+mn-lt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n-lt"/>
              </a:rPr>
              <a:t>nf</a:t>
            </a:r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-core suite of tools that automate pipeline creation, testing, deployment and synchronization. `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+mn-lt"/>
              </a:rPr>
              <a:t>The framework for bioinformatics pipelines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.</a:t>
            </a:r>
          </a:p>
          <a:p>
            <a:pPr lvl="1"/>
            <a:r>
              <a:rPr lang="en-US" b="1" dirty="0">
                <a:solidFill>
                  <a:srgbClr val="222222"/>
                </a:solidFill>
                <a:latin typeface="+mn-lt"/>
              </a:rPr>
              <a:t>Use </a:t>
            </a:r>
            <a:r>
              <a:rPr lang="en-US" b="1" dirty="0" err="1">
                <a:solidFill>
                  <a:srgbClr val="222222"/>
                </a:solidFill>
                <a:latin typeface="+mn-lt"/>
              </a:rPr>
              <a:t>nf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-core large pool of open-source modules.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+mn-lt"/>
              </a:rPr>
              <a:t>Share local modules between institutional pipelines. </a:t>
            </a:r>
          </a:p>
          <a:p>
            <a:r>
              <a:rPr lang="en-US" dirty="0">
                <a:latin typeface="+mn-lt"/>
              </a:rPr>
              <a:t>We don’t want to: </a:t>
            </a:r>
          </a:p>
          <a:p>
            <a:pPr lvl="1"/>
            <a:r>
              <a:rPr lang="en-US" dirty="0">
                <a:latin typeface="+mn-lt"/>
              </a:rPr>
              <a:t>contribute to the </a:t>
            </a:r>
            <a:r>
              <a:rPr lang="en-US" dirty="0" err="1">
                <a:latin typeface="+mn-lt"/>
              </a:rPr>
              <a:t>nf</a:t>
            </a:r>
            <a:r>
              <a:rPr lang="en-US" dirty="0">
                <a:latin typeface="+mn-lt"/>
              </a:rPr>
              <a:t>-core’s open-source pipelines.</a:t>
            </a:r>
          </a:p>
          <a:p>
            <a:pPr lvl="1"/>
            <a:r>
              <a:rPr lang="en-US" dirty="0">
                <a:latin typeface="+mn-lt"/>
              </a:rPr>
              <a:t>be reliant on </a:t>
            </a:r>
            <a:r>
              <a:rPr lang="en-US" dirty="0" err="1">
                <a:latin typeface="+mn-lt"/>
              </a:rPr>
              <a:t>nf</a:t>
            </a:r>
            <a:r>
              <a:rPr lang="en-US" dirty="0">
                <a:latin typeface="+mn-lt"/>
              </a:rPr>
              <a:t>-core team reviewers to release shareable modules. </a:t>
            </a:r>
          </a:p>
        </p:txBody>
      </p:sp>
    </p:spTree>
    <p:extLst>
      <p:ext uri="{BB962C8B-B14F-4D97-AF65-F5344CB8AC3E}">
        <p14:creationId xmlns:p14="http://schemas.microsoft.com/office/powerpoint/2010/main" val="177616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34-A3B8-4FA4-A88E-99FBEFB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MSK Modules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F2FA-252F-4D29-ACD4-68AEAB0B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F68C2-7661-2C4D-95A9-6F652EB3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087"/>
            <a:ext cx="9144000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0FD09F24-51EC-0C45-9F34-747050203015}" vid="{3AE9949D-495D-F540-AB51-099C522972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22cfd3-af6a-496e-90aa-bed8e5489e22">
      <Terms xmlns="http://schemas.microsoft.com/office/infopath/2007/PartnerControls"/>
    </lcf76f155ced4ddcb4097134ff3c332f>
    <TaxCatchAll xmlns="3243e18e-8fb8-4f17-a72a-2e420c8042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53A7961F7874B941191B745971547" ma:contentTypeVersion="17" ma:contentTypeDescription="Create a new document." ma:contentTypeScope="" ma:versionID="7a036f675ddaa40cd596d7e0ad9ecc4b">
  <xsd:schema xmlns:xsd="http://www.w3.org/2001/XMLSchema" xmlns:xs="http://www.w3.org/2001/XMLSchema" xmlns:p="http://schemas.microsoft.com/office/2006/metadata/properties" xmlns:ns2="2822cfd3-af6a-496e-90aa-bed8e5489e22" xmlns:ns3="3243e18e-8fb8-4f17-a72a-2e420c8042da" targetNamespace="http://schemas.microsoft.com/office/2006/metadata/properties" ma:root="true" ma:fieldsID="3a721efcf0df2e7658e3c25b8e1ccc16" ns2:_="" ns3:_="">
    <xsd:import namespace="2822cfd3-af6a-496e-90aa-bed8e5489e22"/>
    <xsd:import namespace="3243e18e-8fb8-4f17-a72a-2e420c8042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2cfd3-af6a-496e-90aa-bed8e5489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f7d5a8f-ce67-4f4b-8415-9075249ea2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3e18e-8fb8-4f17-a72a-2e420c8042da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22ea315-152f-4e94-8591-97fb2a52b281}" ma:internalName="TaxCatchAll" ma:showField="CatchAllData" ma:web="3243e18e-8fb8-4f17-a72a-2e420c8042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39E92DC9-9CE7-45F2-9C08-E015DCDCF5D2}">
  <ds:schemaRefs>
    <ds:schemaRef ds:uri="2822cfd3-af6a-496e-90aa-bed8e5489e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3243e18e-8fb8-4f17-a72a-2e420c8042da"/>
  </ds:schemaRefs>
</ds:datastoreItem>
</file>

<file path=customXml/itemProps2.xml><?xml version="1.0" encoding="utf-8"?>
<ds:datastoreItem xmlns:ds="http://schemas.openxmlformats.org/officeDocument/2006/customXml" ds:itemID="{5B95335E-07AA-4CD9-BF44-6D333858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2cfd3-af6a-496e-90aa-bed8e5489e22"/>
    <ds:schemaRef ds:uri="3243e18e-8fb8-4f17-a72a-2e420c804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39716D-95FF-4D99-833F-850867D7E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317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Open Sans</vt:lpstr>
      <vt:lpstr>Template 2</vt:lpstr>
      <vt:lpstr>Introduction to Nf-Core</vt:lpstr>
      <vt:lpstr>PowerPoint Presentation</vt:lpstr>
      <vt:lpstr>PowerPoint Presentation</vt:lpstr>
      <vt:lpstr>PowerPoint Presentation</vt:lpstr>
      <vt:lpstr>Nf-Core Pipeline</vt:lpstr>
      <vt:lpstr>Contributing to Nf-Core</vt:lpstr>
      <vt:lpstr>Demo</vt:lpstr>
      <vt:lpstr>Nf-core at MSK</vt:lpstr>
      <vt:lpstr>MSK Modules Fork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it all Together:</dc:title>
  <dc:creator>Lin, Xin/Advanced Practice Providers</dc:creator>
  <cp:lastModifiedBy>Buehler, Eric</cp:lastModifiedBy>
  <cp:revision>49</cp:revision>
  <dcterms:created xsi:type="dcterms:W3CDTF">2022-01-09T18:39:05Z</dcterms:created>
  <dcterms:modified xsi:type="dcterms:W3CDTF">2023-07-11T13:59:18Z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0x01010099953A7961F7874B941191B745971547</vt:lpwstr>
  </property>
</Properties>
</file>