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67" r:id="rId4"/>
    <p:sldId id="265" r:id="rId5"/>
    <p:sldId id="26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7"/>
    <p:restoredTop sz="96327"/>
  </p:normalViewPr>
  <p:slideViewPr>
    <p:cSldViewPr snapToGrid="0" snapToObjects="1">
      <p:cViewPr varScale="1">
        <p:scale>
          <a:sx n="98" d="100"/>
          <a:sy n="98" d="100"/>
        </p:scale>
        <p:origin x="232"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F944-30A9-5A47-9684-D4FA0F235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AC0BE-02DD-CB43-A8B0-F7D4D7157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6E9BC-82A1-A84A-B47F-0DE87B55E6E4}"/>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5" name="Footer Placeholder 4">
            <a:extLst>
              <a:ext uri="{FF2B5EF4-FFF2-40B4-BE49-F238E27FC236}">
                <a16:creationId xmlns:a16="http://schemas.microsoft.com/office/drawing/2014/main" id="{03936485-F497-944A-8949-3B340BEDB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554C0-EEEF-3840-85BA-AB2722136E10}"/>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11005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C182-436C-9D48-9082-94720C348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DD5B5-7433-D347-8F79-7CE9F7AD0F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AF432-CDEA-9842-BFB5-4C33AF4BF26B}"/>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5" name="Footer Placeholder 4">
            <a:extLst>
              <a:ext uri="{FF2B5EF4-FFF2-40B4-BE49-F238E27FC236}">
                <a16:creationId xmlns:a16="http://schemas.microsoft.com/office/drawing/2014/main" id="{90942627-A695-0943-AB6E-ABC4B1BBF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49157-66B5-D840-B6B2-30EB17A09CBB}"/>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133420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96F53-2497-1D43-8CCC-27641AED9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F3EAD2-15F5-6441-B538-6FE1ADBCB7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D215E-245B-884D-A603-45952F8AD4DE}"/>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5" name="Footer Placeholder 4">
            <a:extLst>
              <a:ext uri="{FF2B5EF4-FFF2-40B4-BE49-F238E27FC236}">
                <a16:creationId xmlns:a16="http://schemas.microsoft.com/office/drawing/2014/main" id="{DC71E586-EF27-BE41-BAEA-D743B2C98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AF732-9195-D34C-B918-E12E7A488695}"/>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227539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EA59-5790-BB40-8920-3BDD32A0D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C2F7C5-355B-E94F-B212-49E4A2226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1E41C-4F58-0D46-B67A-6A79FF57B309}"/>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5" name="Footer Placeholder 4">
            <a:extLst>
              <a:ext uri="{FF2B5EF4-FFF2-40B4-BE49-F238E27FC236}">
                <a16:creationId xmlns:a16="http://schemas.microsoft.com/office/drawing/2014/main" id="{83058679-663A-A94D-A1B1-762A966BB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3843F-97C4-F348-89A4-0D478EBA7E65}"/>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342218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8AEB-9F46-6E49-885D-C187B082FC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BD28B-09C9-D442-A7A5-CD6F237EF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2B426-AEAA-0844-8425-0A173F854F52}"/>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5" name="Footer Placeholder 4">
            <a:extLst>
              <a:ext uri="{FF2B5EF4-FFF2-40B4-BE49-F238E27FC236}">
                <a16:creationId xmlns:a16="http://schemas.microsoft.com/office/drawing/2014/main" id="{CAAAFAFE-250F-624C-AEF8-DEBF1D7BA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C34CA-1E63-244E-AB8B-A8FCB8371E91}"/>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163966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8F46-EF1E-0843-ACB3-6FC35D864B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A07A76-1F3C-E843-A48F-E0876D842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B4A186-4C04-2646-8CB2-A03F08F012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E5B109-B4CC-AD4E-96AD-BF5AA00BA5BC}"/>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6" name="Footer Placeholder 5">
            <a:extLst>
              <a:ext uri="{FF2B5EF4-FFF2-40B4-BE49-F238E27FC236}">
                <a16:creationId xmlns:a16="http://schemas.microsoft.com/office/drawing/2014/main" id="{CF0505E3-E12A-214F-A179-4DFEF75A7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DC129-99B5-4A4B-89A6-5E84D8179E15}"/>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153585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63C5-9A58-AD46-B9BE-2B21B7731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FF551-A895-B94B-866C-85733C582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9994E-1C0C-3D47-BDB7-033F5FBD5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665BA3-A97B-014C-8FFB-B0E317B35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17A651-0343-3B47-96BB-1C8CFBED3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7847A5-A446-EC41-B17F-9D2666EFEA02}"/>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8" name="Footer Placeholder 7">
            <a:extLst>
              <a:ext uri="{FF2B5EF4-FFF2-40B4-BE49-F238E27FC236}">
                <a16:creationId xmlns:a16="http://schemas.microsoft.com/office/drawing/2014/main" id="{76355583-432C-B24A-B332-F4DDCB5B7C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F40BDC-4396-FC42-836C-B604C1A82C39}"/>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140458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A3B7-10C3-5342-85CD-4400EBC000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A4084F-B023-7A46-BE31-99ED9E2F9940}"/>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4" name="Footer Placeholder 3">
            <a:extLst>
              <a:ext uri="{FF2B5EF4-FFF2-40B4-BE49-F238E27FC236}">
                <a16:creationId xmlns:a16="http://schemas.microsoft.com/office/drawing/2014/main" id="{92E99699-A61B-B64E-9E0D-069BEF234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BBB2DD-8BCF-3142-AB10-0E82B0B73B27}"/>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185222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34A5A-9CCB-A64B-878D-8CAE7E434985}"/>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3" name="Footer Placeholder 2">
            <a:extLst>
              <a:ext uri="{FF2B5EF4-FFF2-40B4-BE49-F238E27FC236}">
                <a16:creationId xmlns:a16="http://schemas.microsoft.com/office/drawing/2014/main" id="{5AFA519C-618C-7446-BA02-A4A259432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A4993E-3104-4742-9F15-55FF137B76FB}"/>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412705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49D-439E-014B-A57F-E2DAF3125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0768CA-55F3-D34F-9D2B-EA33B70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AD5BB-9ED1-094F-9B27-BCEAC50D9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2EC05-7E47-7746-86DA-CF9E79EEC4CA}"/>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6" name="Footer Placeholder 5">
            <a:extLst>
              <a:ext uri="{FF2B5EF4-FFF2-40B4-BE49-F238E27FC236}">
                <a16:creationId xmlns:a16="http://schemas.microsoft.com/office/drawing/2014/main" id="{DD47F587-05AD-7E49-952D-64A4831D5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A839A-B993-C14F-9604-0469058EC4D2}"/>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12234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B0D4-8794-B648-9A80-A4BC44CAB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13476-253F-C749-AE2D-321344504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CD048E-B041-9147-9329-B0C71A363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FD980-E585-2D49-817F-0F794FAD9D1E}"/>
              </a:ext>
            </a:extLst>
          </p:cNvPr>
          <p:cNvSpPr>
            <a:spLocks noGrp="1"/>
          </p:cNvSpPr>
          <p:nvPr>
            <p:ph type="dt" sz="half" idx="10"/>
          </p:nvPr>
        </p:nvSpPr>
        <p:spPr/>
        <p:txBody>
          <a:bodyPr/>
          <a:lstStyle/>
          <a:p>
            <a:fld id="{23021CD6-91E3-DA4B-BC84-0501B1705523}" type="datetimeFigureOut">
              <a:rPr lang="en-US" smtClean="0"/>
              <a:t>7/5/23</a:t>
            </a:fld>
            <a:endParaRPr lang="en-US"/>
          </a:p>
        </p:txBody>
      </p:sp>
      <p:sp>
        <p:nvSpPr>
          <p:cNvPr id="6" name="Footer Placeholder 5">
            <a:extLst>
              <a:ext uri="{FF2B5EF4-FFF2-40B4-BE49-F238E27FC236}">
                <a16:creationId xmlns:a16="http://schemas.microsoft.com/office/drawing/2014/main" id="{E0326355-2411-654B-B249-00BBD10E5B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48862-3835-D54B-B2A9-D4C2AAA2CF3E}"/>
              </a:ext>
            </a:extLst>
          </p:cNvPr>
          <p:cNvSpPr>
            <a:spLocks noGrp="1"/>
          </p:cNvSpPr>
          <p:nvPr>
            <p:ph type="sldNum" sz="quarter" idx="12"/>
          </p:nvPr>
        </p:nvSpPr>
        <p:spPr/>
        <p:txBody>
          <a:bodyPr/>
          <a:lstStyle/>
          <a:p>
            <a:fld id="{E27F0F30-3ACC-4B49-A88D-AB0563800408}" type="slidenum">
              <a:rPr lang="en-US" smtClean="0"/>
              <a:t>‹#›</a:t>
            </a:fld>
            <a:endParaRPr lang="en-US"/>
          </a:p>
        </p:txBody>
      </p:sp>
    </p:spTree>
    <p:extLst>
      <p:ext uri="{BB962C8B-B14F-4D97-AF65-F5344CB8AC3E}">
        <p14:creationId xmlns:p14="http://schemas.microsoft.com/office/powerpoint/2010/main" val="17826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891229-42D8-1D41-854B-292237A99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455B9-0906-D14A-9DDC-1A591C0E8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A5D2B-32F0-E94D-BB7A-4D2EE2497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21CD6-91E3-DA4B-BC84-0501B1705523}" type="datetimeFigureOut">
              <a:rPr lang="en-US" smtClean="0"/>
              <a:t>7/5/23</a:t>
            </a:fld>
            <a:endParaRPr lang="en-US"/>
          </a:p>
        </p:txBody>
      </p:sp>
      <p:sp>
        <p:nvSpPr>
          <p:cNvPr id="5" name="Footer Placeholder 4">
            <a:extLst>
              <a:ext uri="{FF2B5EF4-FFF2-40B4-BE49-F238E27FC236}">
                <a16:creationId xmlns:a16="http://schemas.microsoft.com/office/drawing/2014/main" id="{883C0B19-B410-F140-8E59-2634A694B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3EAE98-0DFF-6C4D-83E9-E7BF63A7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F0F30-3ACC-4B49-A88D-AB0563800408}" type="slidenum">
              <a:rPr lang="en-US" smtClean="0"/>
              <a:t>‹#›</a:t>
            </a:fld>
            <a:endParaRPr lang="en-US"/>
          </a:p>
        </p:txBody>
      </p:sp>
    </p:spTree>
    <p:extLst>
      <p:ext uri="{BB962C8B-B14F-4D97-AF65-F5344CB8AC3E}">
        <p14:creationId xmlns:p14="http://schemas.microsoft.com/office/powerpoint/2010/main" val="2101437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BE2AA9CD-0F5C-1042-8168-9583C7B77783}"/>
              </a:ext>
            </a:extLst>
          </p:cNvPr>
          <p:cNvPicPr>
            <a:picLocks noGrp="1" noChangeAspect="1"/>
          </p:cNvPicPr>
          <p:nvPr>
            <p:ph idx="1"/>
          </p:nvPr>
        </p:nvPicPr>
        <p:blipFill>
          <a:blip r:embed="rId2"/>
          <a:stretch>
            <a:fillRect/>
          </a:stretch>
        </p:blipFill>
        <p:spPr>
          <a:xfrm>
            <a:off x="1194623" y="612477"/>
            <a:ext cx="10195284" cy="2600006"/>
          </a:xfrm>
          <a:prstGeom prst="rect">
            <a:avLst/>
          </a:prstGeom>
        </p:spPr>
      </p:pic>
      <p:pic>
        <p:nvPicPr>
          <p:cNvPr id="8" name="Picture 7">
            <a:extLst>
              <a:ext uri="{FF2B5EF4-FFF2-40B4-BE49-F238E27FC236}">
                <a16:creationId xmlns:a16="http://schemas.microsoft.com/office/drawing/2014/main" id="{673AA7A3-2464-114A-BE61-C38E5F73474C}"/>
              </a:ext>
            </a:extLst>
          </p:cNvPr>
          <p:cNvPicPr>
            <a:picLocks noChangeAspect="1"/>
          </p:cNvPicPr>
          <p:nvPr/>
        </p:nvPicPr>
        <p:blipFill>
          <a:blip r:embed="rId3"/>
          <a:stretch>
            <a:fillRect/>
          </a:stretch>
        </p:blipFill>
        <p:spPr>
          <a:xfrm>
            <a:off x="2805031" y="3429000"/>
            <a:ext cx="6581938" cy="1312086"/>
          </a:xfrm>
          <a:prstGeom prst="rect">
            <a:avLst/>
          </a:prstGeom>
        </p:spPr>
      </p:pic>
    </p:spTree>
    <p:extLst>
      <p:ext uri="{BB962C8B-B14F-4D97-AF65-F5344CB8AC3E}">
        <p14:creationId xmlns:p14="http://schemas.microsoft.com/office/powerpoint/2010/main" val="361151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6D79C-FACF-F242-B33E-81D930C60F3A}"/>
              </a:ext>
            </a:extLst>
          </p:cNvPr>
          <p:cNvSpPr>
            <a:spLocks noGrp="1"/>
          </p:cNvSpPr>
          <p:nvPr>
            <p:ph idx="1"/>
          </p:nvPr>
        </p:nvSpPr>
        <p:spPr/>
        <p:txBody>
          <a:bodyPr/>
          <a:lstStyle/>
          <a:p>
            <a:pPr marL="0" indent="0" algn="ctr">
              <a:buNone/>
            </a:pPr>
            <a:endParaRPr lang="en-US" b="0" i="0" dirty="0">
              <a:solidFill>
                <a:srgbClr val="333333"/>
              </a:solidFill>
              <a:effectLst/>
              <a:latin typeface="Arial" panose="020B0604020202020204" pitchFamily="34" charset="0"/>
            </a:endParaRPr>
          </a:p>
          <a:p>
            <a:pPr marL="0" indent="0" algn="ctr">
              <a:buNone/>
            </a:pPr>
            <a:r>
              <a:rPr lang="en-US" b="0" i="0" dirty="0" err="1">
                <a:solidFill>
                  <a:srgbClr val="333333"/>
                </a:solidFill>
                <a:effectLst/>
                <a:latin typeface="Arial" panose="020B0604020202020204" pitchFamily="34" charset="0"/>
              </a:rPr>
              <a:t>Nextflow</a:t>
            </a:r>
            <a:r>
              <a:rPr lang="en-US" b="0" i="0" dirty="0">
                <a:solidFill>
                  <a:srgbClr val="333333"/>
                </a:solidFill>
                <a:effectLst/>
                <a:latin typeface="Arial" panose="020B0604020202020204" pitchFamily="34" charset="0"/>
              </a:rPr>
              <a:t> enables scalable and reproducible scientific workflows using software containers. It allows the adaptation of pipelines written in the most common scripting languages. Its fluent DSL simplifies the implementation and the deployment of complex parallel and reactive workflows on clouds and clusters.</a:t>
            </a:r>
          </a:p>
          <a:p>
            <a:pPr marL="0" indent="0">
              <a:buNone/>
            </a:pPr>
            <a:br>
              <a:rPr lang="en-US" dirty="0"/>
            </a:br>
            <a:endParaRPr lang="en-US" dirty="0"/>
          </a:p>
        </p:txBody>
      </p:sp>
      <p:pic>
        <p:nvPicPr>
          <p:cNvPr id="4" name="Picture 3">
            <a:extLst>
              <a:ext uri="{FF2B5EF4-FFF2-40B4-BE49-F238E27FC236}">
                <a16:creationId xmlns:a16="http://schemas.microsoft.com/office/drawing/2014/main" id="{AB3EC890-87F1-A44F-9958-DACCC69278AF}"/>
              </a:ext>
            </a:extLst>
          </p:cNvPr>
          <p:cNvPicPr>
            <a:picLocks noChangeAspect="1"/>
          </p:cNvPicPr>
          <p:nvPr/>
        </p:nvPicPr>
        <p:blipFill>
          <a:blip r:embed="rId2"/>
          <a:stretch>
            <a:fillRect/>
          </a:stretch>
        </p:blipFill>
        <p:spPr>
          <a:xfrm>
            <a:off x="2107146" y="0"/>
            <a:ext cx="8444218" cy="1683325"/>
          </a:xfrm>
          <a:prstGeom prst="rect">
            <a:avLst/>
          </a:prstGeom>
        </p:spPr>
      </p:pic>
    </p:spTree>
    <p:extLst>
      <p:ext uri="{BB962C8B-B14F-4D97-AF65-F5344CB8AC3E}">
        <p14:creationId xmlns:p14="http://schemas.microsoft.com/office/powerpoint/2010/main" val="425440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6D79C-FACF-F242-B33E-81D930C60F3A}"/>
              </a:ext>
            </a:extLst>
          </p:cNvPr>
          <p:cNvSpPr>
            <a:spLocks noGrp="1"/>
          </p:cNvSpPr>
          <p:nvPr>
            <p:ph idx="1"/>
          </p:nvPr>
        </p:nvSpPr>
        <p:spPr/>
        <p:txBody>
          <a:bodyPr/>
          <a:lstStyle/>
          <a:p>
            <a:pPr marL="0" indent="0" algn="ctr">
              <a:buNone/>
            </a:pPr>
            <a:endParaRPr lang="en-US" b="0" i="0" dirty="0">
              <a:solidFill>
                <a:srgbClr val="333333"/>
              </a:solidFill>
              <a:effectLst/>
              <a:latin typeface="Arial" panose="020B0604020202020204" pitchFamily="34" charset="0"/>
            </a:endParaRPr>
          </a:p>
          <a:p>
            <a:pPr marL="0" indent="0" algn="ctr">
              <a:buNone/>
            </a:pPr>
            <a:r>
              <a:rPr lang="en-US" b="0" i="0" dirty="0">
                <a:solidFill>
                  <a:srgbClr val="333333"/>
                </a:solidFill>
                <a:effectLst/>
                <a:latin typeface="Arial" panose="020B0604020202020204" pitchFamily="34" charset="0"/>
              </a:rPr>
              <a:t>Need to edit this: </a:t>
            </a:r>
            <a:r>
              <a:rPr lang="en-US" b="0" i="0" dirty="0" err="1">
                <a:solidFill>
                  <a:srgbClr val="333333"/>
                </a:solidFill>
                <a:effectLst/>
                <a:latin typeface="Arial" panose="020B0604020202020204" pitchFamily="34" charset="0"/>
              </a:rPr>
              <a:t>Nextflow</a:t>
            </a:r>
            <a:r>
              <a:rPr lang="en-US" b="0" i="0" dirty="0">
                <a:solidFill>
                  <a:srgbClr val="333333"/>
                </a:solidFill>
                <a:effectLst/>
                <a:latin typeface="Arial" panose="020B0604020202020204" pitchFamily="34" charset="0"/>
              </a:rPr>
              <a:t> enables scalable and reproducible scientific workflows using software containers. It allows the adaptation of pipelines written in the most common scripting languages. Its fluent DSL simplifies the implementation and the deployment of complex parallel and reactive workflows on clouds and clusters.</a:t>
            </a:r>
          </a:p>
          <a:p>
            <a:pPr marL="0" indent="0">
              <a:buNone/>
            </a:pPr>
            <a:br>
              <a:rPr lang="en-US" dirty="0"/>
            </a:br>
            <a:endParaRPr lang="en-US" dirty="0"/>
          </a:p>
        </p:txBody>
      </p:sp>
      <p:pic>
        <p:nvPicPr>
          <p:cNvPr id="5" name="Content Placeholder 7">
            <a:extLst>
              <a:ext uri="{FF2B5EF4-FFF2-40B4-BE49-F238E27FC236}">
                <a16:creationId xmlns:a16="http://schemas.microsoft.com/office/drawing/2014/main" id="{7D98586E-3F9C-D842-8DA9-D842E8DBE003}"/>
              </a:ext>
            </a:extLst>
          </p:cNvPr>
          <p:cNvPicPr>
            <a:picLocks noChangeAspect="1"/>
          </p:cNvPicPr>
          <p:nvPr/>
        </p:nvPicPr>
        <p:blipFill>
          <a:blip r:embed="rId2"/>
          <a:stretch>
            <a:fillRect/>
          </a:stretch>
        </p:blipFill>
        <p:spPr>
          <a:xfrm>
            <a:off x="1158516" y="-223546"/>
            <a:ext cx="10195284" cy="2600006"/>
          </a:xfrm>
          <a:prstGeom prst="rect">
            <a:avLst/>
          </a:prstGeom>
        </p:spPr>
      </p:pic>
    </p:spTree>
    <p:extLst>
      <p:ext uri="{BB962C8B-B14F-4D97-AF65-F5344CB8AC3E}">
        <p14:creationId xmlns:p14="http://schemas.microsoft.com/office/powerpoint/2010/main" val="377361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FC25-05C2-F544-877E-146B3FBC2D96}"/>
              </a:ext>
            </a:extLst>
          </p:cNvPr>
          <p:cNvSpPr>
            <a:spLocks noGrp="1"/>
          </p:cNvSpPr>
          <p:nvPr>
            <p:ph type="title"/>
          </p:nvPr>
        </p:nvSpPr>
        <p:spPr/>
        <p:txBody>
          <a:bodyPr/>
          <a:lstStyle/>
          <a:p>
            <a:r>
              <a:rPr lang="en-US" dirty="0"/>
              <a:t>Why they matter? </a:t>
            </a:r>
          </a:p>
        </p:txBody>
      </p:sp>
      <p:sp>
        <p:nvSpPr>
          <p:cNvPr id="3" name="Content Placeholder 2">
            <a:extLst>
              <a:ext uri="{FF2B5EF4-FFF2-40B4-BE49-F238E27FC236}">
                <a16:creationId xmlns:a16="http://schemas.microsoft.com/office/drawing/2014/main" id="{5EFDE257-144B-1B46-8B25-FD56CC551A82}"/>
              </a:ext>
            </a:extLst>
          </p:cNvPr>
          <p:cNvSpPr>
            <a:spLocks noGrp="1"/>
          </p:cNvSpPr>
          <p:nvPr>
            <p:ph idx="1"/>
          </p:nvPr>
        </p:nvSpPr>
        <p:spPr/>
        <p:txBody>
          <a:bodyPr>
            <a:normAutofit lnSpcReduction="10000"/>
          </a:bodyPr>
          <a:lstStyle/>
          <a:p>
            <a:pPr marL="0" indent="0">
              <a:buNone/>
            </a:pPr>
            <a:r>
              <a:rPr lang="en-US" dirty="0" err="1"/>
              <a:t>Nextflow</a:t>
            </a:r>
            <a:r>
              <a:rPr lang="en-US" dirty="0"/>
              <a:t> (domain specific language) : </a:t>
            </a:r>
          </a:p>
          <a:p>
            <a:r>
              <a:rPr lang="en-US" dirty="0"/>
              <a:t>Helps reproduce computational pipelines in different computing environments (Cloud environments, HPCs).</a:t>
            </a:r>
          </a:p>
          <a:p>
            <a:r>
              <a:rPr lang="en-US" dirty="0"/>
              <a:t>Helps combine multiple tools and technologies into a single pipeline with centralized configuration. </a:t>
            </a:r>
          </a:p>
          <a:p>
            <a:pPr marL="0" indent="0">
              <a:buNone/>
            </a:pPr>
            <a:r>
              <a:rPr lang="en-US" dirty="0" err="1"/>
              <a:t>Nf</a:t>
            </a:r>
            <a:r>
              <a:rPr lang="en-US" dirty="0"/>
              <a:t>-Core (A community effort to collect a curated set of analysis pipelines built using </a:t>
            </a:r>
            <a:r>
              <a:rPr lang="en-US" dirty="0" err="1"/>
              <a:t>Nextflow</a:t>
            </a:r>
            <a:r>
              <a:rPr lang="en-US" dirty="0"/>
              <a:t>)</a:t>
            </a:r>
          </a:p>
          <a:p>
            <a:r>
              <a:rPr lang="en-US" dirty="0"/>
              <a:t>Useful frameworks such as </a:t>
            </a:r>
            <a:r>
              <a:rPr lang="en-US" dirty="0" err="1"/>
              <a:t>nextflow</a:t>
            </a:r>
            <a:r>
              <a:rPr lang="en-US" dirty="0"/>
              <a:t> and </a:t>
            </a:r>
            <a:r>
              <a:rPr lang="en-US" dirty="0" err="1"/>
              <a:t>cwl</a:t>
            </a:r>
            <a:r>
              <a:rPr lang="en-US" dirty="0"/>
              <a:t> might lack standards and best practices on their own. </a:t>
            </a:r>
            <a:br>
              <a:rPr lang="en-US" dirty="0"/>
            </a:br>
            <a:endParaRPr lang="en-US" dirty="0"/>
          </a:p>
        </p:txBody>
      </p:sp>
    </p:spTree>
    <p:extLst>
      <p:ext uri="{BB962C8B-B14F-4D97-AF65-F5344CB8AC3E}">
        <p14:creationId xmlns:p14="http://schemas.microsoft.com/office/powerpoint/2010/main" val="318569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BDF1-E860-CA49-A5DA-ED3FEE29AE09}"/>
              </a:ext>
            </a:extLst>
          </p:cNvPr>
          <p:cNvSpPr>
            <a:spLocks noGrp="1"/>
          </p:cNvSpPr>
          <p:nvPr>
            <p:ph type="title"/>
          </p:nvPr>
        </p:nvSpPr>
        <p:spPr/>
        <p:txBody>
          <a:bodyPr/>
          <a:lstStyle/>
          <a:p>
            <a:r>
              <a:rPr lang="en-US" dirty="0"/>
              <a:t>But First</a:t>
            </a:r>
            <a:r>
              <a:rPr lang="en-US"/>
              <a:t>… a Nextflow</a:t>
            </a:r>
            <a:r>
              <a:rPr lang="en-US" dirty="0"/>
              <a:t> Review</a:t>
            </a:r>
          </a:p>
        </p:txBody>
      </p:sp>
      <p:sp>
        <p:nvSpPr>
          <p:cNvPr id="3" name="Content Placeholder 2">
            <a:extLst>
              <a:ext uri="{FF2B5EF4-FFF2-40B4-BE49-F238E27FC236}">
                <a16:creationId xmlns:a16="http://schemas.microsoft.com/office/drawing/2014/main" id="{77ABED7F-9B43-B94D-B1A5-8A26539659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758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A55B517-8919-C24E-8034-B2C8EFE3E57B}"/>
              </a:ext>
            </a:extLst>
          </p:cNvPr>
          <p:cNvPicPr>
            <a:picLocks noGrp="1" noChangeAspect="1"/>
          </p:cNvPicPr>
          <p:nvPr>
            <p:ph idx="1"/>
          </p:nvPr>
        </p:nvPicPr>
        <p:blipFill>
          <a:blip r:embed="rId2"/>
          <a:stretch>
            <a:fillRect/>
          </a:stretch>
        </p:blipFill>
        <p:spPr>
          <a:xfrm>
            <a:off x="643467" y="2011339"/>
            <a:ext cx="10905066" cy="2835321"/>
          </a:xfrm>
          <a:prstGeom prst="rect">
            <a:avLst/>
          </a:prstGeom>
        </p:spPr>
      </p:pic>
      <p:sp>
        <p:nvSpPr>
          <p:cNvPr id="9" name="TextBox 8">
            <a:extLst>
              <a:ext uri="{FF2B5EF4-FFF2-40B4-BE49-F238E27FC236}">
                <a16:creationId xmlns:a16="http://schemas.microsoft.com/office/drawing/2014/main" id="{BFF2DAD0-8490-0942-9AB0-48610CB0B59A}"/>
              </a:ext>
            </a:extLst>
          </p:cNvPr>
          <p:cNvSpPr txBox="1"/>
          <p:nvPr/>
        </p:nvSpPr>
        <p:spPr>
          <a:xfrm>
            <a:off x="3298783" y="706057"/>
            <a:ext cx="4919241" cy="830997"/>
          </a:xfrm>
          <a:prstGeom prst="rect">
            <a:avLst/>
          </a:prstGeom>
          <a:noFill/>
        </p:spPr>
        <p:txBody>
          <a:bodyPr wrap="square" rtlCol="0">
            <a:spAutoFit/>
          </a:bodyPr>
          <a:lstStyle/>
          <a:p>
            <a:pPr algn="ctr"/>
            <a:r>
              <a:rPr lang="en-US" sz="4800" dirty="0">
                <a:solidFill>
                  <a:schemeClr val="accent1"/>
                </a:solidFill>
              </a:rPr>
              <a:t>Using</a:t>
            </a:r>
            <a:r>
              <a:rPr lang="en-US" dirty="0"/>
              <a:t> </a:t>
            </a:r>
          </a:p>
        </p:txBody>
      </p:sp>
      <p:sp>
        <p:nvSpPr>
          <p:cNvPr id="11" name="TextBox 10">
            <a:extLst>
              <a:ext uri="{FF2B5EF4-FFF2-40B4-BE49-F238E27FC236}">
                <a16:creationId xmlns:a16="http://schemas.microsoft.com/office/drawing/2014/main" id="{A4CB3572-648B-9046-BD33-0CE03A2F804D}"/>
              </a:ext>
            </a:extLst>
          </p:cNvPr>
          <p:cNvSpPr txBox="1"/>
          <p:nvPr/>
        </p:nvSpPr>
        <p:spPr>
          <a:xfrm>
            <a:off x="3298783" y="5182446"/>
            <a:ext cx="4919241" cy="830997"/>
          </a:xfrm>
          <a:prstGeom prst="rect">
            <a:avLst/>
          </a:prstGeom>
          <a:noFill/>
        </p:spPr>
        <p:txBody>
          <a:bodyPr wrap="square" rtlCol="0">
            <a:spAutoFit/>
          </a:bodyPr>
          <a:lstStyle/>
          <a:p>
            <a:pPr algn="ctr"/>
            <a:r>
              <a:rPr lang="en-US" sz="4800" dirty="0">
                <a:solidFill>
                  <a:schemeClr val="accent1"/>
                </a:solidFill>
              </a:rPr>
              <a:t>At MSK</a:t>
            </a:r>
            <a:r>
              <a:rPr lang="en-US" sz="4800" dirty="0"/>
              <a:t> </a:t>
            </a:r>
          </a:p>
        </p:txBody>
      </p:sp>
    </p:spTree>
    <p:extLst>
      <p:ext uri="{BB962C8B-B14F-4D97-AF65-F5344CB8AC3E}">
        <p14:creationId xmlns:p14="http://schemas.microsoft.com/office/powerpoint/2010/main" val="411510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00073-799A-9544-9A73-9444B97C5D6C}"/>
              </a:ext>
            </a:extLst>
          </p:cNvPr>
          <p:cNvSpPr txBox="1"/>
          <p:nvPr/>
        </p:nvSpPr>
        <p:spPr>
          <a:xfrm>
            <a:off x="2133600" y="1282262"/>
            <a:ext cx="6148552" cy="369332"/>
          </a:xfrm>
          <a:prstGeom prst="rect">
            <a:avLst/>
          </a:prstGeom>
          <a:noFill/>
        </p:spPr>
        <p:txBody>
          <a:bodyPr wrap="square" rtlCol="0">
            <a:spAutoFit/>
          </a:bodyPr>
          <a:lstStyle/>
          <a:p>
            <a:r>
              <a:rPr lang="en-US" dirty="0"/>
              <a:t>Add Lucid Chart of MSK fork here</a:t>
            </a:r>
          </a:p>
        </p:txBody>
      </p:sp>
    </p:spTree>
    <p:extLst>
      <p:ext uri="{BB962C8B-B14F-4D97-AF65-F5344CB8AC3E}">
        <p14:creationId xmlns:p14="http://schemas.microsoft.com/office/powerpoint/2010/main" val="933525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2557</TotalTime>
  <Words>187</Words>
  <Application>Microsoft Macintosh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Why they matter? </vt:lpstr>
      <vt:lpstr>But First… a Nextflow Review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Buehler, Eric</dc:creator>
  <cp:lastModifiedBy>Buehler, Eric</cp:lastModifiedBy>
  <cp:revision>3</cp:revision>
  <dcterms:created xsi:type="dcterms:W3CDTF">2023-07-05T20:57:35Z</dcterms:created>
  <dcterms:modified xsi:type="dcterms:W3CDTF">2023-07-07T15:35:32Z</dcterms:modified>
</cp:coreProperties>
</file>