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5" r:id="rId3"/>
    <p:sldId id="286" r:id="rId4"/>
    <p:sldId id="260" r:id="rId5"/>
    <p:sldId id="257" r:id="rId6"/>
    <p:sldId id="288" r:id="rId7"/>
    <p:sldId id="25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DECA-3A20-1F56-51BF-A9C6CD4B56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75E24-ACB6-91A2-2FD9-12C21E5605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54BA94-D9D6-9E12-2B6A-607ED9B79926}"/>
              </a:ext>
            </a:extLst>
          </p:cNvPr>
          <p:cNvSpPr>
            <a:spLocks noGrp="1"/>
          </p:cNvSpPr>
          <p:nvPr>
            <p:ph type="dt" sz="half" idx="10"/>
          </p:nvPr>
        </p:nvSpPr>
        <p:spPr/>
        <p:txBody>
          <a:bodyPr/>
          <a:lstStyle/>
          <a:p>
            <a:fld id="{E75B6C5A-BEE9-4876-BCD9-A822C6485DDA}" type="datetimeFigureOut">
              <a:rPr lang="en-US" smtClean="0"/>
              <a:t>7/25/2025</a:t>
            </a:fld>
            <a:endParaRPr lang="en-US"/>
          </a:p>
        </p:txBody>
      </p:sp>
      <p:sp>
        <p:nvSpPr>
          <p:cNvPr id="5" name="Footer Placeholder 4">
            <a:extLst>
              <a:ext uri="{FF2B5EF4-FFF2-40B4-BE49-F238E27FC236}">
                <a16:creationId xmlns:a16="http://schemas.microsoft.com/office/drawing/2014/main" id="{FFBA087E-EAFC-6CE3-F5AD-F17078B59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F5A38-C335-E1FF-3C6C-014D36CE0C31}"/>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280330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1368-9C68-638A-FC87-C9CD19302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0433B-8C81-64C1-7989-75873563F2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69F2A-B0BF-B80F-6639-9FBCB60EF92D}"/>
              </a:ext>
            </a:extLst>
          </p:cNvPr>
          <p:cNvSpPr>
            <a:spLocks noGrp="1"/>
          </p:cNvSpPr>
          <p:nvPr>
            <p:ph type="dt" sz="half" idx="10"/>
          </p:nvPr>
        </p:nvSpPr>
        <p:spPr/>
        <p:txBody>
          <a:bodyPr/>
          <a:lstStyle/>
          <a:p>
            <a:fld id="{E75B6C5A-BEE9-4876-BCD9-A822C6485DDA}" type="datetimeFigureOut">
              <a:rPr lang="en-US" smtClean="0"/>
              <a:t>7/25/2025</a:t>
            </a:fld>
            <a:endParaRPr lang="en-US"/>
          </a:p>
        </p:txBody>
      </p:sp>
      <p:sp>
        <p:nvSpPr>
          <p:cNvPr id="5" name="Footer Placeholder 4">
            <a:extLst>
              <a:ext uri="{FF2B5EF4-FFF2-40B4-BE49-F238E27FC236}">
                <a16:creationId xmlns:a16="http://schemas.microsoft.com/office/drawing/2014/main" id="{24EF2B73-4D01-E151-3BF8-6540B5B31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59DD2-7FCD-0DEA-8716-A1720C57B1E0}"/>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2720255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122752-A80C-D7C5-E302-EE1106E4D8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612CA5-9EB9-17E2-1332-3CC1959F12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DF205-3676-C824-CA41-27B816F8EFD5}"/>
              </a:ext>
            </a:extLst>
          </p:cNvPr>
          <p:cNvSpPr>
            <a:spLocks noGrp="1"/>
          </p:cNvSpPr>
          <p:nvPr>
            <p:ph type="dt" sz="half" idx="10"/>
          </p:nvPr>
        </p:nvSpPr>
        <p:spPr/>
        <p:txBody>
          <a:bodyPr/>
          <a:lstStyle/>
          <a:p>
            <a:fld id="{E75B6C5A-BEE9-4876-BCD9-A822C6485DDA}" type="datetimeFigureOut">
              <a:rPr lang="en-US" smtClean="0"/>
              <a:t>7/25/2025</a:t>
            </a:fld>
            <a:endParaRPr lang="en-US"/>
          </a:p>
        </p:txBody>
      </p:sp>
      <p:sp>
        <p:nvSpPr>
          <p:cNvPr id="5" name="Footer Placeholder 4">
            <a:extLst>
              <a:ext uri="{FF2B5EF4-FFF2-40B4-BE49-F238E27FC236}">
                <a16:creationId xmlns:a16="http://schemas.microsoft.com/office/drawing/2014/main" id="{26919EF7-2B30-6198-1237-C148C86E6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6B491-AE51-F6D2-7B58-17739EEE7E81}"/>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223714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CFBF-86BB-40B3-2BEA-27A9AF8D2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7089E2-58B5-1601-1C8A-3F55F6D40D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BC259-3876-14D8-4232-117D06A00D59}"/>
              </a:ext>
            </a:extLst>
          </p:cNvPr>
          <p:cNvSpPr>
            <a:spLocks noGrp="1"/>
          </p:cNvSpPr>
          <p:nvPr>
            <p:ph type="dt" sz="half" idx="10"/>
          </p:nvPr>
        </p:nvSpPr>
        <p:spPr/>
        <p:txBody>
          <a:bodyPr/>
          <a:lstStyle/>
          <a:p>
            <a:fld id="{E75B6C5A-BEE9-4876-BCD9-A822C6485DDA}" type="datetimeFigureOut">
              <a:rPr lang="en-US" smtClean="0"/>
              <a:t>7/25/2025</a:t>
            </a:fld>
            <a:endParaRPr lang="en-US"/>
          </a:p>
        </p:txBody>
      </p:sp>
      <p:sp>
        <p:nvSpPr>
          <p:cNvPr id="5" name="Footer Placeholder 4">
            <a:extLst>
              <a:ext uri="{FF2B5EF4-FFF2-40B4-BE49-F238E27FC236}">
                <a16:creationId xmlns:a16="http://schemas.microsoft.com/office/drawing/2014/main" id="{F5978F48-7C88-A7B9-3A7C-FB4CF91F0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E8B44-2655-04FA-82B9-2EEC784DF332}"/>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783743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6A3DE-92AE-D46D-97CE-EEB982904C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EBBAC0-493F-9572-EB2A-AFF2205FF6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F934C4-F739-CC87-E567-812907B79B59}"/>
              </a:ext>
            </a:extLst>
          </p:cNvPr>
          <p:cNvSpPr>
            <a:spLocks noGrp="1"/>
          </p:cNvSpPr>
          <p:nvPr>
            <p:ph type="dt" sz="half" idx="10"/>
          </p:nvPr>
        </p:nvSpPr>
        <p:spPr/>
        <p:txBody>
          <a:bodyPr/>
          <a:lstStyle/>
          <a:p>
            <a:fld id="{E75B6C5A-BEE9-4876-BCD9-A822C6485DDA}" type="datetimeFigureOut">
              <a:rPr lang="en-US" smtClean="0"/>
              <a:t>7/25/2025</a:t>
            </a:fld>
            <a:endParaRPr lang="en-US"/>
          </a:p>
        </p:txBody>
      </p:sp>
      <p:sp>
        <p:nvSpPr>
          <p:cNvPr id="5" name="Footer Placeholder 4">
            <a:extLst>
              <a:ext uri="{FF2B5EF4-FFF2-40B4-BE49-F238E27FC236}">
                <a16:creationId xmlns:a16="http://schemas.microsoft.com/office/drawing/2014/main" id="{9F9E731A-F527-8B66-3DC5-12F104CC2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51F57-1EB3-0D59-CE95-C437695F56D9}"/>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2621432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C4B4-2C9D-DDCF-CF77-385C1C5634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B61AC4-13BB-DA21-4C47-F0B483CD64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258145-646E-B4CF-620A-C2196CD495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2B7124-13F2-76E6-9B91-CF4C819C4402}"/>
              </a:ext>
            </a:extLst>
          </p:cNvPr>
          <p:cNvSpPr>
            <a:spLocks noGrp="1"/>
          </p:cNvSpPr>
          <p:nvPr>
            <p:ph type="dt" sz="half" idx="10"/>
          </p:nvPr>
        </p:nvSpPr>
        <p:spPr/>
        <p:txBody>
          <a:bodyPr/>
          <a:lstStyle/>
          <a:p>
            <a:fld id="{E75B6C5A-BEE9-4876-BCD9-A822C6485DDA}" type="datetimeFigureOut">
              <a:rPr lang="en-US" smtClean="0"/>
              <a:t>7/25/2025</a:t>
            </a:fld>
            <a:endParaRPr lang="en-US"/>
          </a:p>
        </p:txBody>
      </p:sp>
      <p:sp>
        <p:nvSpPr>
          <p:cNvPr id="6" name="Footer Placeholder 5">
            <a:extLst>
              <a:ext uri="{FF2B5EF4-FFF2-40B4-BE49-F238E27FC236}">
                <a16:creationId xmlns:a16="http://schemas.microsoft.com/office/drawing/2014/main" id="{7DC18BA6-EBE2-08C5-D795-55400C659E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90A45-3FFE-2AA5-7302-CA902147A8E6}"/>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81056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C6529-7022-502E-3FB5-2B67F4C5F5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2949A0-7EAE-D15B-A111-EF75B7FBB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A741A8-949D-3E66-3C92-F99E04952C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CB2C36-8CF2-74FF-2C94-16093A0E9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D3595A-F0DA-1921-B81A-4063F5EE61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2DB888-7BC8-D982-64BB-B1F8F295280B}"/>
              </a:ext>
            </a:extLst>
          </p:cNvPr>
          <p:cNvSpPr>
            <a:spLocks noGrp="1"/>
          </p:cNvSpPr>
          <p:nvPr>
            <p:ph type="dt" sz="half" idx="10"/>
          </p:nvPr>
        </p:nvSpPr>
        <p:spPr/>
        <p:txBody>
          <a:bodyPr/>
          <a:lstStyle/>
          <a:p>
            <a:fld id="{E75B6C5A-BEE9-4876-BCD9-A822C6485DDA}" type="datetimeFigureOut">
              <a:rPr lang="en-US" smtClean="0"/>
              <a:t>7/25/2025</a:t>
            </a:fld>
            <a:endParaRPr lang="en-US"/>
          </a:p>
        </p:txBody>
      </p:sp>
      <p:sp>
        <p:nvSpPr>
          <p:cNvPr id="8" name="Footer Placeholder 7">
            <a:extLst>
              <a:ext uri="{FF2B5EF4-FFF2-40B4-BE49-F238E27FC236}">
                <a16:creationId xmlns:a16="http://schemas.microsoft.com/office/drawing/2014/main" id="{1BADEA4C-286F-1076-8B61-0063852D07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DDD5E2-9380-3AE9-CF4F-DDAE171A1508}"/>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242493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43340-34AD-D73C-19E6-AB220653E8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D87E33-E255-B12F-2C99-22FF091C5CFA}"/>
              </a:ext>
            </a:extLst>
          </p:cNvPr>
          <p:cNvSpPr>
            <a:spLocks noGrp="1"/>
          </p:cNvSpPr>
          <p:nvPr>
            <p:ph type="dt" sz="half" idx="10"/>
          </p:nvPr>
        </p:nvSpPr>
        <p:spPr/>
        <p:txBody>
          <a:bodyPr/>
          <a:lstStyle/>
          <a:p>
            <a:fld id="{E75B6C5A-BEE9-4876-BCD9-A822C6485DDA}" type="datetimeFigureOut">
              <a:rPr lang="en-US" smtClean="0"/>
              <a:t>7/25/2025</a:t>
            </a:fld>
            <a:endParaRPr lang="en-US"/>
          </a:p>
        </p:txBody>
      </p:sp>
      <p:sp>
        <p:nvSpPr>
          <p:cNvPr id="4" name="Footer Placeholder 3">
            <a:extLst>
              <a:ext uri="{FF2B5EF4-FFF2-40B4-BE49-F238E27FC236}">
                <a16:creationId xmlns:a16="http://schemas.microsoft.com/office/drawing/2014/main" id="{EF261BA6-BA73-D630-E20D-BC86528BD4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31D6A5-E169-1EAB-DB14-C67AC88B9DB4}"/>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280588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52E89E-4C31-6ECF-F42D-16AF75FD9C66}"/>
              </a:ext>
            </a:extLst>
          </p:cNvPr>
          <p:cNvSpPr>
            <a:spLocks noGrp="1"/>
          </p:cNvSpPr>
          <p:nvPr>
            <p:ph type="dt" sz="half" idx="10"/>
          </p:nvPr>
        </p:nvSpPr>
        <p:spPr/>
        <p:txBody>
          <a:bodyPr/>
          <a:lstStyle/>
          <a:p>
            <a:fld id="{E75B6C5A-BEE9-4876-BCD9-A822C6485DDA}" type="datetimeFigureOut">
              <a:rPr lang="en-US" smtClean="0"/>
              <a:t>7/25/2025</a:t>
            </a:fld>
            <a:endParaRPr lang="en-US"/>
          </a:p>
        </p:txBody>
      </p:sp>
      <p:sp>
        <p:nvSpPr>
          <p:cNvPr id="3" name="Footer Placeholder 2">
            <a:extLst>
              <a:ext uri="{FF2B5EF4-FFF2-40B4-BE49-F238E27FC236}">
                <a16:creationId xmlns:a16="http://schemas.microsoft.com/office/drawing/2014/main" id="{15EC396A-9BB7-393F-BB31-BA361CCA3C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AD7357-900C-E223-3692-D097B0109F83}"/>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21549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8778-AC95-6B5A-D0DF-005D37ED60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7D8C32-BDA8-31ED-C415-380E980D22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BF24D5-923A-6BA0-6464-42C6D2AC3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BB7965-0C9C-4EA2-59C0-7251955FE6C4}"/>
              </a:ext>
            </a:extLst>
          </p:cNvPr>
          <p:cNvSpPr>
            <a:spLocks noGrp="1"/>
          </p:cNvSpPr>
          <p:nvPr>
            <p:ph type="dt" sz="half" idx="10"/>
          </p:nvPr>
        </p:nvSpPr>
        <p:spPr/>
        <p:txBody>
          <a:bodyPr/>
          <a:lstStyle/>
          <a:p>
            <a:fld id="{E75B6C5A-BEE9-4876-BCD9-A822C6485DDA}" type="datetimeFigureOut">
              <a:rPr lang="en-US" smtClean="0"/>
              <a:t>7/25/2025</a:t>
            </a:fld>
            <a:endParaRPr lang="en-US"/>
          </a:p>
        </p:txBody>
      </p:sp>
      <p:sp>
        <p:nvSpPr>
          <p:cNvPr id="6" name="Footer Placeholder 5">
            <a:extLst>
              <a:ext uri="{FF2B5EF4-FFF2-40B4-BE49-F238E27FC236}">
                <a16:creationId xmlns:a16="http://schemas.microsoft.com/office/drawing/2014/main" id="{259C5D20-2C82-EBB4-3A35-BF69FF57D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466C8D-F6CC-6B56-8847-41466E24BB33}"/>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236477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313D-DE87-4175-6499-CF77B72B5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823611-B63D-1BBA-51AE-2A144D345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9919AD-4193-079F-BF14-734E9A939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16CD2-2FDE-671D-FF30-668E95B380D4}"/>
              </a:ext>
            </a:extLst>
          </p:cNvPr>
          <p:cNvSpPr>
            <a:spLocks noGrp="1"/>
          </p:cNvSpPr>
          <p:nvPr>
            <p:ph type="dt" sz="half" idx="10"/>
          </p:nvPr>
        </p:nvSpPr>
        <p:spPr/>
        <p:txBody>
          <a:bodyPr/>
          <a:lstStyle/>
          <a:p>
            <a:fld id="{E75B6C5A-BEE9-4876-BCD9-A822C6485DDA}" type="datetimeFigureOut">
              <a:rPr lang="en-US" smtClean="0"/>
              <a:t>7/25/2025</a:t>
            </a:fld>
            <a:endParaRPr lang="en-US"/>
          </a:p>
        </p:txBody>
      </p:sp>
      <p:sp>
        <p:nvSpPr>
          <p:cNvPr id="6" name="Footer Placeholder 5">
            <a:extLst>
              <a:ext uri="{FF2B5EF4-FFF2-40B4-BE49-F238E27FC236}">
                <a16:creationId xmlns:a16="http://schemas.microsoft.com/office/drawing/2014/main" id="{7D0E5302-7417-FA9D-4D55-0B1712850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4D00D-16AE-0AF9-C857-2D91A68A3E88}"/>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939042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966691-DE24-2410-2C27-32B07C4766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6F989F-FEE8-B16D-8252-459A434C29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B7D3A-7C80-17E5-B5D7-0C0631DF6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5B6C5A-BEE9-4876-BCD9-A822C6485DDA}" type="datetimeFigureOut">
              <a:rPr lang="en-US" smtClean="0"/>
              <a:t>7/25/2025</a:t>
            </a:fld>
            <a:endParaRPr lang="en-US"/>
          </a:p>
        </p:txBody>
      </p:sp>
      <p:sp>
        <p:nvSpPr>
          <p:cNvPr id="5" name="Footer Placeholder 4">
            <a:extLst>
              <a:ext uri="{FF2B5EF4-FFF2-40B4-BE49-F238E27FC236}">
                <a16:creationId xmlns:a16="http://schemas.microsoft.com/office/drawing/2014/main" id="{E81A9CA3-6201-19CE-1143-0EC3B9D41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6A05A4-5E04-B27E-F908-84EC133F0E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A9A9E-A5B4-41C0-AA76-B2D44063099A}" type="slidenum">
              <a:rPr lang="en-US" smtClean="0"/>
              <a:t>‹#›</a:t>
            </a:fld>
            <a:endParaRPr lang="en-US"/>
          </a:p>
        </p:txBody>
      </p:sp>
    </p:spTree>
    <p:extLst>
      <p:ext uri="{BB962C8B-B14F-4D97-AF65-F5344CB8AC3E}">
        <p14:creationId xmlns:p14="http://schemas.microsoft.com/office/powerpoint/2010/main" val="1393045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8795-5652-25AB-EB33-57E3D5804395}"/>
              </a:ext>
            </a:extLst>
          </p:cNvPr>
          <p:cNvSpPr>
            <a:spLocks noGrp="1"/>
          </p:cNvSpPr>
          <p:nvPr>
            <p:ph type="ctrTitle"/>
          </p:nvPr>
        </p:nvSpPr>
        <p:spPr>
          <a:xfrm>
            <a:off x="2497036" y="5279653"/>
            <a:ext cx="7197928" cy="1578347"/>
          </a:xfrm>
          <a:effectLst>
            <a:innerShdw blurRad="114300">
              <a:prstClr val="black"/>
            </a:innerShdw>
          </a:effectLst>
        </p:spPr>
        <p:txBody>
          <a:bodyPr anchor="ctr">
            <a:normAutofit fontScale="90000"/>
            <a:scene3d>
              <a:camera prst="orthographicFront"/>
              <a:lightRig rig="threePt" dir="t"/>
            </a:scene3d>
            <a:sp3d extrusionH="57150">
              <a:bevelT w="69850" h="69850" prst="divot"/>
            </a:sp3d>
          </a:bodyPr>
          <a:lstStyle/>
          <a:p>
            <a:r>
              <a:rPr lang="en-GB" sz="2200" dirty="0">
                <a:ln w="0"/>
                <a:latin typeface="Times New Roman" panose="02020603050405020304" pitchFamily="18" charset="0"/>
                <a:cs typeface="Times New Roman" panose="02020603050405020304" pitchFamily="18" charset="0"/>
              </a:rPr>
              <a:t>DEPARTMENT OF INFORMATION TECHNOLOGY</a:t>
            </a:r>
            <a:br>
              <a:rPr lang="en-GB" sz="2800" dirty="0">
                <a:ln w="0"/>
                <a:latin typeface="Times New Roman" panose="02020603050405020304" pitchFamily="18" charset="0"/>
                <a:cs typeface="Times New Roman" panose="02020603050405020304" pitchFamily="18" charset="0"/>
              </a:rPr>
            </a:br>
            <a:r>
              <a:rPr lang="en-GB" sz="2200" dirty="0">
                <a:latin typeface="Times New Roman" panose="02020603050405020304" pitchFamily="18" charset="0"/>
                <a:cs typeface="Times New Roman" panose="02020603050405020304" pitchFamily="18" charset="0"/>
              </a:rPr>
              <a:t>SESHADRI RAO GUDLAVALLERU ENGINEERING COLLEGE</a:t>
            </a:r>
            <a:br>
              <a:rPr lang="en-GB"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(An Autonomous Institute with Permanent Affiliation to JNTUK, Kakinada)</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Seshadri Rao Knowledge Village GUDLAVALLERU – 521356 </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ANDHRA PRADESH</a:t>
            </a:r>
            <a:br>
              <a:rPr lang="en-GB" sz="1600" dirty="0">
                <a:latin typeface="Times New Roman" panose="02020603050405020304" pitchFamily="18" charset="0"/>
                <a:cs typeface="Times New Roman" panose="02020603050405020304" pitchFamily="18" charset="0"/>
              </a:rPr>
            </a:br>
            <a:br>
              <a:rPr lang="en-GB" sz="1600" dirty="0">
                <a:latin typeface="Times New Roman" panose="02020603050405020304" pitchFamily="18" charset="0"/>
                <a:cs typeface="Times New Roman" panose="02020603050405020304" pitchFamily="18" charset="0"/>
              </a:rPr>
            </a:br>
            <a:endParaRPr lang="en-US" sz="1600" b="1" cap="none" dirty="0">
              <a:ln>
                <a:noFill/>
              </a:ln>
              <a:effectLst>
                <a:glow rad="63500">
                  <a:schemeClr val="accent2">
                    <a:satMod val="175000"/>
                    <a:alpha val="40000"/>
                  </a:schemeClr>
                </a:glo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804ECC8-D66D-6B71-EBF3-D1C995889F0E}"/>
              </a:ext>
            </a:extLst>
          </p:cNvPr>
          <p:cNvSpPr txBox="1"/>
          <p:nvPr/>
        </p:nvSpPr>
        <p:spPr>
          <a:xfrm>
            <a:off x="4505941" y="2505204"/>
            <a:ext cx="31801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Presented By Batch-C14</a:t>
            </a:r>
            <a:r>
              <a:rPr lang="en-US"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AE723877-9E17-4BC3-887D-6C1B927B8F3A}"/>
              </a:ext>
            </a:extLst>
          </p:cNvPr>
          <p:cNvSpPr txBox="1"/>
          <p:nvPr/>
        </p:nvSpPr>
        <p:spPr>
          <a:xfrm>
            <a:off x="1620104" y="3075057"/>
            <a:ext cx="8951790" cy="707886"/>
          </a:xfrm>
          <a:prstGeom prst="rect">
            <a:avLst/>
          </a:prstGeom>
          <a:noFill/>
        </p:spPr>
        <p:txBody>
          <a:bodyPr wrap="square" rtlCol="0">
            <a:spAutoFit/>
          </a:bodyPr>
          <a:lstStyle/>
          <a:p>
            <a:r>
              <a:rPr lang="en-IN" sz="2000" dirty="0" err="1">
                <a:latin typeface="Times New Roman" panose="02020603050405020304" pitchFamily="18" charset="0"/>
                <a:cs typeface="Times New Roman" panose="02020603050405020304" pitchFamily="18" charset="0"/>
              </a:rPr>
              <a:t>M.S.K.Chaithanya</a:t>
            </a:r>
            <a:r>
              <a:rPr lang="en-IN" sz="2000" dirty="0">
                <a:latin typeface="Times New Roman" panose="02020603050405020304" pitchFamily="18" charset="0"/>
                <a:cs typeface="Times New Roman" panose="02020603050405020304" pitchFamily="18" charset="0"/>
              </a:rPr>
              <a:t> Raj - 22481A12G0 		</a:t>
            </a:r>
            <a:r>
              <a:rPr lang="en-IN" sz="2000" dirty="0" err="1">
                <a:latin typeface="Times New Roman" panose="02020603050405020304" pitchFamily="18" charset="0"/>
                <a:cs typeface="Times New Roman" panose="02020603050405020304" pitchFamily="18" charset="0"/>
              </a:rPr>
              <a:t>T.J.L.Nandini</a:t>
            </a:r>
            <a:r>
              <a:rPr lang="en-IN" sz="2000" dirty="0">
                <a:latin typeface="Times New Roman" panose="02020603050405020304" pitchFamily="18" charset="0"/>
                <a:cs typeface="Times New Roman" panose="02020603050405020304" pitchFamily="18" charset="0"/>
              </a:rPr>
              <a:t> - 22481A12G8 </a:t>
            </a:r>
            <a:r>
              <a:rPr lang="en-IN" sz="2000" dirty="0" err="1">
                <a:latin typeface="Times New Roman" panose="02020603050405020304" pitchFamily="18" charset="0"/>
                <a:cs typeface="Times New Roman" panose="02020603050405020304" pitchFamily="18" charset="0"/>
              </a:rPr>
              <a:t>P.Manoj</a:t>
            </a:r>
            <a:r>
              <a:rPr lang="en-IN" sz="2000" dirty="0">
                <a:latin typeface="Times New Roman" panose="02020603050405020304" pitchFamily="18" charset="0"/>
                <a:cs typeface="Times New Roman" panose="02020603050405020304" pitchFamily="18" charset="0"/>
              </a:rPr>
              <a:t> Krishna - 22481A12D8                   		</a:t>
            </a:r>
            <a:r>
              <a:rPr lang="en-IN" sz="2000" dirty="0" err="1">
                <a:latin typeface="Times New Roman" panose="02020603050405020304" pitchFamily="18" charset="0"/>
                <a:cs typeface="Times New Roman" panose="02020603050405020304" pitchFamily="18" charset="0"/>
              </a:rPr>
              <a:t>Sk.Gafoor</a:t>
            </a:r>
            <a:r>
              <a:rPr lang="en-IN" sz="2000" dirty="0">
                <a:latin typeface="Times New Roman" panose="02020603050405020304" pitchFamily="18" charset="0"/>
                <a:cs typeface="Times New Roman" panose="02020603050405020304" pitchFamily="18" charset="0"/>
              </a:rPr>
              <a:t> - 22481A12F4</a:t>
            </a:r>
          </a:p>
        </p:txBody>
      </p:sp>
      <p:sp>
        <p:nvSpPr>
          <p:cNvPr id="6" name="TextBox 5">
            <a:extLst>
              <a:ext uri="{FF2B5EF4-FFF2-40B4-BE49-F238E27FC236}">
                <a16:creationId xmlns:a16="http://schemas.microsoft.com/office/drawing/2014/main" id="{F243F4B6-1F90-A40C-FB49-66D01B616400}"/>
              </a:ext>
            </a:extLst>
          </p:cNvPr>
          <p:cNvSpPr txBox="1"/>
          <p:nvPr/>
        </p:nvSpPr>
        <p:spPr>
          <a:xfrm>
            <a:off x="0" y="447259"/>
            <a:ext cx="12221994" cy="353943"/>
          </a:xfrm>
          <a:prstGeom prst="rect">
            <a:avLst/>
          </a:prstGeom>
          <a:noFill/>
        </p:spPr>
        <p:txBody>
          <a:bodyPr wrap="square" rtlCol="0">
            <a:spAutoFit/>
          </a:bodyPr>
          <a:lstStyle/>
          <a:p>
            <a:pPr algn="ctr"/>
            <a:r>
              <a:rPr lang="en-US" sz="1700" b="1" dirty="0">
                <a:latin typeface="Times New Roman" panose="02020603050405020304" pitchFamily="18" charset="0"/>
                <a:cs typeface="Times New Roman" panose="02020603050405020304" pitchFamily="18" charset="0"/>
              </a:rPr>
              <a:t>Enhancing Flood Segmentation with Multi-Source Satellite Data: Toward Robust and Generalizable Deep Learning Models</a:t>
            </a:r>
          </a:p>
        </p:txBody>
      </p:sp>
      <p:pic>
        <p:nvPicPr>
          <p:cNvPr id="10" name="Picture 2">
            <a:extLst>
              <a:ext uri="{FF2B5EF4-FFF2-40B4-BE49-F238E27FC236}">
                <a16:creationId xmlns:a16="http://schemas.microsoft.com/office/drawing/2014/main" id="{47AC875B-E91B-52ED-BBF4-EB7737C823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6556" y="969907"/>
            <a:ext cx="1557831" cy="1428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ubtitle 8">
            <a:extLst>
              <a:ext uri="{FF2B5EF4-FFF2-40B4-BE49-F238E27FC236}">
                <a16:creationId xmlns:a16="http://schemas.microsoft.com/office/drawing/2014/main" id="{AA54754D-9AA8-8530-7A7A-9EE31BE20ED2}"/>
              </a:ext>
            </a:extLst>
          </p:cNvPr>
          <p:cNvSpPr>
            <a:spLocks noGrp="1"/>
          </p:cNvSpPr>
          <p:nvPr>
            <p:ph type="subTitle" idx="1"/>
          </p:nvPr>
        </p:nvSpPr>
        <p:spPr>
          <a:xfrm>
            <a:off x="3898268" y="4085630"/>
            <a:ext cx="4395461" cy="1009929"/>
          </a:xfrm>
        </p:spPr>
        <p:txBody>
          <a:bodyPr>
            <a:normAutofit fontScale="92500" lnSpcReduction="20000"/>
          </a:bodyPr>
          <a:lstStyle/>
          <a:p>
            <a:r>
              <a:rPr lang="en-US" sz="2000" b="1" dirty="0">
                <a:latin typeface="Times New Roman" panose="02020603050405020304" pitchFamily="18" charset="0"/>
                <a:cs typeface="Times New Roman" panose="02020603050405020304" pitchFamily="18" charset="0"/>
              </a:rPr>
              <a:t>Under the guidance of </a:t>
            </a:r>
            <a:r>
              <a:rPr lang="en-IN" sz="2000" b="1"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Mrs.M.Divya</a:t>
            </a:r>
            <a:r>
              <a:rPr lang="en-US" sz="2000" dirty="0">
                <a:latin typeface="Times New Roman" panose="02020603050405020304" pitchFamily="18" charset="0"/>
                <a:cs typeface="Times New Roman" panose="02020603050405020304" pitchFamily="18" charset="0"/>
              </a:rPr>
              <a:t> Sumithra, </a:t>
            </a:r>
            <a:r>
              <a:rPr lang="en-US" sz="2000" cap="all" dirty="0" err="1">
                <a:latin typeface="Times New Roman" panose="02020603050405020304" pitchFamily="18" charset="0"/>
                <a:cs typeface="Times New Roman" panose="02020603050405020304" pitchFamily="18" charset="0"/>
              </a:rPr>
              <a:t>M.</a:t>
            </a:r>
            <a:r>
              <a:rPr lang="en-US" sz="2000" dirty="0" err="1">
                <a:latin typeface="Times New Roman" panose="02020603050405020304" pitchFamily="18" charset="0"/>
                <a:cs typeface="Times New Roman" panose="02020603050405020304" pitchFamily="18" charset="0"/>
              </a:rPr>
              <a:t>Tech</a:t>
            </a:r>
            <a:r>
              <a:rPr lang="en-US" sz="2000" dirty="0">
                <a:latin typeface="Times New Roman" panose="02020603050405020304" pitchFamily="18" charset="0"/>
                <a:cs typeface="Times New Roman" panose="02020603050405020304" pitchFamily="18" charset="0"/>
              </a:rPr>
              <a:t>,</a:t>
            </a:r>
            <a:r>
              <a:rPr lang="en-US" sz="2000" cap="all"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a:t>
            </a:r>
            <a:r>
              <a:rPr lang="en-US" sz="2000" cap="all" dirty="0" err="1">
                <a:latin typeface="Times New Roman" panose="02020603050405020304" pitchFamily="18" charset="0"/>
                <a:cs typeface="Times New Roman" panose="02020603050405020304" pitchFamily="18" charset="0"/>
              </a:rPr>
              <a:t>.D</a:t>
            </a:r>
            <a:r>
              <a:rPr lang="en-US" sz="2000" cap="all"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Assistant Professor</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216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BD4-AF59-2080-2CEE-BBA919CBF9CA}"/>
              </a:ext>
            </a:extLst>
          </p:cNvPr>
          <p:cNvSpPr>
            <a:spLocks noGrp="1"/>
          </p:cNvSpPr>
          <p:nvPr>
            <p:ph type="title"/>
          </p:nvPr>
        </p:nvSpPr>
        <p:spPr>
          <a:xfrm>
            <a:off x="744893" y="679191"/>
            <a:ext cx="3657773" cy="875846"/>
          </a:xfrm>
        </p:spPr>
        <p:txBody>
          <a:bodyPr>
            <a:normAutofit/>
          </a:bodyPr>
          <a:lstStyle/>
          <a:p>
            <a:r>
              <a:rPr kumimoji="0" lang="en-US" sz="2400" b="1" i="0" u="none" strike="noStrike" kern="1200" cap="none" spc="0" normalizeH="0" baseline="0" noProof="0" dirty="0">
                <a:ln w="3175" cmpd="sng">
                  <a:noFill/>
                </a:ln>
                <a:solidFill>
                  <a:prstClr val="black"/>
                </a:solidFill>
                <a:effectLst/>
                <a:uLnTx/>
                <a:uFillTx/>
                <a:latin typeface="Times New Roman" panose="02020603050405020304" pitchFamily="18" charset="0"/>
                <a:ea typeface="+mj-ea"/>
                <a:cs typeface="Times New Roman" panose="02020603050405020304" pitchFamily="18" charset="0"/>
              </a:rPr>
              <a:t>TABLE OF CONTENTS</a:t>
            </a:r>
            <a:r>
              <a:rPr kumimoji="0" lang="en-IN" sz="2400" b="1" i="0" u="none" strike="noStrike" kern="1200" cap="all" spc="50" normalizeH="0" baseline="0" noProof="0" dirty="0">
                <a:ln w="3175" cmpd="sng">
                  <a:noFill/>
                </a:ln>
                <a:solidFill>
                  <a:prstClr val="black"/>
                </a:solidFill>
                <a:effectLst/>
                <a:uLnTx/>
                <a:uFillTx/>
                <a:latin typeface="Times New Roman" panose="02020603050405020304" pitchFamily="18" charset="0"/>
                <a:ea typeface="+mj-ea"/>
                <a:cs typeface="Times New Roman" panose="02020603050405020304" pitchFamily="18" charset="0"/>
              </a:rPr>
              <a:t>:</a:t>
            </a:r>
            <a:endParaRPr lang="en-IN" sz="2400" b="1" dirty="0"/>
          </a:p>
        </p:txBody>
      </p:sp>
      <p:sp>
        <p:nvSpPr>
          <p:cNvPr id="3" name="Content Placeholder 2">
            <a:extLst>
              <a:ext uri="{FF2B5EF4-FFF2-40B4-BE49-F238E27FC236}">
                <a16:creationId xmlns:a16="http://schemas.microsoft.com/office/drawing/2014/main" id="{62B9AE13-CA76-3B8D-3799-A16C06BBFBBE}"/>
              </a:ext>
            </a:extLst>
          </p:cNvPr>
          <p:cNvSpPr>
            <a:spLocks noGrp="1"/>
          </p:cNvSpPr>
          <p:nvPr>
            <p:ph idx="1"/>
          </p:nvPr>
        </p:nvSpPr>
        <p:spPr>
          <a:xfrm>
            <a:off x="838200" y="1555037"/>
            <a:ext cx="10515600" cy="4351338"/>
          </a:xfrm>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Base paper Discussions</a:t>
            </a:r>
          </a:p>
          <a:p>
            <a:pPr>
              <a:buNone/>
            </a:pPr>
            <a:endParaRPr lang="en-US" sz="1800" dirty="0">
              <a:latin typeface="Times New Roman" panose="02020603050405020304" pitchFamily="18" charset="0"/>
              <a:cs typeface="Times New Roman" panose="02020603050405020304" pitchFamily="18" charset="0"/>
            </a:endParaRPr>
          </a:p>
          <a:p>
            <a:pPr>
              <a:buNone/>
            </a:pPr>
            <a:endParaRPr lang="en-IN" dirty="0"/>
          </a:p>
        </p:txBody>
      </p:sp>
    </p:spTree>
    <p:extLst>
      <p:ext uri="{BB962C8B-B14F-4D97-AF65-F5344CB8AC3E}">
        <p14:creationId xmlns:p14="http://schemas.microsoft.com/office/powerpoint/2010/main" val="423147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048933" cy="777875"/>
          </a:xfrm>
        </p:spPr>
        <p:txBody>
          <a:bodyPr>
            <a:noAutofit/>
          </a:bodyPr>
          <a:lstStyle/>
          <a:p>
            <a:r>
              <a:rPr lang="en-US" sz="30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838200" y="1202267"/>
            <a:ext cx="10515600" cy="49746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Floods are among the most destructive natural disasters, with widespread and lasting impacts on society and the environment. Traditional satellite-based flood detection approaches commonly rely on optical imagery, which is limited by cloud cover and a lack of data diversity, often resulting in overfitting and poor generalization. This project proposes a generalizable multi-modal deep learning framework for flood detection in satellite imagery to directly address these challenges.</a:t>
            </a:r>
          </a:p>
          <a:p>
            <a:pPr marL="0" indent="0">
              <a:buNone/>
            </a:pPr>
            <a:r>
              <a:rPr lang="en-US" sz="1800" dirty="0">
                <a:latin typeface="Times New Roman" panose="02020603050405020304" pitchFamily="18" charset="0"/>
                <a:cs typeface="Times New Roman" panose="02020603050405020304" pitchFamily="18" charset="0"/>
              </a:rPr>
              <a:t>The proposed system integrates both optical and Synthetic Aperture Radar (SAR) data, enabling reliable flood detection regardless of weather or lighting conditions. By utilizing diverse datasets from multiple satellite sensors and geographic regions—including various flood types—the framework overcomes the constraints of single-source, single-context models. It employs advanced segmentation architectures and incorporates temporal sequence analysis for tracking flood progression when available.</a:t>
            </a:r>
          </a:p>
          <a:p>
            <a:pPr marL="0" indent="0">
              <a:buNone/>
            </a:pPr>
            <a:r>
              <a:rPr lang="en-US" sz="1800" dirty="0">
                <a:latin typeface="Times New Roman" panose="02020603050405020304" pitchFamily="18" charset="0"/>
                <a:cs typeface="Times New Roman" panose="02020603050405020304" pitchFamily="18" charset="0"/>
              </a:rPr>
              <a:t>Extensive experiments on heterogeneous datasets demonstrate that the multi-modal approach not only improves detection accuracy in challenging scenarios but also reduces overfitting and enhances the model’s ability to generalize across different flood events and regions. This system advances the potential for robust, scalable flood monitoring and supports timely emergency response and disaster management in real-world situations.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5782-DD79-2430-4319-8288ABF76DAA}"/>
              </a:ext>
            </a:extLst>
          </p:cNvPr>
          <p:cNvSpPr>
            <a:spLocks noGrp="1"/>
          </p:cNvSpPr>
          <p:nvPr>
            <p:ph type="title"/>
          </p:nvPr>
        </p:nvSpPr>
        <p:spPr>
          <a:xfrm>
            <a:off x="321733" y="449792"/>
            <a:ext cx="10515600" cy="540808"/>
          </a:xfrm>
        </p:spPr>
        <p:txBody>
          <a:bodyPr>
            <a:noAutofit/>
          </a:bodyPr>
          <a:lstStyle/>
          <a:p>
            <a:r>
              <a:rPr lang="en-US" sz="3000" b="1" dirty="0">
                <a:latin typeface="Times New Roman" panose="02020603050405020304" pitchFamily="18" charset="0"/>
                <a:cs typeface="Times New Roman" panose="02020603050405020304" pitchFamily="18" charset="0"/>
              </a:rPr>
              <a:t>Base Paper Analysis </a:t>
            </a:r>
            <a:r>
              <a:rPr lang="en-US" sz="3000" dirty="0">
                <a:latin typeface="Times New Roman" panose="02020603050405020304" pitchFamily="18" charset="0"/>
                <a:cs typeface="Times New Roman" panose="02020603050405020304" pitchFamily="18" charset="0"/>
              </a:rPr>
              <a:t>: Flood Detection Using Satellite Imagery</a:t>
            </a:r>
            <a:br>
              <a:rPr lang="en-US" sz="3000" dirty="0">
                <a:latin typeface="Times New Roman" panose="02020603050405020304" pitchFamily="18" charset="0"/>
                <a:cs typeface="Times New Roman" panose="02020603050405020304" pitchFamily="18" charset="0"/>
              </a:rPr>
            </a:b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7D713B4-A01B-2836-9381-060A29B83556}"/>
              </a:ext>
            </a:extLst>
          </p:cNvPr>
          <p:cNvSpPr txBox="1"/>
          <p:nvPr/>
        </p:nvSpPr>
        <p:spPr>
          <a:xfrm>
            <a:off x="397933" y="990600"/>
            <a:ext cx="11472334" cy="50783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Core Objective: Segment flooded regions in satellite images using a modified U-Net deep learning framework.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Key Methodology: Utilizes optical satellite images (RGB + Near-Infrared bands). Employs a U-Net architecture with MobileNetV2 as the encoder for semantic segmentation.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Dataset Used: </a:t>
            </a:r>
            <a:r>
              <a:rPr lang="en-US" dirty="0" err="1">
                <a:latin typeface="Times New Roman" panose="02020603050405020304" pitchFamily="18" charset="0"/>
                <a:cs typeface="Times New Roman" panose="02020603050405020304" pitchFamily="18" charset="0"/>
              </a:rPr>
              <a:t>MediaEval</a:t>
            </a:r>
            <a:r>
              <a:rPr lang="en-US" dirty="0">
                <a:latin typeface="Times New Roman" panose="02020603050405020304" pitchFamily="18" charset="0"/>
                <a:cs typeface="Times New Roman" panose="02020603050405020304" pitchFamily="18" charset="0"/>
              </a:rPr>
              <a:t> 2017 Satellite Flood Dataset. Composed of 320×320 pixel patches, with manual segmentation masks for flood/non-flood areas.</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Model Evaluation: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Metrics: </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Dice Coefficient, Precision, Recall, F1-score.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Visual validation by overlaying predicted masks on images.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Performance &amp; Limitations: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accuracy on training data, but significant drop on test/validation sets (overfitting).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Only optical data—fails under clouds or at night (no SAR usage).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to a single dataset and region—poor generalization.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Analyzes only single time points—no temporal (time-series) analysis.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91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284130" y="2138369"/>
            <a:ext cx="50488" cy="757325"/>
            <a:chOff x="429150" y="1287452"/>
            <a:chExt cx="50488" cy="757325"/>
          </a:xfrm>
        </p:grpSpPr>
        <p:sp>
          <p:nvSpPr>
            <p:cNvPr id="2" name="Rounded Rectangle 1"/>
            <p:cNvSpPr/>
            <p:nvPr/>
          </p:nvSpPr>
          <p:spPr>
            <a:xfrm>
              <a:off x="429150" y="1287452"/>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4E88E7"/>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3" name="Rounded Rectangle 2"/>
            <p:cNvSpPr/>
            <p:nvPr/>
          </p:nvSpPr>
          <p:spPr>
            <a:xfrm>
              <a:off x="454395" y="1337941"/>
              <a:ext cx="8414" cy="656348"/>
            </a:xfrm>
            <a:custGeom>
              <a:avLst/>
              <a:gdLst/>
              <a:ahLst/>
              <a:cxnLst/>
              <a:rect l="0" t="0" r="0" b="0"/>
              <a:pathLst>
                <a:path w="8414" h="656348">
                  <a:moveTo>
                    <a:pt x="0" y="0"/>
                  </a:moveTo>
                  <a:lnTo>
                    <a:pt x="0" y="656348"/>
                  </a:lnTo>
                </a:path>
              </a:pathLst>
            </a:custGeom>
            <a:noFill/>
            <a:ln w="12621">
              <a:solidFill>
                <a:srgbClr val="4E88E7"/>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4" name="Rounded Rectangle 3"/>
            <p:cNvSpPr/>
            <p:nvPr/>
          </p:nvSpPr>
          <p:spPr>
            <a:xfrm>
              <a:off x="429150" y="1994289"/>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4E88E7"/>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grpSp>
        <p:nvGrpSpPr>
          <p:cNvPr id="9" name="Group 8"/>
          <p:cNvGrpSpPr/>
          <p:nvPr/>
        </p:nvGrpSpPr>
        <p:grpSpPr>
          <a:xfrm>
            <a:off x="3798781" y="2138369"/>
            <a:ext cx="50488" cy="757325"/>
            <a:chOff x="1943801" y="1287452"/>
            <a:chExt cx="50488" cy="757325"/>
          </a:xfrm>
        </p:grpSpPr>
        <p:sp>
          <p:nvSpPr>
            <p:cNvPr id="6" name="Rounded Rectangle 5"/>
            <p:cNvSpPr/>
            <p:nvPr/>
          </p:nvSpPr>
          <p:spPr>
            <a:xfrm>
              <a:off x="1943801" y="1287452"/>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3CC583"/>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7" name="Rounded Rectangle 6"/>
            <p:cNvSpPr/>
            <p:nvPr/>
          </p:nvSpPr>
          <p:spPr>
            <a:xfrm>
              <a:off x="1969045" y="1337941"/>
              <a:ext cx="8414" cy="656348"/>
            </a:xfrm>
            <a:custGeom>
              <a:avLst/>
              <a:gdLst/>
              <a:ahLst/>
              <a:cxnLst/>
              <a:rect l="0" t="0" r="0" b="0"/>
              <a:pathLst>
                <a:path w="8414" h="656348">
                  <a:moveTo>
                    <a:pt x="0" y="0"/>
                  </a:moveTo>
                  <a:lnTo>
                    <a:pt x="0" y="656348"/>
                  </a:lnTo>
                </a:path>
              </a:pathLst>
            </a:custGeom>
            <a:noFill/>
            <a:ln w="12621">
              <a:solidFill>
                <a:srgbClr val="3CC583"/>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8" name="Rounded Rectangle 7"/>
            <p:cNvSpPr/>
            <p:nvPr/>
          </p:nvSpPr>
          <p:spPr>
            <a:xfrm>
              <a:off x="1943801" y="1994289"/>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3CC583"/>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grpSp>
        <p:nvGrpSpPr>
          <p:cNvPr id="13" name="Group 12"/>
          <p:cNvGrpSpPr/>
          <p:nvPr/>
        </p:nvGrpSpPr>
        <p:grpSpPr>
          <a:xfrm>
            <a:off x="5313431" y="2138369"/>
            <a:ext cx="50488" cy="757325"/>
            <a:chOff x="3458451" y="1287452"/>
            <a:chExt cx="50488" cy="757325"/>
          </a:xfrm>
        </p:grpSpPr>
        <p:sp>
          <p:nvSpPr>
            <p:cNvPr id="10" name="Rounded Rectangle 9"/>
            <p:cNvSpPr/>
            <p:nvPr/>
          </p:nvSpPr>
          <p:spPr>
            <a:xfrm>
              <a:off x="3458451" y="1287452"/>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E0CB15"/>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11" name="Rounded Rectangle 10"/>
            <p:cNvSpPr/>
            <p:nvPr/>
          </p:nvSpPr>
          <p:spPr>
            <a:xfrm>
              <a:off x="3483695" y="1337941"/>
              <a:ext cx="8414" cy="656348"/>
            </a:xfrm>
            <a:custGeom>
              <a:avLst/>
              <a:gdLst/>
              <a:ahLst/>
              <a:cxnLst/>
              <a:rect l="0" t="0" r="0" b="0"/>
              <a:pathLst>
                <a:path w="8414" h="656348">
                  <a:moveTo>
                    <a:pt x="0" y="0"/>
                  </a:moveTo>
                  <a:lnTo>
                    <a:pt x="0" y="656348"/>
                  </a:lnTo>
                </a:path>
              </a:pathLst>
            </a:custGeom>
            <a:noFill/>
            <a:ln w="12621">
              <a:solidFill>
                <a:srgbClr val="E0CB15"/>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12" name="Rounded Rectangle 11"/>
            <p:cNvSpPr/>
            <p:nvPr/>
          </p:nvSpPr>
          <p:spPr>
            <a:xfrm>
              <a:off x="3458451" y="1994289"/>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E0CB15"/>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grpSp>
        <p:nvGrpSpPr>
          <p:cNvPr id="17" name="Group 16"/>
          <p:cNvGrpSpPr/>
          <p:nvPr/>
        </p:nvGrpSpPr>
        <p:grpSpPr>
          <a:xfrm>
            <a:off x="6828081" y="1936415"/>
            <a:ext cx="50488" cy="959278"/>
            <a:chOff x="4973101" y="1085499"/>
            <a:chExt cx="50488" cy="959278"/>
          </a:xfrm>
        </p:grpSpPr>
        <p:sp>
          <p:nvSpPr>
            <p:cNvPr id="14" name="Rounded Rectangle 13"/>
            <p:cNvSpPr/>
            <p:nvPr/>
          </p:nvSpPr>
          <p:spPr>
            <a:xfrm>
              <a:off x="4973101" y="1085499"/>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E55753"/>
              </a:solidFill>
            </a:ln>
          </p:spPr>
          <p:txBody>
            <a:bodyPr rtlCol="0" anchor="ctr"/>
            <a:lstStyle/>
            <a:p>
              <a:pPr algn="ctr"/>
              <a:endParaRPr sz="3600">
                <a:latin typeface="Times New Roman" panose="02020603050405020304" pitchFamily="18" charset="0"/>
                <a:cs typeface="Times New Roman" panose="02020603050405020304" pitchFamily="18" charset="0"/>
              </a:endParaRPr>
            </a:p>
          </p:txBody>
        </p:sp>
        <p:sp>
          <p:nvSpPr>
            <p:cNvPr id="15" name="Rounded Rectangle 14"/>
            <p:cNvSpPr/>
            <p:nvPr/>
          </p:nvSpPr>
          <p:spPr>
            <a:xfrm>
              <a:off x="4998346" y="1135987"/>
              <a:ext cx="8414" cy="858301"/>
            </a:xfrm>
            <a:custGeom>
              <a:avLst/>
              <a:gdLst/>
              <a:ahLst/>
              <a:cxnLst/>
              <a:rect l="0" t="0" r="0" b="0"/>
              <a:pathLst>
                <a:path w="8414" h="858301">
                  <a:moveTo>
                    <a:pt x="0" y="0"/>
                  </a:moveTo>
                  <a:lnTo>
                    <a:pt x="0" y="858301"/>
                  </a:lnTo>
                </a:path>
              </a:pathLst>
            </a:custGeom>
            <a:noFill/>
            <a:ln w="12621">
              <a:solidFill>
                <a:srgbClr val="E55753"/>
              </a:solidFill>
            </a:ln>
          </p:spPr>
          <p:txBody>
            <a:bodyPr rtlCol="0" anchor="ctr"/>
            <a:lstStyle/>
            <a:p>
              <a:pPr algn="ctr"/>
              <a:endParaRPr sz="3600">
                <a:latin typeface="Times New Roman" panose="02020603050405020304" pitchFamily="18" charset="0"/>
                <a:cs typeface="Times New Roman" panose="02020603050405020304" pitchFamily="18" charset="0"/>
              </a:endParaRPr>
            </a:p>
          </p:txBody>
        </p:sp>
        <p:sp>
          <p:nvSpPr>
            <p:cNvPr id="16" name="Rounded Rectangle 15"/>
            <p:cNvSpPr/>
            <p:nvPr/>
          </p:nvSpPr>
          <p:spPr>
            <a:xfrm>
              <a:off x="4973101" y="1994289"/>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E55753"/>
              </a:solidFill>
            </a:ln>
          </p:spPr>
          <p:txBody>
            <a:bodyPr rtlCol="0" anchor="ctr"/>
            <a:lstStyle/>
            <a:p>
              <a:pPr algn="ctr"/>
              <a:endParaRPr sz="3600">
                <a:latin typeface="Times New Roman" panose="02020603050405020304" pitchFamily="18" charset="0"/>
                <a:cs typeface="Times New Roman" panose="02020603050405020304" pitchFamily="18" charset="0"/>
              </a:endParaRPr>
            </a:p>
          </p:txBody>
        </p:sp>
      </p:grpSp>
      <p:grpSp>
        <p:nvGrpSpPr>
          <p:cNvPr id="21" name="Group 20"/>
          <p:cNvGrpSpPr/>
          <p:nvPr/>
        </p:nvGrpSpPr>
        <p:grpSpPr>
          <a:xfrm>
            <a:off x="8342732" y="2138369"/>
            <a:ext cx="50488" cy="757325"/>
            <a:chOff x="6487752" y="1287452"/>
            <a:chExt cx="50488" cy="757325"/>
          </a:xfrm>
        </p:grpSpPr>
        <p:sp>
          <p:nvSpPr>
            <p:cNvPr id="18" name="Rounded Rectangle 17"/>
            <p:cNvSpPr/>
            <p:nvPr/>
          </p:nvSpPr>
          <p:spPr>
            <a:xfrm>
              <a:off x="6487752" y="1287452"/>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BA5DE5"/>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19" name="Rounded Rectangle 18"/>
            <p:cNvSpPr/>
            <p:nvPr/>
          </p:nvSpPr>
          <p:spPr>
            <a:xfrm>
              <a:off x="6512996" y="1337941"/>
              <a:ext cx="8414" cy="656348"/>
            </a:xfrm>
            <a:custGeom>
              <a:avLst/>
              <a:gdLst/>
              <a:ahLst/>
              <a:cxnLst/>
              <a:rect l="0" t="0" r="0" b="0"/>
              <a:pathLst>
                <a:path w="8414" h="656348">
                  <a:moveTo>
                    <a:pt x="0" y="0"/>
                  </a:moveTo>
                  <a:lnTo>
                    <a:pt x="0" y="656348"/>
                  </a:lnTo>
                </a:path>
              </a:pathLst>
            </a:custGeom>
            <a:noFill/>
            <a:ln w="12621">
              <a:solidFill>
                <a:srgbClr val="BA5DE5"/>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20" name="Rounded Rectangle 19"/>
            <p:cNvSpPr/>
            <p:nvPr/>
          </p:nvSpPr>
          <p:spPr>
            <a:xfrm>
              <a:off x="6487752" y="1994289"/>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BA5DE5"/>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sp>
        <p:nvSpPr>
          <p:cNvPr id="22" name="Rounded Rectangle 21"/>
          <p:cNvSpPr/>
          <p:nvPr/>
        </p:nvSpPr>
        <p:spPr>
          <a:xfrm>
            <a:off x="2309375" y="2971426"/>
            <a:ext cx="706836" cy="605860"/>
          </a:xfrm>
          <a:custGeom>
            <a:avLst/>
            <a:gdLst/>
            <a:ahLst/>
            <a:cxnLst/>
            <a:rect l="0" t="0" r="0" b="0"/>
            <a:pathLst>
              <a:path w="706836" h="605860">
                <a:moveTo>
                  <a:pt x="706836" y="302930"/>
                </a:moveTo>
                <a:lnTo>
                  <a:pt x="555371" y="605860"/>
                </a:lnTo>
                <a:lnTo>
                  <a:pt x="0" y="605860"/>
                </a:lnTo>
                <a:lnTo>
                  <a:pt x="151465" y="302930"/>
                </a:lnTo>
                <a:lnTo>
                  <a:pt x="0" y="0"/>
                </a:lnTo>
                <a:lnTo>
                  <a:pt x="555371" y="0"/>
                </a:lnTo>
                <a:close/>
              </a:path>
            </a:pathLst>
          </a:custGeom>
          <a:noFill/>
          <a:ln w="12621">
            <a:solidFill>
              <a:srgbClr val="4E88E7"/>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23" name="Rounded Rectangle 22"/>
          <p:cNvSpPr/>
          <p:nvPr/>
        </p:nvSpPr>
        <p:spPr>
          <a:xfrm>
            <a:off x="3066700" y="2971426"/>
            <a:ext cx="706836" cy="605860"/>
          </a:xfrm>
          <a:custGeom>
            <a:avLst/>
            <a:gdLst/>
            <a:ahLst/>
            <a:cxnLst/>
            <a:rect l="0" t="0" r="0" b="0"/>
            <a:pathLst>
              <a:path w="706836" h="605860">
                <a:moveTo>
                  <a:pt x="706836" y="302930"/>
                </a:moveTo>
                <a:lnTo>
                  <a:pt x="555371" y="605860"/>
                </a:lnTo>
                <a:lnTo>
                  <a:pt x="0" y="605860"/>
                </a:lnTo>
                <a:lnTo>
                  <a:pt x="151465" y="302930"/>
                </a:lnTo>
                <a:lnTo>
                  <a:pt x="0" y="0"/>
                </a:lnTo>
                <a:lnTo>
                  <a:pt x="555371" y="0"/>
                </a:lnTo>
                <a:close/>
              </a:path>
            </a:pathLst>
          </a:custGeom>
          <a:noFill/>
          <a:ln w="12621">
            <a:solidFill>
              <a:srgbClr val="1EABDA"/>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24" name="Rounded Rectangle 23"/>
          <p:cNvSpPr/>
          <p:nvPr/>
        </p:nvSpPr>
        <p:spPr>
          <a:xfrm>
            <a:off x="3824025" y="2971426"/>
            <a:ext cx="706836" cy="605860"/>
          </a:xfrm>
          <a:custGeom>
            <a:avLst/>
            <a:gdLst/>
            <a:ahLst/>
            <a:cxnLst/>
            <a:rect l="0" t="0" r="0" b="0"/>
            <a:pathLst>
              <a:path w="706836" h="605860">
                <a:moveTo>
                  <a:pt x="706836" y="302930"/>
                </a:moveTo>
                <a:lnTo>
                  <a:pt x="555371" y="605860"/>
                </a:lnTo>
                <a:lnTo>
                  <a:pt x="0" y="605860"/>
                </a:lnTo>
                <a:lnTo>
                  <a:pt x="151465" y="302930"/>
                </a:lnTo>
                <a:lnTo>
                  <a:pt x="0" y="0"/>
                </a:lnTo>
                <a:lnTo>
                  <a:pt x="555371" y="0"/>
                </a:lnTo>
                <a:close/>
              </a:path>
            </a:pathLst>
          </a:custGeom>
          <a:noFill/>
          <a:ln w="12621">
            <a:solidFill>
              <a:srgbClr val="3CC583"/>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25" name="Rounded Rectangle 24"/>
          <p:cNvSpPr/>
          <p:nvPr/>
        </p:nvSpPr>
        <p:spPr>
          <a:xfrm>
            <a:off x="4581350" y="2971426"/>
            <a:ext cx="706836" cy="605860"/>
          </a:xfrm>
          <a:custGeom>
            <a:avLst/>
            <a:gdLst/>
            <a:ahLst/>
            <a:cxnLst/>
            <a:rect l="0" t="0" r="0" b="0"/>
            <a:pathLst>
              <a:path w="706836" h="605860">
                <a:moveTo>
                  <a:pt x="706836" y="302930"/>
                </a:moveTo>
                <a:lnTo>
                  <a:pt x="555371" y="605860"/>
                </a:lnTo>
                <a:lnTo>
                  <a:pt x="0" y="605860"/>
                </a:lnTo>
                <a:lnTo>
                  <a:pt x="151465" y="302930"/>
                </a:lnTo>
                <a:lnTo>
                  <a:pt x="0" y="0"/>
                </a:lnTo>
                <a:lnTo>
                  <a:pt x="555371" y="0"/>
                </a:lnTo>
                <a:close/>
              </a:path>
            </a:pathLst>
          </a:custGeom>
          <a:noFill/>
          <a:ln w="12621">
            <a:solidFill>
              <a:srgbClr val="92BD39"/>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26" name="Rounded Rectangle 25"/>
          <p:cNvSpPr/>
          <p:nvPr/>
        </p:nvSpPr>
        <p:spPr>
          <a:xfrm>
            <a:off x="5338675" y="2971426"/>
            <a:ext cx="706836" cy="605860"/>
          </a:xfrm>
          <a:custGeom>
            <a:avLst/>
            <a:gdLst/>
            <a:ahLst/>
            <a:cxnLst/>
            <a:rect l="0" t="0" r="0" b="0"/>
            <a:pathLst>
              <a:path w="706836" h="605860">
                <a:moveTo>
                  <a:pt x="706836" y="302930"/>
                </a:moveTo>
                <a:lnTo>
                  <a:pt x="555371" y="605860"/>
                </a:lnTo>
                <a:lnTo>
                  <a:pt x="0" y="605860"/>
                </a:lnTo>
                <a:lnTo>
                  <a:pt x="151465" y="302930"/>
                </a:lnTo>
                <a:lnTo>
                  <a:pt x="0" y="0"/>
                </a:lnTo>
                <a:lnTo>
                  <a:pt x="555371" y="0"/>
                </a:lnTo>
                <a:close/>
              </a:path>
            </a:pathLst>
          </a:custGeom>
          <a:noFill/>
          <a:ln w="12621">
            <a:solidFill>
              <a:srgbClr val="E0CB15"/>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27" name="Rounded Rectangle 26"/>
          <p:cNvSpPr/>
          <p:nvPr/>
        </p:nvSpPr>
        <p:spPr>
          <a:xfrm>
            <a:off x="6096000" y="2971426"/>
            <a:ext cx="706836" cy="605860"/>
          </a:xfrm>
          <a:custGeom>
            <a:avLst/>
            <a:gdLst/>
            <a:ahLst/>
            <a:cxnLst/>
            <a:rect l="0" t="0" r="0" b="0"/>
            <a:pathLst>
              <a:path w="706836" h="605860">
                <a:moveTo>
                  <a:pt x="706836" y="302930"/>
                </a:moveTo>
                <a:lnTo>
                  <a:pt x="555371" y="605860"/>
                </a:lnTo>
                <a:lnTo>
                  <a:pt x="0" y="605860"/>
                </a:lnTo>
                <a:lnTo>
                  <a:pt x="151465" y="302930"/>
                </a:lnTo>
                <a:lnTo>
                  <a:pt x="0" y="0"/>
                </a:lnTo>
                <a:lnTo>
                  <a:pt x="555371" y="0"/>
                </a:lnTo>
                <a:close/>
              </a:path>
            </a:pathLst>
          </a:custGeom>
          <a:noFill/>
          <a:ln w="12621">
            <a:solidFill>
              <a:srgbClr val="DE8431"/>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28" name="Rounded Rectangle 27"/>
          <p:cNvSpPr/>
          <p:nvPr/>
        </p:nvSpPr>
        <p:spPr>
          <a:xfrm>
            <a:off x="6853326" y="2971426"/>
            <a:ext cx="706836" cy="605860"/>
          </a:xfrm>
          <a:custGeom>
            <a:avLst/>
            <a:gdLst/>
            <a:ahLst/>
            <a:cxnLst/>
            <a:rect l="0" t="0" r="0" b="0"/>
            <a:pathLst>
              <a:path w="706836" h="605860">
                <a:moveTo>
                  <a:pt x="706836" y="302930"/>
                </a:moveTo>
                <a:lnTo>
                  <a:pt x="555371" y="605860"/>
                </a:lnTo>
                <a:lnTo>
                  <a:pt x="0" y="605860"/>
                </a:lnTo>
                <a:lnTo>
                  <a:pt x="151465" y="302930"/>
                </a:lnTo>
                <a:lnTo>
                  <a:pt x="0" y="0"/>
                </a:lnTo>
                <a:lnTo>
                  <a:pt x="555371" y="0"/>
                </a:lnTo>
                <a:close/>
              </a:path>
            </a:pathLst>
          </a:custGeom>
          <a:noFill/>
          <a:ln w="12621">
            <a:solidFill>
              <a:srgbClr val="E55753"/>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29" name="Rounded Rectangle 28"/>
          <p:cNvSpPr/>
          <p:nvPr/>
        </p:nvSpPr>
        <p:spPr>
          <a:xfrm>
            <a:off x="7610651" y="2971426"/>
            <a:ext cx="706836" cy="605860"/>
          </a:xfrm>
          <a:custGeom>
            <a:avLst/>
            <a:gdLst/>
            <a:ahLst/>
            <a:cxnLst/>
            <a:rect l="0" t="0" r="0" b="0"/>
            <a:pathLst>
              <a:path w="706836" h="605860">
                <a:moveTo>
                  <a:pt x="706836" y="302930"/>
                </a:moveTo>
                <a:lnTo>
                  <a:pt x="555371" y="605860"/>
                </a:lnTo>
                <a:lnTo>
                  <a:pt x="0" y="605860"/>
                </a:lnTo>
                <a:lnTo>
                  <a:pt x="151465" y="302930"/>
                </a:lnTo>
                <a:lnTo>
                  <a:pt x="0" y="0"/>
                </a:lnTo>
                <a:lnTo>
                  <a:pt x="555371" y="0"/>
                </a:lnTo>
                <a:close/>
              </a:path>
            </a:pathLst>
          </a:custGeom>
          <a:noFill/>
          <a:ln w="12621">
            <a:solidFill>
              <a:srgbClr val="DE58A9"/>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30" name="Rounded Rectangle 29"/>
          <p:cNvSpPr/>
          <p:nvPr/>
        </p:nvSpPr>
        <p:spPr>
          <a:xfrm>
            <a:off x="8367976" y="2971426"/>
            <a:ext cx="706836" cy="605860"/>
          </a:xfrm>
          <a:custGeom>
            <a:avLst/>
            <a:gdLst/>
            <a:ahLst/>
            <a:cxnLst/>
            <a:rect l="0" t="0" r="0" b="0"/>
            <a:pathLst>
              <a:path w="706836" h="605860">
                <a:moveTo>
                  <a:pt x="706836" y="302930"/>
                </a:moveTo>
                <a:lnTo>
                  <a:pt x="555371" y="605860"/>
                </a:lnTo>
                <a:lnTo>
                  <a:pt x="0" y="605860"/>
                </a:lnTo>
                <a:lnTo>
                  <a:pt x="151465" y="302930"/>
                </a:lnTo>
                <a:lnTo>
                  <a:pt x="0" y="0"/>
                </a:lnTo>
                <a:lnTo>
                  <a:pt x="555371" y="0"/>
                </a:lnTo>
                <a:close/>
              </a:path>
            </a:pathLst>
          </a:custGeom>
          <a:noFill/>
          <a:ln w="12621">
            <a:solidFill>
              <a:srgbClr val="BA5DE5"/>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3041456" y="3653019"/>
            <a:ext cx="50488" cy="959278"/>
            <a:chOff x="1186476" y="2802103"/>
            <a:chExt cx="50488" cy="959278"/>
          </a:xfrm>
        </p:grpSpPr>
        <p:sp>
          <p:nvSpPr>
            <p:cNvPr id="31" name="Rounded Rectangle 30"/>
            <p:cNvSpPr/>
            <p:nvPr/>
          </p:nvSpPr>
          <p:spPr>
            <a:xfrm>
              <a:off x="1186476" y="2802103"/>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1EABDA"/>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32" name="Rounded Rectangle 31"/>
            <p:cNvSpPr/>
            <p:nvPr/>
          </p:nvSpPr>
          <p:spPr>
            <a:xfrm>
              <a:off x="1211720" y="2852591"/>
              <a:ext cx="8414" cy="858301"/>
            </a:xfrm>
            <a:custGeom>
              <a:avLst/>
              <a:gdLst/>
              <a:ahLst/>
              <a:cxnLst/>
              <a:rect l="0" t="0" r="0" b="0"/>
              <a:pathLst>
                <a:path w="8414" h="858301">
                  <a:moveTo>
                    <a:pt x="0" y="0"/>
                  </a:moveTo>
                  <a:lnTo>
                    <a:pt x="0" y="858301"/>
                  </a:lnTo>
                </a:path>
              </a:pathLst>
            </a:custGeom>
            <a:noFill/>
            <a:ln w="12621">
              <a:solidFill>
                <a:srgbClr val="1EABDA"/>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33" name="Rounded Rectangle 32"/>
            <p:cNvSpPr/>
            <p:nvPr/>
          </p:nvSpPr>
          <p:spPr>
            <a:xfrm>
              <a:off x="1186476" y="3710893"/>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1EABDA"/>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grpSp>
        <p:nvGrpSpPr>
          <p:cNvPr id="38" name="Group 37"/>
          <p:cNvGrpSpPr/>
          <p:nvPr/>
        </p:nvGrpSpPr>
        <p:grpSpPr>
          <a:xfrm>
            <a:off x="4556106" y="3653019"/>
            <a:ext cx="50488" cy="959278"/>
            <a:chOff x="2701126" y="2802103"/>
            <a:chExt cx="50488" cy="959278"/>
          </a:xfrm>
        </p:grpSpPr>
        <p:sp>
          <p:nvSpPr>
            <p:cNvPr id="35" name="Rounded Rectangle 34"/>
            <p:cNvSpPr/>
            <p:nvPr/>
          </p:nvSpPr>
          <p:spPr>
            <a:xfrm>
              <a:off x="2701126" y="2802103"/>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92BD39"/>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36" name="Rounded Rectangle 35"/>
            <p:cNvSpPr/>
            <p:nvPr/>
          </p:nvSpPr>
          <p:spPr>
            <a:xfrm>
              <a:off x="2726370" y="2852591"/>
              <a:ext cx="8414" cy="858301"/>
            </a:xfrm>
            <a:custGeom>
              <a:avLst/>
              <a:gdLst/>
              <a:ahLst/>
              <a:cxnLst/>
              <a:rect l="0" t="0" r="0" b="0"/>
              <a:pathLst>
                <a:path w="8414" h="858301">
                  <a:moveTo>
                    <a:pt x="0" y="0"/>
                  </a:moveTo>
                  <a:lnTo>
                    <a:pt x="0" y="858301"/>
                  </a:lnTo>
                </a:path>
              </a:pathLst>
            </a:custGeom>
            <a:noFill/>
            <a:ln w="12621">
              <a:solidFill>
                <a:srgbClr val="92BD39"/>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37" name="Rounded Rectangle 36"/>
            <p:cNvSpPr/>
            <p:nvPr/>
          </p:nvSpPr>
          <p:spPr>
            <a:xfrm>
              <a:off x="2701126" y="3710893"/>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92BD39"/>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grpSp>
        <p:nvGrpSpPr>
          <p:cNvPr id="42" name="Group 41"/>
          <p:cNvGrpSpPr/>
          <p:nvPr/>
        </p:nvGrpSpPr>
        <p:grpSpPr>
          <a:xfrm>
            <a:off x="6070756" y="3653019"/>
            <a:ext cx="50488" cy="1060254"/>
            <a:chOff x="4215776" y="2802103"/>
            <a:chExt cx="50488" cy="1060254"/>
          </a:xfrm>
        </p:grpSpPr>
        <p:sp>
          <p:nvSpPr>
            <p:cNvPr id="39" name="Rounded Rectangle 38"/>
            <p:cNvSpPr/>
            <p:nvPr/>
          </p:nvSpPr>
          <p:spPr>
            <a:xfrm>
              <a:off x="4215776" y="2802103"/>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DE8431"/>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40" name="Rounded Rectangle 39"/>
            <p:cNvSpPr/>
            <p:nvPr/>
          </p:nvSpPr>
          <p:spPr>
            <a:xfrm>
              <a:off x="4241020" y="2852591"/>
              <a:ext cx="8414" cy="959278"/>
            </a:xfrm>
            <a:custGeom>
              <a:avLst/>
              <a:gdLst/>
              <a:ahLst/>
              <a:cxnLst/>
              <a:rect l="0" t="0" r="0" b="0"/>
              <a:pathLst>
                <a:path w="8414" h="959278">
                  <a:moveTo>
                    <a:pt x="0" y="0"/>
                  </a:moveTo>
                  <a:lnTo>
                    <a:pt x="0" y="959278"/>
                  </a:lnTo>
                </a:path>
              </a:pathLst>
            </a:custGeom>
            <a:noFill/>
            <a:ln w="12621">
              <a:solidFill>
                <a:srgbClr val="DE8431"/>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41" name="Rounded Rectangle 40"/>
            <p:cNvSpPr/>
            <p:nvPr/>
          </p:nvSpPr>
          <p:spPr>
            <a:xfrm>
              <a:off x="4215776" y="3811869"/>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DE8431"/>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grpSp>
        <p:nvGrpSpPr>
          <p:cNvPr id="46" name="Group 45"/>
          <p:cNvGrpSpPr/>
          <p:nvPr/>
        </p:nvGrpSpPr>
        <p:grpSpPr>
          <a:xfrm>
            <a:off x="7585406" y="3653020"/>
            <a:ext cx="50488" cy="858301"/>
            <a:chOff x="5730426" y="2802103"/>
            <a:chExt cx="50488" cy="858301"/>
          </a:xfrm>
        </p:grpSpPr>
        <p:sp>
          <p:nvSpPr>
            <p:cNvPr id="43" name="Rounded Rectangle 42"/>
            <p:cNvSpPr/>
            <p:nvPr/>
          </p:nvSpPr>
          <p:spPr>
            <a:xfrm>
              <a:off x="5730426" y="2802103"/>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DE58A9"/>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44" name="Rounded Rectangle 43"/>
            <p:cNvSpPr/>
            <p:nvPr/>
          </p:nvSpPr>
          <p:spPr>
            <a:xfrm>
              <a:off x="5755671" y="2852591"/>
              <a:ext cx="8414" cy="757325"/>
            </a:xfrm>
            <a:custGeom>
              <a:avLst/>
              <a:gdLst/>
              <a:ahLst/>
              <a:cxnLst/>
              <a:rect l="0" t="0" r="0" b="0"/>
              <a:pathLst>
                <a:path w="8414" h="757325">
                  <a:moveTo>
                    <a:pt x="0" y="0"/>
                  </a:moveTo>
                  <a:lnTo>
                    <a:pt x="0" y="757325"/>
                  </a:lnTo>
                </a:path>
              </a:pathLst>
            </a:custGeom>
            <a:noFill/>
            <a:ln w="12621">
              <a:solidFill>
                <a:srgbClr val="DE58A9"/>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45" name="Rounded Rectangle 44"/>
            <p:cNvSpPr/>
            <p:nvPr/>
          </p:nvSpPr>
          <p:spPr>
            <a:xfrm>
              <a:off x="5730426" y="3609916"/>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DE58A9"/>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sp>
        <p:nvSpPr>
          <p:cNvPr id="47" name="TextBox 46"/>
          <p:cNvSpPr txBox="1"/>
          <p:nvPr/>
        </p:nvSpPr>
        <p:spPr>
          <a:xfrm>
            <a:off x="8485783" y="2475800"/>
            <a:ext cx="1017907" cy="338554"/>
          </a:xfrm>
          <a:prstGeom prst="rect">
            <a:avLst/>
          </a:prstGeom>
          <a:noFill/>
          <a:ln>
            <a:noFill/>
          </a:ln>
        </p:spPr>
        <p:txBody>
          <a:bodyPr wrap="square" lIns="0" tIns="0" rIns="0" bIns="0" anchor="t">
            <a:spAutoFit/>
          </a:bodyPr>
          <a:lstStyle/>
          <a:p>
            <a:pPr algn="l"/>
            <a:r>
              <a:rPr sz="1100">
                <a:solidFill>
                  <a:srgbClr val="484848"/>
                </a:solidFill>
                <a:latin typeface="Times New Roman" panose="02020603050405020304" pitchFamily="18" charset="0"/>
                <a:cs typeface="Times New Roman" panose="02020603050405020304" pitchFamily="18" charset="0"/>
              </a:rPr>
              <a:t>Completion of the
pipeline</a:t>
            </a:r>
          </a:p>
        </p:txBody>
      </p:sp>
      <p:sp>
        <p:nvSpPr>
          <p:cNvPr id="48" name="TextBox 47"/>
          <p:cNvSpPr txBox="1"/>
          <p:nvPr/>
        </p:nvSpPr>
        <p:spPr>
          <a:xfrm>
            <a:off x="5456482" y="2475800"/>
            <a:ext cx="1186476" cy="338554"/>
          </a:xfrm>
          <a:prstGeom prst="rect">
            <a:avLst/>
          </a:prstGeom>
          <a:noFill/>
          <a:ln>
            <a:noFill/>
          </a:ln>
        </p:spPr>
        <p:txBody>
          <a:bodyPr wrap="square" lIns="0" tIns="0" rIns="0" bIns="0" anchor="t">
            <a:spAutoFit/>
          </a:bodyPr>
          <a:lstStyle/>
          <a:p>
            <a:pPr algn="l"/>
            <a:r>
              <a:rPr sz="1100" dirty="0">
                <a:solidFill>
                  <a:srgbClr val="484848"/>
                </a:solidFill>
                <a:latin typeface="Times New Roman" panose="02020603050405020304" pitchFamily="18" charset="0"/>
                <a:cs typeface="Times New Roman" panose="02020603050405020304" pitchFamily="18" charset="0"/>
              </a:rPr>
              <a:t>Designing the
modified U-Net</a:t>
            </a:r>
          </a:p>
        </p:txBody>
      </p:sp>
      <p:sp>
        <p:nvSpPr>
          <p:cNvPr id="49" name="TextBox 48"/>
          <p:cNvSpPr txBox="1"/>
          <p:nvPr/>
        </p:nvSpPr>
        <p:spPr>
          <a:xfrm>
            <a:off x="3941831" y="2475800"/>
            <a:ext cx="1142942" cy="338554"/>
          </a:xfrm>
          <a:prstGeom prst="rect">
            <a:avLst/>
          </a:prstGeom>
          <a:noFill/>
          <a:ln>
            <a:noFill/>
          </a:ln>
        </p:spPr>
        <p:txBody>
          <a:bodyPr wrap="square" lIns="0" tIns="0" rIns="0" bIns="0" anchor="t">
            <a:spAutoFit/>
          </a:bodyPr>
          <a:lstStyle/>
          <a:p>
            <a:pPr algn="l"/>
            <a:r>
              <a:rPr sz="1100">
                <a:solidFill>
                  <a:srgbClr val="484848"/>
                </a:solidFill>
                <a:latin typeface="Times New Roman" panose="02020603050405020304" pitchFamily="18" charset="0"/>
                <a:cs typeface="Times New Roman" panose="02020603050405020304" pitchFamily="18" charset="0"/>
              </a:rPr>
              <a:t>Noise reduction and
normalization</a:t>
            </a:r>
          </a:p>
        </p:txBody>
      </p:sp>
      <p:sp>
        <p:nvSpPr>
          <p:cNvPr id="50" name="TextBox 49"/>
          <p:cNvSpPr txBox="1"/>
          <p:nvPr/>
        </p:nvSpPr>
        <p:spPr>
          <a:xfrm>
            <a:off x="7728457" y="4190578"/>
            <a:ext cx="1259386" cy="338554"/>
          </a:xfrm>
          <a:prstGeom prst="rect">
            <a:avLst/>
          </a:prstGeom>
          <a:noFill/>
          <a:ln>
            <a:noFill/>
          </a:ln>
        </p:spPr>
        <p:txBody>
          <a:bodyPr wrap="square" lIns="0" tIns="0" rIns="0" bIns="0" anchor="t">
            <a:spAutoFit/>
          </a:bodyPr>
          <a:lstStyle/>
          <a:p>
            <a:pPr algn="l"/>
            <a:r>
              <a:rPr sz="1100" dirty="0">
                <a:solidFill>
                  <a:srgbClr val="484848"/>
                </a:solidFill>
                <a:latin typeface="Times New Roman" panose="02020603050405020304" pitchFamily="18" charset="0"/>
                <a:cs typeface="Times New Roman" panose="02020603050405020304" pitchFamily="18" charset="0"/>
              </a:rPr>
              <a:t>Creating confidence
heatmaps</a:t>
            </a:r>
          </a:p>
        </p:txBody>
      </p:sp>
      <p:sp>
        <p:nvSpPr>
          <p:cNvPr id="51" name="TextBox 50"/>
          <p:cNvSpPr txBox="1"/>
          <p:nvPr/>
        </p:nvSpPr>
        <p:spPr>
          <a:xfrm>
            <a:off x="8485782" y="2198113"/>
            <a:ext cx="829158" cy="169277"/>
          </a:xfrm>
          <a:prstGeom prst="rect">
            <a:avLst/>
          </a:prstGeom>
          <a:noFill/>
          <a:ln>
            <a:noFill/>
          </a:ln>
        </p:spPr>
        <p:txBody>
          <a:bodyPr wrap="square" lIns="0" tIns="0" rIns="0" bIns="0" anchor="t">
            <a:spAutoFit/>
          </a:bodyPr>
          <a:lstStyle/>
          <a:p>
            <a:pPr algn="l"/>
            <a:r>
              <a:rPr sz="1100" dirty="0">
                <a:solidFill>
                  <a:srgbClr val="BA5DE5"/>
                </a:solidFill>
                <a:latin typeface="Times New Roman" panose="02020603050405020304" pitchFamily="18" charset="0"/>
                <a:cs typeface="Times New Roman" panose="02020603050405020304" pitchFamily="18" charset="0"/>
              </a:rPr>
              <a:t>End</a:t>
            </a:r>
          </a:p>
        </p:txBody>
      </p:sp>
      <p:sp>
        <p:nvSpPr>
          <p:cNvPr id="52" name="TextBox 51"/>
          <p:cNvSpPr txBox="1"/>
          <p:nvPr/>
        </p:nvSpPr>
        <p:spPr>
          <a:xfrm>
            <a:off x="6971132" y="2299090"/>
            <a:ext cx="1003480" cy="507831"/>
          </a:xfrm>
          <a:prstGeom prst="rect">
            <a:avLst/>
          </a:prstGeom>
          <a:noFill/>
          <a:ln>
            <a:noFill/>
          </a:ln>
        </p:spPr>
        <p:txBody>
          <a:bodyPr wrap="square" lIns="0" tIns="0" rIns="0" bIns="0" anchor="t">
            <a:spAutoFit/>
          </a:bodyPr>
          <a:lstStyle/>
          <a:p>
            <a:pPr algn="l"/>
            <a:r>
              <a:rPr sz="1100">
                <a:solidFill>
                  <a:srgbClr val="484848"/>
                </a:solidFill>
                <a:latin typeface="Times New Roman" panose="02020603050405020304" pitchFamily="18" charset="0"/>
                <a:cs typeface="Times New Roman" panose="02020603050405020304" pitchFamily="18" charset="0"/>
              </a:rPr>
              <a:t>Assessing
performance with
key metrics</a:t>
            </a:r>
          </a:p>
        </p:txBody>
      </p:sp>
      <p:sp>
        <p:nvSpPr>
          <p:cNvPr id="53" name="TextBox 52"/>
          <p:cNvSpPr txBox="1"/>
          <p:nvPr/>
        </p:nvSpPr>
        <p:spPr>
          <a:xfrm>
            <a:off x="5456482" y="2198113"/>
            <a:ext cx="1287451" cy="169277"/>
          </a:xfrm>
          <a:prstGeom prst="rect">
            <a:avLst/>
          </a:prstGeom>
          <a:noFill/>
          <a:ln>
            <a:noFill/>
          </a:ln>
        </p:spPr>
        <p:txBody>
          <a:bodyPr wrap="square" lIns="0" tIns="0" rIns="0" bIns="0" anchor="t">
            <a:spAutoFit/>
          </a:bodyPr>
          <a:lstStyle/>
          <a:p>
            <a:pPr algn="l"/>
            <a:r>
              <a:rPr sz="1100" dirty="0">
                <a:solidFill>
                  <a:srgbClr val="E0CB15"/>
                </a:solidFill>
                <a:latin typeface="Times New Roman" panose="02020603050405020304" pitchFamily="18" charset="0"/>
                <a:cs typeface="Times New Roman" panose="02020603050405020304" pitchFamily="18" charset="0"/>
              </a:rPr>
              <a:t>Model Architecture</a:t>
            </a:r>
          </a:p>
        </p:txBody>
      </p:sp>
      <p:sp>
        <p:nvSpPr>
          <p:cNvPr id="54" name="TextBox 53"/>
          <p:cNvSpPr txBox="1"/>
          <p:nvPr/>
        </p:nvSpPr>
        <p:spPr>
          <a:xfrm>
            <a:off x="3941831" y="2198113"/>
            <a:ext cx="1118896" cy="169277"/>
          </a:xfrm>
          <a:prstGeom prst="rect">
            <a:avLst/>
          </a:prstGeom>
          <a:noFill/>
          <a:ln>
            <a:noFill/>
          </a:ln>
        </p:spPr>
        <p:txBody>
          <a:bodyPr wrap="square" lIns="0" tIns="0" rIns="0" bIns="0" anchor="t">
            <a:spAutoFit/>
          </a:bodyPr>
          <a:lstStyle/>
          <a:p>
            <a:pPr algn="l"/>
            <a:r>
              <a:rPr sz="1100">
                <a:solidFill>
                  <a:srgbClr val="3CC583"/>
                </a:solidFill>
                <a:latin typeface="Times New Roman" panose="02020603050405020304" pitchFamily="18" charset="0"/>
                <a:cs typeface="Times New Roman" panose="02020603050405020304" pitchFamily="18" charset="0"/>
              </a:rPr>
              <a:t>Data Preprocessing</a:t>
            </a:r>
          </a:p>
        </p:txBody>
      </p:sp>
      <p:sp>
        <p:nvSpPr>
          <p:cNvPr id="55" name="TextBox 54"/>
          <p:cNvSpPr txBox="1"/>
          <p:nvPr/>
        </p:nvSpPr>
        <p:spPr>
          <a:xfrm>
            <a:off x="3184506" y="3813740"/>
            <a:ext cx="1222276" cy="169277"/>
          </a:xfrm>
          <a:prstGeom prst="rect">
            <a:avLst/>
          </a:prstGeom>
          <a:noFill/>
          <a:ln>
            <a:noFill/>
          </a:ln>
        </p:spPr>
        <p:txBody>
          <a:bodyPr wrap="square" lIns="0" tIns="0" rIns="0" bIns="0" anchor="t">
            <a:spAutoFit/>
          </a:bodyPr>
          <a:lstStyle/>
          <a:p>
            <a:pPr algn="l"/>
            <a:r>
              <a:rPr sz="1100" dirty="0">
                <a:solidFill>
                  <a:srgbClr val="1EABDA"/>
                </a:solidFill>
                <a:latin typeface="Times New Roman" panose="02020603050405020304" pitchFamily="18" charset="0"/>
                <a:cs typeface="Times New Roman" panose="02020603050405020304" pitchFamily="18" charset="0"/>
              </a:rPr>
              <a:t>Data Acquisition</a:t>
            </a:r>
          </a:p>
        </p:txBody>
      </p:sp>
      <p:sp>
        <p:nvSpPr>
          <p:cNvPr id="56" name="TextBox 55"/>
          <p:cNvSpPr txBox="1"/>
          <p:nvPr/>
        </p:nvSpPr>
        <p:spPr>
          <a:xfrm>
            <a:off x="2427181" y="2198113"/>
            <a:ext cx="274114" cy="169277"/>
          </a:xfrm>
          <a:prstGeom prst="rect">
            <a:avLst/>
          </a:prstGeom>
          <a:noFill/>
          <a:ln>
            <a:noFill/>
          </a:ln>
        </p:spPr>
        <p:txBody>
          <a:bodyPr wrap="square" lIns="0" tIns="0" rIns="0" bIns="0" anchor="t">
            <a:spAutoFit/>
          </a:bodyPr>
          <a:lstStyle/>
          <a:p>
            <a:pPr algn="l"/>
            <a:r>
              <a:rPr sz="1100" dirty="0">
                <a:solidFill>
                  <a:srgbClr val="4E88E7"/>
                </a:solidFill>
                <a:latin typeface="Times New Roman" panose="02020603050405020304" pitchFamily="18" charset="0"/>
                <a:cs typeface="Times New Roman" panose="02020603050405020304" pitchFamily="18" charset="0"/>
              </a:rPr>
              <a:t>Start</a:t>
            </a:r>
          </a:p>
        </p:txBody>
      </p:sp>
      <p:sp>
        <p:nvSpPr>
          <p:cNvPr id="57" name="TextBox 56"/>
          <p:cNvSpPr txBox="1"/>
          <p:nvPr/>
        </p:nvSpPr>
        <p:spPr>
          <a:xfrm>
            <a:off x="4699157" y="3813740"/>
            <a:ext cx="1033548" cy="169277"/>
          </a:xfrm>
          <a:prstGeom prst="rect">
            <a:avLst/>
          </a:prstGeom>
          <a:noFill/>
          <a:ln>
            <a:noFill/>
          </a:ln>
        </p:spPr>
        <p:txBody>
          <a:bodyPr wrap="square" lIns="0" tIns="0" rIns="0" bIns="0" anchor="t">
            <a:spAutoFit/>
          </a:bodyPr>
          <a:lstStyle/>
          <a:p>
            <a:pPr algn="l"/>
            <a:r>
              <a:rPr sz="1100" dirty="0">
                <a:solidFill>
                  <a:srgbClr val="92BD39"/>
                </a:solidFill>
                <a:latin typeface="Times New Roman" panose="02020603050405020304" pitchFamily="18" charset="0"/>
                <a:cs typeface="Times New Roman" panose="02020603050405020304" pitchFamily="18" charset="0"/>
              </a:rPr>
              <a:t>Data Splitting</a:t>
            </a:r>
          </a:p>
        </p:txBody>
      </p:sp>
      <p:sp>
        <p:nvSpPr>
          <p:cNvPr id="58" name="TextBox 57"/>
          <p:cNvSpPr txBox="1"/>
          <p:nvPr/>
        </p:nvSpPr>
        <p:spPr>
          <a:xfrm>
            <a:off x="6971133" y="1996160"/>
            <a:ext cx="1388428" cy="215444"/>
          </a:xfrm>
          <a:prstGeom prst="rect">
            <a:avLst/>
          </a:prstGeom>
          <a:noFill/>
          <a:ln>
            <a:noFill/>
          </a:ln>
        </p:spPr>
        <p:txBody>
          <a:bodyPr wrap="square" lIns="0" tIns="0" rIns="0" bIns="0" anchor="t">
            <a:spAutoFit/>
          </a:bodyPr>
          <a:lstStyle/>
          <a:p>
            <a:pPr algn="l"/>
            <a:r>
              <a:rPr sz="1400" dirty="0">
                <a:solidFill>
                  <a:srgbClr val="E55753"/>
                </a:solidFill>
                <a:latin typeface="Times New Roman" panose="02020603050405020304" pitchFamily="18" charset="0"/>
                <a:cs typeface="Times New Roman" panose="02020603050405020304" pitchFamily="18" charset="0"/>
              </a:rPr>
              <a:t>Model Evaluation</a:t>
            </a:r>
          </a:p>
        </p:txBody>
      </p:sp>
      <p:sp>
        <p:nvSpPr>
          <p:cNvPr id="59" name="TextBox 58"/>
          <p:cNvSpPr txBox="1"/>
          <p:nvPr/>
        </p:nvSpPr>
        <p:spPr>
          <a:xfrm>
            <a:off x="6213805" y="3813740"/>
            <a:ext cx="1129715" cy="169277"/>
          </a:xfrm>
          <a:prstGeom prst="rect">
            <a:avLst/>
          </a:prstGeom>
          <a:noFill/>
          <a:ln>
            <a:noFill/>
          </a:ln>
        </p:spPr>
        <p:txBody>
          <a:bodyPr wrap="square" lIns="0" tIns="0" rIns="0" bIns="0" anchor="t">
            <a:spAutoFit/>
          </a:bodyPr>
          <a:lstStyle/>
          <a:p>
            <a:pPr algn="l"/>
            <a:r>
              <a:rPr sz="1100" dirty="0">
                <a:solidFill>
                  <a:srgbClr val="DE8431"/>
                </a:solidFill>
                <a:latin typeface="Times New Roman" panose="02020603050405020304" pitchFamily="18" charset="0"/>
                <a:cs typeface="Times New Roman" panose="02020603050405020304" pitchFamily="18" charset="0"/>
              </a:rPr>
              <a:t>Model Training</a:t>
            </a:r>
          </a:p>
        </p:txBody>
      </p:sp>
      <p:sp>
        <p:nvSpPr>
          <p:cNvPr id="60" name="TextBox 59"/>
          <p:cNvSpPr txBox="1"/>
          <p:nvPr/>
        </p:nvSpPr>
        <p:spPr>
          <a:xfrm>
            <a:off x="497281" y="362039"/>
            <a:ext cx="7548541" cy="707886"/>
          </a:xfrm>
          <a:prstGeom prst="rect">
            <a:avLst/>
          </a:prstGeom>
          <a:noFill/>
          <a:ln>
            <a:noFill/>
          </a:ln>
        </p:spPr>
        <p:txBody>
          <a:bodyPr wrap="none" lIns="0" tIns="0" rIns="0" bIns="0" anchor="t">
            <a:spAutoFit/>
          </a:bodyPr>
          <a:lstStyle/>
          <a:p>
            <a:r>
              <a:rPr sz="3000" b="1" dirty="0">
                <a:latin typeface="Times New Roman" panose="02020603050405020304" pitchFamily="18" charset="0"/>
                <a:cs typeface="Times New Roman" panose="02020603050405020304" pitchFamily="18" charset="0"/>
              </a:rPr>
              <a:t>Flood Detection System Development Pipeline</a:t>
            </a:r>
            <a:br>
              <a:rPr lang="en-US" sz="24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 Existing Functionality )</a:t>
            </a:r>
            <a:endParaRPr sz="2400" b="1" dirty="0">
              <a:latin typeface="Times New Roman" panose="02020603050405020304" pitchFamily="18" charset="0"/>
              <a:cs typeface="Times New Roman" panose="02020603050405020304" pitchFamily="18" charset="0"/>
            </a:endParaRPr>
          </a:p>
        </p:txBody>
      </p:sp>
      <p:sp>
        <p:nvSpPr>
          <p:cNvPr id="61" name="TextBox 60"/>
          <p:cNvSpPr txBox="1"/>
          <p:nvPr/>
        </p:nvSpPr>
        <p:spPr>
          <a:xfrm>
            <a:off x="7728457" y="3788497"/>
            <a:ext cx="1007096" cy="338554"/>
          </a:xfrm>
          <a:prstGeom prst="rect">
            <a:avLst/>
          </a:prstGeom>
          <a:noFill/>
          <a:ln>
            <a:noFill/>
          </a:ln>
        </p:spPr>
        <p:txBody>
          <a:bodyPr wrap="square" lIns="0" tIns="0" rIns="0" bIns="0" anchor="t">
            <a:spAutoFit/>
          </a:bodyPr>
          <a:lstStyle/>
          <a:p>
            <a:pPr algn="l"/>
            <a:r>
              <a:rPr sz="1100">
                <a:solidFill>
                  <a:srgbClr val="DE58A9"/>
                </a:solidFill>
                <a:latin typeface="Times New Roman" panose="02020603050405020304" pitchFamily="18" charset="0"/>
                <a:cs typeface="Times New Roman" panose="02020603050405020304" pitchFamily="18" charset="0"/>
              </a:rPr>
              <a:t>Explainability &amp;
Visualization</a:t>
            </a:r>
          </a:p>
        </p:txBody>
      </p:sp>
      <p:sp>
        <p:nvSpPr>
          <p:cNvPr id="62" name="TextBox 61"/>
          <p:cNvSpPr txBox="1"/>
          <p:nvPr/>
        </p:nvSpPr>
        <p:spPr>
          <a:xfrm>
            <a:off x="3184507" y="4116671"/>
            <a:ext cx="1209048" cy="507831"/>
          </a:xfrm>
          <a:prstGeom prst="rect">
            <a:avLst/>
          </a:prstGeom>
          <a:noFill/>
          <a:ln>
            <a:noFill/>
          </a:ln>
        </p:spPr>
        <p:txBody>
          <a:bodyPr wrap="square" lIns="0" tIns="0" rIns="0" bIns="0" anchor="t">
            <a:spAutoFit/>
          </a:bodyPr>
          <a:lstStyle/>
          <a:p>
            <a:pPr algn="l"/>
            <a:r>
              <a:rPr sz="1100" dirty="0">
                <a:solidFill>
                  <a:srgbClr val="484848"/>
                </a:solidFill>
                <a:latin typeface="Times New Roman" panose="02020603050405020304" pitchFamily="18" charset="0"/>
                <a:cs typeface="Times New Roman" panose="02020603050405020304" pitchFamily="18" charset="0"/>
              </a:rPr>
              <a:t>Loading the
</a:t>
            </a:r>
            <a:r>
              <a:rPr sz="1100" dirty="0" err="1">
                <a:solidFill>
                  <a:srgbClr val="484848"/>
                </a:solidFill>
                <a:latin typeface="Times New Roman" panose="02020603050405020304" pitchFamily="18" charset="0"/>
                <a:cs typeface="Times New Roman" panose="02020603050405020304" pitchFamily="18" charset="0"/>
              </a:rPr>
              <a:t>MediaEval</a:t>
            </a:r>
            <a:r>
              <a:rPr sz="1100" dirty="0">
                <a:solidFill>
                  <a:srgbClr val="484848"/>
                </a:solidFill>
                <a:latin typeface="Times New Roman" panose="02020603050405020304" pitchFamily="18" charset="0"/>
                <a:cs typeface="Times New Roman" panose="02020603050405020304" pitchFamily="18" charset="0"/>
              </a:rPr>
              <a:t> 2017
dataset</a:t>
            </a:r>
          </a:p>
        </p:txBody>
      </p:sp>
      <p:sp>
        <p:nvSpPr>
          <p:cNvPr id="63" name="TextBox 62"/>
          <p:cNvSpPr txBox="1"/>
          <p:nvPr/>
        </p:nvSpPr>
        <p:spPr>
          <a:xfrm>
            <a:off x="4699157" y="4116671"/>
            <a:ext cx="1183804" cy="507831"/>
          </a:xfrm>
          <a:prstGeom prst="rect">
            <a:avLst/>
          </a:prstGeom>
          <a:noFill/>
          <a:ln>
            <a:noFill/>
          </a:ln>
        </p:spPr>
        <p:txBody>
          <a:bodyPr wrap="square" lIns="0" tIns="0" rIns="0" bIns="0" anchor="t">
            <a:spAutoFit/>
          </a:bodyPr>
          <a:lstStyle/>
          <a:p>
            <a:pPr algn="l"/>
            <a:r>
              <a:rPr sz="1100" dirty="0">
                <a:solidFill>
                  <a:srgbClr val="484848"/>
                </a:solidFill>
                <a:latin typeface="Times New Roman" panose="02020603050405020304" pitchFamily="18" charset="0"/>
                <a:cs typeface="Times New Roman" panose="02020603050405020304" pitchFamily="18" charset="0"/>
              </a:rPr>
              <a:t>Dividing data into
training, validation,
and test sets</a:t>
            </a:r>
          </a:p>
        </p:txBody>
      </p:sp>
      <p:sp>
        <p:nvSpPr>
          <p:cNvPr id="64" name="TextBox 63"/>
          <p:cNvSpPr txBox="1"/>
          <p:nvPr/>
        </p:nvSpPr>
        <p:spPr>
          <a:xfrm>
            <a:off x="6213805" y="4091427"/>
            <a:ext cx="1175391" cy="677108"/>
          </a:xfrm>
          <a:prstGeom prst="rect">
            <a:avLst/>
          </a:prstGeom>
          <a:noFill/>
          <a:ln>
            <a:noFill/>
          </a:ln>
        </p:spPr>
        <p:txBody>
          <a:bodyPr wrap="square" lIns="0" tIns="0" rIns="0" bIns="0" anchor="t">
            <a:spAutoFit/>
          </a:bodyPr>
          <a:lstStyle/>
          <a:p>
            <a:pPr algn="l"/>
            <a:r>
              <a:rPr sz="1100" dirty="0">
                <a:solidFill>
                  <a:srgbClr val="484848"/>
                </a:solidFill>
                <a:latin typeface="Times New Roman" panose="02020603050405020304" pitchFamily="18" charset="0"/>
                <a:cs typeface="Times New Roman" panose="02020603050405020304" pitchFamily="18" charset="0"/>
              </a:rPr>
              <a:t>Optimizing the
model with specific
losses and
regularizations</a:t>
            </a:r>
          </a:p>
        </p:txBody>
      </p:sp>
      <p:sp>
        <p:nvSpPr>
          <p:cNvPr id="65" name="TextBox 64"/>
          <p:cNvSpPr txBox="1"/>
          <p:nvPr/>
        </p:nvSpPr>
        <p:spPr>
          <a:xfrm>
            <a:off x="2427181" y="2475800"/>
            <a:ext cx="1134528" cy="338554"/>
          </a:xfrm>
          <a:prstGeom prst="rect">
            <a:avLst/>
          </a:prstGeom>
          <a:noFill/>
          <a:ln>
            <a:noFill/>
          </a:ln>
        </p:spPr>
        <p:txBody>
          <a:bodyPr wrap="square" lIns="0" tIns="0" rIns="0" bIns="0" anchor="t">
            <a:spAutoFit/>
          </a:bodyPr>
          <a:lstStyle/>
          <a:p>
            <a:pPr algn="l"/>
            <a:r>
              <a:rPr sz="1100" dirty="0">
                <a:solidFill>
                  <a:srgbClr val="484848"/>
                </a:solidFill>
                <a:latin typeface="Times New Roman" panose="02020603050405020304" pitchFamily="18" charset="0"/>
                <a:cs typeface="Times New Roman" panose="02020603050405020304" pitchFamily="18" charset="0"/>
              </a:rPr>
              <a:t>Beginning of the
pipeline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F6005-D262-B821-4C2F-C04C7243C1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B140F1-F124-EB8B-B117-5CC0684BD2FF}"/>
              </a:ext>
            </a:extLst>
          </p:cNvPr>
          <p:cNvSpPr>
            <a:spLocks noGrp="1"/>
          </p:cNvSpPr>
          <p:nvPr>
            <p:ph type="title"/>
          </p:nvPr>
        </p:nvSpPr>
        <p:spPr>
          <a:xfrm>
            <a:off x="838200" y="365126"/>
            <a:ext cx="10515600" cy="1243542"/>
          </a:xfrm>
        </p:spPr>
        <p:txBody>
          <a:bodyPr>
            <a:normAutofit/>
          </a:bodyPr>
          <a:lstStyle/>
          <a:p>
            <a:r>
              <a:rPr lang="en-US" sz="3000" b="1" dirty="0">
                <a:latin typeface="Times New Roman" panose="02020603050405020304" pitchFamily="18" charset="0"/>
                <a:cs typeface="Times New Roman" panose="02020603050405020304" pitchFamily="18" charset="0"/>
              </a:rPr>
              <a:t>Problems Identified</a:t>
            </a:r>
          </a:p>
        </p:txBody>
      </p:sp>
      <p:sp>
        <p:nvSpPr>
          <p:cNvPr id="3" name="TextBox 2">
            <a:extLst>
              <a:ext uri="{FF2B5EF4-FFF2-40B4-BE49-F238E27FC236}">
                <a16:creationId xmlns:a16="http://schemas.microsoft.com/office/drawing/2014/main" id="{1C183715-EA41-61AC-642A-8C85B0A6732C}"/>
              </a:ext>
            </a:extLst>
          </p:cNvPr>
          <p:cNvSpPr txBox="1"/>
          <p:nvPr/>
        </p:nvSpPr>
        <p:spPr>
          <a:xfrm>
            <a:off x="838200" y="1720840"/>
            <a:ext cx="10515600"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Missing SAR (Synthetic Aperture Radar) Data : The model uses only optical satellite images, which are ineffective during cloud cover and at night—common during floods.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Overfitting : The model performs extremely well on training data (</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99.46%, accuracy 99.41%) but drops on validation/test sets (</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~71.5%, accuracy ~68.8%)</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Lack of Data Diversity: Training is conducted solely on the </a:t>
            </a:r>
            <a:r>
              <a:rPr lang="en-US" dirty="0" err="1">
                <a:latin typeface="Times New Roman" panose="02020603050405020304" pitchFamily="18" charset="0"/>
                <a:cs typeface="Times New Roman" panose="02020603050405020304" pitchFamily="18" charset="0"/>
              </a:rPr>
              <a:t>MediaEval</a:t>
            </a:r>
            <a:r>
              <a:rPr lang="en-US" dirty="0">
                <a:latin typeface="Times New Roman" panose="02020603050405020304" pitchFamily="18" charset="0"/>
                <a:cs typeface="Times New Roman" panose="02020603050405020304" pitchFamily="18" charset="0"/>
              </a:rPr>
              <a:t> 2017 dataset, with limited representation of geographic regions, flood types (riverine, coastal, urban), or satellite sensor types.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Absence of Temporal (Time Series) Analysis: The current system analyzes only static, single-point-in-time images; floods are dynamic events that change rapidly.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616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94941" y="2814992"/>
            <a:ext cx="1473619" cy="1228016"/>
            <a:chOff x="2848998" y="2652515"/>
            <a:chExt cx="1473619" cy="1228016"/>
          </a:xfrm>
        </p:grpSpPr>
        <p:sp>
          <p:nvSpPr>
            <p:cNvPr id="2" name="Rounded Rectangle 1"/>
            <p:cNvSpPr/>
            <p:nvPr/>
          </p:nvSpPr>
          <p:spPr>
            <a:xfrm>
              <a:off x="2848998" y="2652515"/>
              <a:ext cx="1473619" cy="1228016"/>
            </a:xfrm>
            <a:custGeom>
              <a:avLst/>
              <a:gdLst/>
              <a:ahLst/>
              <a:cxnLst/>
              <a:rect l="0" t="0" r="0" b="0"/>
              <a:pathLst>
                <a:path w="1473619" h="1228016">
                  <a:moveTo>
                    <a:pt x="196482" y="0"/>
                  </a:moveTo>
                  <a:lnTo>
                    <a:pt x="1277137" y="0"/>
                  </a:lnTo>
                  <a:cubicBezTo>
                    <a:pt x="1277137" y="0"/>
                    <a:pt x="1473619" y="0"/>
                    <a:pt x="1473619" y="196482"/>
                  </a:cubicBezTo>
                  <a:lnTo>
                    <a:pt x="1473619" y="1031533"/>
                  </a:lnTo>
                  <a:cubicBezTo>
                    <a:pt x="1473619" y="1031533"/>
                    <a:pt x="1473619" y="1228016"/>
                    <a:pt x="1277137" y="1228016"/>
                  </a:cubicBezTo>
                  <a:lnTo>
                    <a:pt x="196482" y="1228016"/>
                  </a:lnTo>
                  <a:cubicBezTo>
                    <a:pt x="196482" y="1228016"/>
                    <a:pt x="0" y="1228016"/>
                    <a:pt x="0" y="1031533"/>
                  </a:cubicBezTo>
                  <a:lnTo>
                    <a:pt x="0" y="196482"/>
                  </a:lnTo>
                  <a:cubicBezTo>
                    <a:pt x="0" y="196482"/>
                    <a:pt x="0" y="0"/>
                    <a:pt x="196482" y="0"/>
                  </a:cubicBezTo>
                </a:path>
              </a:pathLst>
            </a:custGeom>
            <a:gradFill rotWithShape="1">
              <a:gsLst>
                <a:gs pos="0">
                  <a:srgbClr val="C8C8C8"/>
                </a:gs>
                <a:gs pos="100000">
                  <a:srgbClr val="A3A3A3"/>
                </a:gs>
              </a:gsLst>
              <a:lin ang="5400000" scaled="1"/>
            </a:gradFill>
            <a:ln>
              <a:no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3" name="Rounded Rectangle 2"/>
            <p:cNvSpPr/>
            <p:nvPr/>
          </p:nvSpPr>
          <p:spPr>
            <a:xfrm>
              <a:off x="2848998" y="2652515"/>
              <a:ext cx="1473619" cy="1228016"/>
            </a:xfrm>
            <a:custGeom>
              <a:avLst/>
              <a:gdLst/>
              <a:ahLst/>
              <a:cxnLst/>
              <a:rect l="0" t="0" r="0" b="0"/>
              <a:pathLst>
                <a:path w="1473619" h="1228016">
                  <a:moveTo>
                    <a:pt x="196482" y="0"/>
                  </a:moveTo>
                  <a:lnTo>
                    <a:pt x="1277137" y="0"/>
                  </a:lnTo>
                  <a:cubicBezTo>
                    <a:pt x="1277137" y="0"/>
                    <a:pt x="1473619" y="0"/>
                    <a:pt x="1473619" y="196482"/>
                  </a:cubicBezTo>
                  <a:lnTo>
                    <a:pt x="1473619" y="1031533"/>
                  </a:lnTo>
                  <a:cubicBezTo>
                    <a:pt x="1473619" y="1031533"/>
                    <a:pt x="1473619" y="1228016"/>
                    <a:pt x="1277137" y="1228016"/>
                  </a:cubicBezTo>
                  <a:lnTo>
                    <a:pt x="196482" y="1228016"/>
                  </a:lnTo>
                  <a:cubicBezTo>
                    <a:pt x="196482" y="1228016"/>
                    <a:pt x="0" y="1228016"/>
                    <a:pt x="0" y="1031533"/>
                  </a:cubicBezTo>
                  <a:lnTo>
                    <a:pt x="0" y="196482"/>
                  </a:lnTo>
                  <a:cubicBezTo>
                    <a:pt x="0" y="196482"/>
                    <a:pt x="0" y="0"/>
                    <a:pt x="196482" y="0"/>
                  </a:cubicBez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grpSp>
      <p:grpSp>
        <p:nvGrpSpPr>
          <p:cNvPr id="7" name="Group 6"/>
          <p:cNvGrpSpPr/>
          <p:nvPr/>
        </p:nvGrpSpPr>
        <p:grpSpPr>
          <a:xfrm>
            <a:off x="2442425" y="2667631"/>
            <a:ext cx="2652515" cy="442085"/>
            <a:chOff x="196482" y="2505153"/>
            <a:chExt cx="2652515" cy="442085"/>
          </a:xfrm>
        </p:grpSpPr>
        <p:sp>
          <p:nvSpPr>
            <p:cNvPr id="5" name="Rounded Rectangle 4"/>
            <p:cNvSpPr/>
            <p:nvPr/>
          </p:nvSpPr>
          <p:spPr>
            <a:xfrm>
              <a:off x="196482" y="2505153"/>
              <a:ext cx="2652515" cy="442085"/>
            </a:xfrm>
            <a:custGeom>
              <a:avLst/>
              <a:gdLst/>
              <a:ahLst/>
              <a:cxnLst/>
              <a:rect l="0" t="0" r="0" b="0"/>
              <a:pathLst>
                <a:path w="2652515" h="442085">
                  <a:moveTo>
                    <a:pt x="98241" y="0"/>
                  </a:moveTo>
                  <a:lnTo>
                    <a:pt x="2554274" y="0"/>
                  </a:lnTo>
                  <a:cubicBezTo>
                    <a:pt x="2554274" y="0"/>
                    <a:pt x="2652515" y="0"/>
                    <a:pt x="2652515" y="98241"/>
                  </a:cubicBezTo>
                  <a:lnTo>
                    <a:pt x="2652515" y="343844"/>
                  </a:lnTo>
                  <a:cubicBezTo>
                    <a:pt x="2652515" y="343844"/>
                    <a:pt x="2652515" y="442085"/>
                    <a:pt x="2554274" y="442085"/>
                  </a:cubicBezTo>
                  <a:lnTo>
                    <a:pt x="98241" y="442085"/>
                  </a:lnTo>
                  <a:cubicBezTo>
                    <a:pt x="98241" y="442085"/>
                    <a:pt x="0" y="442085"/>
                    <a:pt x="0" y="343844"/>
                  </a:cubicBezTo>
                  <a:lnTo>
                    <a:pt x="0" y="98241"/>
                  </a:lnTo>
                  <a:cubicBezTo>
                    <a:pt x="0" y="98241"/>
                    <a:pt x="0" y="0"/>
                    <a:pt x="98241" y="0"/>
                  </a:cubicBezTo>
                </a:path>
              </a:pathLst>
            </a:custGeom>
            <a:gradFill rotWithShape="1">
              <a:gsLst>
                <a:gs pos="0">
                  <a:srgbClr val="FFEF63"/>
                </a:gs>
                <a:gs pos="100000">
                  <a:srgbClr val="FFE60A"/>
                </a:gs>
              </a:gsLst>
              <a:lin ang="5400000" scaled="1"/>
            </a:gradFill>
            <a:ln>
              <a:no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6" name="Rounded Rectangle 5"/>
            <p:cNvSpPr/>
            <p:nvPr/>
          </p:nvSpPr>
          <p:spPr>
            <a:xfrm>
              <a:off x="196482" y="2505153"/>
              <a:ext cx="2652515" cy="442085"/>
            </a:xfrm>
            <a:custGeom>
              <a:avLst/>
              <a:gdLst/>
              <a:ahLst/>
              <a:cxnLst/>
              <a:rect l="0" t="0" r="0" b="0"/>
              <a:pathLst>
                <a:path w="2652515" h="442085">
                  <a:moveTo>
                    <a:pt x="98241" y="0"/>
                  </a:moveTo>
                  <a:lnTo>
                    <a:pt x="2554274" y="0"/>
                  </a:lnTo>
                  <a:cubicBezTo>
                    <a:pt x="2554274" y="0"/>
                    <a:pt x="2652515" y="0"/>
                    <a:pt x="2652515" y="98241"/>
                  </a:cubicBezTo>
                  <a:lnTo>
                    <a:pt x="2652515" y="343844"/>
                  </a:lnTo>
                  <a:cubicBezTo>
                    <a:pt x="2652515" y="343844"/>
                    <a:pt x="2652515" y="442085"/>
                    <a:pt x="2554274" y="442085"/>
                  </a:cubicBezTo>
                  <a:lnTo>
                    <a:pt x="98241" y="442085"/>
                  </a:lnTo>
                  <a:cubicBezTo>
                    <a:pt x="98241" y="442085"/>
                    <a:pt x="0" y="442085"/>
                    <a:pt x="0" y="343844"/>
                  </a:cubicBezTo>
                  <a:lnTo>
                    <a:pt x="0" y="98241"/>
                  </a:lnTo>
                  <a:cubicBezTo>
                    <a:pt x="0" y="98241"/>
                    <a:pt x="0" y="0"/>
                    <a:pt x="98241" y="0"/>
                  </a:cubicBez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grpSp>
      <p:grpSp>
        <p:nvGrpSpPr>
          <p:cNvPr id="10" name="Group 9"/>
          <p:cNvGrpSpPr/>
          <p:nvPr/>
        </p:nvGrpSpPr>
        <p:grpSpPr>
          <a:xfrm>
            <a:off x="5995486" y="4386854"/>
            <a:ext cx="2456033" cy="442085"/>
            <a:chOff x="3749543" y="4224376"/>
            <a:chExt cx="2456033" cy="442085"/>
          </a:xfrm>
        </p:grpSpPr>
        <p:sp>
          <p:nvSpPr>
            <p:cNvPr id="8" name="Rounded Rectangle 7"/>
            <p:cNvSpPr/>
            <p:nvPr/>
          </p:nvSpPr>
          <p:spPr>
            <a:xfrm>
              <a:off x="3749543" y="4224376"/>
              <a:ext cx="2456033" cy="442085"/>
            </a:xfrm>
            <a:custGeom>
              <a:avLst/>
              <a:gdLst/>
              <a:ahLst/>
              <a:cxnLst/>
              <a:rect l="0" t="0" r="0" b="0"/>
              <a:pathLst>
                <a:path w="2456033" h="442085">
                  <a:moveTo>
                    <a:pt x="98241" y="0"/>
                  </a:moveTo>
                  <a:lnTo>
                    <a:pt x="2357791" y="0"/>
                  </a:lnTo>
                  <a:cubicBezTo>
                    <a:pt x="2357791" y="0"/>
                    <a:pt x="2456033" y="0"/>
                    <a:pt x="2456033" y="98241"/>
                  </a:cubicBezTo>
                  <a:lnTo>
                    <a:pt x="2456033" y="343844"/>
                  </a:lnTo>
                  <a:cubicBezTo>
                    <a:pt x="2456033" y="343844"/>
                    <a:pt x="2456033" y="442085"/>
                    <a:pt x="2357791" y="442085"/>
                  </a:cubicBezTo>
                  <a:lnTo>
                    <a:pt x="98241" y="442085"/>
                  </a:lnTo>
                  <a:cubicBezTo>
                    <a:pt x="98241" y="442085"/>
                    <a:pt x="0" y="442085"/>
                    <a:pt x="0" y="343844"/>
                  </a:cubicBezTo>
                  <a:lnTo>
                    <a:pt x="0" y="98241"/>
                  </a:lnTo>
                  <a:cubicBezTo>
                    <a:pt x="0" y="98241"/>
                    <a:pt x="0" y="0"/>
                    <a:pt x="98241" y="0"/>
                  </a:cubicBezTo>
                </a:path>
              </a:pathLst>
            </a:custGeom>
            <a:gradFill rotWithShape="1">
              <a:gsLst>
                <a:gs pos="0">
                  <a:srgbClr val="83FAC1"/>
                </a:gs>
                <a:gs pos="100000">
                  <a:srgbClr val="44E095"/>
                </a:gs>
              </a:gsLst>
              <a:lin ang="5400000" scaled="1"/>
            </a:gradFill>
            <a:ln>
              <a:no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9" name="Rounded Rectangle 8"/>
            <p:cNvSpPr/>
            <p:nvPr/>
          </p:nvSpPr>
          <p:spPr>
            <a:xfrm>
              <a:off x="3749543" y="4224376"/>
              <a:ext cx="2456033" cy="442085"/>
            </a:xfrm>
            <a:custGeom>
              <a:avLst/>
              <a:gdLst/>
              <a:ahLst/>
              <a:cxnLst/>
              <a:rect l="0" t="0" r="0" b="0"/>
              <a:pathLst>
                <a:path w="2456033" h="442085">
                  <a:moveTo>
                    <a:pt x="98241" y="0"/>
                  </a:moveTo>
                  <a:lnTo>
                    <a:pt x="2357791" y="0"/>
                  </a:lnTo>
                  <a:cubicBezTo>
                    <a:pt x="2357791" y="0"/>
                    <a:pt x="2456033" y="0"/>
                    <a:pt x="2456033" y="98241"/>
                  </a:cubicBezTo>
                  <a:lnTo>
                    <a:pt x="2456033" y="343844"/>
                  </a:lnTo>
                  <a:cubicBezTo>
                    <a:pt x="2456033" y="343844"/>
                    <a:pt x="2456033" y="442085"/>
                    <a:pt x="2357791" y="442085"/>
                  </a:cubicBezTo>
                  <a:lnTo>
                    <a:pt x="98241" y="442085"/>
                  </a:lnTo>
                  <a:cubicBezTo>
                    <a:pt x="98241" y="442085"/>
                    <a:pt x="0" y="442085"/>
                    <a:pt x="0" y="343844"/>
                  </a:cubicBezTo>
                  <a:lnTo>
                    <a:pt x="0" y="98241"/>
                  </a:lnTo>
                  <a:cubicBezTo>
                    <a:pt x="0" y="98241"/>
                    <a:pt x="0" y="0"/>
                    <a:pt x="98241" y="0"/>
                  </a:cubicBez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grpSp>
      <p:grpSp>
        <p:nvGrpSpPr>
          <p:cNvPr id="13" name="Group 12"/>
          <p:cNvGrpSpPr/>
          <p:nvPr/>
        </p:nvGrpSpPr>
        <p:grpSpPr>
          <a:xfrm>
            <a:off x="3211982" y="1439615"/>
            <a:ext cx="2456033" cy="442085"/>
            <a:chOff x="966039" y="1277137"/>
            <a:chExt cx="2456033" cy="442085"/>
          </a:xfrm>
        </p:grpSpPr>
        <p:sp>
          <p:nvSpPr>
            <p:cNvPr id="11" name="Rounded Rectangle 10"/>
            <p:cNvSpPr/>
            <p:nvPr/>
          </p:nvSpPr>
          <p:spPr>
            <a:xfrm>
              <a:off x="966039" y="1277137"/>
              <a:ext cx="2456033" cy="442085"/>
            </a:xfrm>
            <a:custGeom>
              <a:avLst/>
              <a:gdLst/>
              <a:ahLst/>
              <a:cxnLst/>
              <a:rect l="0" t="0" r="0" b="0"/>
              <a:pathLst>
                <a:path w="2456033" h="442085">
                  <a:moveTo>
                    <a:pt x="98241" y="0"/>
                  </a:moveTo>
                  <a:lnTo>
                    <a:pt x="2357791" y="0"/>
                  </a:lnTo>
                  <a:cubicBezTo>
                    <a:pt x="2357791" y="0"/>
                    <a:pt x="2456033" y="0"/>
                    <a:pt x="2456033" y="98241"/>
                  </a:cubicBezTo>
                  <a:lnTo>
                    <a:pt x="2456033" y="343844"/>
                  </a:lnTo>
                  <a:cubicBezTo>
                    <a:pt x="2456033" y="343844"/>
                    <a:pt x="2456033" y="442085"/>
                    <a:pt x="2357791" y="442085"/>
                  </a:cubicBezTo>
                  <a:lnTo>
                    <a:pt x="98241" y="442085"/>
                  </a:lnTo>
                  <a:cubicBezTo>
                    <a:pt x="98241" y="442085"/>
                    <a:pt x="0" y="442085"/>
                    <a:pt x="0" y="343844"/>
                  </a:cubicBezTo>
                  <a:lnTo>
                    <a:pt x="0" y="98241"/>
                  </a:lnTo>
                  <a:cubicBezTo>
                    <a:pt x="0" y="98241"/>
                    <a:pt x="0" y="0"/>
                    <a:pt x="98241" y="0"/>
                  </a:cubicBezTo>
                </a:path>
              </a:pathLst>
            </a:custGeom>
            <a:gradFill rotWithShape="1">
              <a:gsLst>
                <a:gs pos="0">
                  <a:srgbClr val="9CC2FF"/>
                </a:gs>
                <a:gs pos="100000">
                  <a:srgbClr val="4F92FF"/>
                </a:gs>
              </a:gsLst>
              <a:lin ang="5400000" scaled="1"/>
            </a:gradFill>
            <a:ln>
              <a:no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12" name="Rounded Rectangle 11"/>
            <p:cNvSpPr/>
            <p:nvPr/>
          </p:nvSpPr>
          <p:spPr>
            <a:xfrm>
              <a:off x="966039" y="1277137"/>
              <a:ext cx="2456033" cy="442085"/>
            </a:xfrm>
            <a:custGeom>
              <a:avLst/>
              <a:gdLst/>
              <a:ahLst/>
              <a:cxnLst/>
              <a:rect l="0" t="0" r="0" b="0"/>
              <a:pathLst>
                <a:path w="2456033" h="442085">
                  <a:moveTo>
                    <a:pt x="98241" y="0"/>
                  </a:moveTo>
                  <a:lnTo>
                    <a:pt x="2357791" y="0"/>
                  </a:lnTo>
                  <a:cubicBezTo>
                    <a:pt x="2357791" y="0"/>
                    <a:pt x="2456033" y="0"/>
                    <a:pt x="2456033" y="98241"/>
                  </a:cubicBezTo>
                  <a:lnTo>
                    <a:pt x="2456033" y="343844"/>
                  </a:lnTo>
                  <a:cubicBezTo>
                    <a:pt x="2456033" y="343844"/>
                    <a:pt x="2456033" y="442085"/>
                    <a:pt x="2357791" y="442085"/>
                  </a:cubicBezTo>
                  <a:lnTo>
                    <a:pt x="98241" y="442085"/>
                  </a:lnTo>
                  <a:cubicBezTo>
                    <a:pt x="98241" y="442085"/>
                    <a:pt x="0" y="442085"/>
                    <a:pt x="0" y="343844"/>
                  </a:cubicBezTo>
                  <a:lnTo>
                    <a:pt x="0" y="98241"/>
                  </a:lnTo>
                  <a:cubicBezTo>
                    <a:pt x="0" y="98241"/>
                    <a:pt x="0" y="0"/>
                    <a:pt x="98241" y="0"/>
                  </a:cubicBez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grpSp>
      <p:grpSp>
        <p:nvGrpSpPr>
          <p:cNvPr id="16" name="Group 15"/>
          <p:cNvGrpSpPr/>
          <p:nvPr/>
        </p:nvGrpSpPr>
        <p:grpSpPr>
          <a:xfrm>
            <a:off x="6044606" y="1734339"/>
            <a:ext cx="2259550" cy="442085"/>
            <a:chOff x="3798664" y="1571861"/>
            <a:chExt cx="2259550" cy="442085"/>
          </a:xfrm>
        </p:grpSpPr>
        <p:sp>
          <p:nvSpPr>
            <p:cNvPr id="14" name="Rounded Rectangle 13"/>
            <p:cNvSpPr/>
            <p:nvPr/>
          </p:nvSpPr>
          <p:spPr>
            <a:xfrm>
              <a:off x="3798664" y="1571861"/>
              <a:ext cx="2259550" cy="442085"/>
            </a:xfrm>
            <a:custGeom>
              <a:avLst/>
              <a:gdLst/>
              <a:ahLst/>
              <a:cxnLst/>
              <a:rect l="0" t="0" r="0" b="0"/>
              <a:pathLst>
                <a:path w="2259550" h="442085">
                  <a:moveTo>
                    <a:pt x="98241" y="0"/>
                  </a:moveTo>
                  <a:lnTo>
                    <a:pt x="2161309" y="0"/>
                  </a:lnTo>
                  <a:cubicBezTo>
                    <a:pt x="2161309" y="0"/>
                    <a:pt x="2259550" y="0"/>
                    <a:pt x="2259550" y="98241"/>
                  </a:cubicBezTo>
                  <a:lnTo>
                    <a:pt x="2259550" y="343844"/>
                  </a:lnTo>
                  <a:cubicBezTo>
                    <a:pt x="2259550" y="343844"/>
                    <a:pt x="2259550" y="442085"/>
                    <a:pt x="2161309" y="442085"/>
                  </a:cubicBezTo>
                  <a:lnTo>
                    <a:pt x="98241" y="442085"/>
                  </a:lnTo>
                  <a:cubicBezTo>
                    <a:pt x="98241" y="442085"/>
                    <a:pt x="0" y="442085"/>
                    <a:pt x="0" y="343844"/>
                  </a:cubicBezTo>
                  <a:lnTo>
                    <a:pt x="0" y="98241"/>
                  </a:lnTo>
                  <a:cubicBezTo>
                    <a:pt x="0" y="98241"/>
                    <a:pt x="0" y="0"/>
                    <a:pt x="98241" y="0"/>
                  </a:cubicBezTo>
                </a:path>
              </a:pathLst>
            </a:custGeom>
            <a:gradFill rotWithShape="1">
              <a:gsLst>
                <a:gs pos="0">
                  <a:srgbClr val="E4A9FF"/>
                </a:gs>
                <a:gs pos="100000">
                  <a:srgbClr val="CD6AFB"/>
                </a:gs>
              </a:gsLst>
              <a:lin ang="5400000" scaled="1"/>
            </a:gradFill>
            <a:ln>
              <a:no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15" name="Rounded Rectangle 14"/>
            <p:cNvSpPr/>
            <p:nvPr/>
          </p:nvSpPr>
          <p:spPr>
            <a:xfrm>
              <a:off x="3798664" y="1571861"/>
              <a:ext cx="2259550" cy="442085"/>
            </a:xfrm>
            <a:custGeom>
              <a:avLst/>
              <a:gdLst/>
              <a:ahLst/>
              <a:cxnLst/>
              <a:rect l="0" t="0" r="0" b="0"/>
              <a:pathLst>
                <a:path w="2259550" h="442085">
                  <a:moveTo>
                    <a:pt x="98241" y="0"/>
                  </a:moveTo>
                  <a:lnTo>
                    <a:pt x="2161309" y="0"/>
                  </a:lnTo>
                  <a:cubicBezTo>
                    <a:pt x="2161309" y="0"/>
                    <a:pt x="2259550" y="0"/>
                    <a:pt x="2259550" y="98241"/>
                  </a:cubicBezTo>
                  <a:lnTo>
                    <a:pt x="2259550" y="343844"/>
                  </a:lnTo>
                  <a:cubicBezTo>
                    <a:pt x="2259550" y="343844"/>
                    <a:pt x="2259550" y="442085"/>
                    <a:pt x="2161309" y="442085"/>
                  </a:cubicBezTo>
                  <a:lnTo>
                    <a:pt x="98241" y="442085"/>
                  </a:lnTo>
                  <a:cubicBezTo>
                    <a:pt x="98241" y="442085"/>
                    <a:pt x="0" y="442085"/>
                    <a:pt x="0" y="343844"/>
                  </a:cubicBezTo>
                  <a:lnTo>
                    <a:pt x="0" y="98241"/>
                  </a:lnTo>
                  <a:cubicBezTo>
                    <a:pt x="0" y="98241"/>
                    <a:pt x="0" y="0"/>
                    <a:pt x="98241" y="0"/>
                  </a:cubicBez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6666802" y="2667631"/>
            <a:ext cx="2161309" cy="442085"/>
            <a:chOff x="4420859" y="2505153"/>
            <a:chExt cx="2161309" cy="442085"/>
          </a:xfrm>
        </p:grpSpPr>
        <p:sp>
          <p:nvSpPr>
            <p:cNvPr id="17" name="Rounded Rectangle 16"/>
            <p:cNvSpPr/>
            <p:nvPr/>
          </p:nvSpPr>
          <p:spPr>
            <a:xfrm>
              <a:off x="4420859" y="2505153"/>
              <a:ext cx="2161309" cy="442085"/>
            </a:xfrm>
            <a:custGeom>
              <a:avLst/>
              <a:gdLst/>
              <a:ahLst/>
              <a:cxnLst/>
              <a:rect l="0" t="0" r="0" b="0"/>
              <a:pathLst>
                <a:path w="2161309" h="442085">
                  <a:moveTo>
                    <a:pt x="98241" y="0"/>
                  </a:moveTo>
                  <a:lnTo>
                    <a:pt x="2063067" y="0"/>
                  </a:lnTo>
                  <a:cubicBezTo>
                    <a:pt x="2063067" y="0"/>
                    <a:pt x="2161309" y="0"/>
                    <a:pt x="2161309" y="98241"/>
                  </a:cubicBezTo>
                  <a:lnTo>
                    <a:pt x="2161309" y="343844"/>
                  </a:lnTo>
                  <a:cubicBezTo>
                    <a:pt x="2161309" y="343844"/>
                    <a:pt x="2161309" y="442085"/>
                    <a:pt x="2063067" y="442085"/>
                  </a:cubicBezTo>
                  <a:lnTo>
                    <a:pt x="98241" y="442085"/>
                  </a:lnTo>
                  <a:cubicBezTo>
                    <a:pt x="98241" y="442085"/>
                    <a:pt x="0" y="442085"/>
                    <a:pt x="0" y="343844"/>
                  </a:cubicBezTo>
                  <a:lnTo>
                    <a:pt x="0" y="98241"/>
                  </a:lnTo>
                  <a:cubicBezTo>
                    <a:pt x="0" y="98241"/>
                    <a:pt x="0" y="0"/>
                    <a:pt x="98241" y="0"/>
                  </a:cubicBezTo>
                </a:path>
              </a:pathLst>
            </a:custGeom>
            <a:gradFill rotWithShape="1">
              <a:gsLst>
                <a:gs pos="0">
                  <a:srgbClr val="FFA6A3"/>
                </a:gs>
                <a:gs pos="100000">
                  <a:srgbClr val="FD6A65"/>
                </a:gs>
              </a:gsLst>
              <a:lin ang="5400000" scaled="1"/>
            </a:gradFill>
            <a:ln>
              <a:no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18" name="Rounded Rectangle 17"/>
            <p:cNvSpPr/>
            <p:nvPr/>
          </p:nvSpPr>
          <p:spPr>
            <a:xfrm>
              <a:off x="4420859" y="2505153"/>
              <a:ext cx="2161309" cy="442085"/>
            </a:xfrm>
            <a:custGeom>
              <a:avLst/>
              <a:gdLst/>
              <a:ahLst/>
              <a:cxnLst/>
              <a:rect l="0" t="0" r="0" b="0"/>
              <a:pathLst>
                <a:path w="2161309" h="442085">
                  <a:moveTo>
                    <a:pt x="98241" y="0"/>
                  </a:moveTo>
                  <a:lnTo>
                    <a:pt x="2063067" y="0"/>
                  </a:lnTo>
                  <a:cubicBezTo>
                    <a:pt x="2063067" y="0"/>
                    <a:pt x="2161309" y="0"/>
                    <a:pt x="2161309" y="98241"/>
                  </a:cubicBezTo>
                  <a:lnTo>
                    <a:pt x="2161309" y="343844"/>
                  </a:lnTo>
                  <a:cubicBezTo>
                    <a:pt x="2161309" y="343844"/>
                    <a:pt x="2161309" y="442085"/>
                    <a:pt x="2063067" y="442085"/>
                  </a:cubicBezTo>
                  <a:lnTo>
                    <a:pt x="98241" y="442085"/>
                  </a:lnTo>
                  <a:cubicBezTo>
                    <a:pt x="98241" y="442085"/>
                    <a:pt x="0" y="442085"/>
                    <a:pt x="0" y="343844"/>
                  </a:cubicBezTo>
                  <a:lnTo>
                    <a:pt x="0" y="98241"/>
                  </a:lnTo>
                  <a:cubicBezTo>
                    <a:pt x="0" y="98241"/>
                    <a:pt x="0" y="0"/>
                    <a:pt x="98241" y="0"/>
                  </a:cubicBez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grpSp>
      <p:grpSp>
        <p:nvGrpSpPr>
          <p:cNvPr id="22" name="Group 21"/>
          <p:cNvGrpSpPr/>
          <p:nvPr/>
        </p:nvGrpSpPr>
        <p:grpSpPr>
          <a:xfrm>
            <a:off x="3801430" y="4386854"/>
            <a:ext cx="1768343" cy="442085"/>
            <a:chOff x="1555487" y="4224376"/>
            <a:chExt cx="1768343" cy="442085"/>
          </a:xfrm>
        </p:grpSpPr>
        <p:sp>
          <p:nvSpPr>
            <p:cNvPr id="20" name="Rounded Rectangle 19"/>
            <p:cNvSpPr/>
            <p:nvPr/>
          </p:nvSpPr>
          <p:spPr>
            <a:xfrm>
              <a:off x="1555487" y="4224376"/>
              <a:ext cx="1768343" cy="442085"/>
            </a:xfrm>
            <a:custGeom>
              <a:avLst/>
              <a:gdLst/>
              <a:ahLst/>
              <a:cxnLst/>
              <a:rect l="0" t="0" r="0" b="0"/>
              <a:pathLst>
                <a:path w="1768343" h="442085">
                  <a:moveTo>
                    <a:pt x="98241" y="0"/>
                  </a:moveTo>
                  <a:lnTo>
                    <a:pt x="1670102" y="0"/>
                  </a:lnTo>
                  <a:cubicBezTo>
                    <a:pt x="1670102" y="0"/>
                    <a:pt x="1768343" y="0"/>
                    <a:pt x="1768343" y="98241"/>
                  </a:cubicBezTo>
                  <a:lnTo>
                    <a:pt x="1768343" y="343844"/>
                  </a:lnTo>
                  <a:cubicBezTo>
                    <a:pt x="1768343" y="343844"/>
                    <a:pt x="1768343" y="442085"/>
                    <a:pt x="1670102" y="442085"/>
                  </a:cubicBezTo>
                  <a:lnTo>
                    <a:pt x="98241" y="442085"/>
                  </a:lnTo>
                  <a:cubicBezTo>
                    <a:pt x="98241" y="442085"/>
                    <a:pt x="0" y="442085"/>
                    <a:pt x="0" y="343844"/>
                  </a:cubicBezTo>
                  <a:lnTo>
                    <a:pt x="0" y="98241"/>
                  </a:lnTo>
                  <a:cubicBezTo>
                    <a:pt x="0" y="98241"/>
                    <a:pt x="0" y="0"/>
                    <a:pt x="98241" y="0"/>
                  </a:cubicBezTo>
                </a:path>
              </a:pathLst>
            </a:custGeom>
            <a:gradFill rotWithShape="1">
              <a:gsLst>
                <a:gs pos="0">
                  <a:srgbClr val="CFF976"/>
                </a:gs>
                <a:gs pos="100000">
                  <a:srgbClr val="A8DD38"/>
                </a:gs>
              </a:gsLst>
              <a:lin ang="5400000" scaled="1"/>
            </a:gradFill>
            <a:ln>
              <a:no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21" name="Rounded Rectangle 20"/>
            <p:cNvSpPr/>
            <p:nvPr/>
          </p:nvSpPr>
          <p:spPr>
            <a:xfrm>
              <a:off x="1555487" y="4224376"/>
              <a:ext cx="1768343" cy="442085"/>
            </a:xfrm>
            <a:custGeom>
              <a:avLst/>
              <a:gdLst/>
              <a:ahLst/>
              <a:cxnLst/>
              <a:rect l="0" t="0" r="0" b="0"/>
              <a:pathLst>
                <a:path w="1768343" h="442085">
                  <a:moveTo>
                    <a:pt x="98241" y="0"/>
                  </a:moveTo>
                  <a:lnTo>
                    <a:pt x="1670102" y="0"/>
                  </a:lnTo>
                  <a:cubicBezTo>
                    <a:pt x="1670102" y="0"/>
                    <a:pt x="1768343" y="0"/>
                    <a:pt x="1768343" y="98241"/>
                  </a:cubicBezTo>
                  <a:lnTo>
                    <a:pt x="1768343" y="343844"/>
                  </a:lnTo>
                  <a:cubicBezTo>
                    <a:pt x="1768343" y="343844"/>
                    <a:pt x="1768343" y="442085"/>
                    <a:pt x="1670102" y="442085"/>
                  </a:cubicBezTo>
                  <a:lnTo>
                    <a:pt x="98241" y="442085"/>
                  </a:lnTo>
                  <a:cubicBezTo>
                    <a:pt x="98241" y="442085"/>
                    <a:pt x="0" y="442085"/>
                    <a:pt x="0" y="343844"/>
                  </a:cubicBezTo>
                  <a:lnTo>
                    <a:pt x="0" y="98241"/>
                  </a:lnTo>
                  <a:cubicBezTo>
                    <a:pt x="0" y="98241"/>
                    <a:pt x="0" y="0"/>
                    <a:pt x="98241" y="0"/>
                  </a:cubicBez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grpSp>
      <p:sp>
        <p:nvSpPr>
          <p:cNvPr id="23" name="TextBox 22"/>
          <p:cNvSpPr txBox="1"/>
          <p:nvPr/>
        </p:nvSpPr>
        <p:spPr>
          <a:xfrm>
            <a:off x="3491526" y="2297159"/>
            <a:ext cx="1574149" cy="153888"/>
          </a:xfrm>
          <a:prstGeom prst="rect">
            <a:avLst/>
          </a:prstGeom>
          <a:noFill/>
          <a:ln>
            <a:noFill/>
          </a:ln>
        </p:spPr>
        <p:txBody>
          <a:bodyPr wrap="none" lIns="0" tIns="0" rIns="0" bIns="0" anchor="t">
            <a:spAutoFit/>
          </a:bodyPr>
          <a:lstStyle/>
          <a:p>
            <a:pPr algn="r"/>
            <a:r>
              <a:rPr sz="1000" dirty="0">
                <a:solidFill>
                  <a:srgbClr val="484848"/>
                </a:solidFill>
                <a:latin typeface="Times New Roman" panose="02020603050405020304" pitchFamily="18" charset="0"/>
                <a:cs typeface="Times New Roman" panose="02020603050405020304" pitchFamily="18" charset="0"/>
              </a:rPr>
              <a:t>Use Learning Rate Scheduling</a:t>
            </a:r>
          </a:p>
        </p:txBody>
      </p:sp>
      <p:sp>
        <p:nvSpPr>
          <p:cNvPr id="24" name="TextBox 23"/>
          <p:cNvSpPr txBox="1"/>
          <p:nvPr/>
        </p:nvSpPr>
        <p:spPr>
          <a:xfrm>
            <a:off x="6650428" y="2308232"/>
            <a:ext cx="844783" cy="153888"/>
          </a:xfrm>
          <a:prstGeom prst="rect">
            <a:avLst/>
          </a:prstGeom>
          <a:noFill/>
          <a:ln>
            <a:noFill/>
          </a:ln>
        </p:spPr>
        <p:txBody>
          <a:bodyPr wrap="none" lIns="0" tIns="0" rIns="0" bIns="0" anchor="t">
            <a:spAutoFit/>
          </a:bodyPr>
          <a:lstStyle/>
          <a:p>
            <a:pPr algn="l"/>
            <a:r>
              <a:rPr sz="1000">
                <a:solidFill>
                  <a:srgbClr val="484848"/>
                </a:solidFill>
                <a:latin typeface="Times New Roman" panose="02020603050405020304" pitchFamily="18" charset="0"/>
                <a:cs typeface="Times New Roman" panose="02020603050405020304" pitchFamily="18" charset="0"/>
              </a:rPr>
              <a:t>SAR Integration</a:t>
            </a:r>
          </a:p>
        </p:txBody>
      </p:sp>
      <p:sp>
        <p:nvSpPr>
          <p:cNvPr id="25" name="TextBox 24"/>
          <p:cNvSpPr txBox="1"/>
          <p:nvPr/>
        </p:nvSpPr>
        <p:spPr>
          <a:xfrm>
            <a:off x="4240061" y="2004296"/>
            <a:ext cx="812723" cy="153888"/>
          </a:xfrm>
          <a:prstGeom prst="rect">
            <a:avLst/>
          </a:prstGeom>
          <a:noFill/>
          <a:ln>
            <a:noFill/>
          </a:ln>
        </p:spPr>
        <p:txBody>
          <a:bodyPr wrap="none" lIns="0" tIns="0" rIns="0" bIns="0" anchor="t">
            <a:spAutoFit/>
          </a:bodyPr>
          <a:lstStyle/>
          <a:p>
            <a:pPr algn="r"/>
            <a:r>
              <a:rPr sz="1000" dirty="0">
                <a:solidFill>
                  <a:srgbClr val="484848"/>
                </a:solidFill>
                <a:latin typeface="Times New Roman" panose="02020603050405020304" pitchFamily="18" charset="0"/>
                <a:cs typeface="Times New Roman" panose="02020603050405020304" pitchFamily="18" charset="0"/>
              </a:rPr>
              <a:t>Add Focal Loss</a:t>
            </a:r>
          </a:p>
        </p:txBody>
      </p:sp>
      <p:sp>
        <p:nvSpPr>
          <p:cNvPr id="26" name="TextBox 25"/>
          <p:cNvSpPr txBox="1"/>
          <p:nvPr/>
        </p:nvSpPr>
        <p:spPr>
          <a:xfrm>
            <a:off x="3579528" y="3250321"/>
            <a:ext cx="876843" cy="153888"/>
          </a:xfrm>
          <a:prstGeom prst="rect">
            <a:avLst/>
          </a:prstGeom>
          <a:noFill/>
          <a:ln>
            <a:noFill/>
          </a:ln>
        </p:spPr>
        <p:txBody>
          <a:bodyPr wrap="none" lIns="0" tIns="0" rIns="0" bIns="0" anchor="t">
            <a:spAutoFit/>
          </a:bodyPr>
          <a:lstStyle/>
          <a:p>
            <a:pPr algn="r"/>
            <a:r>
              <a:rPr sz="1000" dirty="0">
                <a:solidFill>
                  <a:srgbClr val="484848"/>
                </a:solidFill>
                <a:latin typeface="Times New Roman" panose="02020603050405020304" pitchFamily="18" charset="0"/>
                <a:cs typeface="Times New Roman" panose="02020603050405020304" pitchFamily="18" charset="0"/>
              </a:rPr>
              <a:t>Replace Encoder</a:t>
            </a:r>
          </a:p>
        </p:txBody>
      </p:sp>
      <p:sp>
        <p:nvSpPr>
          <p:cNvPr id="27" name="TextBox 26"/>
          <p:cNvSpPr txBox="1"/>
          <p:nvPr/>
        </p:nvSpPr>
        <p:spPr>
          <a:xfrm>
            <a:off x="6650428" y="4960747"/>
            <a:ext cx="3007233" cy="153888"/>
          </a:xfrm>
          <a:prstGeom prst="rect">
            <a:avLst/>
          </a:prstGeom>
          <a:noFill/>
          <a:ln>
            <a:noFill/>
          </a:ln>
        </p:spPr>
        <p:txBody>
          <a:bodyPr wrap="none" lIns="0" tIns="0" rIns="0" bIns="0" anchor="t">
            <a:spAutoFit/>
          </a:bodyPr>
          <a:lstStyle/>
          <a:p>
            <a:pPr algn="l"/>
            <a:r>
              <a:rPr sz="1000" dirty="0">
                <a:solidFill>
                  <a:srgbClr val="484848"/>
                </a:solidFill>
                <a:latin typeface="Times New Roman" panose="02020603050405020304" pitchFamily="18" charset="0"/>
                <a:cs typeface="Times New Roman" panose="02020603050405020304" pitchFamily="18" charset="0"/>
              </a:rPr>
              <a:t>Integrate External Datasets</a:t>
            </a:r>
            <a:r>
              <a:rPr lang="en-US" sz="1000" dirty="0">
                <a:solidFill>
                  <a:srgbClr val="484848"/>
                </a:solidFill>
                <a:latin typeface="Times New Roman" panose="02020603050405020304" pitchFamily="18" charset="0"/>
                <a:cs typeface="Times New Roman" panose="02020603050405020304" pitchFamily="18" charset="0"/>
              </a:rPr>
              <a:t> like Sentinel-1and 2, Landsat.</a:t>
            </a:r>
          </a:p>
        </p:txBody>
      </p:sp>
      <p:sp>
        <p:nvSpPr>
          <p:cNvPr id="28" name="TextBox 27"/>
          <p:cNvSpPr txBox="1"/>
          <p:nvPr/>
        </p:nvSpPr>
        <p:spPr>
          <a:xfrm>
            <a:off x="7272623" y="3241524"/>
            <a:ext cx="593111" cy="153888"/>
          </a:xfrm>
          <a:prstGeom prst="rect">
            <a:avLst/>
          </a:prstGeom>
          <a:noFill/>
          <a:ln>
            <a:noFill/>
          </a:ln>
        </p:spPr>
        <p:txBody>
          <a:bodyPr wrap="none" lIns="0" tIns="0" rIns="0" bIns="0" anchor="t">
            <a:spAutoFit/>
          </a:bodyPr>
          <a:lstStyle/>
          <a:p>
            <a:pPr algn="l"/>
            <a:r>
              <a:rPr sz="1000">
                <a:solidFill>
                  <a:srgbClr val="484848"/>
                </a:solidFill>
                <a:latin typeface="Times New Roman" panose="02020603050405020304" pitchFamily="18" charset="0"/>
                <a:cs typeface="Times New Roman" panose="02020603050405020304" pitchFamily="18" charset="0"/>
              </a:rPr>
              <a:t>Grad-CAM</a:t>
            </a:r>
          </a:p>
        </p:txBody>
      </p:sp>
      <p:sp>
        <p:nvSpPr>
          <p:cNvPr id="29" name="TextBox 28"/>
          <p:cNvSpPr txBox="1"/>
          <p:nvPr/>
        </p:nvSpPr>
        <p:spPr>
          <a:xfrm>
            <a:off x="3211251" y="3536248"/>
            <a:ext cx="1218282" cy="153888"/>
          </a:xfrm>
          <a:prstGeom prst="rect">
            <a:avLst/>
          </a:prstGeom>
          <a:noFill/>
          <a:ln>
            <a:noFill/>
          </a:ln>
        </p:spPr>
        <p:txBody>
          <a:bodyPr wrap="none" lIns="0" tIns="0" rIns="0" bIns="0" anchor="t">
            <a:spAutoFit/>
          </a:bodyPr>
          <a:lstStyle/>
          <a:p>
            <a:pPr algn="r"/>
            <a:r>
              <a:rPr sz="1000" dirty="0">
                <a:solidFill>
                  <a:srgbClr val="484848"/>
                </a:solidFill>
                <a:latin typeface="Times New Roman" panose="02020603050405020304" pitchFamily="18" charset="0"/>
                <a:cs typeface="Times New Roman" panose="02020603050405020304" pitchFamily="18" charset="0"/>
              </a:rPr>
              <a:t>Add Attention Modules</a:t>
            </a:r>
          </a:p>
        </p:txBody>
      </p:sp>
      <p:sp>
        <p:nvSpPr>
          <p:cNvPr id="30" name="TextBox 29"/>
          <p:cNvSpPr txBox="1"/>
          <p:nvPr/>
        </p:nvSpPr>
        <p:spPr>
          <a:xfrm>
            <a:off x="4030237" y="5255471"/>
            <a:ext cx="1027525" cy="153888"/>
          </a:xfrm>
          <a:prstGeom prst="rect">
            <a:avLst/>
          </a:prstGeom>
          <a:noFill/>
          <a:ln>
            <a:noFill/>
          </a:ln>
        </p:spPr>
        <p:txBody>
          <a:bodyPr wrap="none" lIns="0" tIns="0" rIns="0" bIns="0" anchor="t">
            <a:spAutoFit/>
          </a:bodyPr>
          <a:lstStyle/>
          <a:p>
            <a:pPr algn="r"/>
            <a:r>
              <a:rPr sz="1000" dirty="0">
                <a:solidFill>
                  <a:srgbClr val="484848"/>
                </a:solidFill>
                <a:latin typeface="Times New Roman" panose="02020603050405020304" pitchFamily="18" charset="0"/>
                <a:cs typeface="Times New Roman" panose="02020603050405020304" pitchFamily="18" charset="0"/>
              </a:rPr>
              <a:t>Real-time Inference</a:t>
            </a:r>
          </a:p>
        </p:txBody>
      </p:sp>
      <p:sp>
        <p:nvSpPr>
          <p:cNvPr id="31" name="TextBox 30"/>
          <p:cNvSpPr txBox="1"/>
          <p:nvPr/>
        </p:nvSpPr>
        <p:spPr>
          <a:xfrm>
            <a:off x="7272623" y="3536248"/>
            <a:ext cx="759823" cy="153888"/>
          </a:xfrm>
          <a:prstGeom prst="rect">
            <a:avLst/>
          </a:prstGeom>
          <a:noFill/>
          <a:ln>
            <a:noFill/>
          </a:ln>
        </p:spPr>
        <p:txBody>
          <a:bodyPr wrap="none" lIns="0" tIns="0" rIns="0" bIns="0" anchor="t">
            <a:spAutoFit/>
          </a:bodyPr>
          <a:lstStyle/>
          <a:p>
            <a:pPr algn="l"/>
            <a:r>
              <a:rPr sz="1000">
                <a:solidFill>
                  <a:srgbClr val="484848"/>
                </a:solidFill>
                <a:latin typeface="Times New Roman" panose="02020603050405020304" pitchFamily="18" charset="0"/>
                <a:cs typeface="Times New Roman" panose="02020603050405020304" pitchFamily="18" charset="0"/>
              </a:rPr>
              <a:t>Saliency Maps</a:t>
            </a:r>
          </a:p>
        </p:txBody>
      </p:sp>
      <p:sp>
        <p:nvSpPr>
          <p:cNvPr id="32" name="TextBox 31"/>
          <p:cNvSpPr txBox="1"/>
          <p:nvPr/>
        </p:nvSpPr>
        <p:spPr>
          <a:xfrm>
            <a:off x="2971989" y="3813149"/>
            <a:ext cx="1447512" cy="153888"/>
          </a:xfrm>
          <a:prstGeom prst="rect">
            <a:avLst/>
          </a:prstGeom>
          <a:noFill/>
          <a:ln>
            <a:noFill/>
          </a:ln>
        </p:spPr>
        <p:txBody>
          <a:bodyPr wrap="none" lIns="0" tIns="0" rIns="0" bIns="0" anchor="t">
            <a:spAutoFit/>
          </a:bodyPr>
          <a:lstStyle/>
          <a:p>
            <a:pPr algn="r"/>
            <a:r>
              <a:rPr sz="1000" dirty="0">
                <a:solidFill>
                  <a:srgbClr val="484848"/>
                </a:solidFill>
                <a:latin typeface="Times New Roman" panose="02020603050405020304" pitchFamily="18" charset="0"/>
                <a:cs typeface="Times New Roman" panose="02020603050405020304" pitchFamily="18" charset="0"/>
              </a:rPr>
              <a:t>Enable Multi-Channel Input</a:t>
            </a:r>
          </a:p>
        </p:txBody>
      </p:sp>
      <p:sp>
        <p:nvSpPr>
          <p:cNvPr id="33" name="TextBox 32"/>
          <p:cNvSpPr txBox="1"/>
          <p:nvPr/>
        </p:nvSpPr>
        <p:spPr>
          <a:xfrm>
            <a:off x="7272622" y="3830972"/>
            <a:ext cx="1194238" cy="153888"/>
          </a:xfrm>
          <a:prstGeom prst="rect">
            <a:avLst/>
          </a:prstGeom>
          <a:noFill/>
          <a:ln>
            <a:noFill/>
          </a:ln>
        </p:spPr>
        <p:txBody>
          <a:bodyPr wrap="none" lIns="0" tIns="0" rIns="0" bIns="0" anchor="t">
            <a:spAutoFit/>
          </a:bodyPr>
          <a:lstStyle/>
          <a:p>
            <a:pPr algn="l"/>
            <a:r>
              <a:rPr sz="1000">
                <a:solidFill>
                  <a:srgbClr val="484848"/>
                </a:solidFill>
                <a:latin typeface="Times New Roman" panose="02020603050405020304" pitchFamily="18" charset="0"/>
                <a:cs typeface="Times New Roman" panose="02020603050405020304" pitchFamily="18" charset="0"/>
              </a:rPr>
              <a:t>Uncertainty Estimation</a:t>
            </a:r>
          </a:p>
        </p:txBody>
      </p:sp>
      <p:sp>
        <p:nvSpPr>
          <p:cNvPr id="34" name="TextBox 33"/>
          <p:cNvSpPr txBox="1"/>
          <p:nvPr/>
        </p:nvSpPr>
        <p:spPr>
          <a:xfrm>
            <a:off x="6650427" y="5255471"/>
            <a:ext cx="1407437" cy="153888"/>
          </a:xfrm>
          <a:prstGeom prst="rect">
            <a:avLst/>
          </a:prstGeom>
          <a:noFill/>
          <a:ln>
            <a:noFill/>
          </a:ln>
        </p:spPr>
        <p:txBody>
          <a:bodyPr wrap="none" lIns="0" tIns="0" rIns="0" bIns="0" anchor="t">
            <a:spAutoFit/>
          </a:bodyPr>
          <a:lstStyle/>
          <a:p>
            <a:pPr algn="l"/>
            <a:r>
              <a:rPr sz="1000">
                <a:solidFill>
                  <a:srgbClr val="484848"/>
                </a:solidFill>
                <a:latin typeface="Times New Roman" panose="02020603050405020304" pitchFamily="18" charset="0"/>
                <a:cs typeface="Times New Roman" panose="02020603050405020304" pitchFamily="18" charset="0"/>
              </a:rPr>
              <a:t>Dataset Diversity &amp; Fusion</a:t>
            </a:r>
          </a:p>
        </p:txBody>
      </p:sp>
      <p:sp>
        <p:nvSpPr>
          <p:cNvPr id="35" name="TextBox 34"/>
          <p:cNvSpPr txBox="1"/>
          <p:nvPr/>
        </p:nvSpPr>
        <p:spPr>
          <a:xfrm>
            <a:off x="199070" y="329842"/>
            <a:ext cx="9986330" cy="430887"/>
          </a:xfrm>
          <a:prstGeom prst="rect">
            <a:avLst/>
          </a:prstGeom>
          <a:noFill/>
          <a:ln>
            <a:noFill/>
          </a:ln>
        </p:spPr>
        <p:txBody>
          <a:bodyPr wrap="square" lIns="0" tIns="0" rIns="0" bIns="0" anchor="t">
            <a:spAutoFit/>
          </a:bodyPr>
          <a:lstStyle/>
          <a:p>
            <a:pPr algn="ctr"/>
            <a:r>
              <a:rPr sz="2800" b="1" dirty="0">
                <a:latin typeface="Times New Roman" panose="02020603050405020304" pitchFamily="18" charset="0"/>
                <a:cs typeface="Times New Roman" panose="02020603050405020304" pitchFamily="18" charset="0"/>
              </a:rPr>
              <a:t>Enhancement Modules for Flood Detection Using Deep</a:t>
            </a:r>
            <a:r>
              <a:rPr lang="en-US" sz="2800" b="1"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Learning</a:t>
            </a:r>
          </a:p>
        </p:txBody>
      </p:sp>
      <p:sp>
        <p:nvSpPr>
          <p:cNvPr id="36" name="TextBox 35"/>
          <p:cNvSpPr txBox="1"/>
          <p:nvPr/>
        </p:nvSpPr>
        <p:spPr>
          <a:xfrm>
            <a:off x="3174863" y="5550195"/>
            <a:ext cx="1893147" cy="153888"/>
          </a:xfrm>
          <a:prstGeom prst="rect">
            <a:avLst/>
          </a:prstGeom>
          <a:noFill/>
          <a:ln>
            <a:noFill/>
          </a:ln>
        </p:spPr>
        <p:txBody>
          <a:bodyPr wrap="none" lIns="0" tIns="0" rIns="0" bIns="0" anchor="t">
            <a:spAutoFit/>
          </a:bodyPr>
          <a:lstStyle/>
          <a:p>
            <a:pPr algn="r"/>
            <a:r>
              <a:rPr sz="1000" dirty="0" err="1">
                <a:solidFill>
                  <a:srgbClr val="484848"/>
                </a:solidFill>
                <a:latin typeface="Times New Roman" panose="02020603050405020304" pitchFamily="18" charset="0"/>
                <a:cs typeface="Times New Roman" panose="02020603050405020304" pitchFamily="18" charset="0"/>
              </a:rPr>
              <a:t>ConvLSTM</a:t>
            </a:r>
            <a:r>
              <a:rPr sz="1000" dirty="0">
                <a:solidFill>
                  <a:srgbClr val="484848"/>
                </a:solidFill>
                <a:latin typeface="Times New Roman" panose="02020603050405020304" pitchFamily="18" charset="0"/>
                <a:cs typeface="Times New Roman" panose="02020603050405020304" pitchFamily="18" charset="0"/>
              </a:rPr>
              <a:t> for Temporal Prediction</a:t>
            </a:r>
          </a:p>
        </p:txBody>
      </p:sp>
      <p:sp>
        <p:nvSpPr>
          <p:cNvPr id="37" name="TextBox 36"/>
          <p:cNvSpPr txBox="1"/>
          <p:nvPr/>
        </p:nvSpPr>
        <p:spPr>
          <a:xfrm>
            <a:off x="4248706" y="4960747"/>
            <a:ext cx="820738" cy="153888"/>
          </a:xfrm>
          <a:prstGeom prst="rect">
            <a:avLst/>
          </a:prstGeom>
          <a:noFill/>
          <a:ln>
            <a:noFill/>
          </a:ln>
        </p:spPr>
        <p:txBody>
          <a:bodyPr wrap="none" lIns="0" tIns="0" rIns="0" bIns="0" anchor="t">
            <a:spAutoFit/>
          </a:bodyPr>
          <a:lstStyle/>
          <a:p>
            <a:pPr algn="r"/>
            <a:r>
              <a:rPr sz="1000" dirty="0">
                <a:solidFill>
                  <a:srgbClr val="484848"/>
                </a:solidFill>
                <a:latin typeface="Times New Roman" panose="02020603050405020304" pitchFamily="18" charset="0"/>
                <a:cs typeface="Times New Roman" panose="02020603050405020304" pitchFamily="18" charset="0"/>
              </a:rPr>
              <a:t>Batch Inference</a:t>
            </a:r>
          </a:p>
        </p:txBody>
      </p:sp>
      <p:sp>
        <p:nvSpPr>
          <p:cNvPr id="38" name="Rounded Rectangle 37"/>
          <p:cNvSpPr/>
          <p:nvPr/>
        </p:nvSpPr>
        <p:spPr>
          <a:xfrm>
            <a:off x="5078567" y="1881700"/>
            <a:ext cx="147361" cy="196482"/>
          </a:xfrm>
          <a:custGeom>
            <a:avLst/>
            <a:gdLst/>
            <a:ahLst/>
            <a:cxnLst/>
            <a:rect l="0" t="0" r="0" b="0"/>
            <a:pathLst>
              <a:path w="147361" h="196482">
                <a:moveTo>
                  <a:pt x="147361" y="0"/>
                </a:moveTo>
                <a:lnTo>
                  <a:pt x="147361" y="98241"/>
                </a:lnTo>
                <a:lnTo>
                  <a:pt x="147361" y="196482"/>
                </a:lnTo>
                <a:lnTo>
                  <a:pt x="73680" y="196482"/>
                </a:lnTo>
                <a:lnTo>
                  <a:pt x="0" y="196482"/>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39" name="Rounded Rectangle 38"/>
          <p:cNvSpPr/>
          <p:nvPr/>
        </p:nvSpPr>
        <p:spPr>
          <a:xfrm>
            <a:off x="5078567" y="1881700"/>
            <a:ext cx="147361" cy="491206"/>
          </a:xfrm>
          <a:custGeom>
            <a:avLst/>
            <a:gdLst/>
            <a:ahLst/>
            <a:cxnLst/>
            <a:rect l="0" t="0" r="0" b="0"/>
            <a:pathLst>
              <a:path w="147361" h="491206">
                <a:moveTo>
                  <a:pt x="147361" y="0"/>
                </a:moveTo>
                <a:lnTo>
                  <a:pt x="147361" y="61400"/>
                </a:lnTo>
                <a:lnTo>
                  <a:pt x="147361" y="392965"/>
                </a:lnTo>
                <a:cubicBezTo>
                  <a:pt x="147361" y="447222"/>
                  <a:pt x="103377" y="491206"/>
                  <a:pt x="49120" y="491206"/>
                </a:cubicBezTo>
                <a:lnTo>
                  <a:pt x="48301" y="491206"/>
                </a:lnTo>
                <a:lnTo>
                  <a:pt x="0" y="491206"/>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0" name="Rounded Rectangle 39"/>
          <p:cNvSpPr/>
          <p:nvPr/>
        </p:nvSpPr>
        <p:spPr>
          <a:xfrm>
            <a:off x="6044606" y="1955381"/>
            <a:ext cx="196482" cy="908732"/>
          </a:xfrm>
          <a:custGeom>
            <a:avLst/>
            <a:gdLst/>
            <a:ahLst/>
            <a:cxnLst/>
            <a:rect l="0" t="0" r="0" b="0"/>
            <a:pathLst>
              <a:path w="196482" h="908732">
                <a:moveTo>
                  <a:pt x="0" y="908732"/>
                </a:moveTo>
                <a:lnTo>
                  <a:pt x="0" y="794936"/>
                </a:lnTo>
                <a:lnTo>
                  <a:pt x="0" y="171103"/>
                </a:lnTo>
                <a:cubicBezTo>
                  <a:pt x="0" y="76605"/>
                  <a:pt x="76605" y="0"/>
                  <a:pt x="171103" y="0"/>
                </a:cubicBezTo>
                <a:lnTo>
                  <a:pt x="171922" y="0"/>
                </a:lnTo>
                <a:lnTo>
                  <a:pt x="196482" y="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1" name="Rounded Rectangle 40"/>
          <p:cNvSpPr/>
          <p:nvPr/>
        </p:nvSpPr>
        <p:spPr>
          <a:xfrm>
            <a:off x="6437572" y="2176424"/>
            <a:ext cx="147361" cy="196482"/>
          </a:xfrm>
          <a:custGeom>
            <a:avLst/>
            <a:gdLst/>
            <a:ahLst/>
            <a:cxnLst/>
            <a:rect l="0" t="0" r="0" b="0"/>
            <a:pathLst>
              <a:path w="147361" h="196482">
                <a:moveTo>
                  <a:pt x="147361" y="196482"/>
                </a:moveTo>
                <a:lnTo>
                  <a:pt x="99060" y="196482"/>
                </a:lnTo>
                <a:lnTo>
                  <a:pt x="98241" y="196482"/>
                </a:lnTo>
                <a:cubicBezTo>
                  <a:pt x="43984" y="196482"/>
                  <a:pt x="0" y="152498"/>
                  <a:pt x="0" y="98241"/>
                </a:cubicBezTo>
                <a:lnTo>
                  <a:pt x="0" y="24560"/>
                </a:lnTo>
                <a:lnTo>
                  <a:pt x="0" y="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2" name="Rounded Rectangle 41"/>
          <p:cNvSpPr/>
          <p:nvPr/>
        </p:nvSpPr>
        <p:spPr>
          <a:xfrm>
            <a:off x="6437572" y="4828939"/>
            <a:ext cx="147361" cy="196482"/>
          </a:xfrm>
          <a:custGeom>
            <a:avLst/>
            <a:gdLst/>
            <a:ahLst/>
            <a:cxnLst/>
            <a:rect l="0" t="0" r="0" b="0"/>
            <a:pathLst>
              <a:path w="147361" h="196482">
                <a:moveTo>
                  <a:pt x="147361" y="196482"/>
                </a:moveTo>
                <a:lnTo>
                  <a:pt x="73680" y="196482"/>
                </a:lnTo>
                <a:lnTo>
                  <a:pt x="0" y="196482"/>
                </a:lnTo>
                <a:lnTo>
                  <a:pt x="0" y="98241"/>
                </a:lnTo>
                <a:lnTo>
                  <a:pt x="0" y="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3" name="Rounded Rectangle 42"/>
          <p:cNvSpPr/>
          <p:nvPr/>
        </p:nvSpPr>
        <p:spPr>
          <a:xfrm>
            <a:off x="6437572" y="4828939"/>
            <a:ext cx="147361" cy="491206"/>
          </a:xfrm>
          <a:custGeom>
            <a:avLst/>
            <a:gdLst/>
            <a:ahLst/>
            <a:cxnLst/>
            <a:rect l="0" t="0" r="0" b="0"/>
            <a:pathLst>
              <a:path w="147361" h="491206">
                <a:moveTo>
                  <a:pt x="147361" y="491206"/>
                </a:moveTo>
                <a:lnTo>
                  <a:pt x="99060" y="491206"/>
                </a:lnTo>
                <a:lnTo>
                  <a:pt x="98241" y="491206"/>
                </a:lnTo>
                <a:cubicBezTo>
                  <a:pt x="43984" y="491206"/>
                  <a:pt x="0" y="447222"/>
                  <a:pt x="0" y="392965"/>
                </a:cubicBezTo>
                <a:lnTo>
                  <a:pt x="0" y="61400"/>
                </a:lnTo>
                <a:lnTo>
                  <a:pt x="0" y="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4" name="Rounded Rectangle 43"/>
          <p:cNvSpPr/>
          <p:nvPr/>
        </p:nvSpPr>
        <p:spPr>
          <a:xfrm>
            <a:off x="4800217" y="2888674"/>
            <a:ext cx="392965" cy="352031"/>
          </a:xfrm>
          <a:custGeom>
            <a:avLst/>
            <a:gdLst/>
            <a:ahLst/>
            <a:cxnLst/>
            <a:rect l="0" t="0" r="0" b="0"/>
            <a:pathLst>
              <a:path w="392965" h="352031">
                <a:moveTo>
                  <a:pt x="0" y="0"/>
                </a:moveTo>
                <a:lnTo>
                  <a:pt x="24560" y="0"/>
                </a:lnTo>
                <a:lnTo>
                  <a:pt x="25379" y="0"/>
                </a:lnTo>
                <a:cubicBezTo>
                  <a:pt x="119876" y="0"/>
                  <a:pt x="196482" y="76605"/>
                  <a:pt x="196482" y="171103"/>
                </a:cubicBezTo>
                <a:lnTo>
                  <a:pt x="196482" y="180109"/>
                </a:lnTo>
                <a:lnTo>
                  <a:pt x="196482" y="180927"/>
                </a:lnTo>
                <a:cubicBezTo>
                  <a:pt x="196482" y="275425"/>
                  <a:pt x="273088" y="352031"/>
                  <a:pt x="367586" y="352031"/>
                </a:cubicBezTo>
                <a:lnTo>
                  <a:pt x="368404" y="352031"/>
                </a:lnTo>
                <a:lnTo>
                  <a:pt x="392965" y="352031"/>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5" name="Rounded Rectangle 44"/>
          <p:cNvSpPr/>
          <p:nvPr/>
        </p:nvSpPr>
        <p:spPr>
          <a:xfrm>
            <a:off x="5422411" y="1660657"/>
            <a:ext cx="196482" cy="1203456"/>
          </a:xfrm>
          <a:custGeom>
            <a:avLst/>
            <a:gdLst/>
            <a:ahLst/>
            <a:cxnLst/>
            <a:rect l="0" t="0" r="0" b="0"/>
            <a:pathLst>
              <a:path w="196482" h="1203456">
                <a:moveTo>
                  <a:pt x="0" y="0"/>
                </a:moveTo>
                <a:lnTo>
                  <a:pt x="24560" y="0"/>
                </a:lnTo>
                <a:lnTo>
                  <a:pt x="25379" y="0"/>
                </a:lnTo>
                <a:cubicBezTo>
                  <a:pt x="119876" y="0"/>
                  <a:pt x="196482" y="76605"/>
                  <a:pt x="196482" y="171103"/>
                </a:cubicBezTo>
                <a:lnTo>
                  <a:pt x="196482" y="1052819"/>
                </a:lnTo>
                <a:lnTo>
                  <a:pt x="196482" y="1203456"/>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6" name="Rounded Rectangle 45"/>
          <p:cNvSpPr/>
          <p:nvPr/>
        </p:nvSpPr>
        <p:spPr>
          <a:xfrm>
            <a:off x="6470319" y="2888674"/>
            <a:ext cx="392965" cy="352031"/>
          </a:xfrm>
          <a:custGeom>
            <a:avLst/>
            <a:gdLst/>
            <a:ahLst/>
            <a:cxnLst/>
            <a:rect l="0" t="0" r="0" b="0"/>
            <a:pathLst>
              <a:path w="392965" h="352031">
                <a:moveTo>
                  <a:pt x="0" y="352031"/>
                </a:moveTo>
                <a:lnTo>
                  <a:pt x="24560" y="352031"/>
                </a:lnTo>
                <a:lnTo>
                  <a:pt x="25379" y="352031"/>
                </a:lnTo>
                <a:cubicBezTo>
                  <a:pt x="119876" y="352031"/>
                  <a:pt x="196482" y="275425"/>
                  <a:pt x="196482" y="180927"/>
                </a:cubicBezTo>
                <a:lnTo>
                  <a:pt x="196482" y="180109"/>
                </a:lnTo>
                <a:lnTo>
                  <a:pt x="196482" y="171103"/>
                </a:lnTo>
                <a:cubicBezTo>
                  <a:pt x="196482" y="76605"/>
                  <a:pt x="273088" y="0"/>
                  <a:pt x="367586" y="0"/>
                </a:cubicBezTo>
                <a:lnTo>
                  <a:pt x="368404" y="0"/>
                </a:lnTo>
                <a:lnTo>
                  <a:pt x="392965" y="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7" name="Rounded Rectangle 46"/>
          <p:cNvSpPr/>
          <p:nvPr/>
        </p:nvSpPr>
        <p:spPr>
          <a:xfrm>
            <a:off x="4456372" y="3109716"/>
            <a:ext cx="147361" cy="196482"/>
          </a:xfrm>
          <a:custGeom>
            <a:avLst/>
            <a:gdLst/>
            <a:ahLst/>
            <a:cxnLst/>
            <a:rect l="0" t="0" r="0" b="0"/>
            <a:pathLst>
              <a:path w="147361" h="196482">
                <a:moveTo>
                  <a:pt x="147361" y="0"/>
                </a:moveTo>
                <a:lnTo>
                  <a:pt x="147361" y="98241"/>
                </a:lnTo>
                <a:lnTo>
                  <a:pt x="147361" y="196482"/>
                </a:lnTo>
                <a:lnTo>
                  <a:pt x="73680" y="196482"/>
                </a:lnTo>
                <a:lnTo>
                  <a:pt x="0" y="196482"/>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8" name="Rounded Rectangle 47"/>
          <p:cNvSpPr/>
          <p:nvPr/>
        </p:nvSpPr>
        <p:spPr>
          <a:xfrm>
            <a:off x="4456372" y="3109716"/>
            <a:ext cx="147361" cy="491206"/>
          </a:xfrm>
          <a:custGeom>
            <a:avLst/>
            <a:gdLst/>
            <a:ahLst/>
            <a:cxnLst/>
            <a:rect l="0" t="0" r="0" b="0"/>
            <a:pathLst>
              <a:path w="147361" h="491206">
                <a:moveTo>
                  <a:pt x="147361" y="0"/>
                </a:moveTo>
                <a:lnTo>
                  <a:pt x="147361" y="245603"/>
                </a:lnTo>
                <a:lnTo>
                  <a:pt x="147361" y="491206"/>
                </a:lnTo>
                <a:lnTo>
                  <a:pt x="73680" y="491206"/>
                </a:lnTo>
                <a:lnTo>
                  <a:pt x="0" y="491206"/>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9" name="Rounded Rectangle 48"/>
          <p:cNvSpPr/>
          <p:nvPr/>
        </p:nvSpPr>
        <p:spPr>
          <a:xfrm>
            <a:off x="4456372" y="3109716"/>
            <a:ext cx="147361" cy="785930"/>
          </a:xfrm>
          <a:custGeom>
            <a:avLst/>
            <a:gdLst/>
            <a:ahLst/>
            <a:cxnLst/>
            <a:rect l="0" t="0" r="0" b="0"/>
            <a:pathLst>
              <a:path w="147361" h="785930">
                <a:moveTo>
                  <a:pt x="147361" y="0"/>
                </a:moveTo>
                <a:lnTo>
                  <a:pt x="147361" y="98241"/>
                </a:lnTo>
                <a:lnTo>
                  <a:pt x="147361" y="687689"/>
                </a:lnTo>
                <a:cubicBezTo>
                  <a:pt x="147361" y="741946"/>
                  <a:pt x="103377" y="785930"/>
                  <a:pt x="49120" y="785930"/>
                </a:cubicBezTo>
                <a:lnTo>
                  <a:pt x="48301" y="785930"/>
                </a:lnTo>
                <a:lnTo>
                  <a:pt x="0" y="78593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50" name="Rounded Rectangle 49"/>
          <p:cNvSpPr/>
          <p:nvPr/>
        </p:nvSpPr>
        <p:spPr>
          <a:xfrm>
            <a:off x="7059767" y="3109716"/>
            <a:ext cx="147361" cy="196482"/>
          </a:xfrm>
          <a:custGeom>
            <a:avLst/>
            <a:gdLst/>
            <a:ahLst/>
            <a:cxnLst/>
            <a:rect l="0" t="0" r="0" b="0"/>
            <a:pathLst>
              <a:path w="147361" h="196482">
                <a:moveTo>
                  <a:pt x="147361" y="196482"/>
                </a:moveTo>
                <a:lnTo>
                  <a:pt x="73680" y="196482"/>
                </a:lnTo>
                <a:lnTo>
                  <a:pt x="0" y="196482"/>
                </a:lnTo>
                <a:lnTo>
                  <a:pt x="0" y="98241"/>
                </a:lnTo>
                <a:lnTo>
                  <a:pt x="0" y="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51" name="Rounded Rectangle 50"/>
          <p:cNvSpPr/>
          <p:nvPr/>
        </p:nvSpPr>
        <p:spPr>
          <a:xfrm>
            <a:off x="7059767" y="3109716"/>
            <a:ext cx="147361" cy="491206"/>
          </a:xfrm>
          <a:custGeom>
            <a:avLst/>
            <a:gdLst/>
            <a:ahLst/>
            <a:cxnLst/>
            <a:rect l="0" t="0" r="0" b="0"/>
            <a:pathLst>
              <a:path w="147361" h="491206">
                <a:moveTo>
                  <a:pt x="147361" y="491206"/>
                </a:moveTo>
                <a:lnTo>
                  <a:pt x="73680" y="491206"/>
                </a:lnTo>
                <a:lnTo>
                  <a:pt x="0" y="491206"/>
                </a:lnTo>
                <a:lnTo>
                  <a:pt x="0" y="245603"/>
                </a:lnTo>
                <a:lnTo>
                  <a:pt x="0" y="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52" name="Rounded Rectangle 51"/>
          <p:cNvSpPr/>
          <p:nvPr/>
        </p:nvSpPr>
        <p:spPr>
          <a:xfrm>
            <a:off x="7059767" y="3109716"/>
            <a:ext cx="147361" cy="785930"/>
          </a:xfrm>
          <a:custGeom>
            <a:avLst/>
            <a:gdLst/>
            <a:ahLst/>
            <a:cxnLst/>
            <a:rect l="0" t="0" r="0" b="0"/>
            <a:pathLst>
              <a:path w="147361" h="785930">
                <a:moveTo>
                  <a:pt x="147361" y="785930"/>
                </a:moveTo>
                <a:lnTo>
                  <a:pt x="99060" y="785930"/>
                </a:lnTo>
                <a:lnTo>
                  <a:pt x="98241" y="785930"/>
                </a:lnTo>
                <a:cubicBezTo>
                  <a:pt x="43984" y="785930"/>
                  <a:pt x="0" y="741946"/>
                  <a:pt x="0" y="687689"/>
                </a:cubicBezTo>
                <a:lnTo>
                  <a:pt x="0" y="98241"/>
                </a:lnTo>
                <a:lnTo>
                  <a:pt x="0" y="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53" name="Rounded Rectangle 52"/>
          <p:cNvSpPr/>
          <p:nvPr/>
        </p:nvSpPr>
        <p:spPr>
          <a:xfrm>
            <a:off x="5422411" y="3993888"/>
            <a:ext cx="196482" cy="614008"/>
          </a:xfrm>
          <a:custGeom>
            <a:avLst/>
            <a:gdLst/>
            <a:ahLst/>
            <a:cxnLst/>
            <a:rect l="0" t="0" r="0" b="0"/>
            <a:pathLst>
              <a:path w="196482" h="614008">
                <a:moveTo>
                  <a:pt x="196482" y="0"/>
                </a:moveTo>
                <a:lnTo>
                  <a:pt x="196482" y="76955"/>
                </a:lnTo>
                <a:lnTo>
                  <a:pt x="196482" y="442904"/>
                </a:lnTo>
                <a:cubicBezTo>
                  <a:pt x="196482" y="537402"/>
                  <a:pt x="119876" y="614008"/>
                  <a:pt x="25379" y="614008"/>
                </a:cubicBezTo>
                <a:lnTo>
                  <a:pt x="24560" y="614008"/>
                </a:lnTo>
                <a:lnTo>
                  <a:pt x="0" y="614008"/>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54" name="Rounded Rectangle 53"/>
          <p:cNvSpPr/>
          <p:nvPr/>
        </p:nvSpPr>
        <p:spPr>
          <a:xfrm>
            <a:off x="6044606" y="3993888"/>
            <a:ext cx="196482" cy="614008"/>
          </a:xfrm>
          <a:custGeom>
            <a:avLst/>
            <a:gdLst/>
            <a:ahLst/>
            <a:cxnLst/>
            <a:rect l="0" t="0" r="0" b="0"/>
            <a:pathLst>
              <a:path w="196482" h="614008">
                <a:moveTo>
                  <a:pt x="196482" y="614008"/>
                </a:moveTo>
                <a:lnTo>
                  <a:pt x="171922" y="614008"/>
                </a:lnTo>
                <a:lnTo>
                  <a:pt x="171103" y="614008"/>
                </a:lnTo>
                <a:cubicBezTo>
                  <a:pt x="76605" y="614008"/>
                  <a:pt x="0" y="537402"/>
                  <a:pt x="0" y="442904"/>
                </a:cubicBezTo>
                <a:lnTo>
                  <a:pt x="0" y="76955"/>
                </a:lnTo>
                <a:lnTo>
                  <a:pt x="0" y="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55" name="Rounded Rectangle 54"/>
          <p:cNvSpPr/>
          <p:nvPr/>
        </p:nvSpPr>
        <p:spPr>
          <a:xfrm>
            <a:off x="5078567" y="4828939"/>
            <a:ext cx="147361" cy="196482"/>
          </a:xfrm>
          <a:custGeom>
            <a:avLst/>
            <a:gdLst/>
            <a:ahLst/>
            <a:cxnLst/>
            <a:rect l="0" t="0" r="0" b="0"/>
            <a:pathLst>
              <a:path w="147361" h="196482">
                <a:moveTo>
                  <a:pt x="147361" y="0"/>
                </a:moveTo>
                <a:lnTo>
                  <a:pt x="147361" y="98241"/>
                </a:lnTo>
                <a:lnTo>
                  <a:pt x="147361" y="196482"/>
                </a:lnTo>
                <a:lnTo>
                  <a:pt x="73680" y="196482"/>
                </a:lnTo>
                <a:lnTo>
                  <a:pt x="0" y="196482"/>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56" name="Rounded Rectangle 55"/>
          <p:cNvSpPr/>
          <p:nvPr/>
        </p:nvSpPr>
        <p:spPr>
          <a:xfrm>
            <a:off x="5078567" y="4828939"/>
            <a:ext cx="147361" cy="491206"/>
          </a:xfrm>
          <a:custGeom>
            <a:avLst/>
            <a:gdLst/>
            <a:ahLst/>
            <a:cxnLst/>
            <a:rect l="0" t="0" r="0" b="0"/>
            <a:pathLst>
              <a:path w="147361" h="491206">
                <a:moveTo>
                  <a:pt x="147361" y="0"/>
                </a:moveTo>
                <a:lnTo>
                  <a:pt x="147361" y="245603"/>
                </a:lnTo>
                <a:lnTo>
                  <a:pt x="147361" y="491206"/>
                </a:lnTo>
                <a:lnTo>
                  <a:pt x="73680" y="491206"/>
                </a:lnTo>
                <a:lnTo>
                  <a:pt x="0" y="491206"/>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57" name="Rounded Rectangle 56"/>
          <p:cNvSpPr/>
          <p:nvPr/>
        </p:nvSpPr>
        <p:spPr>
          <a:xfrm>
            <a:off x="5078567" y="4828939"/>
            <a:ext cx="147361" cy="785930"/>
          </a:xfrm>
          <a:custGeom>
            <a:avLst/>
            <a:gdLst/>
            <a:ahLst/>
            <a:cxnLst/>
            <a:rect l="0" t="0" r="0" b="0"/>
            <a:pathLst>
              <a:path w="147361" h="785930">
                <a:moveTo>
                  <a:pt x="147361" y="0"/>
                </a:moveTo>
                <a:lnTo>
                  <a:pt x="147361" y="98241"/>
                </a:lnTo>
                <a:lnTo>
                  <a:pt x="147361" y="687689"/>
                </a:lnTo>
                <a:cubicBezTo>
                  <a:pt x="147361" y="741946"/>
                  <a:pt x="103377" y="785930"/>
                  <a:pt x="49120" y="785930"/>
                </a:cubicBezTo>
                <a:lnTo>
                  <a:pt x="48301" y="785930"/>
                </a:lnTo>
                <a:lnTo>
                  <a:pt x="0" y="78593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58" name="TextBox 57"/>
          <p:cNvSpPr txBox="1"/>
          <p:nvPr/>
        </p:nvSpPr>
        <p:spPr>
          <a:xfrm>
            <a:off x="6453945" y="1873513"/>
            <a:ext cx="1671933" cy="215444"/>
          </a:xfrm>
          <a:prstGeom prst="rect">
            <a:avLst/>
          </a:prstGeom>
          <a:noFill/>
          <a:ln>
            <a:noFill/>
          </a:ln>
        </p:spPr>
        <p:txBody>
          <a:bodyPr wrap="none" lIns="0" tIns="0" rIns="0" bIns="0" anchor="t">
            <a:spAutoFit/>
          </a:bodyPr>
          <a:lstStyle/>
          <a:p>
            <a:pPr algn="l"/>
            <a:r>
              <a:rPr sz="1400" dirty="0">
                <a:solidFill>
                  <a:srgbClr val="484848"/>
                </a:solidFill>
                <a:latin typeface="Times New Roman" panose="02020603050405020304" pitchFamily="18" charset="0"/>
                <a:cs typeface="Times New Roman" panose="02020603050405020304" pitchFamily="18" charset="0"/>
              </a:rPr>
              <a:t>Enhance Preprocessing</a:t>
            </a:r>
          </a:p>
        </p:txBody>
      </p:sp>
      <p:sp>
        <p:nvSpPr>
          <p:cNvPr id="59" name="TextBox 58"/>
          <p:cNvSpPr txBox="1"/>
          <p:nvPr/>
        </p:nvSpPr>
        <p:spPr>
          <a:xfrm>
            <a:off x="2667675" y="2791059"/>
            <a:ext cx="2066015" cy="215444"/>
          </a:xfrm>
          <a:prstGeom prst="rect">
            <a:avLst/>
          </a:prstGeom>
          <a:noFill/>
          <a:ln>
            <a:noFill/>
          </a:ln>
        </p:spPr>
        <p:txBody>
          <a:bodyPr wrap="none" lIns="0" tIns="0" rIns="0" bIns="0" anchor="t">
            <a:spAutoFit/>
          </a:bodyPr>
          <a:lstStyle/>
          <a:p>
            <a:pPr algn="r"/>
            <a:r>
              <a:rPr sz="1400" dirty="0">
                <a:solidFill>
                  <a:srgbClr val="484848"/>
                </a:solidFill>
                <a:latin typeface="Times New Roman" panose="02020603050405020304" pitchFamily="18" charset="0"/>
                <a:cs typeface="Times New Roman" panose="02020603050405020304" pitchFamily="18" charset="0"/>
              </a:rPr>
              <a:t>Enhance Model Architecture</a:t>
            </a:r>
          </a:p>
        </p:txBody>
      </p:sp>
      <p:sp>
        <p:nvSpPr>
          <p:cNvPr id="60" name="TextBox 59"/>
          <p:cNvSpPr txBox="1"/>
          <p:nvPr/>
        </p:nvSpPr>
        <p:spPr>
          <a:xfrm>
            <a:off x="7076141" y="2806805"/>
            <a:ext cx="1679947" cy="215444"/>
          </a:xfrm>
          <a:prstGeom prst="rect">
            <a:avLst/>
          </a:prstGeom>
          <a:noFill/>
          <a:ln>
            <a:noFill/>
          </a:ln>
        </p:spPr>
        <p:txBody>
          <a:bodyPr wrap="none" lIns="0" tIns="0" rIns="0" bIns="0" anchor="t">
            <a:spAutoFit/>
          </a:bodyPr>
          <a:lstStyle/>
          <a:p>
            <a:pPr algn="l"/>
            <a:r>
              <a:rPr sz="1400">
                <a:solidFill>
                  <a:srgbClr val="484848"/>
                </a:solidFill>
                <a:latin typeface="Times New Roman" panose="02020603050405020304" pitchFamily="18" charset="0"/>
                <a:cs typeface="Times New Roman" panose="02020603050405020304" pitchFamily="18" charset="0"/>
              </a:rPr>
              <a:t>Enhance Explainability</a:t>
            </a:r>
          </a:p>
        </p:txBody>
      </p:sp>
      <p:sp>
        <p:nvSpPr>
          <p:cNvPr id="61" name="TextBox 60"/>
          <p:cNvSpPr txBox="1"/>
          <p:nvPr/>
        </p:nvSpPr>
        <p:spPr>
          <a:xfrm>
            <a:off x="5389580" y="3469934"/>
            <a:ext cx="977832" cy="430887"/>
          </a:xfrm>
          <a:prstGeom prst="rect">
            <a:avLst/>
          </a:prstGeom>
          <a:noFill/>
          <a:ln>
            <a:noFill/>
          </a:ln>
        </p:spPr>
        <p:txBody>
          <a:bodyPr wrap="none" lIns="0" tIns="0" rIns="0" bIns="0" anchor="t">
            <a:spAutoFit/>
          </a:bodyPr>
          <a:lstStyle/>
          <a:p>
            <a:pPr algn="ctr"/>
            <a:r>
              <a:rPr sz="1400">
                <a:solidFill>
                  <a:srgbClr val="484848"/>
                </a:solidFill>
                <a:latin typeface="Times New Roman" panose="02020603050405020304" pitchFamily="18" charset="0"/>
                <a:cs typeface="Times New Roman" panose="02020603050405020304" pitchFamily="18" charset="0"/>
              </a:rPr>
              <a:t>Enhancement
Modules</a:t>
            </a:r>
          </a:p>
        </p:txBody>
      </p:sp>
      <p:sp>
        <p:nvSpPr>
          <p:cNvPr id="62" name="TextBox 61"/>
          <p:cNvSpPr txBox="1"/>
          <p:nvPr/>
        </p:nvSpPr>
        <p:spPr>
          <a:xfrm>
            <a:off x="3925668" y="4501299"/>
            <a:ext cx="1251946" cy="215444"/>
          </a:xfrm>
          <a:prstGeom prst="rect">
            <a:avLst/>
          </a:prstGeom>
          <a:noFill/>
          <a:ln>
            <a:noFill/>
          </a:ln>
        </p:spPr>
        <p:txBody>
          <a:bodyPr wrap="none" lIns="0" tIns="0" rIns="0" bIns="0" anchor="t">
            <a:spAutoFit/>
          </a:bodyPr>
          <a:lstStyle/>
          <a:p>
            <a:pPr algn="r"/>
            <a:r>
              <a:rPr sz="1400" dirty="0">
                <a:solidFill>
                  <a:srgbClr val="484848"/>
                </a:solidFill>
                <a:latin typeface="Times New Roman" panose="02020603050405020304" pitchFamily="18" charset="0"/>
                <a:cs typeface="Times New Roman" panose="02020603050405020304" pitchFamily="18" charset="0"/>
              </a:rPr>
              <a:t>Deployment Path</a:t>
            </a:r>
          </a:p>
        </p:txBody>
      </p:sp>
      <p:sp>
        <p:nvSpPr>
          <p:cNvPr id="63" name="TextBox 62"/>
          <p:cNvSpPr txBox="1"/>
          <p:nvPr/>
        </p:nvSpPr>
        <p:spPr>
          <a:xfrm>
            <a:off x="3377622" y="1570908"/>
            <a:ext cx="1914050" cy="215444"/>
          </a:xfrm>
          <a:prstGeom prst="rect">
            <a:avLst/>
          </a:prstGeom>
          <a:noFill/>
          <a:ln>
            <a:noFill/>
          </a:ln>
        </p:spPr>
        <p:txBody>
          <a:bodyPr wrap="none" lIns="0" tIns="0" rIns="0" bIns="0" anchor="t">
            <a:spAutoFit/>
          </a:bodyPr>
          <a:lstStyle/>
          <a:p>
            <a:pPr algn="r"/>
            <a:r>
              <a:rPr sz="1400" dirty="0">
                <a:solidFill>
                  <a:srgbClr val="484848"/>
                </a:solidFill>
                <a:latin typeface="Times New Roman" panose="02020603050405020304" pitchFamily="18" charset="0"/>
                <a:cs typeface="Times New Roman" panose="02020603050405020304" pitchFamily="18" charset="0"/>
              </a:rPr>
              <a:t>Enhance Training Strategy</a:t>
            </a:r>
          </a:p>
        </p:txBody>
      </p:sp>
      <p:sp>
        <p:nvSpPr>
          <p:cNvPr id="64" name="TextBox 63"/>
          <p:cNvSpPr txBox="1"/>
          <p:nvPr/>
        </p:nvSpPr>
        <p:spPr>
          <a:xfrm>
            <a:off x="6404825" y="4526029"/>
            <a:ext cx="1876860" cy="215444"/>
          </a:xfrm>
          <a:prstGeom prst="rect">
            <a:avLst/>
          </a:prstGeom>
          <a:noFill/>
          <a:ln>
            <a:noFill/>
          </a:ln>
        </p:spPr>
        <p:txBody>
          <a:bodyPr wrap="none" lIns="0" tIns="0" rIns="0" bIns="0" anchor="t">
            <a:spAutoFit/>
          </a:bodyPr>
          <a:lstStyle/>
          <a:p>
            <a:pPr algn="l"/>
            <a:r>
              <a:rPr sz="1400">
                <a:solidFill>
                  <a:srgbClr val="484848"/>
                </a:solidFill>
                <a:latin typeface="Times New Roman" panose="02020603050405020304" pitchFamily="18" charset="0"/>
                <a:cs typeface="Times New Roman" panose="02020603050405020304" pitchFamily="18" charset="0"/>
              </a:rPr>
              <a:t>Enhance Data Acquisition</a:t>
            </a:r>
          </a:p>
        </p:txBody>
      </p:sp>
      <p:sp>
        <p:nvSpPr>
          <p:cNvPr id="65" name="Rounded Rectangle 64"/>
          <p:cNvSpPr/>
          <p:nvPr/>
        </p:nvSpPr>
        <p:spPr>
          <a:xfrm>
            <a:off x="6142848" y="1832579"/>
            <a:ext cx="230863" cy="232170"/>
          </a:xfrm>
          <a:custGeom>
            <a:avLst/>
            <a:gdLst/>
            <a:ahLst/>
            <a:cxnLst/>
            <a:rect l="0" t="0" r="0" b="0"/>
            <a:pathLst>
              <a:path w="230863" h="232170">
                <a:moveTo>
                  <a:pt x="109699" y="203370"/>
                </a:moveTo>
                <a:cubicBezTo>
                  <a:pt x="57249" y="203370"/>
                  <a:pt x="14729" y="160851"/>
                  <a:pt x="14729" y="108401"/>
                </a:cubicBezTo>
                <a:cubicBezTo>
                  <a:pt x="14729" y="55950"/>
                  <a:pt x="57249" y="13431"/>
                  <a:pt x="109699" y="13431"/>
                </a:cubicBezTo>
                <a:cubicBezTo>
                  <a:pt x="162150" y="13431"/>
                  <a:pt x="204669" y="55950"/>
                  <a:pt x="204669" y="108401"/>
                </a:cubicBezTo>
                <a:cubicBezTo>
                  <a:pt x="204669" y="160851"/>
                  <a:pt x="162150" y="203370"/>
                  <a:pt x="109699" y="203370"/>
                </a:cubicBezTo>
                <a:close/>
                <a:moveTo>
                  <a:pt x="0" y="0"/>
                </a:moveTo>
                <a:moveTo>
                  <a:pt x="175447" y="176766"/>
                </a:moveTo>
                <a:lnTo>
                  <a:pt x="230863" y="232170"/>
                </a:lnTo>
                <a:moveTo>
                  <a:pt x="82891" y="79585"/>
                </a:moveTo>
                <a:cubicBezTo>
                  <a:pt x="62424" y="79585"/>
                  <a:pt x="62424" y="100052"/>
                  <a:pt x="62424" y="100052"/>
                </a:cubicBezTo>
                <a:lnTo>
                  <a:pt x="62424" y="132697"/>
                </a:lnTo>
                <a:cubicBezTo>
                  <a:pt x="62424" y="153164"/>
                  <a:pt x="82891" y="153164"/>
                  <a:pt x="82891" y="153164"/>
                </a:cubicBezTo>
                <a:lnTo>
                  <a:pt x="136545" y="153164"/>
                </a:lnTo>
                <a:cubicBezTo>
                  <a:pt x="157012" y="153164"/>
                  <a:pt x="157012" y="132697"/>
                  <a:pt x="157012" y="132697"/>
                </a:cubicBezTo>
                <a:lnTo>
                  <a:pt x="157012" y="100052"/>
                </a:lnTo>
                <a:cubicBezTo>
                  <a:pt x="157012" y="79585"/>
                  <a:pt x="136545" y="79585"/>
                  <a:pt x="136545" y="79585"/>
                </a:cubicBezTo>
                <a:lnTo>
                  <a:pt x="82891" y="79585"/>
                </a:lnTo>
                <a:moveTo>
                  <a:pt x="0" y="0"/>
                </a:moveTo>
                <a:moveTo>
                  <a:pt x="109710" y="50565"/>
                </a:moveTo>
                <a:lnTo>
                  <a:pt x="109710" y="79589"/>
                </a:lnTo>
                <a:moveTo>
                  <a:pt x="0" y="0"/>
                </a:moveTo>
                <a:moveTo>
                  <a:pt x="92401" y="109196"/>
                </a:moveTo>
                <a:lnTo>
                  <a:pt x="92401" y="123561"/>
                </a:lnTo>
                <a:moveTo>
                  <a:pt x="0" y="0"/>
                </a:moveTo>
                <a:moveTo>
                  <a:pt x="127039" y="109196"/>
                </a:moveTo>
                <a:lnTo>
                  <a:pt x="127039" y="123561"/>
                </a:ln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66" name="Rounded Rectangle 65"/>
          <p:cNvSpPr/>
          <p:nvPr/>
        </p:nvSpPr>
        <p:spPr>
          <a:xfrm>
            <a:off x="4771563" y="2773548"/>
            <a:ext cx="204669" cy="230253"/>
          </a:xfrm>
          <a:custGeom>
            <a:avLst/>
            <a:gdLst/>
            <a:ahLst/>
            <a:cxnLst/>
            <a:rect l="0" t="0" r="0" b="0"/>
            <a:pathLst>
              <a:path w="204669" h="230253">
                <a:moveTo>
                  <a:pt x="0" y="30700"/>
                </a:moveTo>
                <a:cubicBezTo>
                  <a:pt x="0" y="13745"/>
                  <a:pt x="13745" y="0"/>
                  <a:pt x="30700" y="0"/>
                </a:cubicBezTo>
                <a:cubicBezTo>
                  <a:pt x="47655" y="0"/>
                  <a:pt x="61400" y="13745"/>
                  <a:pt x="61400" y="30700"/>
                </a:cubicBezTo>
                <a:cubicBezTo>
                  <a:pt x="61400" y="47655"/>
                  <a:pt x="47655" y="61400"/>
                  <a:pt x="30700" y="61400"/>
                </a:cubicBezTo>
                <a:cubicBezTo>
                  <a:pt x="13745" y="61400"/>
                  <a:pt x="0" y="47655"/>
                  <a:pt x="0" y="30700"/>
                </a:cubicBezTo>
                <a:close/>
                <a:moveTo>
                  <a:pt x="0" y="199552"/>
                </a:moveTo>
                <a:cubicBezTo>
                  <a:pt x="0" y="182596"/>
                  <a:pt x="13745" y="168852"/>
                  <a:pt x="30700" y="168852"/>
                </a:cubicBezTo>
                <a:cubicBezTo>
                  <a:pt x="47655" y="168852"/>
                  <a:pt x="61400" y="182596"/>
                  <a:pt x="61400" y="199552"/>
                </a:cubicBezTo>
                <a:cubicBezTo>
                  <a:pt x="61400" y="216508"/>
                  <a:pt x="47655" y="230253"/>
                  <a:pt x="30700" y="230253"/>
                </a:cubicBezTo>
                <a:cubicBezTo>
                  <a:pt x="13745" y="230253"/>
                  <a:pt x="0" y="216508"/>
                  <a:pt x="0" y="199552"/>
                </a:cubicBezTo>
                <a:close/>
                <a:moveTo>
                  <a:pt x="30700" y="61400"/>
                </a:moveTo>
                <a:lnTo>
                  <a:pt x="30700" y="168852"/>
                </a:lnTo>
                <a:moveTo>
                  <a:pt x="143268" y="199552"/>
                </a:moveTo>
                <a:cubicBezTo>
                  <a:pt x="143268" y="182596"/>
                  <a:pt x="157013" y="168852"/>
                  <a:pt x="173969" y="168852"/>
                </a:cubicBezTo>
                <a:cubicBezTo>
                  <a:pt x="190924" y="168852"/>
                  <a:pt x="204669" y="182596"/>
                  <a:pt x="204669" y="199552"/>
                </a:cubicBezTo>
                <a:cubicBezTo>
                  <a:pt x="204669" y="216508"/>
                  <a:pt x="190924" y="230253"/>
                  <a:pt x="173969" y="230253"/>
                </a:cubicBezTo>
                <a:cubicBezTo>
                  <a:pt x="157013" y="230253"/>
                  <a:pt x="143268" y="216508"/>
                  <a:pt x="143268" y="199552"/>
                </a:cubicBezTo>
                <a:close/>
                <a:moveTo>
                  <a:pt x="173969" y="133464"/>
                </a:moveTo>
                <a:cubicBezTo>
                  <a:pt x="171849" y="133464"/>
                  <a:pt x="170131" y="131746"/>
                  <a:pt x="170131" y="129627"/>
                </a:cubicBezTo>
                <a:cubicBezTo>
                  <a:pt x="170131" y="127508"/>
                  <a:pt x="171849" y="125789"/>
                  <a:pt x="173969" y="125789"/>
                </a:cubicBezTo>
                <a:moveTo>
                  <a:pt x="173969" y="125789"/>
                </a:moveTo>
                <a:cubicBezTo>
                  <a:pt x="176088" y="125789"/>
                  <a:pt x="177806" y="127508"/>
                  <a:pt x="177806" y="129627"/>
                </a:cubicBezTo>
                <a:cubicBezTo>
                  <a:pt x="177806" y="131746"/>
                  <a:pt x="176088" y="133464"/>
                  <a:pt x="173969" y="133464"/>
                </a:cubicBezTo>
                <a:moveTo>
                  <a:pt x="173969" y="84001"/>
                </a:moveTo>
                <a:cubicBezTo>
                  <a:pt x="171849" y="84001"/>
                  <a:pt x="170131" y="82283"/>
                  <a:pt x="170131" y="80163"/>
                </a:cubicBezTo>
                <a:cubicBezTo>
                  <a:pt x="170131" y="78044"/>
                  <a:pt x="171849" y="76326"/>
                  <a:pt x="173969" y="76326"/>
                </a:cubicBezTo>
                <a:moveTo>
                  <a:pt x="173969" y="76326"/>
                </a:moveTo>
                <a:cubicBezTo>
                  <a:pt x="176088" y="76326"/>
                  <a:pt x="177806" y="78044"/>
                  <a:pt x="177806" y="80163"/>
                </a:cubicBezTo>
                <a:cubicBezTo>
                  <a:pt x="177806" y="82283"/>
                  <a:pt x="176088" y="84001"/>
                  <a:pt x="173969" y="84001"/>
                </a:cubicBezTo>
                <a:moveTo>
                  <a:pt x="173969" y="34537"/>
                </a:moveTo>
                <a:cubicBezTo>
                  <a:pt x="171849" y="34537"/>
                  <a:pt x="170131" y="32819"/>
                  <a:pt x="170131" y="30700"/>
                </a:cubicBezTo>
                <a:cubicBezTo>
                  <a:pt x="170131" y="28580"/>
                  <a:pt x="171849" y="26862"/>
                  <a:pt x="173969" y="26862"/>
                </a:cubicBezTo>
                <a:moveTo>
                  <a:pt x="173969" y="26862"/>
                </a:moveTo>
                <a:cubicBezTo>
                  <a:pt x="176088" y="26862"/>
                  <a:pt x="177806" y="28580"/>
                  <a:pt x="177806" y="30700"/>
                </a:cubicBezTo>
                <a:cubicBezTo>
                  <a:pt x="177806" y="32819"/>
                  <a:pt x="176088" y="34537"/>
                  <a:pt x="173969" y="34537"/>
                </a:cubicBez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67" name="Rounded Rectangle 66"/>
          <p:cNvSpPr/>
          <p:nvPr/>
        </p:nvSpPr>
        <p:spPr>
          <a:xfrm>
            <a:off x="6770201" y="2801690"/>
            <a:ext cx="235369" cy="173969"/>
          </a:xfrm>
          <a:custGeom>
            <a:avLst/>
            <a:gdLst/>
            <a:ahLst/>
            <a:cxnLst/>
            <a:rect l="0" t="0" r="0" b="0"/>
            <a:pathLst>
              <a:path w="235369" h="173969">
                <a:moveTo>
                  <a:pt x="10233" y="0"/>
                </a:moveTo>
                <a:lnTo>
                  <a:pt x="225136" y="0"/>
                </a:lnTo>
                <a:cubicBezTo>
                  <a:pt x="225136" y="0"/>
                  <a:pt x="235369" y="0"/>
                  <a:pt x="235369" y="10233"/>
                </a:cubicBezTo>
                <a:lnTo>
                  <a:pt x="235369" y="163735"/>
                </a:lnTo>
                <a:cubicBezTo>
                  <a:pt x="235369" y="163735"/>
                  <a:pt x="235369" y="173969"/>
                  <a:pt x="225136" y="173969"/>
                </a:cubicBezTo>
                <a:lnTo>
                  <a:pt x="10233" y="173969"/>
                </a:lnTo>
                <a:cubicBezTo>
                  <a:pt x="10233" y="173969"/>
                  <a:pt x="0" y="173969"/>
                  <a:pt x="0" y="163735"/>
                </a:cubicBezTo>
                <a:lnTo>
                  <a:pt x="0" y="10233"/>
                </a:lnTo>
                <a:cubicBezTo>
                  <a:pt x="0" y="10233"/>
                  <a:pt x="0" y="0"/>
                  <a:pt x="10233" y="0"/>
                </a:cubicBezTo>
                <a:moveTo>
                  <a:pt x="40892" y="122801"/>
                </a:moveTo>
                <a:lnTo>
                  <a:pt x="67203" y="78951"/>
                </a:lnTo>
                <a:cubicBezTo>
                  <a:pt x="68127" y="77407"/>
                  <a:pt x="69794" y="76462"/>
                  <a:pt x="71593" y="76462"/>
                </a:cubicBezTo>
                <a:cubicBezTo>
                  <a:pt x="73392" y="76462"/>
                  <a:pt x="75059" y="77407"/>
                  <a:pt x="75983" y="78951"/>
                </a:cubicBezTo>
                <a:lnTo>
                  <a:pt x="98630" y="116661"/>
                </a:lnTo>
                <a:cubicBezTo>
                  <a:pt x="99482" y="118083"/>
                  <a:pt x="100970" y="119004"/>
                  <a:pt x="102623" y="119132"/>
                </a:cubicBezTo>
                <a:cubicBezTo>
                  <a:pt x="104276" y="119260"/>
                  <a:pt x="105888" y="118579"/>
                  <a:pt x="106950" y="117306"/>
                </a:cubicBezTo>
                <a:lnTo>
                  <a:pt x="123988" y="96839"/>
                </a:lnTo>
                <a:cubicBezTo>
                  <a:pt x="124960" y="95673"/>
                  <a:pt x="126400" y="94999"/>
                  <a:pt x="127918" y="94999"/>
                </a:cubicBezTo>
                <a:cubicBezTo>
                  <a:pt x="129436" y="94999"/>
                  <a:pt x="130875" y="95673"/>
                  <a:pt x="131848" y="96839"/>
                </a:cubicBezTo>
                <a:lnTo>
                  <a:pt x="148784" y="117163"/>
                </a:lnTo>
                <a:cubicBezTo>
                  <a:pt x="149857" y="118449"/>
                  <a:pt x="151493" y="119129"/>
                  <a:pt x="153162" y="118982"/>
                </a:cubicBezTo>
                <a:cubicBezTo>
                  <a:pt x="154831" y="118835"/>
                  <a:pt x="156323" y="117880"/>
                  <a:pt x="157155" y="116426"/>
                </a:cubicBezTo>
                <a:lnTo>
                  <a:pt x="194395" y="51167"/>
                </a:ln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68" name="Rounded Rectangle 67"/>
          <p:cNvSpPr/>
          <p:nvPr/>
        </p:nvSpPr>
        <p:spPr>
          <a:xfrm>
            <a:off x="5643520" y="3023755"/>
            <a:ext cx="376591" cy="368404"/>
          </a:xfrm>
          <a:custGeom>
            <a:avLst/>
            <a:gdLst/>
            <a:ahLst/>
            <a:cxnLst/>
            <a:rect l="0" t="0" r="0" b="0"/>
            <a:pathLst>
              <a:path w="376591" h="368404">
                <a:moveTo>
                  <a:pt x="0" y="368404"/>
                </a:moveTo>
                <a:lnTo>
                  <a:pt x="376591" y="368404"/>
                </a:lnTo>
                <a:moveTo>
                  <a:pt x="16308" y="368404"/>
                </a:moveTo>
                <a:lnTo>
                  <a:pt x="16308" y="327471"/>
                </a:lnTo>
                <a:cubicBezTo>
                  <a:pt x="16308" y="322949"/>
                  <a:pt x="19973" y="319284"/>
                  <a:pt x="24494" y="319284"/>
                </a:cubicBezTo>
                <a:lnTo>
                  <a:pt x="57241" y="319284"/>
                </a:lnTo>
                <a:cubicBezTo>
                  <a:pt x="61763" y="319284"/>
                  <a:pt x="65428" y="322949"/>
                  <a:pt x="65428" y="327471"/>
                </a:cubicBezTo>
                <a:lnTo>
                  <a:pt x="65428" y="368404"/>
                </a:lnTo>
                <a:moveTo>
                  <a:pt x="114549" y="368404"/>
                </a:moveTo>
                <a:lnTo>
                  <a:pt x="114549" y="261976"/>
                </a:lnTo>
                <a:cubicBezTo>
                  <a:pt x="114549" y="257455"/>
                  <a:pt x="118214" y="253790"/>
                  <a:pt x="122736" y="253790"/>
                </a:cubicBezTo>
                <a:lnTo>
                  <a:pt x="155483" y="253790"/>
                </a:lnTo>
                <a:cubicBezTo>
                  <a:pt x="160004" y="253790"/>
                  <a:pt x="163670" y="257455"/>
                  <a:pt x="163670" y="261976"/>
                </a:cubicBezTo>
                <a:lnTo>
                  <a:pt x="163670" y="368404"/>
                </a:lnTo>
                <a:moveTo>
                  <a:pt x="212790" y="368404"/>
                </a:moveTo>
                <a:lnTo>
                  <a:pt x="212790" y="196482"/>
                </a:lnTo>
                <a:cubicBezTo>
                  <a:pt x="212790" y="191961"/>
                  <a:pt x="216456" y="188295"/>
                  <a:pt x="220977" y="188295"/>
                </a:cubicBezTo>
                <a:lnTo>
                  <a:pt x="253724" y="188295"/>
                </a:lnTo>
                <a:cubicBezTo>
                  <a:pt x="258245" y="188295"/>
                  <a:pt x="261911" y="191961"/>
                  <a:pt x="261911" y="196482"/>
                </a:cubicBezTo>
                <a:lnTo>
                  <a:pt x="261911" y="368404"/>
                </a:lnTo>
                <a:moveTo>
                  <a:pt x="311032" y="368404"/>
                </a:moveTo>
                <a:lnTo>
                  <a:pt x="311032" y="130988"/>
                </a:lnTo>
                <a:cubicBezTo>
                  <a:pt x="311032" y="126467"/>
                  <a:pt x="314697" y="122801"/>
                  <a:pt x="319218" y="122801"/>
                </a:cubicBezTo>
                <a:lnTo>
                  <a:pt x="351965" y="122801"/>
                </a:lnTo>
                <a:cubicBezTo>
                  <a:pt x="356487" y="122801"/>
                  <a:pt x="360152" y="126467"/>
                  <a:pt x="360152" y="130988"/>
                </a:cubicBezTo>
                <a:lnTo>
                  <a:pt x="360152" y="368404"/>
                </a:lnTo>
                <a:moveTo>
                  <a:pt x="40933" y="204669"/>
                </a:moveTo>
                <a:lnTo>
                  <a:pt x="335657" y="8186"/>
                </a:lnTo>
                <a:moveTo>
                  <a:pt x="270163" y="0"/>
                </a:moveTo>
                <a:lnTo>
                  <a:pt x="335657" y="8186"/>
                </a:lnTo>
                <a:lnTo>
                  <a:pt x="327471" y="73680"/>
                </a:ln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69" name="Rounded Rectangle 68"/>
          <p:cNvSpPr/>
          <p:nvPr/>
        </p:nvSpPr>
        <p:spPr>
          <a:xfrm>
            <a:off x="5350220" y="1542972"/>
            <a:ext cx="191433" cy="237462"/>
          </a:xfrm>
          <a:custGeom>
            <a:avLst/>
            <a:gdLst/>
            <a:ahLst/>
            <a:cxnLst/>
            <a:rect l="0" t="0" r="0" b="0"/>
            <a:pathLst>
              <a:path w="191433" h="237462">
                <a:moveTo>
                  <a:pt x="104438" y="0"/>
                </a:moveTo>
                <a:cubicBezTo>
                  <a:pt x="118567" y="0"/>
                  <a:pt x="130021" y="11454"/>
                  <a:pt x="130021" y="25583"/>
                </a:cubicBezTo>
                <a:cubicBezTo>
                  <a:pt x="130021" y="39713"/>
                  <a:pt x="118567" y="51167"/>
                  <a:pt x="104438" y="51167"/>
                </a:cubicBezTo>
                <a:cubicBezTo>
                  <a:pt x="90308" y="51167"/>
                  <a:pt x="78854" y="39713"/>
                  <a:pt x="78854" y="25583"/>
                </a:cubicBezTo>
                <a:cubicBezTo>
                  <a:pt x="78854" y="11454"/>
                  <a:pt x="90308" y="0"/>
                  <a:pt x="104438" y="0"/>
                </a:cubicBezTo>
                <a:close/>
                <a:moveTo>
                  <a:pt x="135128" y="102334"/>
                </a:moveTo>
                <a:lnTo>
                  <a:pt x="135128" y="71634"/>
                </a:lnTo>
                <a:lnTo>
                  <a:pt x="162379" y="71634"/>
                </a:lnTo>
                <a:cubicBezTo>
                  <a:pt x="178414" y="71634"/>
                  <a:pt x="191412" y="84632"/>
                  <a:pt x="191412" y="100666"/>
                </a:cubicBezTo>
                <a:cubicBezTo>
                  <a:pt x="191433" y="110950"/>
                  <a:pt x="184368" y="119894"/>
                  <a:pt x="174358" y="122255"/>
                </a:cubicBezTo>
                <a:cubicBezTo>
                  <a:pt x="164348" y="124616"/>
                  <a:pt x="154031" y="119772"/>
                  <a:pt x="149455" y="110562"/>
                </a:cubicBezTo>
                <a:lnTo>
                  <a:pt x="145361" y="102375"/>
                </a:lnTo>
                <a:close/>
                <a:moveTo>
                  <a:pt x="165828" y="102334"/>
                </a:moveTo>
                <a:lnTo>
                  <a:pt x="145361" y="102334"/>
                </a:lnTo>
                <a:moveTo>
                  <a:pt x="135128" y="102334"/>
                </a:moveTo>
                <a:lnTo>
                  <a:pt x="83899" y="102334"/>
                </a:lnTo>
                <a:lnTo>
                  <a:pt x="63800" y="149838"/>
                </a:lnTo>
                <a:lnTo>
                  <a:pt x="84349" y="157298"/>
                </a:lnTo>
                <a:cubicBezTo>
                  <a:pt x="102526" y="163944"/>
                  <a:pt x="114628" y="181222"/>
                  <a:pt x="114661" y="200576"/>
                </a:cubicBezTo>
                <a:lnTo>
                  <a:pt x="114661" y="220019"/>
                </a:lnTo>
                <a:cubicBezTo>
                  <a:pt x="114661" y="228497"/>
                  <a:pt x="107788" y="235369"/>
                  <a:pt x="99311" y="235369"/>
                </a:cubicBezTo>
                <a:cubicBezTo>
                  <a:pt x="90833" y="235369"/>
                  <a:pt x="83960" y="228497"/>
                  <a:pt x="83960" y="220019"/>
                </a:cubicBezTo>
                <a:lnTo>
                  <a:pt x="83960" y="200576"/>
                </a:lnTo>
                <a:cubicBezTo>
                  <a:pt x="83951" y="194134"/>
                  <a:pt x="79921" y="188384"/>
                  <a:pt x="73870" y="186177"/>
                </a:cubicBezTo>
                <a:lnTo>
                  <a:pt x="51827" y="178154"/>
                </a:lnTo>
                <a:lnTo>
                  <a:pt x="31585" y="225995"/>
                </a:lnTo>
                <a:cubicBezTo>
                  <a:pt x="28285" y="233806"/>
                  <a:pt x="19277" y="237462"/>
                  <a:pt x="11466" y="234162"/>
                </a:cubicBezTo>
                <a:cubicBezTo>
                  <a:pt x="3656" y="230861"/>
                  <a:pt x="0" y="221854"/>
                  <a:pt x="3300" y="214043"/>
                </a:cubicBezTo>
                <a:lnTo>
                  <a:pt x="59584" y="81008"/>
                </a:lnTo>
                <a:cubicBezTo>
                  <a:pt x="61986" y="75325"/>
                  <a:pt x="67557" y="71632"/>
                  <a:pt x="73727" y="71634"/>
                </a:cubicBezTo>
                <a:lnTo>
                  <a:pt x="135128" y="71634"/>
                </a:ln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70" name="Rounded Rectangle 69"/>
          <p:cNvSpPr/>
          <p:nvPr/>
        </p:nvSpPr>
        <p:spPr>
          <a:xfrm>
            <a:off x="5225929" y="4485096"/>
            <a:ext cx="233371" cy="233371"/>
          </a:xfrm>
          <a:custGeom>
            <a:avLst/>
            <a:gdLst/>
            <a:ahLst/>
            <a:cxnLst/>
            <a:rect l="0" t="0" r="0" b="0"/>
            <a:pathLst>
              <a:path w="233371" h="233371">
                <a:moveTo>
                  <a:pt x="0" y="0"/>
                </a:moveTo>
                <a:moveTo>
                  <a:pt x="111471" y="159658"/>
                </a:moveTo>
                <a:lnTo>
                  <a:pt x="22465" y="159658"/>
                </a:lnTo>
                <a:cubicBezTo>
                  <a:pt x="16813" y="159658"/>
                  <a:pt x="12232" y="155075"/>
                  <a:pt x="12232" y="149425"/>
                </a:cubicBezTo>
                <a:lnTo>
                  <a:pt x="12232" y="22465"/>
                </a:lnTo>
                <a:cubicBezTo>
                  <a:pt x="12232" y="16813"/>
                  <a:pt x="16813" y="12232"/>
                  <a:pt x="22465" y="12232"/>
                </a:cubicBezTo>
                <a:lnTo>
                  <a:pt x="149425" y="12232"/>
                </a:lnTo>
                <a:cubicBezTo>
                  <a:pt x="155075" y="12232"/>
                  <a:pt x="159658" y="16813"/>
                  <a:pt x="159658" y="22465"/>
                </a:cubicBezTo>
                <a:lnTo>
                  <a:pt x="159658" y="110161"/>
                </a:lnTo>
                <a:moveTo>
                  <a:pt x="0" y="0"/>
                </a:moveTo>
                <a:moveTo>
                  <a:pt x="190682" y="85945"/>
                </a:moveTo>
                <a:lnTo>
                  <a:pt x="223137" y="85945"/>
                </a:lnTo>
                <a:cubicBezTo>
                  <a:pt x="228789" y="85945"/>
                  <a:pt x="233371" y="90526"/>
                  <a:pt x="233371" y="96178"/>
                </a:cubicBezTo>
                <a:lnTo>
                  <a:pt x="233371" y="223137"/>
                </a:lnTo>
                <a:cubicBezTo>
                  <a:pt x="233371" y="228789"/>
                  <a:pt x="228789" y="233371"/>
                  <a:pt x="223137" y="233371"/>
                </a:cubicBezTo>
                <a:lnTo>
                  <a:pt x="96178" y="233371"/>
                </a:lnTo>
                <a:cubicBezTo>
                  <a:pt x="90526" y="233371"/>
                  <a:pt x="85945" y="228789"/>
                  <a:pt x="85945" y="223137"/>
                </a:cubicBezTo>
                <a:lnTo>
                  <a:pt x="85945" y="192089"/>
                </a:lnTo>
                <a:moveTo>
                  <a:pt x="0" y="0"/>
                </a:moveTo>
                <a:moveTo>
                  <a:pt x="159658" y="85945"/>
                </a:moveTo>
                <a:lnTo>
                  <a:pt x="159658" y="149425"/>
                </a:lnTo>
                <a:cubicBezTo>
                  <a:pt x="159658" y="155075"/>
                  <a:pt x="155075" y="159658"/>
                  <a:pt x="149425" y="159658"/>
                </a:cubicBezTo>
                <a:lnTo>
                  <a:pt x="85945" y="159658"/>
                </a:lnTo>
                <a:moveTo>
                  <a:pt x="0" y="0"/>
                </a:moveTo>
                <a:moveTo>
                  <a:pt x="159658" y="85945"/>
                </a:moveTo>
                <a:lnTo>
                  <a:pt x="96178" y="85945"/>
                </a:lnTo>
                <a:cubicBezTo>
                  <a:pt x="90526" y="85945"/>
                  <a:pt x="85945" y="90526"/>
                  <a:pt x="85945" y="96178"/>
                </a:cubicBezTo>
                <a:lnTo>
                  <a:pt x="85945" y="159658"/>
                </a:ln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71" name="Rounded Rectangle 70"/>
          <p:cNvSpPr/>
          <p:nvPr/>
        </p:nvSpPr>
        <p:spPr>
          <a:xfrm>
            <a:off x="6093727" y="4485095"/>
            <a:ext cx="237928" cy="237928"/>
          </a:xfrm>
          <a:custGeom>
            <a:avLst/>
            <a:gdLst/>
            <a:ahLst/>
            <a:cxnLst/>
            <a:rect l="0" t="0" r="0" b="0"/>
            <a:pathLst>
              <a:path w="237928" h="237928">
                <a:moveTo>
                  <a:pt x="237928" y="99776"/>
                </a:moveTo>
                <a:lnTo>
                  <a:pt x="127406" y="99776"/>
                </a:lnTo>
                <a:lnTo>
                  <a:pt x="127406" y="53725"/>
                </a:lnTo>
                <a:lnTo>
                  <a:pt x="237928" y="53725"/>
                </a:lnTo>
                <a:close/>
                <a:moveTo>
                  <a:pt x="128430" y="53725"/>
                </a:moveTo>
                <a:lnTo>
                  <a:pt x="7675" y="53725"/>
                </a:lnTo>
                <a:lnTo>
                  <a:pt x="7675" y="7675"/>
                </a:lnTo>
                <a:lnTo>
                  <a:pt x="128430" y="7675"/>
                </a:lnTo>
                <a:close/>
                <a:moveTo>
                  <a:pt x="128430" y="145826"/>
                </a:moveTo>
                <a:lnTo>
                  <a:pt x="7675" y="145826"/>
                </a:lnTo>
                <a:lnTo>
                  <a:pt x="7675" y="99776"/>
                </a:lnTo>
                <a:lnTo>
                  <a:pt x="128430" y="99776"/>
                </a:lnTo>
                <a:close/>
                <a:moveTo>
                  <a:pt x="237928" y="191877"/>
                </a:moveTo>
                <a:lnTo>
                  <a:pt x="127406" y="191877"/>
                </a:lnTo>
                <a:lnTo>
                  <a:pt x="127406" y="145826"/>
                </a:lnTo>
                <a:lnTo>
                  <a:pt x="237928" y="145826"/>
                </a:lnTo>
                <a:close/>
                <a:moveTo>
                  <a:pt x="128430" y="237928"/>
                </a:moveTo>
                <a:lnTo>
                  <a:pt x="7675" y="237928"/>
                </a:lnTo>
                <a:lnTo>
                  <a:pt x="7675" y="191877"/>
                </a:lnTo>
                <a:lnTo>
                  <a:pt x="128430" y="191877"/>
                </a:lnTo>
                <a:close/>
                <a:moveTo>
                  <a:pt x="0" y="0"/>
                </a:moveTo>
                <a:moveTo>
                  <a:pt x="139686" y="99775"/>
                </a:moveTo>
                <a:lnTo>
                  <a:pt x="182667" y="53725"/>
                </a:lnTo>
                <a:moveTo>
                  <a:pt x="0" y="0"/>
                </a:moveTo>
                <a:moveTo>
                  <a:pt x="182667" y="99775"/>
                </a:moveTo>
                <a:lnTo>
                  <a:pt x="226671" y="53725"/>
                </a:lnTo>
                <a:moveTo>
                  <a:pt x="0" y="0"/>
                </a:moveTo>
                <a:moveTo>
                  <a:pt x="139686" y="191876"/>
                </a:moveTo>
                <a:lnTo>
                  <a:pt x="182667" y="145826"/>
                </a:lnTo>
                <a:moveTo>
                  <a:pt x="0" y="0"/>
                </a:moveTo>
                <a:moveTo>
                  <a:pt x="182667" y="191876"/>
                </a:moveTo>
                <a:lnTo>
                  <a:pt x="226671" y="145826"/>
                </a:ln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61194B-6234-79BC-6EA6-F9F819209767}"/>
              </a:ext>
            </a:extLst>
          </p:cNvPr>
          <p:cNvSpPr>
            <a:spLocks noGrp="1"/>
          </p:cNvSpPr>
          <p:nvPr>
            <p:ph type="title"/>
          </p:nvPr>
        </p:nvSpPr>
        <p:spPr>
          <a:xfrm>
            <a:off x="838200" y="365125"/>
            <a:ext cx="10617200" cy="1328208"/>
          </a:xfrm>
        </p:spPr>
        <p:txBody>
          <a:bodyPr>
            <a:normAutofit/>
          </a:bodyPr>
          <a:lstStyle/>
          <a:p>
            <a:r>
              <a:rPr lang="en-US" sz="3000" b="1" dirty="0">
                <a:latin typeface="Times New Roman" panose="02020603050405020304" pitchFamily="18" charset="0"/>
                <a:cs typeface="Times New Roman" panose="02020603050405020304" pitchFamily="18" charset="0"/>
              </a:rPr>
              <a:t>References</a:t>
            </a:r>
            <a:endParaRPr lang="en-US" sz="3000" b="1" dirty="0"/>
          </a:p>
        </p:txBody>
      </p:sp>
      <p:sp>
        <p:nvSpPr>
          <p:cNvPr id="2" name="TextBox 1">
            <a:extLst>
              <a:ext uri="{FF2B5EF4-FFF2-40B4-BE49-F238E27FC236}">
                <a16:creationId xmlns:a16="http://schemas.microsoft.com/office/drawing/2014/main" id="{B8560E7D-B1B3-95B1-D36B-D27987B1263D}"/>
              </a:ext>
            </a:extLst>
          </p:cNvPr>
          <p:cNvSpPr txBox="1"/>
          <p:nvPr/>
        </p:nvSpPr>
        <p:spPr>
          <a:xfrm>
            <a:off x="999067" y="1608666"/>
            <a:ext cx="10176933"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Base Paper: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 Divya Sumithra, K. Akhila, P. </a:t>
            </a:r>
            <a:r>
              <a:rPr lang="en-US" dirty="0" err="1">
                <a:latin typeface="Times New Roman" panose="02020603050405020304" pitchFamily="18" charset="0"/>
                <a:cs typeface="Times New Roman" panose="02020603050405020304" pitchFamily="18" charset="0"/>
              </a:rPr>
              <a:t>Adikesava</a:t>
            </a:r>
            <a:r>
              <a:rPr lang="en-US" dirty="0">
                <a:latin typeface="Times New Roman" panose="02020603050405020304" pitchFamily="18" charset="0"/>
                <a:cs typeface="Times New Roman" panose="02020603050405020304" pitchFamily="18" charset="0"/>
              </a:rPr>
              <a:t> Reddy, N. Swarupa, O. Karthik. “Flood Detection from Satellite Images Using </a:t>
            </a:r>
            <a:r>
              <a:rPr lang="en-US" dirty="0" err="1">
                <a:latin typeface="Times New Roman" panose="02020603050405020304" pitchFamily="18" charset="0"/>
                <a:cs typeface="Times New Roman" panose="02020603050405020304" pitchFamily="18" charset="0"/>
              </a:rPr>
              <a:t>UNet</a:t>
            </a:r>
            <a:r>
              <a:rPr lang="en-US" dirty="0">
                <a:latin typeface="Times New Roman" panose="02020603050405020304" pitchFamily="18" charset="0"/>
                <a:cs typeface="Times New Roman" panose="02020603050405020304" pitchFamily="18" charset="0"/>
              </a:rPr>
              <a:t> Architecture.” International Research Journal of Modernization in Engineering Technology and Science, Volume 07, Issue 03, March 2025, e-ISSN: 2582-5208.</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Dataset Reference:</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MediaEval</a:t>
            </a:r>
            <a:r>
              <a:rPr lang="en-US" dirty="0">
                <a:latin typeface="Times New Roman" panose="02020603050405020304" pitchFamily="18" charset="0"/>
                <a:cs typeface="Times New Roman" panose="02020603050405020304" pitchFamily="18" charset="0"/>
              </a:rPr>
              <a:t> 2017 Multimedia Satellite Task: Flood Detection in Satellite Imagery.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Task organizers: M. Larson et al.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MediaEval</a:t>
            </a:r>
            <a:r>
              <a:rPr lang="en-US" dirty="0">
                <a:latin typeface="Times New Roman" panose="02020603050405020304" pitchFamily="18" charset="0"/>
                <a:cs typeface="Times New Roman" panose="02020603050405020304" pitchFamily="18" charset="0"/>
              </a:rPr>
              <a:t> 2017 Satellite Task Challenge Documentation]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961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877</Words>
  <Application>Microsoft Office PowerPoint</Application>
  <PresentationFormat>Widescreen</PresentationFormat>
  <Paragraphs>83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DEPARTMENT OF INFORMATION TECHNOLOGY SESHADRI RAO GUDLAVALLERU ENGINEERING COLLEGE (An Autonomous Institute with Permanent Affiliation to JNTUK, Kakinada) Seshadri Rao Knowledge Village GUDLAVALLERU – 521356  ANDHRA PRADESH  </vt:lpstr>
      <vt:lpstr>TABLE OF CONTENTS:</vt:lpstr>
      <vt:lpstr>Abstract</vt:lpstr>
      <vt:lpstr>Base Paper Analysis : Flood Detection Using Satellite Imagery </vt:lpstr>
      <vt:lpstr>PowerPoint Presentation</vt:lpstr>
      <vt:lpstr>Problems Identified</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 Krishna Chaithanya Raj Masimukku</dc:creator>
  <cp:lastModifiedBy>Sri Krishna Chaithanya Raj Masimukku</cp:lastModifiedBy>
  <cp:revision>9</cp:revision>
  <dcterms:created xsi:type="dcterms:W3CDTF">2025-07-24T03:54:04Z</dcterms:created>
  <dcterms:modified xsi:type="dcterms:W3CDTF">2025-07-25T14:50:24Z</dcterms:modified>
</cp:coreProperties>
</file>