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1" r:id="rId2"/>
    <p:sldId id="262" r:id="rId3"/>
    <p:sldId id="265" r:id="rId4"/>
    <p:sldId id="266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849" autoAdjust="0"/>
  </p:normalViewPr>
  <p:slideViewPr>
    <p:cSldViewPr>
      <p:cViewPr varScale="1">
        <p:scale>
          <a:sx n="53" d="100"/>
          <a:sy n="53" d="100"/>
        </p:scale>
        <p:origin x="166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56961-CFD6-4137-8D44-97844170EA65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A4B2E-0EAC-4ADC-812E-3B50D101A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31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time complexity </a:t>
            </a:r>
            <a:r>
              <a:rPr lang="en-US" b="1" dirty="0"/>
              <a:t>O(n ⋅ W)</a:t>
            </a:r>
            <a:r>
              <a:rPr lang="en-US" dirty="0"/>
              <a:t> is </a:t>
            </a:r>
            <a:r>
              <a:rPr lang="en-US" b="1" dirty="0"/>
              <a:t>not</a:t>
            </a:r>
            <a:r>
              <a:rPr lang="en-US" dirty="0"/>
              <a:t> linear — it is called </a:t>
            </a:r>
            <a:r>
              <a:rPr lang="en-US" b="1" dirty="0"/>
              <a:t>pseudo-polynomial</a:t>
            </a:r>
            <a:r>
              <a:rPr lang="en-US" dirty="0"/>
              <a:t> time complexity.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FA4B2E-0EAC-4ADC-812E-3B50D101A7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47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Solution: find answers</a:t>
            </a:r>
            <a:r>
              <a:rPr lang="en-US" baseline="0" dirty="0"/>
              <a:t> for x1----x4, sequence of decisions, require data, filled table with data using formula</a:t>
            </a:r>
          </a:p>
          <a:p>
            <a:r>
              <a:rPr lang="en-US" baseline="0" dirty="0"/>
              <a:t>How to solve: I have to know which object should be </a:t>
            </a:r>
            <a:r>
              <a:rPr lang="en-US" baseline="0" dirty="0" err="1"/>
              <a:t>inlcuded</a:t>
            </a:r>
            <a:r>
              <a:rPr lang="en-US" baseline="0" dirty="0"/>
              <a:t> in a bag and which objects should not be included.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A4B2E-0EAC-4ADC-812E-3B50D101A7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55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DABD-2523-4B32-AC73-91D3FE295F77}" type="datetimeFigureOut">
              <a:rPr lang="en-US" smtClean="0"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53BB4-6AFA-44E0-A262-94068175D9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696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DABD-2523-4B32-AC73-91D3FE295F77}" type="datetimeFigureOut">
              <a:rPr lang="en-US" smtClean="0"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53BB4-6AFA-44E0-A262-94068175D9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967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DABD-2523-4B32-AC73-91D3FE295F77}" type="datetimeFigureOut">
              <a:rPr lang="en-US" smtClean="0"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53BB4-6AFA-44E0-A262-94068175D9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22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DABD-2523-4B32-AC73-91D3FE295F77}" type="datetimeFigureOut">
              <a:rPr lang="en-US" smtClean="0"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53BB4-6AFA-44E0-A262-94068175D9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257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DABD-2523-4B32-AC73-91D3FE295F77}" type="datetimeFigureOut">
              <a:rPr lang="en-US" smtClean="0"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53BB4-6AFA-44E0-A262-94068175D9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884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DABD-2523-4B32-AC73-91D3FE295F77}" type="datetimeFigureOut">
              <a:rPr lang="en-US" smtClean="0"/>
              <a:t>5/13/2025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53BB4-6AFA-44E0-A262-94068175D9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162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DABD-2523-4B32-AC73-91D3FE295F77}" type="datetimeFigureOut">
              <a:rPr lang="en-US" smtClean="0"/>
              <a:t>5/13/2025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53BB4-6AFA-44E0-A262-94068175D9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578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DABD-2523-4B32-AC73-91D3FE295F77}" type="datetimeFigureOut">
              <a:rPr lang="en-US" smtClean="0"/>
              <a:t>5/13/2025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53BB4-6AFA-44E0-A262-94068175D9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390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DABD-2523-4B32-AC73-91D3FE295F77}" type="datetimeFigureOut">
              <a:rPr lang="en-US" smtClean="0"/>
              <a:t>5/13/2025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53BB4-6AFA-44E0-A262-94068175D9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69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DABD-2523-4B32-AC73-91D3FE295F77}" type="datetimeFigureOut">
              <a:rPr lang="en-US" smtClean="0"/>
              <a:t>5/13/2025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53BB4-6AFA-44E0-A262-94068175D9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201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DABD-2523-4B32-AC73-91D3FE295F77}" type="datetimeFigureOut">
              <a:rPr lang="en-US" smtClean="0"/>
              <a:t>5/13/2025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53BB4-6AFA-44E0-A262-94068175D9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355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1DABD-2523-4B32-AC73-91D3FE295F77}" type="datetimeFigureOut">
              <a:rPr lang="en-US" smtClean="0"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53BB4-6AFA-44E0-A262-94068175D9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861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0/1 Knapsack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0/1 knapsack Problem</a:t>
            </a:r>
          </a:p>
          <a:p>
            <a:pPr marL="0" indent="0">
              <a:buNone/>
            </a:pPr>
            <a:r>
              <a:rPr lang="en-US" sz="1800" dirty="0"/>
              <a:t>Dynamic Programming –Tabulation Method.</a:t>
            </a:r>
          </a:p>
          <a:p>
            <a:pPr marL="0" indent="0">
              <a:buNone/>
            </a:pPr>
            <a:r>
              <a:rPr lang="en-US" sz="1800" dirty="0"/>
              <a:t>4 objects, n=4, capacity of knapsack=m=8</a:t>
            </a:r>
          </a:p>
          <a:p>
            <a:pPr marL="0" indent="0">
              <a:buNone/>
            </a:pPr>
            <a:r>
              <a:rPr lang="en-US" sz="1800" dirty="0"/>
              <a:t>Each object has weight and profit associated with it</a:t>
            </a:r>
          </a:p>
          <a:p>
            <a:pPr marL="0" indent="0">
              <a:buNone/>
            </a:pPr>
            <a:r>
              <a:rPr lang="en-US" sz="1800" dirty="0"/>
              <a:t>P= {1, 2, 5, 5}</a:t>
            </a:r>
          </a:p>
          <a:p>
            <a:pPr marL="0" indent="0">
              <a:buNone/>
            </a:pPr>
            <a:r>
              <a:rPr lang="en-US" sz="1800" dirty="0"/>
              <a:t>W= {2, 3, 4, 5}</a:t>
            </a:r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800" dirty="0"/>
              <a:t>All objects or subset of objects</a:t>
            </a:r>
          </a:p>
          <a:p>
            <a:pPr marL="0" indent="0">
              <a:buNone/>
            </a:pPr>
            <a:r>
              <a:rPr lang="en-US" sz="1800" dirty="0"/>
              <a:t>Solution in the form of set x= {0, 1, 0-….}</a:t>
            </a:r>
          </a:p>
          <a:p>
            <a:pPr marL="0" indent="0">
              <a:buNone/>
            </a:pPr>
            <a:r>
              <a:rPr lang="en-US" sz="1800" dirty="0"/>
              <a:t>X=0/1 , solid objects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Carry objects  max ∑ </a:t>
            </a:r>
            <a:r>
              <a:rPr lang="en-US" sz="1800" dirty="0" err="1"/>
              <a:t>PiXi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                        ∑</a:t>
            </a:r>
            <a:r>
              <a:rPr lang="en-US" sz="1800" dirty="0" err="1"/>
              <a:t>WiXi</a:t>
            </a:r>
            <a:r>
              <a:rPr lang="en-US" sz="1800" dirty="0"/>
              <a:t> &lt;= m</a:t>
            </a:r>
          </a:p>
          <a:p>
            <a:pPr marL="0" indent="0">
              <a:buNone/>
            </a:pPr>
            <a:r>
              <a:rPr lang="en-US" sz="1800" dirty="0"/>
              <a:t>                                  </a:t>
            </a:r>
          </a:p>
        </p:txBody>
      </p:sp>
      <p:sp>
        <p:nvSpPr>
          <p:cNvPr id="4" name="Flowchart: Magnetic Disk 3"/>
          <p:cNvSpPr/>
          <p:nvPr/>
        </p:nvSpPr>
        <p:spPr>
          <a:xfrm>
            <a:off x="5150224" y="3810000"/>
            <a:ext cx="1905000" cy="1828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m=8</a:t>
            </a:r>
          </a:p>
        </p:txBody>
      </p:sp>
    </p:spTree>
    <p:extLst>
      <p:ext uri="{BB962C8B-B14F-4D97-AF65-F5344CB8AC3E}">
        <p14:creationId xmlns:p14="http://schemas.microsoft.com/office/powerpoint/2010/main" val="485466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Approach of dynamic programming</a:t>
            </a:r>
          </a:p>
          <a:p>
            <a:pPr marL="0" indent="0">
              <a:buNone/>
            </a:pPr>
            <a:r>
              <a:rPr lang="en-US" sz="2000" dirty="0"/>
              <a:t>      (1)Optimization problems—0/1 knapsack problems demands max result</a:t>
            </a:r>
          </a:p>
          <a:p>
            <a:pPr marL="0" indent="0">
              <a:buNone/>
            </a:pPr>
            <a:r>
              <a:rPr lang="en-US" sz="2000" dirty="0"/>
              <a:t>      (2)Problem should be solved in sequence of decisions, </a:t>
            </a:r>
          </a:p>
          <a:p>
            <a:pPr marL="0" indent="0">
              <a:buNone/>
            </a:pPr>
            <a:r>
              <a:rPr lang="en-US" sz="2000" dirty="0"/>
              <a:t>	Yes for every object, we take a decision, include it or not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400" baseline="30000" dirty="0"/>
          </a:p>
          <a:p>
            <a:pPr lvl="6"/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050335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F773C-6AE7-30AD-7AFA-F8452958B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482DE-DAA9-A294-F06F-5C4DAE755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200" dirty="0"/>
              <a:t>In the 0/1 Knapsack Problem, a brute-force approach tries all possible combinations of objects and selects the best one. </a:t>
            </a:r>
          </a:p>
          <a:p>
            <a:pPr>
              <a:lnSpc>
                <a:spcPct val="80000"/>
              </a:lnSpc>
            </a:pPr>
            <a:r>
              <a:rPr lang="en-US" sz="2200" dirty="0"/>
              <a:t>For example, with 4 objects, there are: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dirty="0"/>
              <a:t>         4 objects:      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dirty="0"/>
              <a:t>                            0 0 0 0 -------------</a:t>
            </a:r>
            <a:r>
              <a:rPr lang="en-US" sz="2200" dirty="0">
                <a:sym typeface="Wingdings" panose="05000000000000000000" pitchFamily="2" charset="2"/>
              </a:rPr>
              <a:t> not feasible</a:t>
            </a:r>
            <a:endParaRPr lang="en-US" sz="22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200" dirty="0"/>
              <a:t>                            1 1 11---------------</a:t>
            </a:r>
            <a:r>
              <a:rPr lang="en-US" sz="2200" dirty="0">
                <a:sym typeface="Wingdings" panose="05000000000000000000" pitchFamily="2" charset="2"/>
              </a:rPr>
              <a:t> not feasible</a:t>
            </a:r>
            <a:endParaRPr lang="en-US" sz="2200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200" dirty="0"/>
              <a:t>                            1 010--------------</a:t>
            </a:r>
            <a:r>
              <a:rPr lang="en-US" sz="2200" dirty="0">
                <a:sym typeface="Wingdings" panose="05000000000000000000" pitchFamily="2" charset="2"/>
              </a:rPr>
              <a:t> feasible</a:t>
            </a:r>
          </a:p>
          <a:p>
            <a:pPr>
              <a:lnSpc>
                <a:spcPct val="80000"/>
              </a:lnSpc>
            </a:pPr>
            <a:endParaRPr lang="en-US" sz="2200" dirty="0">
              <a:sym typeface="Wingdings" panose="05000000000000000000" pitchFamily="2" charset="2"/>
            </a:endParaRPr>
          </a:p>
          <a:p>
            <a:pPr>
              <a:lnSpc>
                <a:spcPct val="80000"/>
              </a:lnSpc>
            </a:pPr>
            <a:r>
              <a:rPr lang="en-US" sz="2200" dirty="0"/>
              <a:t>For 4 objects: 2n= 24= 16 possible solutions, time complexity is O(2n)</a:t>
            </a:r>
          </a:p>
          <a:p>
            <a:pPr>
              <a:lnSpc>
                <a:spcPct val="80000"/>
              </a:lnSpc>
            </a:pPr>
            <a:endParaRPr lang="en-US" sz="2200" dirty="0"/>
          </a:p>
          <a:p>
            <a:pPr>
              <a:lnSpc>
                <a:spcPct val="80000"/>
              </a:lnSpc>
            </a:pPr>
            <a:r>
              <a:rPr lang="en-US" sz="2200" dirty="0"/>
              <a:t>This brute-force method has a time complexity of O(2ⁿ), which becomes very time-consuming as n increases.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100" dirty="0"/>
          </a:p>
          <a:p>
            <a:endParaRPr lang="en-PK" sz="1800" dirty="0"/>
          </a:p>
        </p:txBody>
      </p:sp>
    </p:spTree>
    <p:extLst>
      <p:ext uri="{BB962C8B-B14F-4D97-AF65-F5344CB8AC3E}">
        <p14:creationId xmlns:p14="http://schemas.microsoft.com/office/powerpoint/2010/main" val="4099469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3E7C3-3743-02F5-D9B2-AB15CC5F5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DC935-67AB-651C-E963-1C7B90493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Dynamic Programming avoids checking all possible combinations explicitly. Instead, it:</a:t>
            </a:r>
          </a:p>
          <a:p>
            <a:pPr lvl="1"/>
            <a:r>
              <a:rPr lang="en-US" dirty="0"/>
              <a:t>Breaks the problem into smaller subproblems</a:t>
            </a:r>
          </a:p>
          <a:p>
            <a:pPr lvl="1"/>
            <a:r>
              <a:rPr lang="en-US" dirty="0"/>
              <a:t>Stores the results of these subproblems (</a:t>
            </a:r>
            <a:r>
              <a:rPr lang="en-US" dirty="0" err="1"/>
              <a:t>memoization</a:t>
            </a:r>
            <a:r>
              <a:rPr lang="en-US" dirty="0"/>
              <a:t> or tabulation)</a:t>
            </a:r>
          </a:p>
          <a:p>
            <a:pPr lvl="1"/>
            <a:r>
              <a:rPr lang="en-US" dirty="0"/>
              <a:t>Builds up the final solution efficiently</a:t>
            </a:r>
          </a:p>
          <a:p>
            <a:r>
              <a:rPr lang="en-US" dirty="0"/>
              <a:t>As a result, the time complexity of the DP solution for the 0/1 Knapsack problem becomes: O(</a:t>
            </a:r>
            <a:r>
              <a:rPr lang="en-US" dirty="0" err="1"/>
              <a:t>n⋅W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Where:</a:t>
            </a:r>
          </a:p>
          <a:p>
            <a:pPr marL="400050" lvl="1" indent="0">
              <a:buNone/>
            </a:pPr>
            <a:r>
              <a:rPr lang="en-US" dirty="0"/>
              <a:t>n = number of items</a:t>
            </a:r>
          </a:p>
          <a:p>
            <a:pPr marL="400050" lvl="1" indent="0">
              <a:buNone/>
            </a:pPr>
            <a:r>
              <a:rPr lang="en-US" dirty="0"/>
              <a:t>W = maximum weight capacity of the knapsack</a:t>
            </a:r>
          </a:p>
          <a:p>
            <a:r>
              <a:rPr lang="en-US" dirty="0"/>
              <a:t>This makes DP much faster and more scalable than brute-force methods.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500979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01762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Fill the table using formula and get the solution for the 0/1 knapsack problem.</a:t>
            </a:r>
            <a:br>
              <a:rPr lang="en-US" sz="1800" dirty="0"/>
            </a:br>
            <a:r>
              <a:rPr lang="en-US" sz="1800" dirty="0"/>
              <a:t>Columns-capacity of bag, rows: objects</a:t>
            </a:r>
            <a:br>
              <a:rPr lang="en-US" sz="1800" dirty="0"/>
            </a:br>
            <a:r>
              <a:rPr lang="en-US" sz="1800" dirty="0"/>
              <a:t>we will not consider whole capacity at once, will increase capacity one by one</a:t>
            </a:r>
            <a:br>
              <a:rPr lang="en-US" sz="1800" dirty="0"/>
            </a:br>
            <a:r>
              <a:rPr lang="en-US" sz="1800" dirty="0"/>
              <a:t>initially, we will not consider any object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5749810"/>
              </p:ext>
            </p:extLst>
          </p:nvPr>
        </p:nvGraphicFramePr>
        <p:xfrm>
          <a:off x="304800" y="1600200"/>
          <a:ext cx="8153400" cy="2707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13394">
                <a:tc gridSpan="1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                                         W- capacity of bag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353">
                <a:tc gridSpan="3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0              1          2           3         4           5          6</a:t>
                      </a:r>
                      <a:r>
                        <a:rPr lang="en-US" baseline="0" dirty="0"/>
                        <a:t>          7               8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6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r-PK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6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6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6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61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381000" y="533400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/>
              <a:t>Call the table as V, </a:t>
            </a:r>
            <a:r>
              <a:rPr lang="en-US" sz="1800" dirty="0" err="1"/>
              <a:t>i</a:t>
            </a:r>
            <a:r>
              <a:rPr lang="en-US" sz="1800" dirty="0"/>
              <a:t> is the row number and w is the column no</a:t>
            </a:r>
          </a:p>
          <a:p>
            <a:pPr algn="l"/>
            <a:r>
              <a:rPr lang="en-US" sz="1800" b="1" dirty="0"/>
              <a:t>V[</a:t>
            </a:r>
            <a:r>
              <a:rPr lang="en-US" sz="1800" b="1" dirty="0" err="1"/>
              <a:t>i</a:t>
            </a:r>
            <a:r>
              <a:rPr lang="en-US" sz="1800" b="1" dirty="0"/>
              <a:t>, W]= max { V[i-1, W],  V [i-1, W- w[</a:t>
            </a:r>
            <a:r>
              <a:rPr lang="en-US" sz="1800" b="1" dirty="0" err="1"/>
              <a:t>i</a:t>
            </a:r>
            <a:r>
              <a:rPr lang="en-US" sz="1800" b="1" dirty="0"/>
              <a:t>] ] + P[</a:t>
            </a:r>
            <a:r>
              <a:rPr lang="en-US" sz="1800" b="1" dirty="0" err="1"/>
              <a:t>i</a:t>
            </a:r>
            <a:r>
              <a:rPr lang="en-US" sz="1800" b="1" dirty="0"/>
              <a:t>]  }</a:t>
            </a:r>
          </a:p>
          <a:p>
            <a:pPr algn="l"/>
            <a:endParaRPr lang="en-US" sz="1100" dirty="0"/>
          </a:p>
          <a:p>
            <a:pPr algn="l"/>
            <a:r>
              <a:rPr lang="en-US" sz="1800" dirty="0"/>
              <a:t>V[4,6]= max { V[3, 6], V[3, 6-5]+6 } = max{ 6, 0+6}= max{6,6} =6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196076"/>
              </p:ext>
            </p:extLst>
          </p:nvPr>
        </p:nvGraphicFramePr>
        <p:xfrm>
          <a:off x="4800600" y="4419918"/>
          <a:ext cx="25146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2678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4419600"/>
            <a:ext cx="403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Remaining profit=8-6= 2</a:t>
            </a:r>
          </a:p>
          <a:p>
            <a:r>
              <a:rPr lang="en-US" dirty="0"/>
              <a:t>Remaining profit=2-2= 0</a:t>
            </a:r>
          </a:p>
          <a:p>
            <a:r>
              <a:rPr lang="en-US" dirty="0"/>
              <a:t>Max profit of 0/1 knapsack problem</a:t>
            </a:r>
          </a:p>
        </p:txBody>
      </p:sp>
    </p:spTree>
    <p:extLst>
      <p:ext uri="{BB962C8B-B14F-4D97-AF65-F5344CB8AC3E}">
        <p14:creationId xmlns:p14="http://schemas.microsoft.com/office/powerpoint/2010/main" val="687431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4668</TotalTime>
  <Words>623</Words>
  <Application>Microsoft Office PowerPoint</Application>
  <PresentationFormat>On-screen Show (4:3)</PresentationFormat>
  <Paragraphs>127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Theme</vt:lpstr>
      <vt:lpstr>0/1 Knapsack Problem</vt:lpstr>
      <vt:lpstr>PowerPoint Presentation</vt:lpstr>
      <vt:lpstr>PowerPoint Presentation</vt:lpstr>
      <vt:lpstr>PowerPoint Presentation</vt:lpstr>
      <vt:lpstr>Fill the table using formula and get the solution for the 0/1 knapsack problem. Columns-capacity of bag, rows: objects we will not consider whole capacity at once, will increase capacity one by one initially, we will not consider any object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Dr. Atif Khan</cp:lastModifiedBy>
  <cp:revision>161</cp:revision>
  <dcterms:created xsi:type="dcterms:W3CDTF">2021-01-20T14:54:19Z</dcterms:created>
  <dcterms:modified xsi:type="dcterms:W3CDTF">2025-05-13T15:50:40Z</dcterms:modified>
</cp:coreProperties>
</file>