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7" r:id="rId5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61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2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2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4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9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8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75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72EF-4137-401B-98A4-FAF6143EDF89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596B-E477-416B-A8BC-E8893B9A2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/>
              <a:t>Greedy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/>
          </a:bodyPr>
          <a:lstStyle/>
          <a:p>
            <a:r>
              <a:rPr lang="en-US" sz="2000" dirty="0"/>
              <a:t>It is design/approach for solving optimization problems.</a:t>
            </a:r>
          </a:p>
          <a:p>
            <a:r>
              <a:rPr lang="en-US" sz="2000" dirty="0"/>
              <a:t>Optimization problems demands minimum/maximum results</a:t>
            </a:r>
          </a:p>
          <a:p>
            <a:r>
              <a:rPr lang="en-US" sz="2000" dirty="0"/>
              <a:t>Problem: A </a:t>
            </a:r>
            <a:r>
              <a:rPr lang="en-US" sz="2000" dirty="0">
                <a:sym typeface="Wingdings" panose="05000000000000000000" pitchFamily="2" charset="2"/>
              </a:rPr>
              <a:t> 	              B  Travel journey from A to B, Constraint: 12 </a:t>
            </a:r>
            <a:r>
              <a:rPr lang="en-US" sz="2000" dirty="0" err="1">
                <a:sym typeface="Wingdings" panose="05000000000000000000" pitchFamily="2" charset="2"/>
              </a:rPr>
              <a:t>hrs</a:t>
            </a: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All possible solutions (S1, S2, S3,S4 (Train), S5 (plane))</a:t>
            </a:r>
          </a:p>
          <a:p>
            <a:r>
              <a:rPr lang="en-US" sz="2000" dirty="0">
                <a:sym typeface="Wingdings" panose="05000000000000000000" pitchFamily="2" charset="2"/>
              </a:rPr>
              <a:t>Feasible solutions—satisfy the constraint of problem</a:t>
            </a:r>
          </a:p>
          <a:p>
            <a:r>
              <a:rPr lang="en-US" sz="2000" dirty="0">
                <a:sym typeface="Wingdings" panose="05000000000000000000" pitchFamily="2" charset="2"/>
              </a:rPr>
              <a:t>Cover Journey in min cost----Minimization problem—optimization problem---problem that either require min/max result</a:t>
            </a:r>
          </a:p>
          <a:p>
            <a:r>
              <a:rPr lang="en-US" sz="2000" dirty="0">
                <a:sym typeface="Wingdings" panose="05000000000000000000" pitchFamily="2" charset="2"/>
              </a:rPr>
              <a:t>Optimal solution- already feasible + min cost (best result)</a:t>
            </a:r>
          </a:p>
          <a:p>
            <a:r>
              <a:rPr lang="en-US" sz="2000" dirty="0">
                <a:sym typeface="Wingdings" panose="05000000000000000000" pitchFamily="2" charset="2"/>
              </a:rPr>
              <a:t>Optimal solution is the one that satisfy the objective of problem that is either min result or max result	(in this example: min cost)</a:t>
            </a:r>
          </a:p>
          <a:p>
            <a:r>
              <a:rPr lang="en-US" sz="2000" dirty="0">
                <a:sym typeface="Wingdings" panose="05000000000000000000" pitchFamily="2" charset="2"/>
              </a:rPr>
              <a:t>For a given problem---only one optimal solution (only one min cost)</a:t>
            </a:r>
          </a:p>
          <a:p>
            <a:r>
              <a:rPr lang="en-US" sz="2000" dirty="0">
                <a:sym typeface="Wingdings" panose="05000000000000000000" pitchFamily="2" charset="2"/>
              </a:rPr>
              <a:t>Greedy method—optimization problems</a:t>
            </a:r>
          </a:p>
          <a:p>
            <a:r>
              <a:rPr lang="en-US" sz="2000" dirty="0">
                <a:sym typeface="Wingdings" panose="05000000000000000000" pitchFamily="2" charset="2"/>
              </a:rPr>
              <a:t>3 strategies are used for solving optimization problems</a:t>
            </a:r>
          </a:p>
          <a:p>
            <a:r>
              <a:rPr lang="en-US" sz="2000" dirty="0">
                <a:sym typeface="Wingdings" panose="05000000000000000000" pitchFamily="2" charset="2"/>
              </a:rPr>
              <a:t>Greedy Method, Dynamic Programming, Branch and Bound method</a:t>
            </a:r>
          </a:p>
          <a:p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209800" y="20574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86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1800" dirty="0"/>
              <a:t>Different problems are solved using different strategies</a:t>
            </a:r>
          </a:p>
          <a:p>
            <a:r>
              <a:rPr lang="en-US" sz="1800" dirty="0"/>
              <a:t> some problems---DP, some problems---greedy method, some problems—solved using all  strategies.</a:t>
            </a:r>
          </a:p>
          <a:p>
            <a:r>
              <a:rPr lang="en-US" sz="1800" dirty="0"/>
              <a:t>Greedy Strategy: Problem is solved in stages, in each stage we select input form problem, if it is feasible then we include in a solution, and ultimately we get optimal solution.</a:t>
            </a:r>
          </a:p>
          <a:p>
            <a:pPr marL="400050" lvl="1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General Method for Greedy Strategy:   	     problem a</a:t>
            </a:r>
          </a:p>
          <a:p>
            <a:pPr marL="400050" lvl="1" indent="0">
              <a:buNone/>
            </a:pPr>
            <a:r>
              <a:rPr lang="en-US" sz="2000" dirty="0"/>
              <a:t>                    Algorithm Greed (a, n)</a:t>
            </a:r>
          </a:p>
          <a:p>
            <a:pPr marL="400050" lvl="1" indent="0">
              <a:buNone/>
            </a:pPr>
            <a:r>
              <a:rPr lang="en-US" sz="2000" dirty="0"/>
              <a:t>                     for (</a:t>
            </a:r>
            <a:r>
              <a:rPr lang="en-US" sz="2000" dirty="0" err="1"/>
              <a:t>i</a:t>
            </a:r>
            <a:r>
              <a:rPr lang="en-US" sz="2000" dirty="0"/>
              <a:t>=1 to n)</a:t>
            </a:r>
          </a:p>
          <a:p>
            <a:pPr marL="400050" lvl="1" indent="0">
              <a:buNone/>
            </a:pPr>
            <a:r>
              <a:rPr lang="en-US" sz="2000" dirty="0"/>
              <a:t>                       x =select (</a:t>
            </a:r>
            <a:r>
              <a:rPr lang="en-US" sz="2000" dirty="0" err="1"/>
              <a:t>a</a:t>
            </a:r>
            <a:r>
              <a:rPr lang="en-US" sz="2000" baseline="-25000" dirty="0" err="1"/>
              <a:t>i</a:t>
            </a:r>
            <a:r>
              <a:rPr lang="en-US" sz="2000" dirty="0"/>
              <a:t>)</a:t>
            </a:r>
          </a:p>
          <a:p>
            <a:pPr marL="400050" lvl="1" indent="0">
              <a:buNone/>
            </a:pPr>
            <a:r>
              <a:rPr lang="en-US" sz="2000" dirty="0"/>
              <a:t>                      if feasible (x)</a:t>
            </a:r>
          </a:p>
          <a:p>
            <a:pPr marL="400050" lvl="1" indent="0">
              <a:buNone/>
            </a:pPr>
            <a:r>
              <a:rPr lang="en-US" sz="2000" dirty="0"/>
              <a:t>                            solution = solution + 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927748"/>
              </p:ext>
            </p:extLst>
          </p:nvPr>
        </p:nvGraphicFramePr>
        <p:xfrm>
          <a:off x="5486400" y="3429000"/>
          <a:ext cx="3352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1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Problem is buy best car</a:t>
            </a:r>
          </a:p>
          <a:p>
            <a:r>
              <a:rPr lang="en-US" sz="2400" dirty="0"/>
              <a:t>  Brute force---check all models of car—select best one</a:t>
            </a:r>
          </a:p>
          <a:p>
            <a:r>
              <a:rPr lang="en-US" sz="2400" dirty="0"/>
              <a:t> time consuming</a:t>
            </a:r>
          </a:p>
          <a:p>
            <a:r>
              <a:rPr lang="en-US" sz="2400" dirty="0"/>
              <a:t>Own method of selection: Toyota brands—Top 5 models---latest release/well tested car---select best car</a:t>
            </a:r>
          </a:p>
          <a:p>
            <a:r>
              <a:rPr lang="en-US" sz="2400" dirty="0"/>
              <a:t>This method is greedy.</a:t>
            </a:r>
          </a:p>
          <a:p>
            <a:r>
              <a:rPr lang="en-US" sz="2400" dirty="0"/>
              <a:t>Company hire a person---physical+ written + technical + group discussion+ interview</a:t>
            </a:r>
          </a:p>
          <a:p>
            <a:r>
              <a:rPr lang="en-US" sz="2400" dirty="0"/>
              <a:t>Filter persons---select best one</a:t>
            </a:r>
          </a:p>
          <a:p>
            <a:r>
              <a:rPr lang="en-US" sz="2400" dirty="0"/>
              <a:t>Approved selection procedure is greedy. </a:t>
            </a:r>
          </a:p>
          <a:p>
            <a:r>
              <a:rPr lang="en-US" sz="2400" dirty="0"/>
              <a:t>Time consuming if all candidates appear in each phase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Fractional Knapsack Problem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451534"/>
              </p:ext>
            </p:extLst>
          </p:nvPr>
        </p:nvGraphicFramePr>
        <p:xfrm>
          <a:off x="457200" y="13716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33400" y="2819400"/>
            <a:ext cx="8001000" cy="3352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7 objects, Capacity of Bag=15 kg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Problem is filling the bag with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Constraint of container loading problem: total objects weights ≤ capacity of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Fill the bag with objects in such a way that total weights of object does not exceed the capacity of bag and profit is maximized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Optimization problem---maximization problem---greedy approach (if suitable)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Many solutions for putting objects in bag, but we want solution that is feasible (satisfying constraint of problem), and gives max result(profit)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Such solution is called optimal solution.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can take fraction of an object. 0 ≤ x ≤1  </a:t>
            </a:r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 (divisible objects)vegetables, fruits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4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9893"/>
            <a:ext cx="8229600" cy="2819400"/>
          </a:xfrm>
        </p:spPr>
        <p:txBody>
          <a:bodyPr>
            <a:normAutofit/>
          </a:bodyPr>
          <a:lstStyle/>
          <a:p>
            <a:r>
              <a:rPr lang="en-US" sz="2000" dirty="0"/>
              <a:t>Criteria for including objects in bag</a:t>
            </a:r>
          </a:p>
          <a:p>
            <a:r>
              <a:rPr lang="en-US" sz="2000" dirty="0"/>
              <a:t>Select object with the highest profit </a:t>
            </a:r>
          </a:p>
          <a:p>
            <a:r>
              <a:rPr lang="en-US" sz="2000" dirty="0"/>
              <a:t>Small weights objects—more objects--more profit</a:t>
            </a:r>
          </a:p>
          <a:p>
            <a:r>
              <a:rPr lang="en-US" sz="2000" dirty="0"/>
              <a:t>Right selection procedure for objects (Greedy Method)</a:t>
            </a:r>
          </a:p>
          <a:p>
            <a:pPr lvl="1"/>
            <a:r>
              <a:rPr lang="en-US" sz="1600" dirty="0"/>
              <a:t>Select the object with highest profit/weight (per kg profit)</a:t>
            </a:r>
          </a:p>
          <a:p>
            <a:r>
              <a:rPr lang="en-US" sz="2000" dirty="0"/>
              <a:t>Greedy method says first decide how to select the input and go on selecting inputs one by one</a:t>
            </a:r>
          </a:p>
          <a:p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161742"/>
              </p:ext>
            </p:extLst>
          </p:nvPr>
        </p:nvGraphicFramePr>
        <p:xfrm>
          <a:off x="381000" y="5334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948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00401"/>
            <a:ext cx="6248400" cy="2819399"/>
          </a:xfrm>
        </p:spPr>
        <p:txBody>
          <a:bodyPr>
            <a:normAutofit/>
          </a:bodyPr>
          <a:lstStyle/>
          <a:p>
            <a:r>
              <a:rPr lang="en-US" sz="2000" dirty="0"/>
              <a:t>∑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/>
              <a:t>=  1x2 + 2/3 x3 + 1x5 + 0 x7 + 1x1+1x4</a:t>
            </a:r>
            <a:r>
              <a:rPr lang="en-US" sz="2400" dirty="0"/>
              <a:t> + </a:t>
            </a:r>
            <a:r>
              <a:rPr lang="en-US" sz="2000" dirty="0"/>
              <a:t>1x1=15</a:t>
            </a:r>
          </a:p>
          <a:p>
            <a:endParaRPr lang="en-US" sz="2000" dirty="0"/>
          </a:p>
          <a:p>
            <a:r>
              <a:rPr lang="en-US" sz="2000" dirty="0"/>
              <a:t>∑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 err="1"/>
              <a:t>P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/>
              <a:t>=  1x10 + 2/3 x5 + 1x15 + 0 x7 + 1x6 +1x18</a:t>
            </a:r>
            <a:r>
              <a:rPr lang="en-US" sz="2400" dirty="0"/>
              <a:t> </a:t>
            </a:r>
            <a:r>
              <a:rPr lang="en-US" sz="2400"/>
              <a:t>+ </a:t>
            </a:r>
            <a:r>
              <a:rPr lang="en-US" sz="2000"/>
              <a:t>1x3=55.3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Constraint of problem: ∑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 err="1"/>
              <a:t>W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r>
              <a:rPr lang="en-US" sz="2000" dirty="0">
                <a:solidFill>
                  <a:schemeClr val="tx1"/>
                </a:solidFill>
              </a:rPr>
              <a:t>≤  m</a:t>
            </a:r>
          </a:p>
          <a:p>
            <a:r>
              <a:rPr lang="en-US" sz="2000" dirty="0"/>
              <a:t>Objective of problem: Max ∑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 err="1"/>
              <a:t>P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 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400" baseline="-250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074584"/>
              </p:ext>
            </p:extLst>
          </p:nvPr>
        </p:nvGraphicFramePr>
        <p:xfrm>
          <a:off x="381000" y="5334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P/W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lowchart: Magnetic Disk 4"/>
          <p:cNvSpPr/>
          <p:nvPr/>
        </p:nvSpPr>
        <p:spPr>
          <a:xfrm>
            <a:off x="6858000" y="2895600"/>
            <a:ext cx="1828800" cy="2362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15-1=14</a:t>
            </a:r>
          </a:p>
          <a:p>
            <a:pPr algn="ctr"/>
            <a:r>
              <a:rPr lang="en-US" dirty="0"/>
              <a:t>14-2=12</a:t>
            </a:r>
          </a:p>
          <a:p>
            <a:pPr algn="ctr"/>
            <a:r>
              <a:rPr lang="en-US" dirty="0"/>
              <a:t>12-4=8</a:t>
            </a:r>
          </a:p>
          <a:p>
            <a:pPr algn="ctr"/>
            <a:r>
              <a:rPr lang="en-US" dirty="0"/>
              <a:t>8-5=3</a:t>
            </a:r>
          </a:p>
          <a:p>
            <a:pPr algn="ctr"/>
            <a:r>
              <a:rPr lang="en-US" dirty="0"/>
              <a:t>3-1=2</a:t>
            </a:r>
          </a:p>
          <a:p>
            <a:pPr algn="ctr"/>
            <a:r>
              <a:rPr lang="en-US" dirty="0"/>
              <a:t>2-2=0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006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730</Words>
  <Application>Microsoft Office PowerPoint</Application>
  <PresentationFormat>On-screen Show (4:3)</PresentationFormat>
  <Paragraphs>186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Greedy Strategy</vt:lpstr>
      <vt:lpstr>PowerPoint Presentation</vt:lpstr>
      <vt:lpstr>PowerPoint Presentation</vt:lpstr>
      <vt:lpstr>Fractional Knapsack Problem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Atif Khan</cp:lastModifiedBy>
  <cp:revision>10</cp:revision>
  <dcterms:created xsi:type="dcterms:W3CDTF">2021-01-20T06:03:29Z</dcterms:created>
  <dcterms:modified xsi:type="dcterms:W3CDTF">2024-07-04T10:54:31Z</dcterms:modified>
</cp:coreProperties>
</file>