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0" r:id="rId3"/>
    <p:sldId id="261" r:id="rId4"/>
    <p:sldId id="262" r:id="rId5"/>
    <p:sldId id="276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07" autoAdjust="0"/>
  </p:normalViewPr>
  <p:slideViewPr>
    <p:cSldViewPr>
      <p:cViewPr varScale="1">
        <p:scale>
          <a:sx n="61" d="100"/>
          <a:sy n="61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88674-9E2F-4FD9-B1B6-39A9597D803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FF37-E72C-4146-B0A6-9E7EE0AF9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standard deletion operation on Heap is to delete the element present at the root node of the Heap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That is if it is a Max Heap, the standard deletion operation will delete the maximum element and if it is a Min heap, it will delete the minimum element.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You can delete any element  from the heap but its not the standard operation and the leftover tree will no more complete binary tree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and hence a heap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FF37-E72C-4146-B0A6-9E7EE0AF91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A6AADC0-ACE0-466F-AE56-35C7C0A148DE}" type="slidenum">
              <a:rPr lang="en-US" altLang="en-US" smtClean="0"/>
              <a:pPr eaLnBrk="1" hangingPunct="1">
                <a:defRPr/>
              </a:pPr>
              <a:t>3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739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0171" indent="-280835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3340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2677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2013" indent="-224668" defTabSz="91739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71349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20685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70021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9357" indent="-224668" defTabSz="9173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9DD8F7-B692-4AA5-8951-1D9AB236FF6F}" type="slidenum">
              <a:rPr lang="en-US" altLang="en-US" smtClean="0"/>
              <a:pPr eaLnBrk="1" hangingPunct="1">
                <a:defRPr/>
              </a:pPr>
              <a:t>4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5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4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37649-22D6-4CF3-B7A4-8EA7D30ED0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30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2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80E8-63F6-45EC-9AF6-233FF42843D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1F0C-4F75-4006-BDA8-32F0B8159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Delete operation 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only element that should be deleted from heap is the root element.</a:t>
            </a:r>
          </a:p>
          <a:p>
            <a:r>
              <a:rPr lang="en-US" sz="2400" dirty="0"/>
              <a:t>Delete root element—last element will take its place—still complete binary tree—not a heap---maintain heap property by adjusting the elements by moving it downward from root to leaf. (direction of adjustment is downward)</a:t>
            </a:r>
          </a:p>
          <a:p>
            <a:r>
              <a:rPr lang="en-US" sz="2400" dirty="0"/>
              <a:t>The max time for delete operation is  O(</a:t>
            </a:r>
            <a:r>
              <a:rPr lang="en-US" sz="2400" dirty="0" err="1"/>
              <a:t>logn</a:t>
            </a:r>
            <a:r>
              <a:rPr lang="en-US" sz="2400" dirty="0"/>
              <a:t>). The maximum adjustment  you have to do, depends on height of binary tree.</a:t>
            </a:r>
          </a:p>
          <a:p>
            <a:r>
              <a:rPr lang="en-US" sz="2400" dirty="0"/>
              <a:t>Keep the deleted elements at the free space in the array, obtained after deleting root element.</a:t>
            </a:r>
          </a:p>
          <a:p>
            <a:r>
              <a:rPr lang="en-US" sz="2400" dirty="0"/>
              <a:t>Delete elements from heap, store them in vacant spaces in array, we will get sorted array.</a:t>
            </a:r>
          </a:p>
          <a:p>
            <a:r>
              <a:rPr lang="en-US" sz="2400" dirty="0"/>
              <a:t>When u delete element from heap, u will get max elements, the second delete operation will give the second max element</a:t>
            </a:r>
          </a:p>
        </p:txBody>
      </p:sp>
    </p:spTree>
    <p:extLst>
      <p:ext uri="{BB962C8B-B14F-4D97-AF65-F5344CB8AC3E}">
        <p14:creationId xmlns:p14="http://schemas.microsoft.com/office/powerpoint/2010/main" val="3464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Time required for inserting a single element in a heap depends on height of binary tree </a:t>
            </a:r>
            <a:r>
              <a:rPr lang="en-US" sz="2800" dirty="0" err="1"/>
              <a:t>i.e</a:t>
            </a:r>
            <a:r>
              <a:rPr lang="en-US" sz="2800" dirty="0"/>
              <a:t> </a:t>
            </a:r>
            <a:r>
              <a:rPr lang="en-US" sz="2800" dirty="0" err="1"/>
              <a:t>logn</a:t>
            </a:r>
            <a:r>
              <a:rPr lang="en-US" sz="2800" dirty="0"/>
              <a:t>. We assume that element is moved up to the root.</a:t>
            </a:r>
          </a:p>
          <a:p>
            <a:r>
              <a:rPr lang="en-US" sz="2800" dirty="0"/>
              <a:t>Total time for inserting n elements in heap is </a:t>
            </a:r>
            <a:r>
              <a:rPr lang="en-US" sz="2800" dirty="0" err="1"/>
              <a:t>nlogn</a:t>
            </a:r>
            <a:endParaRPr lang="en-US" sz="2800" dirty="0"/>
          </a:p>
          <a:p>
            <a:r>
              <a:rPr lang="en-US" sz="2800" dirty="0"/>
              <a:t>Time for deleting a single element form heap is </a:t>
            </a:r>
            <a:r>
              <a:rPr lang="en-US" sz="2800" dirty="0" err="1"/>
              <a:t>logn</a:t>
            </a:r>
            <a:r>
              <a:rPr lang="en-US" sz="2800" dirty="0"/>
              <a:t>.</a:t>
            </a:r>
          </a:p>
          <a:p>
            <a:r>
              <a:rPr lang="en-US" sz="2800" dirty="0"/>
              <a:t>Total time for deleting n elements from heap is </a:t>
            </a:r>
            <a:r>
              <a:rPr lang="en-US" sz="2800" dirty="0" err="1"/>
              <a:t>nlogn</a:t>
            </a:r>
            <a:endParaRPr lang="en-US" sz="2800" dirty="0"/>
          </a:p>
          <a:p>
            <a:r>
              <a:rPr lang="en-US" sz="2800" dirty="0"/>
              <a:t>Total time for creating heap and deleting elements from heap is 2nlogn or O(</a:t>
            </a:r>
            <a:r>
              <a:rPr lang="en-US" sz="2800" dirty="0" err="1"/>
              <a:t>nlogn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92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C6261BA-D1BD-40CB-ABA2-9D744923DE24}" type="slidenum">
              <a:rPr lang="en-US" altLang="en-US" smtClean="0"/>
              <a:pPr eaLnBrk="1" hangingPunct="1">
                <a:defRPr/>
              </a:pPr>
              <a:t>3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Building a Heap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4338" y="3141663"/>
            <a:ext cx="5334000" cy="221297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itchFamily="66" charset="0"/>
              </a:rPr>
              <a:t>Alg:</a:t>
            </a:r>
            <a:r>
              <a:rPr lang="en-US" altLang="en-US" sz="2400">
                <a:latin typeface="Monotype Corsiva" pitchFamily="66" charset="0"/>
              </a:rPr>
              <a:t> </a:t>
            </a:r>
            <a:r>
              <a:rPr lang="en-US" altLang="en-US" sz="2400" u="sng"/>
              <a:t>BUILD-MAX-HEAP</a:t>
            </a:r>
            <a:r>
              <a:rPr lang="en-US" altLang="en-US" sz="2400" u="sng">
                <a:latin typeface="Comic Sans MS" pitchFamily="66" charset="0"/>
              </a:rPr>
              <a:t>(A)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>
                <a:latin typeface="Comic Sans MS" pitchFamily="66" charset="0"/>
              </a:rPr>
              <a:t>n</a:t>
            </a:r>
            <a:r>
              <a:rPr lang="en-US" altLang="en-US" sz="2400"/>
              <a:t> = length[A]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 </a:t>
            </a:r>
            <a:r>
              <a:rPr lang="en-US" altLang="en-US" sz="2400" b="1"/>
              <a:t>for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itchFamily="66" charset="0"/>
              </a:rPr>
              <a:t>i ←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en-US" sz="2400">
                <a:latin typeface="Comic Sans MS" pitchFamily="66" charset="0"/>
              </a:rPr>
              <a:t>n/2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en-US" sz="2400">
                <a:latin typeface="Monotype Corsiva" pitchFamily="66" charset="0"/>
              </a:rPr>
              <a:t> </a:t>
            </a:r>
            <a:r>
              <a:rPr lang="en-US" altLang="en-US" sz="2400" b="1"/>
              <a:t>downto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itchFamily="66" charset="0"/>
              </a:rPr>
              <a:t>1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altLang="en-US" sz="2400"/>
              <a:t>       </a:t>
            </a:r>
            <a:r>
              <a:rPr lang="en-US" altLang="en-US" sz="2400" b="1"/>
              <a:t>do</a:t>
            </a:r>
            <a:r>
              <a:rPr lang="en-US" altLang="en-US" sz="2400"/>
              <a:t> MAX-HEAPIFY</a:t>
            </a:r>
            <a:r>
              <a:rPr lang="en-US" altLang="en-US" sz="2400">
                <a:latin typeface="Comic Sans MS" pitchFamily="66" charset="0"/>
              </a:rPr>
              <a:t>(A, i, n)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219200"/>
            <a:ext cx="8458200" cy="274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Convert an array </a:t>
            </a:r>
            <a:r>
              <a:rPr lang="en-US" altLang="en-US" sz="2400">
                <a:latin typeface="Comic Sans MS" pitchFamily="66" charset="0"/>
              </a:rPr>
              <a:t>A[1 … n]</a:t>
            </a:r>
            <a:r>
              <a:rPr lang="en-US" altLang="en-US" sz="2400"/>
              <a:t> into a max-heap (</a:t>
            </a:r>
            <a:r>
              <a:rPr lang="en-US" altLang="en-US" sz="2400">
                <a:latin typeface="Comic Sans MS" pitchFamily="66" charset="0"/>
              </a:rPr>
              <a:t>n = length[A]</a:t>
            </a:r>
            <a:r>
              <a:rPr lang="en-US" altLang="en-US" sz="24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elements in the subarray </a:t>
            </a:r>
            <a:r>
              <a:rPr lang="en-US" altLang="en-US" sz="2400">
                <a:latin typeface="Comic Sans MS" pitchFamily="66" charset="0"/>
              </a:rPr>
              <a:t>A[(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n/2+1</a:t>
            </a:r>
            <a:r>
              <a:rPr lang="en-US" altLang="en-US" sz="2400">
                <a:latin typeface="Comic Sans MS" pitchFamily="66" charset="0"/>
              </a:rPr>
              <a:t>) .. n]</a:t>
            </a:r>
            <a:r>
              <a:rPr lang="en-US" altLang="en-US" sz="2400"/>
              <a:t> are leaves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Apply MAX-HEAPIFY on elements between </a:t>
            </a:r>
            <a:r>
              <a:rPr lang="en-US" altLang="en-US" sz="2400">
                <a:latin typeface="Comic Sans MS" pitchFamily="66" charset="0"/>
              </a:rPr>
              <a:t>1</a:t>
            </a:r>
            <a:r>
              <a:rPr lang="en-US" altLang="en-US" sz="2400"/>
              <a:t> and </a:t>
            </a:r>
            <a:r>
              <a:rPr lang="en-US" altLang="en-US" sz="2400">
                <a:latin typeface="Comic Sans MS" pitchFamily="66" charset="0"/>
                <a:sym typeface="Symbol" pitchFamily="18" charset="2"/>
              </a:rPr>
              <a:t>n/2</a:t>
            </a:r>
            <a:endParaRPr lang="en-US" altLang="en-US" sz="2400">
              <a:latin typeface="Comic Sans MS" pitchFamily="66" charset="0"/>
            </a:endParaRPr>
          </a:p>
        </p:txBody>
      </p:sp>
      <p:grpSp>
        <p:nvGrpSpPr>
          <p:cNvPr id="20486" name="Group 5"/>
          <p:cNvGrpSpPr>
            <a:grpSpLocks/>
          </p:cNvGrpSpPr>
          <p:nvPr/>
        </p:nvGrpSpPr>
        <p:grpSpPr bwMode="auto">
          <a:xfrm>
            <a:off x="5802313" y="3441700"/>
            <a:ext cx="2943225" cy="2044700"/>
            <a:chOff x="137" y="715"/>
            <a:chExt cx="1854" cy="1288"/>
          </a:xfrm>
        </p:grpSpPr>
        <p:sp>
          <p:nvSpPr>
            <p:cNvPr id="20513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20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0521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522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523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0524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525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26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27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528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0529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530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31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532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33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534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535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536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537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538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aphicFrame>
        <p:nvGraphicFramePr>
          <p:cNvPr id="412704" name="Group 32"/>
          <p:cNvGraphicFramePr>
            <a:graphicFrameLocks noGrp="1"/>
          </p:cNvGraphicFramePr>
          <p:nvPr/>
        </p:nvGraphicFramePr>
        <p:xfrm>
          <a:off x="4826000" y="5791200"/>
          <a:ext cx="4141788" cy="335028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594" marB="455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1" name="Text Box 56"/>
          <p:cNvSpPr txBox="1">
            <a:spLocks noChangeArrowheads="1"/>
          </p:cNvSpPr>
          <p:nvPr/>
        </p:nvSpPr>
        <p:spPr bwMode="auto">
          <a:xfrm>
            <a:off x="4264025" y="5741988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A:</a:t>
            </a:r>
          </a:p>
        </p:txBody>
      </p:sp>
      <p:sp>
        <p:nvSpPr>
          <p:cNvPr id="20512" name="Freeform 57"/>
          <p:cNvSpPr>
            <a:spLocks/>
          </p:cNvSpPr>
          <p:nvPr/>
        </p:nvSpPr>
        <p:spPr bwMode="auto">
          <a:xfrm>
            <a:off x="5924550" y="3371850"/>
            <a:ext cx="2636838" cy="1811338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F975865-0FD6-4C9B-A0A7-7F372A2C6B6C}" type="slidenum">
              <a:rPr lang="en-US" altLang="en-US" smtClean="0"/>
              <a:pPr eaLnBrk="1" hangingPunct="1">
                <a:defRPr/>
              </a:pPr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        A</a:t>
            </a:r>
          </a:p>
        </p:txBody>
      </p:sp>
      <p:graphicFrame>
        <p:nvGraphicFramePr>
          <p:cNvPr id="429059" name="Group 3"/>
          <p:cNvGraphicFramePr>
            <a:graphicFrameLocks noGrp="1"/>
          </p:cNvGraphicFramePr>
          <p:nvPr>
            <p:ph idx="1"/>
          </p:nvPr>
        </p:nvGraphicFramePr>
        <p:xfrm>
          <a:off x="4348163" y="381000"/>
          <a:ext cx="4141787" cy="335028"/>
        </p:xfrm>
        <a:graphic>
          <a:graphicData uri="http://schemas.openxmlformats.org/drawingml/2006/table">
            <a:tbl>
              <a:tblPr/>
              <a:tblGrid>
                <a:gridCol w="414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594" marB="4559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594" marB="455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9083" name="Group 27"/>
          <p:cNvGrpSpPr>
            <a:grpSpLocks/>
          </p:cNvGrpSpPr>
          <p:nvPr/>
        </p:nvGrpSpPr>
        <p:grpSpPr bwMode="auto">
          <a:xfrm>
            <a:off x="225425" y="1524000"/>
            <a:ext cx="2943225" cy="2044700"/>
            <a:chOff x="137" y="715"/>
            <a:chExt cx="1854" cy="1288"/>
          </a:xfrm>
        </p:grpSpPr>
        <p:sp>
          <p:nvSpPr>
            <p:cNvPr id="2167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8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68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8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83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684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85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86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87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88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689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90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91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92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93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694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695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96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97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98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429110" name="Group 54"/>
          <p:cNvGrpSpPr>
            <a:grpSpLocks/>
          </p:cNvGrpSpPr>
          <p:nvPr/>
        </p:nvGrpSpPr>
        <p:grpSpPr bwMode="auto">
          <a:xfrm>
            <a:off x="217488" y="4279900"/>
            <a:ext cx="2943225" cy="2044700"/>
            <a:chOff x="137" y="2528"/>
            <a:chExt cx="1854" cy="1288"/>
          </a:xfrm>
        </p:grpSpPr>
        <p:sp>
          <p:nvSpPr>
            <p:cNvPr id="21647" name="Line 55"/>
            <p:cNvSpPr>
              <a:spLocks noChangeAspect="1" noChangeShapeType="1"/>
            </p:cNvSpPr>
            <p:nvPr/>
          </p:nvSpPr>
          <p:spPr bwMode="auto">
            <a:xfrm flipV="1">
              <a:off x="851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8" name="Line 56"/>
            <p:cNvSpPr>
              <a:spLocks noChangeAspect="1" noChangeShapeType="1"/>
            </p:cNvSpPr>
            <p:nvPr/>
          </p:nvSpPr>
          <p:spPr bwMode="auto">
            <a:xfrm flipV="1">
              <a:off x="1318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9" name="Line 57"/>
            <p:cNvSpPr>
              <a:spLocks noChangeAspect="1" noChangeShapeType="1"/>
            </p:cNvSpPr>
            <p:nvPr/>
          </p:nvSpPr>
          <p:spPr bwMode="auto">
            <a:xfrm rot="16200000" flipV="1">
              <a:off x="417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0" name="Line 58"/>
            <p:cNvSpPr>
              <a:spLocks noChangeAspect="1" noChangeShapeType="1"/>
            </p:cNvSpPr>
            <p:nvPr/>
          </p:nvSpPr>
          <p:spPr bwMode="auto">
            <a:xfrm rot="16200000" flipV="1">
              <a:off x="758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1" name="Line 59"/>
            <p:cNvSpPr>
              <a:spLocks noChangeAspect="1" noChangeShapeType="1"/>
            </p:cNvSpPr>
            <p:nvPr/>
          </p:nvSpPr>
          <p:spPr bwMode="auto">
            <a:xfrm rot="16200000" flipV="1">
              <a:off x="1154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2" name="Line 60"/>
            <p:cNvSpPr>
              <a:spLocks noChangeShapeType="1"/>
            </p:cNvSpPr>
            <p:nvPr/>
          </p:nvSpPr>
          <p:spPr bwMode="auto">
            <a:xfrm flipV="1">
              <a:off x="243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3" name="Oval 61"/>
            <p:cNvSpPr>
              <a:spLocks noChangeArrowheads="1"/>
            </p:cNvSpPr>
            <p:nvPr/>
          </p:nvSpPr>
          <p:spPr bwMode="auto">
            <a:xfrm>
              <a:off x="387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654" name="Oval 62"/>
            <p:cNvSpPr>
              <a:spLocks noChangeArrowheads="1"/>
            </p:cNvSpPr>
            <p:nvPr/>
          </p:nvSpPr>
          <p:spPr bwMode="auto">
            <a:xfrm>
              <a:off x="137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55" name="Oval 63"/>
            <p:cNvSpPr>
              <a:spLocks noChangeArrowheads="1"/>
            </p:cNvSpPr>
            <p:nvPr/>
          </p:nvSpPr>
          <p:spPr bwMode="auto">
            <a:xfrm>
              <a:off x="57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56" name="Oval 64"/>
            <p:cNvSpPr>
              <a:spLocks noChangeArrowheads="1"/>
            </p:cNvSpPr>
            <p:nvPr/>
          </p:nvSpPr>
          <p:spPr bwMode="auto">
            <a:xfrm>
              <a:off x="675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57" name="Oval 65"/>
            <p:cNvSpPr>
              <a:spLocks noChangeArrowheads="1"/>
            </p:cNvSpPr>
            <p:nvPr/>
          </p:nvSpPr>
          <p:spPr bwMode="auto">
            <a:xfrm>
              <a:off x="96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658" name="Oval 66"/>
            <p:cNvSpPr>
              <a:spLocks noChangeArrowheads="1"/>
            </p:cNvSpPr>
            <p:nvPr/>
          </p:nvSpPr>
          <p:spPr bwMode="auto">
            <a:xfrm>
              <a:off x="819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59" name="Oval 67"/>
            <p:cNvSpPr>
              <a:spLocks noChangeArrowheads="1"/>
            </p:cNvSpPr>
            <p:nvPr/>
          </p:nvSpPr>
          <p:spPr bwMode="auto">
            <a:xfrm>
              <a:off x="1131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60" name="Oval 68"/>
            <p:cNvSpPr>
              <a:spLocks noChangeArrowheads="1"/>
            </p:cNvSpPr>
            <p:nvPr/>
          </p:nvSpPr>
          <p:spPr bwMode="auto">
            <a:xfrm>
              <a:off x="1537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661" name="Oval 69"/>
            <p:cNvSpPr>
              <a:spLocks noChangeArrowheads="1"/>
            </p:cNvSpPr>
            <p:nvPr/>
          </p:nvSpPr>
          <p:spPr bwMode="auto">
            <a:xfrm>
              <a:off x="1213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62" name="Oval 70"/>
            <p:cNvSpPr>
              <a:spLocks noChangeArrowheads="1"/>
            </p:cNvSpPr>
            <p:nvPr/>
          </p:nvSpPr>
          <p:spPr bwMode="auto">
            <a:xfrm>
              <a:off x="1789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63" name="Text Box 71"/>
            <p:cNvSpPr txBox="1">
              <a:spLocks noChangeArrowheads="1"/>
            </p:cNvSpPr>
            <p:nvPr/>
          </p:nvSpPr>
          <p:spPr bwMode="auto">
            <a:xfrm>
              <a:off x="1152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64" name="Text Box 72"/>
            <p:cNvSpPr txBox="1">
              <a:spLocks noChangeArrowheads="1"/>
            </p:cNvSpPr>
            <p:nvPr/>
          </p:nvSpPr>
          <p:spPr bwMode="auto">
            <a:xfrm>
              <a:off x="699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65" name="Text Box 73"/>
            <p:cNvSpPr txBox="1">
              <a:spLocks noChangeArrowheads="1"/>
            </p:cNvSpPr>
            <p:nvPr/>
          </p:nvSpPr>
          <p:spPr bwMode="auto">
            <a:xfrm>
              <a:off x="155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66" name="Text Box 74"/>
            <p:cNvSpPr txBox="1">
              <a:spLocks noChangeArrowheads="1"/>
            </p:cNvSpPr>
            <p:nvPr/>
          </p:nvSpPr>
          <p:spPr bwMode="auto">
            <a:xfrm>
              <a:off x="406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67" name="Text Box 75"/>
            <p:cNvSpPr txBox="1">
              <a:spLocks noChangeArrowheads="1"/>
            </p:cNvSpPr>
            <p:nvPr/>
          </p:nvSpPr>
          <p:spPr bwMode="auto">
            <a:xfrm>
              <a:off x="992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668" name="Text Box 76"/>
            <p:cNvSpPr txBox="1">
              <a:spLocks noChangeArrowheads="1"/>
            </p:cNvSpPr>
            <p:nvPr/>
          </p:nvSpPr>
          <p:spPr bwMode="auto">
            <a:xfrm>
              <a:off x="123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669" name="Text Box 77"/>
            <p:cNvSpPr txBox="1">
              <a:spLocks noChangeArrowheads="1"/>
            </p:cNvSpPr>
            <p:nvPr/>
          </p:nvSpPr>
          <p:spPr bwMode="auto">
            <a:xfrm>
              <a:off x="1824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70" name="Text Box 78"/>
            <p:cNvSpPr txBox="1">
              <a:spLocks noChangeArrowheads="1"/>
            </p:cNvSpPr>
            <p:nvPr/>
          </p:nvSpPr>
          <p:spPr bwMode="auto">
            <a:xfrm>
              <a:off x="150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71" name="Text Box 79"/>
            <p:cNvSpPr txBox="1">
              <a:spLocks noChangeArrowheads="1"/>
            </p:cNvSpPr>
            <p:nvPr/>
          </p:nvSpPr>
          <p:spPr bwMode="auto">
            <a:xfrm>
              <a:off x="60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72" name="Text Box 80"/>
            <p:cNvSpPr txBox="1">
              <a:spLocks noChangeArrowheads="1"/>
            </p:cNvSpPr>
            <p:nvPr/>
          </p:nvSpPr>
          <p:spPr bwMode="auto">
            <a:xfrm>
              <a:off x="808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429137" name="Group 81"/>
          <p:cNvGrpSpPr>
            <a:grpSpLocks/>
          </p:cNvGrpSpPr>
          <p:nvPr/>
        </p:nvGrpSpPr>
        <p:grpSpPr bwMode="auto">
          <a:xfrm>
            <a:off x="3087688" y="1524000"/>
            <a:ext cx="2943225" cy="2044700"/>
            <a:chOff x="1940" y="715"/>
            <a:chExt cx="1854" cy="1288"/>
          </a:xfrm>
        </p:grpSpPr>
        <p:sp>
          <p:nvSpPr>
            <p:cNvPr id="21621" name="Line 82"/>
            <p:cNvSpPr>
              <a:spLocks noChangeAspect="1" noChangeShapeType="1"/>
            </p:cNvSpPr>
            <p:nvPr/>
          </p:nvSpPr>
          <p:spPr bwMode="auto">
            <a:xfrm flipV="1">
              <a:off x="2654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Line 83"/>
            <p:cNvSpPr>
              <a:spLocks noChangeAspect="1" noChangeShapeType="1"/>
            </p:cNvSpPr>
            <p:nvPr/>
          </p:nvSpPr>
          <p:spPr bwMode="auto">
            <a:xfrm flipV="1">
              <a:off x="3121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Line 84"/>
            <p:cNvSpPr>
              <a:spLocks noChangeAspect="1" noChangeShapeType="1"/>
            </p:cNvSpPr>
            <p:nvPr/>
          </p:nvSpPr>
          <p:spPr bwMode="auto">
            <a:xfrm rot="16200000" flipV="1">
              <a:off x="2220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Line 85"/>
            <p:cNvSpPr>
              <a:spLocks noChangeAspect="1" noChangeShapeType="1"/>
            </p:cNvSpPr>
            <p:nvPr/>
          </p:nvSpPr>
          <p:spPr bwMode="auto">
            <a:xfrm rot="16200000" flipV="1">
              <a:off x="2561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Line 86"/>
            <p:cNvSpPr>
              <a:spLocks noChangeAspect="1" noChangeShapeType="1"/>
            </p:cNvSpPr>
            <p:nvPr/>
          </p:nvSpPr>
          <p:spPr bwMode="auto">
            <a:xfrm rot="16200000" flipV="1">
              <a:off x="2957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Line 87"/>
            <p:cNvSpPr>
              <a:spLocks noChangeShapeType="1"/>
            </p:cNvSpPr>
            <p:nvPr/>
          </p:nvSpPr>
          <p:spPr bwMode="auto">
            <a:xfrm flipV="1">
              <a:off x="2046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Oval 88"/>
            <p:cNvSpPr>
              <a:spLocks noChangeArrowheads="1"/>
            </p:cNvSpPr>
            <p:nvPr/>
          </p:nvSpPr>
          <p:spPr bwMode="auto">
            <a:xfrm>
              <a:off x="2190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28" name="Oval 89"/>
            <p:cNvSpPr>
              <a:spLocks noChangeArrowheads="1"/>
            </p:cNvSpPr>
            <p:nvPr/>
          </p:nvSpPr>
          <p:spPr bwMode="auto">
            <a:xfrm>
              <a:off x="1940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629" name="Oval 90"/>
            <p:cNvSpPr>
              <a:spLocks noChangeArrowheads="1"/>
            </p:cNvSpPr>
            <p:nvPr/>
          </p:nvSpPr>
          <p:spPr bwMode="auto">
            <a:xfrm>
              <a:off x="238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30" name="Oval 91"/>
            <p:cNvSpPr>
              <a:spLocks noChangeArrowheads="1"/>
            </p:cNvSpPr>
            <p:nvPr/>
          </p:nvSpPr>
          <p:spPr bwMode="auto">
            <a:xfrm>
              <a:off x="2478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31" name="Oval 92"/>
            <p:cNvSpPr>
              <a:spLocks noChangeArrowheads="1"/>
            </p:cNvSpPr>
            <p:nvPr/>
          </p:nvSpPr>
          <p:spPr bwMode="auto">
            <a:xfrm>
              <a:off x="276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632" name="Oval 93"/>
            <p:cNvSpPr>
              <a:spLocks noChangeArrowheads="1"/>
            </p:cNvSpPr>
            <p:nvPr/>
          </p:nvSpPr>
          <p:spPr bwMode="auto">
            <a:xfrm>
              <a:off x="2622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33" name="Oval 94"/>
            <p:cNvSpPr>
              <a:spLocks noChangeArrowheads="1"/>
            </p:cNvSpPr>
            <p:nvPr/>
          </p:nvSpPr>
          <p:spPr bwMode="auto">
            <a:xfrm>
              <a:off x="2934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34" name="Oval 95"/>
            <p:cNvSpPr>
              <a:spLocks noChangeArrowheads="1"/>
            </p:cNvSpPr>
            <p:nvPr/>
          </p:nvSpPr>
          <p:spPr bwMode="auto">
            <a:xfrm>
              <a:off x="3340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35" name="Oval 96"/>
            <p:cNvSpPr>
              <a:spLocks noChangeArrowheads="1"/>
            </p:cNvSpPr>
            <p:nvPr/>
          </p:nvSpPr>
          <p:spPr bwMode="auto">
            <a:xfrm>
              <a:off x="3016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36" name="Oval 97"/>
            <p:cNvSpPr>
              <a:spLocks noChangeArrowheads="1"/>
            </p:cNvSpPr>
            <p:nvPr/>
          </p:nvSpPr>
          <p:spPr bwMode="auto">
            <a:xfrm>
              <a:off x="3592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637" name="Text Box 98"/>
            <p:cNvSpPr txBox="1">
              <a:spLocks noChangeArrowheads="1"/>
            </p:cNvSpPr>
            <p:nvPr/>
          </p:nvSpPr>
          <p:spPr bwMode="auto">
            <a:xfrm>
              <a:off x="2955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38" name="Text Box 99"/>
            <p:cNvSpPr txBox="1">
              <a:spLocks noChangeArrowheads="1"/>
            </p:cNvSpPr>
            <p:nvPr/>
          </p:nvSpPr>
          <p:spPr bwMode="auto">
            <a:xfrm>
              <a:off x="250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39" name="Text Box 100"/>
            <p:cNvSpPr txBox="1">
              <a:spLocks noChangeArrowheads="1"/>
            </p:cNvSpPr>
            <p:nvPr/>
          </p:nvSpPr>
          <p:spPr bwMode="auto">
            <a:xfrm>
              <a:off x="335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40" name="Text Box 101"/>
            <p:cNvSpPr txBox="1">
              <a:spLocks noChangeArrowheads="1"/>
            </p:cNvSpPr>
            <p:nvPr/>
          </p:nvSpPr>
          <p:spPr bwMode="auto">
            <a:xfrm>
              <a:off x="2209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41" name="Text Box 102"/>
            <p:cNvSpPr txBox="1">
              <a:spLocks noChangeArrowheads="1"/>
            </p:cNvSpPr>
            <p:nvPr/>
          </p:nvSpPr>
          <p:spPr bwMode="auto">
            <a:xfrm>
              <a:off x="2795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642" name="Text Box 103"/>
            <p:cNvSpPr txBox="1">
              <a:spLocks noChangeArrowheads="1"/>
            </p:cNvSpPr>
            <p:nvPr/>
          </p:nvSpPr>
          <p:spPr bwMode="auto">
            <a:xfrm>
              <a:off x="304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643" name="Text Box 104"/>
            <p:cNvSpPr txBox="1">
              <a:spLocks noChangeArrowheads="1"/>
            </p:cNvSpPr>
            <p:nvPr/>
          </p:nvSpPr>
          <p:spPr bwMode="auto">
            <a:xfrm>
              <a:off x="362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44" name="Text Box 105"/>
            <p:cNvSpPr txBox="1">
              <a:spLocks noChangeArrowheads="1"/>
            </p:cNvSpPr>
            <p:nvPr/>
          </p:nvSpPr>
          <p:spPr bwMode="auto">
            <a:xfrm>
              <a:off x="195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45" name="Text Box 106"/>
            <p:cNvSpPr txBox="1">
              <a:spLocks noChangeArrowheads="1"/>
            </p:cNvSpPr>
            <p:nvPr/>
          </p:nvSpPr>
          <p:spPr bwMode="auto">
            <a:xfrm>
              <a:off x="240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46" name="Text Box 107"/>
            <p:cNvSpPr txBox="1">
              <a:spLocks noChangeArrowheads="1"/>
            </p:cNvSpPr>
            <p:nvPr/>
          </p:nvSpPr>
          <p:spPr bwMode="auto">
            <a:xfrm>
              <a:off x="2611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429164" name="Group 108"/>
          <p:cNvGrpSpPr>
            <a:grpSpLocks/>
          </p:cNvGrpSpPr>
          <p:nvPr/>
        </p:nvGrpSpPr>
        <p:grpSpPr bwMode="auto">
          <a:xfrm>
            <a:off x="5949950" y="1524000"/>
            <a:ext cx="2943225" cy="2044700"/>
            <a:chOff x="3743" y="715"/>
            <a:chExt cx="1854" cy="1288"/>
          </a:xfrm>
        </p:grpSpPr>
        <p:sp>
          <p:nvSpPr>
            <p:cNvPr id="21595" name="Line 109"/>
            <p:cNvSpPr>
              <a:spLocks noChangeAspect="1" noChangeShapeType="1"/>
            </p:cNvSpPr>
            <p:nvPr/>
          </p:nvSpPr>
          <p:spPr bwMode="auto">
            <a:xfrm flipV="1">
              <a:off x="4457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Line 110"/>
            <p:cNvSpPr>
              <a:spLocks noChangeAspect="1" noChangeShapeType="1"/>
            </p:cNvSpPr>
            <p:nvPr/>
          </p:nvSpPr>
          <p:spPr bwMode="auto">
            <a:xfrm flipV="1">
              <a:off x="4924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Line 111"/>
            <p:cNvSpPr>
              <a:spLocks noChangeAspect="1" noChangeShapeType="1"/>
            </p:cNvSpPr>
            <p:nvPr/>
          </p:nvSpPr>
          <p:spPr bwMode="auto">
            <a:xfrm rot="16200000" flipV="1">
              <a:off x="4023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Line 112"/>
            <p:cNvSpPr>
              <a:spLocks noChangeAspect="1" noChangeShapeType="1"/>
            </p:cNvSpPr>
            <p:nvPr/>
          </p:nvSpPr>
          <p:spPr bwMode="auto">
            <a:xfrm rot="16200000" flipV="1">
              <a:off x="4364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Line 113"/>
            <p:cNvSpPr>
              <a:spLocks noChangeAspect="1" noChangeShapeType="1"/>
            </p:cNvSpPr>
            <p:nvPr/>
          </p:nvSpPr>
          <p:spPr bwMode="auto">
            <a:xfrm rot="16200000" flipV="1">
              <a:off x="4760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Line 114"/>
            <p:cNvSpPr>
              <a:spLocks noChangeShapeType="1"/>
            </p:cNvSpPr>
            <p:nvPr/>
          </p:nvSpPr>
          <p:spPr bwMode="auto">
            <a:xfrm flipV="1">
              <a:off x="3849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Oval 115"/>
            <p:cNvSpPr>
              <a:spLocks noChangeArrowheads="1"/>
            </p:cNvSpPr>
            <p:nvPr/>
          </p:nvSpPr>
          <p:spPr bwMode="auto">
            <a:xfrm>
              <a:off x="399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602" name="Oval 116"/>
            <p:cNvSpPr>
              <a:spLocks noChangeArrowheads="1"/>
            </p:cNvSpPr>
            <p:nvPr/>
          </p:nvSpPr>
          <p:spPr bwMode="auto">
            <a:xfrm>
              <a:off x="3743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03" name="Oval 117"/>
            <p:cNvSpPr>
              <a:spLocks noChangeArrowheads="1"/>
            </p:cNvSpPr>
            <p:nvPr/>
          </p:nvSpPr>
          <p:spPr bwMode="auto">
            <a:xfrm>
              <a:off x="418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04" name="Oval 118"/>
            <p:cNvSpPr>
              <a:spLocks noChangeArrowheads="1"/>
            </p:cNvSpPr>
            <p:nvPr/>
          </p:nvSpPr>
          <p:spPr bwMode="auto">
            <a:xfrm>
              <a:off x="4281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05" name="Oval 119"/>
            <p:cNvSpPr>
              <a:spLocks noChangeArrowheads="1"/>
            </p:cNvSpPr>
            <p:nvPr/>
          </p:nvSpPr>
          <p:spPr bwMode="auto">
            <a:xfrm>
              <a:off x="456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606" name="Oval 120"/>
            <p:cNvSpPr>
              <a:spLocks noChangeArrowheads="1"/>
            </p:cNvSpPr>
            <p:nvPr/>
          </p:nvSpPr>
          <p:spPr bwMode="auto">
            <a:xfrm>
              <a:off x="4425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07" name="Oval 121"/>
            <p:cNvSpPr>
              <a:spLocks noChangeArrowheads="1"/>
            </p:cNvSpPr>
            <p:nvPr/>
          </p:nvSpPr>
          <p:spPr bwMode="auto">
            <a:xfrm>
              <a:off x="4737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08" name="Oval 122"/>
            <p:cNvSpPr>
              <a:spLocks noChangeArrowheads="1"/>
            </p:cNvSpPr>
            <p:nvPr/>
          </p:nvSpPr>
          <p:spPr bwMode="auto">
            <a:xfrm>
              <a:off x="5143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09" name="Oval 123"/>
            <p:cNvSpPr>
              <a:spLocks noChangeArrowheads="1"/>
            </p:cNvSpPr>
            <p:nvPr/>
          </p:nvSpPr>
          <p:spPr bwMode="auto">
            <a:xfrm>
              <a:off x="481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10" name="Oval 124"/>
            <p:cNvSpPr>
              <a:spLocks noChangeArrowheads="1"/>
            </p:cNvSpPr>
            <p:nvPr/>
          </p:nvSpPr>
          <p:spPr bwMode="auto">
            <a:xfrm>
              <a:off x="5395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611" name="Text Box 125"/>
            <p:cNvSpPr txBox="1">
              <a:spLocks noChangeArrowheads="1"/>
            </p:cNvSpPr>
            <p:nvPr/>
          </p:nvSpPr>
          <p:spPr bwMode="auto">
            <a:xfrm>
              <a:off x="4758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612" name="Text Box 126"/>
            <p:cNvSpPr txBox="1">
              <a:spLocks noChangeArrowheads="1"/>
            </p:cNvSpPr>
            <p:nvPr/>
          </p:nvSpPr>
          <p:spPr bwMode="auto">
            <a:xfrm>
              <a:off x="4305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613" name="Text Box 127"/>
            <p:cNvSpPr txBox="1">
              <a:spLocks noChangeArrowheads="1"/>
            </p:cNvSpPr>
            <p:nvPr/>
          </p:nvSpPr>
          <p:spPr bwMode="auto">
            <a:xfrm>
              <a:off x="5158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614" name="Text Box 128"/>
            <p:cNvSpPr txBox="1">
              <a:spLocks noChangeArrowheads="1"/>
            </p:cNvSpPr>
            <p:nvPr/>
          </p:nvSpPr>
          <p:spPr bwMode="auto">
            <a:xfrm>
              <a:off x="401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615" name="Text Box 129"/>
            <p:cNvSpPr txBox="1">
              <a:spLocks noChangeArrowheads="1"/>
            </p:cNvSpPr>
            <p:nvPr/>
          </p:nvSpPr>
          <p:spPr bwMode="auto">
            <a:xfrm>
              <a:off x="4598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616" name="Text Box 130"/>
            <p:cNvSpPr txBox="1">
              <a:spLocks noChangeArrowheads="1"/>
            </p:cNvSpPr>
            <p:nvPr/>
          </p:nvSpPr>
          <p:spPr bwMode="auto">
            <a:xfrm>
              <a:off x="4843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617" name="Text Box 131"/>
            <p:cNvSpPr txBox="1">
              <a:spLocks noChangeArrowheads="1"/>
            </p:cNvSpPr>
            <p:nvPr/>
          </p:nvSpPr>
          <p:spPr bwMode="auto">
            <a:xfrm>
              <a:off x="5430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618" name="Text Box 132"/>
            <p:cNvSpPr txBox="1">
              <a:spLocks noChangeArrowheads="1"/>
            </p:cNvSpPr>
            <p:nvPr/>
          </p:nvSpPr>
          <p:spPr bwMode="auto">
            <a:xfrm>
              <a:off x="3756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619" name="Text Box 133"/>
            <p:cNvSpPr txBox="1">
              <a:spLocks noChangeArrowheads="1"/>
            </p:cNvSpPr>
            <p:nvPr/>
          </p:nvSpPr>
          <p:spPr bwMode="auto">
            <a:xfrm>
              <a:off x="4209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620" name="Text Box 134"/>
            <p:cNvSpPr txBox="1">
              <a:spLocks noChangeArrowheads="1"/>
            </p:cNvSpPr>
            <p:nvPr/>
          </p:nvSpPr>
          <p:spPr bwMode="auto">
            <a:xfrm>
              <a:off x="4414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429191" name="Group 135"/>
          <p:cNvGrpSpPr>
            <a:grpSpLocks/>
          </p:cNvGrpSpPr>
          <p:nvPr/>
        </p:nvGrpSpPr>
        <p:grpSpPr bwMode="auto">
          <a:xfrm>
            <a:off x="3079750" y="4279900"/>
            <a:ext cx="2943225" cy="2044700"/>
            <a:chOff x="1940" y="2528"/>
            <a:chExt cx="1854" cy="1288"/>
          </a:xfrm>
        </p:grpSpPr>
        <p:sp>
          <p:nvSpPr>
            <p:cNvPr id="21569" name="Line 136"/>
            <p:cNvSpPr>
              <a:spLocks noChangeAspect="1" noChangeShapeType="1"/>
            </p:cNvSpPr>
            <p:nvPr/>
          </p:nvSpPr>
          <p:spPr bwMode="auto">
            <a:xfrm flipV="1">
              <a:off x="2654" y="3466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Line 137"/>
            <p:cNvSpPr>
              <a:spLocks noChangeAspect="1" noChangeShapeType="1"/>
            </p:cNvSpPr>
            <p:nvPr/>
          </p:nvSpPr>
          <p:spPr bwMode="auto">
            <a:xfrm flipV="1">
              <a:off x="3121" y="3179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Line 138"/>
            <p:cNvSpPr>
              <a:spLocks noChangeAspect="1" noChangeShapeType="1"/>
            </p:cNvSpPr>
            <p:nvPr/>
          </p:nvSpPr>
          <p:spPr bwMode="auto">
            <a:xfrm rot="16200000" flipV="1">
              <a:off x="2220" y="342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Line 139"/>
            <p:cNvSpPr>
              <a:spLocks noChangeAspect="1" noChangeShapeType="1"/>
            </p:cNvSpPr>
            <p:nvPr/>
          </p:nvSpPr>
          <p:spPr bwMode="auto">
            <a:xfrm rot="16200000" flipV="1">
              <a:off x="2561" y="3174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Line 140"/>
            <p:cNvSpPr>
              <a:spLocks noChangeAspect="1" noChangeShapeType="1"/>
            </p:cNvSpPr>
            <p:nvPr/>
          </p:nvSpPr>
          <p:spPr bwMode="auto">
            <a:xfrm rot="16200000" flipV="1">
              <a:off x="2957" y="2722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141"/>
            <p:cNvSpPr>
              <a:spLocks noChangeShapeType="1"/>
            </p:cNvSpPr>
            <p:nvPr/>
          </p:nvSpPr>
          <p:spPr bwMode="auto">
            <a:xfrm flipV="1">
              <a:off x="2046" y="2750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Oval 142"/>
            <p:cNvSpPr>
              <a:spLocks noChangeArrowheads="1"/>
            </p:cNvSpPr>
            <p:nvPr/>
          </p:nvSpPr>
          <p:spPr bwMode="auto">
            <a:xfrm>
              <a:off x="2190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576" name="Oval 143"/>
            <p:cNvSpPr>
              <a:spLocks noChangeArrowheads="1"/>
            </p:cNvSpPr>
            <p:nvPr/>
          </p:nvSpPr>
          <p:spPr bwMode="auto">
            <a:xfrm>
              <a:off x="1940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577" name="Oval 144"/>
            <p:cNvSpPr>
              <a:spLocks noChangeArrowheads="1"/>
            </p:cNvSpPr>
            <p:nvPr/>
          </p:nvSpPr>
          <p:spPr bwMode="auto">
            <a:xfrm>
              <a:off x="238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578" name="Oval 145"/>
            <p:cNvSpPr>
              <a:spLocks noChangeArrowheads="1"/>
            </p:cNvSpPr>
            <p:nvPr/>
          </p:nvSpPr>
          <p:spPr bwMode="auto">
            <a:xfrm>
              <a:off x="2478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579" name="Oval 146"/>
            <p:cNvSpPr>
              <a:spLocks noChangeArrowheads="1"/>
            </p:cNvSpPr>
            <p:nvPr/>
          </p:nvSpPr>
          <p:spPr bwMode="auto">
            <a:xfrm>
              <a:off x="276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580" name="Oval 147"/>
            <p:cNvSpPr>
              <a:spLocks noChangeArrowheads="1"/>
            </p:cNvSpPr>
            <p:nvPr/>
          </p:nvSpPr>
          <p:spPr bwMode="auto">
            <a:xfrm>
              <a:off x="2622" y="361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81" name="Oval 148"/>
            <p:cNvSpPr>
              <a:spLocks noChangeArrowheads="1"/>
            </p:cNvSpPr>
            <p:nvPr/>
          </p:nvSpPr>
          <p:spPr bwMode="auto">
            <a:xfrm>
              <a:off x="2934" y="2654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011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582" name="Oval 149"/>
            <p:cNvSpPr>
              <a:spLocks noChangeArrowheads="1"/>
            </p:cNvSpPr>
            <p:nvPr/>
          </p:nvSpPr>
          <p:spPr bwMode="auto">
            <a:xfrm>
              <a:off x="3340" y="3086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583" name="Oval 150"/>
            <p:cNvSpPr>
              <a:spLocks noChangeArrowheads="1"/>
            </p:cNvSpPr>
            <p:nvPr/>
          </p:nvSpPr>
          <p:spPr bwMode="auto">
            <a:xfrm>
              <a:off x="3016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584" name="Oval 151"/>
            <p:cNvSpPr>
              <a:spLocks noChangeArrowheads="1"/>
            </p:cNvSpPr>
            <p:nvPr/>
          </p:nvSpPr>
          <p:spPr bwMode="auto">
            <a:xfrm>
              <a:off x="3592" y="3364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585" name="Text Box 152"/>
            <p:cNvSpPr txBox="1">
              <a:spLocks noChangeArrowheads="1"/>
            </p:cNvSpPr>
            <p:nvPr/>
          </p:nvSpPr>
          <p:spPr bwMode="auto">
            <a:xfrm>
              <a:off x="2955" y="252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86" name="Text Box 153"/>
            <p:cNvSpPr txBox="1">
              <a:spLocks noChangeArrowheads="1"/>
            </p:cNvSpPr>
            <p:nvPr/>
          </p:nvSpPr>
          <p:spPr bwMode="auto">
            <a:xfrm>
              <a:off x="2502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587" name="Text Box 154"/>
            <p:cNvSpPr txBox="1">
              <a:spLocks noChangeArrowheads="1"/>
            </p:cNvSpPr>
            <p:nvPr/>
          </p:nvSpPr>
          <p:spPr bwMode="auto">
            <a:xfrm>
              <a:off x="3355" y="296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588" name="Text Box 155"/>
            <p:cNvSpPr txBox="1">
              <a:spLocks noChangeArrowheads="1"/>
            </p:cNvSpPr>
            <p:nvPr/>
          </p:nvSpPr>
          <p:spPr bwMode="auto">
            <a:xfrm>
              <a:off x="2209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589" name="Text Box 156"/>
            <p:cNvSpPr txBox="1">
              <a:spLocks noChangeArrowheads="1"/>
            </p:cNvSpPr>
            <p:nvPr/>
          </p:nvSpPr>
          <p:spPr bwMode="auto">
            <a:xfrm>
              <a:off x="2795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590" name="Text Box 157"/>
            <p:cNvSpPr txBox="1">
              <a:spLocks noChangeArrowheads="1"/>
            </p:cNvSpPr>
            <p:nvPr/>
          </p:nvSpPr>
          <p:spPr bwMode="auto">
            <a:xfrm>
              <a:off x="3040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591" name="Text Box 158"/>
            <p:cNvSpPr txBox="1">
              <a:spLocks noChangeArrowheads="1"/>
            </p:cNvSpPr>
            <p:nvPr/>
          </p:nvSpPr>
          <p:spPr bwMode="auto">
            <a:xfrm>
              <a:off x="3627" y="3236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592" name="Text Box 159"/>
            <p:cNvSpPr txBox="1">
              <a:spLocks noChangeArrowheads="1"/>
            </p:cNvSpPr>
            <p:nvPr/>
          </p:nvSpPr>
          <p:spPr bwMode="auto">
            <a:xfrm>
              <a:off x="1953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593" name="Text Box 160"/>
            <p:cNvSpPr txBox="1">
              <a:spLocks noChangeArrowheads="1"/>
            </p:cNvSpPr>
            <p:nvPr/>
          </p:nvSpPr>
          <p:spPr bwMode="auto">
            <a:xfrm>
              <a:off x="2406" y="3477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594" name="Text Box 161"/>
            <p:cNvSpPr txBox="1">
              <a:spLocks noChangeArrowheads="1"/>
            </p:cNvSpPr>
            <p:nvPr/>
          </p:nvSpPr>
          <p:spPr bwMode="auto">
            <a:xfrm>
              <a:off x="2611" y="3477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429218" name="Group 162"/>
          <p:cNvGrpSpPr>
            <a:grpSpLocks/>
          </p:cNvGrpSpPr>
          <p:nvPr/>
        </p:nvGrpSpPr>
        <p:grpSpPr bwMode="auto">
          <a:xfrm>
            <a:off x="5942013" y="4279900"/>
            <a:ext cx="2943225" cy="2044700"/>
            <a:chOff x="137" y="715"/>
            <a:chExt cx="1854" cy="1288"/>
          </a:xfrm>
        </p:grpSpPr>
        <p:sp>
          <p:nvSpPr>
            <p:cNvPr id="21543" name="Line 163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64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165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166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167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68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Oval 169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550" name="Oval 170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551" name="Oval 171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552" name="Oval 172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1553" name="Oval 173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554" name="Oval 174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55" name="Oval 175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1556" name="Oval 176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1557" name="Oval 177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558" name="Oval 178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559" name="Text Box 179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560" name="Text Box 180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561" name="Text Box 181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1562" name="Text Box 182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563" name="Text Box 183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564" name="Text Box 184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565" name="Text Box 185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1566" name="Text Box 186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1567" name="Text Box 187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568" name="Text Box 188"/>
            <p:cNvSpPr txBox="1">
              <a:spLocks noChangeArrowheads="1"/>
            </p:cNvSpPr>
            <p:nvPr/>
          </p:nvSpPr>
          <p:spPr bwMode="auto">
            <a:xfrm>
              <a:off x="808" y="1664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429245" name="Text Box 189"/>
          <p:cNvSpPr txBox="1">
            <a:spLocks noChangeArrowheads="1"/>
          </p:cNvSpPr>
          <p:nvPr/>
        </p:nvSpPr>
        <p:spPr bwMode="auto">
          <a:xfrm>
            <a:off x="1600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 sz="1800">
                <a:solidFill>
                  <a:srgbClr val="DD0111"/>
                </a:solidFill>
              </a:rPr>
              <a:t> = 5</a:t>
            </a:r>
          </a:p>
        </p:txBody>
      </p:sp>
      <p:sp>
        <p:nvSpPr>
          <p:cNvPr id="429246" name="Text Box 190"/>
          <p:cNvSpPr txBox="1">
            <a:spLocks noChangeArrowheads="1"/>
          </p:cNvSpPr>
          <p:nvPr/>
        </p:nvSpPr>
        <p:spPr bwMode="auto">
          <a:xfrm>
            <a:off x="45720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 sz="1800">
                <a:solidFill>
                  <a:srgbClr val="DD0111"/>
                </a:solidFill>
              </a:rPr>
              <a:t> = 4</a:t>
            </a:r>
          </a:p>
        </p:txBody>
      </p:sp>
      <p:sp>
        <p:nvSpPr>
          <p:cNvPr id="429247" name="Text Box 191"/>
          <p:cNvSpPr txBox="1">
            <a:spLocks noChangeArrowheads="1"/>
          </p:cNvSpPr>
          <p:nvPr/>
        </p:nvSpPr>
        <p:spPr bwMode="auto">
          <a:xfrm>
            <a:off x="7315200" y="12954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 sz="1800">
                <a:solidFill>
                  <a:srgbClr val="DD0111"/>
                </a:solidFill>
              </a:rPr>
              <a:t> = 3</a:t>
            </a:r>
          </a:p>
        </p:txBody>
      </p:sp>
      <p:sp>
        <p:nvSpPr>
          <p:cNvPr id="429248" name="Text Box 192"/>
          <p:cNvSpPr txBox="1">
            <a:spLocks noChangeArrowheads="1"/>
          </p:cNvSpPr>
          <p:nvPr/>
        </p:nvSpPr>
        <p:spPr bwMode="auto">
          <a:xfrm>
            <a:off x="16002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 sz="1800">
                <a:solidFill>
                  <a:srgbClr val="DD0111"/>
                </a:solidFill>
              </a:rPr>
              <a:t> = 2</a:t>
            </a:r>
          </a:p>
        </p:txBody>
      </p:sp>
      <p:sp>
        <p:nvSpPr>
          <p:cNvPr id="429249" name="Text Box 193"/>
          <p:cNvSpPr txBox="1">
            <a:spLocks noChangeArrowheads="1"/>
          </p:cNvSpPr>
          <p:nvPr/>
        </p:nvSpPr>
        <p:spPr bwMode="auto">
          <a:xfrm>
            <a:off x="4495800" y="4038600"/>
            <a:ext cx="627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itchFamily="66" charset="0"/>
              </a:rPr>
              <a:t>i</a:t>
            </a:r>
            <a:r>
              <a:rPr lang="en-US" altLang="en-US" sz="1800">
                <a:solidFill>
                  <a:srgbClr val="DD0111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637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45" grpId="0"/>
      <p:bldP spid="429246" grpId="0"/>
      <p:bldP spid="429247" grpId="0"/>
      <p:bldP spid="429248" grpId="0"/>
      <p:bldP spid="4292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249782-7ECF-4068-8605-AFCCCC3352F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550"/>
            <a:ext cx="4114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1412875"/>
            <a:ext cx="39338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00C368-E56D-4D65-8FB2-1B93257478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389063"/>
            <a:ext cx="3971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628775"/>
            <a:ext cx="39814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2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2B52BD-5048-491E-AC74-6ED92274E7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320800"/>
            <a:ext cx="398145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7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583</Words>
  <Application>Microsoft Office PowerPoint</Application>
  <PresentationFormat>On-screen Show (4:3)</PresentationFormat>
  <Paragraphs>197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Comic Sans MS</vt:lpstr>
      <vt:lpstr>Monotype Corsiva</vt:lpstr>
      <vt:lpstr>Office Theme</vt:lpstr>
      <vt:lpstr>Delete operation in Heap</vt:lpstr>
      <vt:lpstr>PowerPoint Presentation</vt:lpstr>
      <vt:lpstr>Building a Heap</vt:lpstr>
      <vt:lpstr>Example:         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operation in Heap</dc:title>
  <dc:creator>Windows User</dc:creator>
  <cp:lastModifiedBy>Atif Khan</cp:lastModifiedBy>
  <cp:revision>10</cp:revision>
  <dcterms:created xsi:type="dcterms:W3CDTF">2020-12-15T06:32:10Z</dcterms:created>
  <dcterms:modified xsi:type="dcterms:W3CDTF">2023-12-01T18:04:55Z</dcterms:modified>
</cp:coreProperties>
</file>