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61" r:id="rId2"/>
    <p:sldId id="262" r:id="rId3"/>
    <p:sldId id="263" r:id="rId4"/>
    <p:sldId id="264" r:id="rId5"/>
    <p:sldId id="265" r:id="rId6"/>
    <p:sldId id="266" r:id="rId7"/>
    <p:sldId id="267" r:id="rId8"/>
    <p:sldId id="268" r:id="rId9"/>
    <p:sldId id="269" r:id="rId10"/>
    <p:sldId id="270"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4" d="100"/>
          <a:sy n="54" d="100"/>
        </p:scale>
        <p:origin x="1640" y="5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5C89AB-1773-4473-B0CC-9688AE9159C1}" type="datetimeFigureOut">
              <a:rPr lang="en-PK" smtClean="0"/>
              <a:t>19/05/2025</a:t>
            </a:fld>
            <a:endParaRPr lang="en-PK"/>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EAC489-C186-44E0-83A8-FB1DDF214EF8}" type="slidenum">
              <a:rPr lang="en-PK" smtClean="0"/>
              <a:t>‹#›</a:t>
            </a:fld>
            <a:endParaRPr lang="en-PK"/>
          </a:p>
        </p:txBody>
      </p:sp>
    </p:spTree>
    <p:extLst>
      <p:ext uri="{BB962C8B-B14F-4D97-AF65-F5344CB8AC3E}">
        <p14:creationId xmlns:p14="http://schemas.microsoft.com/office/powerpoint/2010/main" val="1790805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r>
              <a:rPr lang="en-US" b="0" i="0" dirty="0">
                <a:solidFill>
                  <a:srgbClr val="374151"/>
                </a:solidFill>
                <a:effectLst/>
                <a:latin typeface="Söhne"/>
              </a:rPr>
            </a:br>
            <a:r>
              <a:rPr lang="en-US" b="0" i="0" dirty="0">
                <a:solidFill>
                  <a:srgbClr val="374151"/>
                </a:solidFill>
                <a:effectLst/>
                <a:latin typeface="Söhne"/>
              </a:rPr>
              <a:t>Huffman coding algorithm is widely used in various applications where efficient data compression is necessary. Some of the key applications of Huffman coding include:</a:t>
            </a:r>
          </a:p>
          <a:p>
            <a:pPr algn="l">
              <a:buFont typeface="+mj-lt"/>
              <a:buAutoNum type="arabicPeriod"/>
            </a:pPr>
            <a:r>
              <a:rPr lang="en-US" b="1" i="0" dirty="0">
                <a:solidFill>
                  <a:srgbClr val="374151"/>
                </a:solidFill>
                <a:effectLst/>
                <a:latin typeface="Söhne"/>
              </a:rPr>
              <a:t>Data Compression:</a:t>
            </a:r>
            <a:r>
              <a:rPr lang="en-US" b="0" i="0" dirty="0">
                <a:solidFill>
                  <a:srgbClr val="374151"/>
                </a:solidFill>
                <a:effectLst/>
                <a:latin typeface="Söhne"/>
              </a:rPr>
              <a:t> Huffman coding is extensively used in file compression algorithms such as ZIP, JPEG, MP3, and PNG. It helps in reducing the size of files by assigning shorter codes to more frequent characters or symbols and longer codes to less frequent ones, thereby achieving compression without losing data.</a:t>
            </a:r>
          </a:p>
          <a:p>
            <a:pPr algn="l">
              <a:buFont typeface="+mj-lt"/>
              <a:buAutoNum type="arabicPeriod"/>
            </a:pPr>
            <a:r>
              <a:rPr lang="en-US" b="1" i="0" dirty="0">
                <a:solidFill>
                  <a:srgbClr val="374151"/>
                </a:solidFill>
                <a:effectLst/>
                <a:latin typeface="Söhne"/>
              </a:rPr>
              <a:t>Network Transmission:</a:t>
            </a:r>
            <a:r>
              <a:rPr lang="en-US" b="0" i="0" dirty="0">
                <a:solidFill>
                  <a:srgbClr val="374151"/>
                </a:solidFill>
                <a:effectLst/>
                <a:latin typeface="Söhne"/>
              </a:rPr>
              <a:t> In data communication and network protocols, Huffman coding aids in reducing the amount of data to be transmitted over the network. This is crucial for efficient bandwidth utilization and faster transmission speeds, especially in scenarios like internet browsing and multimedia streaming.</a:t>
            </a:r>
          </a:p>
          <a:p>
            <a:pPr algn="l">
              <a:buFont typeface="+mj-lt"/>
              <a:buAutoNum type="arabicPeriod"/>
            </a:pPr>
            <a:r>
              <a:rPr lang="en-US" b="1" i="0" dirty="0">
                <a:solidFill>
                  <a:srgbClr val="374151"/>
                </a:solidFill>
                <a:effectLst/>
                <a:latin typeface="Söhne"/>
              </a:rPr>
              <a:t>Image Compression:</a:t>
            </a:r>
            <a:r>
              <a:rPr lang="en-US" b="0" i="0" dirty="0">
                <a:solidFill>
                  <a:srgbClr val="374151"/>
                </a:solidFill>
                <a:effectLst/>
                <a:latin typeface="Söhne"/>
              </a:rPr>
              <a:t> Within image compression formats like JPEG and PNG, Huffman coding is employed to reduce the file size of images. It efficiently represents color and pixel information by assigning shorter codes to frequently occurring patterns in images.</a:t>
            </a:r>
          </a:p>
          <a:p>
            <a:pPr algn="l">
              <a:buFont typeface="+mj-lt"/>
              <a:buAutoNum type="arabicPeriod"/>
            </a:pPr>
            <a:r>
              <a:rPr lang="en-US" b="1" i="0" dirty="0">
                <a:solidFill>
                  <a:srgbClr val="374151"/>
                </a:solidFill>
                <a:effectLst/>
                <a:latin typeface="Söhne"/>
              </a:rPr>
              <a:t>Text Compression:</a:t>
            </a:r>
            <a:r>
              <a:rPr lang="en-US" b="0" i="0" dirty="0">
                <a:solidFill>
                  <a:srgbClr val="374151"/>
                </a:solidFill>
                <a:effectLst/>
                <a:latin typeface="Söhne"/>
              </a:rPr>
              <a:t> Huffman coding finds applications in text compression techniques, making text files smaller in size. This is utilized in various applications, including document storage, email attachments, and text-based communications.</a:t>
            </a:r>
          </a:p>
          <a:p>
            <a:pPr algn="l">
              <a:buFont typeface="+mj-lt"/>
              <a:buAutoNum type="arabicPeriod"/>
            </a:pPr>
            <a:r>
              <a:rPr lang="en-US" b="1" i="0" dirty="0">
                <a:solidFill>
                  <a:srgbClr val="374151"/>
                </a:solidFill>
                <a:effectLst/>
                <a:latin typeface="Söhne"/>
              </a:rPr>
              <a:t>File Archiving:</a:t>
            </a:r>
            <a:r>
              <a:rPr lang="en-US" b="0" i="0" dirty="0">
                <a:solidFill>
                  <a:srgbClr val="374151"/>
                </a:solidFill>
                <a:effectLst/>
                <a:latin typeface="Söhne"/>
              </a:rPr>
              <a:t> Huffman coding is an integral part of many archiving formats like TAR, GZIP, and RAR. It's used to compress multiple files into a single archive file, reducing the overall storage space required.</a:t>
            </a:r>
          </a:p>
          <a:p>
            <a:pPr algn="l">
              <a:buFont typeface="+mj-lt"/>
              <a:buAutoNum type="arabicPeriod"/>
            </a:pPr>
            <a:r>
              <a:rPr lang="en-US" b="1" i="0" dirty="0">
                <a:solidFill>
                  <a:srgbClr val="374151"/>
                </a:solidFill>
                <a:effectLst/>
                <a:latin typeface="Söhne"/>
              </a:rPr>
              <a:t>Embedded Systems:</a:t>
            </a:r>
            <a:r>
              <a:rPr lang="en-US" b="0" i="0" dirty="0">
                <a:solidFill>
                  <a:srgbClr val="374151"/>
                </a:solidFill>
                <a:effectLst/>
                <a:latin typeface="Söhne"/>
              </a:rPr>
              <a:t> In resource-constrained environments like embedded systems (e.g., in IoT devices, microcontrollers), Huffman coding is used to compress data, allowing more efficient use of limited memory and storage capacities.</a:t>
            </a:r>
          </a:p>
          <a:p>
            <a:pPr algn="l">
              <a:buFont typeface="+mj-lt"/>
              <a:buAutoNum type="arabicPeriod"/>
            </a:pPr>
            <a:r>
              <a:rPr lang="en-US" b="1" i="0" dirty="0">
                <a:solidFill>
                  <a:srgbClr val="374151"/>
                </a:solidFill>
                <a:effectLst/>
                <a:latin typeface="Söhne"/>
              </a:rPr>
              <a:t>Speech and Audio Compression:</a:t>
            </a:r>
            <a:r>
              <a:rPr lang="en-US" b="0" i="0" dirty="0">
                <a:solidFill>
                  <a:srgbClr val="374151"/>
                </a:solidFill>
                <a:effectLst/>
                <a:latin typeface="Söhne"/>
              </a:rPr>
              <a:t> Huffman coding plays a role in audio compression formats like MP3 and AAC, enabling the reduction of audio file sizes without significant loss of quality. This is essential for various applications such as music streaming and storage.</a:t>
            </a:r>
          </a:p>
          <a:p>
            <a:pPr algn="l">
              <a:buFont typeface="+mj-lt"/>
              <a:buAutoNum type="arabicPeriod"/>
            </a:pPr>
            <a:r>
              <a:rPr lang="en-US" b="1" i="0">
                <a:solidFill>
                  <a:srgbClr val="374151"/>
                </a:solidFill>
                <a:effectLst/>
                <a:latin typeface="Söhne"/>
              </a:rPr>
              <a:t>DNA Sequencing:</a:t>
            </a:r>
            <a:r>
              <a:rPr lang="en-US" b="0" i="0">
                <a:solidFill>
                  <a:srgbClr val="374151"/>
                </a:solidFill>
                <a:effectLst/>
                <a:latin typeface="Söhne"/>
              </a:rPr>
              <a:t> In bioinformatics, Huffman coding can be applied to compress and represent DNA sequences efficiently, facilitating storage and analysis of large genomic data sets.</a:t>
            </a:r>
          </a:p>
          <a:p>
            <a:endParaRPr lang="en-PK"/>
          </a:p>
        </p:txBody>
      </p:sp>
      <p:sp>
        <p:nvSpPr>
          <p:cNvPr id="4" name="Slide Number Placeholder 3"/>
          <p:cNvSpPr>
            <a:spLocks noGrp="1"/>
          </p:cNvSpPr>
          <p:nvPr>
            <p:ph type="sldNum" sz="quarter" idx="5"/>
          </p:nvPr>
        </p:nvSpPr>
        <p:spPr/>
        <p:txBody>
          <a:bodyPr/>
          <a:lstStyle/>
          <a:p>
            <a:fld id="{10EAC489-C186-44E0-83A8-FB1DDF214EF8}" type="slidenum">
              <a:rPr lang="en-PK" smtClean="0"/>
              <a:t>1</a:t>
            </a:fld>
            <a:endParaRPr lang="en-PK"/>
          </a:p>
        </p:txBody>
      </p:sp>
    </p:spTree>
    <p:extLst>
      <p:ext uri="{BB962C8B-B14F-4D97-AF65-F5344CB8AC3E}">
        <p14:creationId xmlns:p14="http://schemas.microsoft.com/office/powerpoint/2010/main" val="1513364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881DABD-2523-4B32-AC73-91D3FE295F77}" type="datetimeFigureOut">
              <a:rPr lang="en-US" smtClean="0"/>
              <a:t>5/19/2025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A653BB4-6AFA-44E0-A262-94068175D959}" type="slidenum">
              <a:rPr lang="en-US" smtClean="0"/>
              <a:t>‹#›</a:t>
            </a:fld>
            <a:endParaRPr lang="en-US" dirty="0"/>
          </a:p>
        </p:txBody>
      </p:sp>
    </p:spTree>
    <p:extLst>
      <p:ext uri="{BB962C8B-B14F-4D97-AF65-F5344CB8AC3E}">
        <p14:creationId xmlns:p14="http://schemas.microsoft.com/office/powerpoint/2010/main" val="682696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81DABD-2523-4B32-AC73-91D3FE295F77}" type="datetimeFigureOut">
              <a:rPr lang="en-US" smtClean="0"/>
              <a:t>5/19/2025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A653BB4-6AFA-44E0-A262-94068175D959}" type="slidenum">
              <a:rPr lang="en-US" smtClean="0"/>
              <a:t>‹#›</a:t>
            </a:fld>
            <a:endParaRPr lang="en-US" dirty="0"/>
          </a:p>
        </p:txBody>
      </p:sp>
    </p:spTree>
    <p:extLst>
      <p:ext uri="{BB962C8B-B14F-4D97-AF65-F5344CB8AC3E}">
        <p14:creationId xmlns:p14="http://schemas.microsoft.com/office/powerpoint/2010/main" val="2225967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81DABD-2523-4B32-AC73-91D3FE295F77}" type="datetimeFigureOut">
              <a:rPr lang="en-US" smtClean="0"/>
              <a:t>5/19/2025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A653BB4-6AFA-44E0-A262-94068175D959}" type="slidenum">
              <a:rPr lang="en-US" smtClean="0"/>
              <a:t>‹#›</a:t>
            </a:fld>
            <a:endParaRPr lang="en-US" dirty="0"/>
          </a:p>
        </p:txBody>
      </p:sp>
    </p:spTree>
    <p:extLst>
      <p:ext uri="{BB962C8B-B14F-4D97-AF65-F5344CB8AC3E}">
        <p14:creationId xmlns:p14="http://schemas.microsoft.com/office/powerpoint/2010/main" val="1818220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81DABD-2523-4B32-AC73-91D3FE295F77}" type="datetimeFigureOut">
              <a:rPr lang="en-US" smtClean="0"/>
              <a:t>5/19/2025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A653BB4-6AFA-44E0-A262-94068175D959}" type="slidenum">
              <a:rPr lang="en-US" smtClean="0"/>
              <a:t>‹#›</a:t>
            </a:fld>
            <a:endParaRPr lang="en-US" dirty="0"/>
          </a:p>
        </p:txBody>
      </p:sp>
    </p:spTree>
    <p:extLst>
      <p:ext uri="{BB962C8B-B14F-4D97-AF65-F5344CB8AC3E}">
        <p14:creationId xmlns:p14="http://schemas.microsoft.com/office/powerpoint/2010/main" val="582257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81DABD-2523-4B32-AC73-91D3FE295F77}" type="datetimeFigureOut">
              <a:rPr lang="en-US" smtClean="0"/>
              <a:t>5/19/2025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A653BB4-6AFA-44E0-A262-94068175D959}" type="slidenum">
              <a:rPr lang="en-US" smtClean="0"/>
              <a:t>‹#›</a:t>
            </a:fld>
            <a:endParaRPr lang="en-US" dirty="0"/>
          </a:p>
        </p:txBody>
      </p:sp>
    </p:spTree>
    <p:extLst>
      <p:ext uri="{BB962C8B-B14F-4D97-AF65-F5344CB8AC3E}">
        <p14:creationId xmlns:p14="http://schemas.microsoft.com/office/powerpoint/2010/main" val="3486884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881DABD-2523-4B32-AC73-91D3FE295F77}" type="datetimeFigureOut">
              <a:rPr lang="en-US" smtClean="0"/>
              <a:t>5/19/2025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A653BB4-6AFA-44E0-A262-94068175D959}" type="slidenum">
              <a:rPr lang="en-US" smtClean="0"/>
              <a:t>‹#›</a:t>
            </a:fld>
            <a:endParaRPr lang="en-US" dirty="0"/>
          </a:p>
        </p:txBody>
      </p:sp>
    </p:spTree>
    <p:extLst>
      <p:ext uri="{BB962C8B-B14F-4D97-AF65-F5344CB8AC3E}">
        <p14:creationId xmlns:p14="http://schemas.microsoft.com/office/powerpoint/2010/main" val="1189162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881DABD-2523-4B32-AC73-91D3FE295F77}" type="datetimeFigureOut">
              <a:rPr lang="en-US" smtClean="0"/>
              <a:t>5/19/2025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A653BB4-6AFA-44E0-A262-94068175D959}" type="slidenum">
              <a:rPr lang="en-US" smtClean="0"/>
              <a:t>‹#›</a:t>
            </a:fld>
            <a:endParaRPr lang="en-US" dirty="0"/>
          </a:p>
        </p:txBody>
      </p:sp>
    </p:spTree>
    <p:extLst>
      <p:ext uri="{BB962C8B-B14F-4D97-AF65-F5344CB8AC3E}">
        <p14:creationId xmlns:p14="http://schemas.microsoft.com/office/powerpoint/2010/main" val="3382578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881DABD-2523-4B32-AC73-91D3FE295F77}" type="datetimeFigureOut">
              <a:rPr lang="en-US" smtClean="0"/>
              <a:t>5/19/2025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A653BB4-6AFA-44E0-A262-94068175D959}" type="slidenum">
              <a:rPr lang="en-US" smtClean="0"/>
              <a:t>‹#›</a:t>
            </a:fld>
            <a:endParaRPr lang="en-US" dirty="0"/>
          </a:p>
        </p:txBody>
      </p:sp>
    </p:spTree>
    <p:extLst>
      <p:ext uri="{BB962C8B-B14F-4D97-AF65-F5344CB8AC3E}">
        <p14:creationId xmlns:p14="http://schemas.microsoft.com/office/powerpoint/2010/main" val="3354390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81DABD-2523-4B32-AC73-91D3FE295F77}" type="datetimeFigureOut">
              <a:rPr lang="en-US" smtClean="0"/>
              <a:t>5/19/2025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A653BB4-6AFA-44E0-A262-94068175D959}" type="slidenum">
              <a:rPr lang="en-US" smtClean="0"/>
              <a:t>‹#›</a:t>
            </a:fld>
            <a:endParaRPr lang="en-US" dirty="0"/>
          </a:p>
        </p:txBody>
      </p:sp>
    </p:spTree>
    <p:extLst>
      <p:ext uri="{BB962C8B-B14F-4D97-AF65-F5344CB8AC3E}">
        <p14:creationId xmlns:p14="http://schemas.microsoft.com/office/powerpoint/2010/main" val="2760694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81DABD-2523-4B32-AC73-91D3FE295F77}" type="datetimeFigureOut">
              <a:rPr lang="en-US" smtClean="0"/>
              <a:t>5/19/2025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A653BB4-6AFA-44E0-A262-94068175D959}" type="slidenum">
              <a:rPr lang="en-US" smtClean="0"/>
              <a:t>‹#›</a:t>
            </a:fld>
            <a:endParaRPr lang="en-US" dirty="0"/>
          </a:p>
        </p:txBody>
      </p:sp>
    </p:spTree>
    <p:extLst>
      <p:ext uri="{BB962C8B-B14F-4D97-AF65-F5344CB8AC3E}">
        <p14:creationId xmlns:p14="http://schemas.microsoft.com/office/powerpoint/2010/main" val="3135201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81DABD-2523-4B32-AC73-91D3FE295F77}" type="datetimeFigureOut">
              <a:rPr lang="en-US" smtClean="0"/>
              <a:t>5/19/2025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A653BB4-6AFA-44E0-A262-94068175D959}" type="slidenum">
              <a:rPr lang="en-US" smtClean="0"/>
              <a:t>‹#›</a:t>
            </a:fld>
            <a:endParaRPr lang="en-US" dirty="0"/>
          </a:p>
        </p:txBody>
      </p:sp>
    </p:spTree>
    <p:extLst>
      <p:ext uri="{BB962C8B-B14F-4D97-AF65-F5344CB8AC3E}">
        <p14:creationId xmlns:p14="http://schemas.microsoft.com/office/powerpoint/2010/main" val="2803355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81DABD-2523-4B32-AC73-91D3FE295F77}" type="datetimeFigureOut">
              <a:rPr lang="en-US" smtClean="0"/>
              <a:t>5/19/2025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653BB4-6AFA-44E0-A262-94068175D959}" type="slidenum">
              <a:rPr lang="en-US" smtClean="0"/>
              <a:t>‹#›</a:t>
            </a:fld>
            <a:endParaRPr lang="en-US" dirty="0"/>
          </a:p>
        </p:txBody>
      </p:sp>
    </p:spTree>
    <p:extLst>
      <p:ext uri="{BB962C8B-B14F-4D97-AF65-F5344CB8AC3E}">
        <p14:creationId xmlns:p14="http://schemas.microsoft.com/office/powerpoint/2010/main" val="2081861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Huffman Coding</a:t>
            </a:r>
          </a:p>
        </p:txBody>
      </p:sp>
      <p:sp>
        <p:nvSpPr>
          <p:cNvPr id="3" name="Content Placeholder 2"/>
          <p:cNvSpPr>
            <a:spLocks noGrp="1"/>
          </p:cNvSpPr>
          <p:nvPr>
            <p:ph idx="1"/>
          </p:nvPr>
        </p:nvSpPr>
        <p:spPr/>
        <p:txBody>
          <a:bodyPr>
            <a:normAutofit/>
          </a:bodyPr>
          <a:lstStyle/>
          <a:p>
            <a:r>
              <a:rPr lang="en-US" sz="1800" dirty="0"/>
              <a:t>Huffman coding is a compression technique. It reduces the size of message(data).</a:t>
            </a:r>
          </a:p>
          <a:p>
            <a:r>
              <a:rPr lang="en-US" sz="1800" dirty="0"/>
              <a:t>We store data in a file, so data can be compressed to reduce the size of file.</a:t>
            </a:r>
          </a:p>
          <a:p>
            <a:r>
              <a:rPr lang="en-US" sz="1800" dirty="0"/>
              <a:t>Compressed data when sent, reduces the cost of transmission.</a:t>
            </a:r>
          </a:p>
          <a:p>
            <a:r>
              <a:rPr lang="en-US" sz="1800" dirty="0"/>
              <a:t>Fixed size encoding and variable size encoding</a:t>
            </a:r>
          </a:p>
        </p:txBody>
      </p:sp>
    </p:spTree>
    <p:extLst>
      <p:ext uri="{BB962C8B-B14F-4D97-AF65-F5344CB8AC3E}">
        <p14:creationId xmlns:p14="http://schemas.microsoft.com/office/powerpoint/2010/main" val="485466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DF47-5357-7BFD-EE84-DC17018DB38F}"/>
              </a:ext>
            </a:extLst>
          </p:cNvPr>
          <p:cNvSpPr>
            <a:spLocks noGrp="1"/>
          </p:cNvSpPr>
          <p:nvPr>
            <p:ph type="title"/>
          </p:nvPr>
        </p:nvSpPr>
        <p:spPr/>
        <p:txBody>
          <a:bodyPr/>
          <a:lstStyle/>
          <a:p>
            <a:endParaRPr lang="en-PK"/>
          </a:p>
        </p:txBody>
      </p:sp>
      <p:pic>
        <p:nvPicPr>
          <p:cNvPr id="4" name="Content Placeholder 3">
            <a:extLst>
              <a:ext uri="{FF2B5EF4-FFF2-40B4-BE49-F238E27FC236}">
                <a16:creationId xmlns:a16="http://schemas.microsoft.com/office/drawing/2014/main" id="{4DBA42A0-3ADF-FAF0-492B-EB8D8EECA828}"/>
              </a:ext>
            </a:extLst>
          </p:cNvPr>
          <p:cNvPicPr>
            <a:picLocks noGrp="1" noChangeAspect="1"/>
          </p:cNvPicPr>
          <p:nvPr>
            <p:ph idx="1"/>
          </p:nvPr>
        </p:nvPicPr>
        <p:blipFill>
          <a:blip r:embed="rId2"/>
          <a:stretch>
            <a:fillRect/>
          </a:stretch>
        </p:blipFill>
        <p:spPr>
          <a:xfrm>
            <a:off x="127386" y="1905000"/>
            <a:ext cx="8229600" cy="3625745"/>
          </a:xfrm>
          <a:prstGeom prst="rect">
            <a:avLst/>
          </a:prstGeom>
        </p:spPr>
      </p:pic>
    </p:spTree>
    <p:extLst>
      <p:ext uri="{BB962C8B-B14F-4D97-AF65-F5344CB8AC3E}">
        <p14:creationId xmlns:p14="http://schemas.microsoft.com/office/powerpoint/2010/main" val="1079685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sz="2000" dirty="0"/>
              <a:t>Message---&gt; BCCABBDDAECCBBADDCCE</a:t>
            </a:r>
          </a:p>
          <a:p>
            <a:r>
              <a:rPr lang="en-US" sz="2000" dirty="0"/>
              <a:t>Length=20 characters</a:t>
            </a:r>
          </a:p>
          <a:p>
            <a:r>
              <a:rPr lang="en-US" sz="2000" dirty="0"/>
              <a:t>Electronic devices—use ASCII codes for encoding characters.</a:t>
            </a:r>
          </a:p>
          <a:p>
            <a:r>
              <a:rPr lang="en-US" sz="2000" dirty="0"/>
              <a:t>ASCII codes are 8 bit codes. Total size of message= 20x8= 160 bits</a:t>
            </a:r>
          </a:p>
          <a:p>
            <a:r>
              <a:rPr lang="en-US" sz="2000" dirty="0"/>
              <a:t>Simple message sent without encoding.</a:t>
            </a:r>
          </a:p>
          <a:p>
            <a:pPr marL="400050" lvl="1" indent="0">
              <a:buNone/>
            </a:pPr>
            <a:r>
              <a:rPr lang="en-US" sz="1800" dirty="0"/>
              <a:t>A-------&gt; 65------&gt;</a:t>
            </a:r>
            <a:r>
              <a:rPr lang="en-US" sz="1800" dirty="0">
                <a:sym typeface="Wingdings" panose="05000000000000000000" pitchFamily="2" charset="2"/>
              </a:rPr>
              <a:t> 01000001</a:t>
            </a:r>
          </a:p>
          <a:p>
            <a:pPr marL="400050" lvl="1" indent="0">
              <a:buNone/>
            </a:pPr>
            <a:r>
              <a:rPr lang="en-US" sz="1800" dirty="0">
                <a:sym typeface="Wingdings" panose="05000000000000000000" pitchFamily="2" charset="2"/>
              </a:rPr>
              <a:t>B--------66---------01000010</a:t>
            </a:r>
          </a:p>
          <a:p>
            <a:pPr marL="400050" lvl="1" indent="0">
              <a:buNone/>
            </a:pPr>
            <a:r>
              <a:rPr lang="en-US" sz="1800" dirty="0">
                <a:sym typeface="Wingdings" panose="05000000000000000000" pitchFamily="2" charset="2"/>
              </a:rPr>
              <a:t>C---------67</a:t>
            </a:r>
          </a:p>
          <a:p>
            <a:pPr marL="400050" lvl="1" indent="0">
              <a:buNone/>
            </a:pPr>
            <a:r>
              <a:rPr lang="en-US" sz="1800" dirty="0">
                <a:sym typeface="Wingdings" panose="05000000000000000000" pitchFamily="2" charset="2"/>
              </a:rPr>
              <a:t>D--------68</a:t>
            </a:r>
          </a:p>
          <a:p>
            <a:pPr marL="400050" lvl="1" indent="0">
              <a:buNone/>
            </a:pPr>
            <a:r>
              <a:rPr lang="en-US" sz="1800" dirty="0">
                <a:sym typeface="Wingdings" panose="05000000000000000000" pitchFamily="2" charset="2"/>
              </a:rPr>
              <a:t>E---------69</a:t>
            </a:r>
          </a:p>
          <a:p>
            <a:pPr marL="400050" lvl="1" indent="0">
              <a:buNone/>
            </a:pPr>
            <a:r>
              <a:rPr lang="en-US" sz="1800" dirty="0">
                <a:sym typeface="Wingdings" panose="05000000000000000000" pitchFamily="2" charset="2"/>
              </a:rPr>
              <a:t>8 bit code are used for 128 characters. </a:t>
            </a:r>
          </a:p>
          <a:p>
            <a:endParaRPr lang="en-US" sz="2000" dirty="0"/>
          </a:p>
          <a:p>
            <a:endParaRPr lang="en-US" sz="2000" dirty="0"/>
          </a:p>
        </p:txBody>
      </p:sp>
    </p:spTree>
    <p:extLst>
      <p:ext uri="{BB962C8B-B14F-4D97-AF65-F5344CB8AC3E}">
        <p14:creationId xmlns:p14="http://schemas.microsoft.com/office/powerpoint/2010/main" val="3403197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4000" dirty="0"/>
              <a:t>Fixed size codes</a:t>
            </a:r>
          </a:p>
        </p:txBody>
      </p:sp>
      <p:sp>
        <p:nvSpPr>
          <p:cNvPr id="3" name="Content Placeholder 2"/>
          <p:cNvSpPr>
            <a:spLocks noGrp="1"/>
          </p:cNvSpPr>
          <p:nvPr>
            <p:ph idx="1"/>
          </p:nvPr>
        </p:nvSpPr>
        <p:spPr>
          <a:xfrm>
            <a:off x="457200" y="838200"/>
            <a:ext cx="8229600" cy="5287963"/>
          </a:xfrm>
        </p:spPr>
        <p:txBody>
          <a:bodyPr>
            <a:normAutofit lnSpcReduction="10000"/>
          </a:bodyPr>
          <a:lstStyle/>
          <a:p>
            <a:pPr marL="342900" lvl="1" indent="-342900">
              <a:buFont typeface="Arial" panose="020B0604020202020204" pitchFamily="34" charset="0"/>
              <a:buChar char="•"/>
            </a:pPr>
            <a:r>
              <a:rPr lang="en-US" sz="1800" dirty="0">
                <a:sym typeface="Wingdings" panose="05000000000000000000" pitchFamily="2" charset="2"/>
              </a:rPr>
              <a:t>Can we use our own codes instead of ASCII codes.</a:t>
            </a:r>
          </a:p>
          <a:p>
            <a:pPr marL="342900" lvl="1" indent="-342900">
              <a:buFont typeface="Arial" panose="020B0604020202020204" pitchFamily="34" charset="0"/>
              <a:buChar char="•"/>
            </a:pPr>
            <a:r>
              <a:rPr lang="en-US" sz="1800" dirty="0">
                <a:sym typeface="Wingdings" panose="05000000000000000000" pitchFamily="2" charset="2"/>
              </a:rPr>
              <a:t>If I use only five capital alphabets in a message, not all characters from keyboard.</a:t>
            </a:r>
          </a:p>
          <a:p>
            <a:pPr marL="342900" lvl="1" indent="-342900">
              <a:buFont typeface="Arial" panose="020B0604020202020204" pitchFamily="34" charset="0"/>
              <a:buChar char="•"/>
            </a:pPr>
            <a:r>
              <a:rPr lang="en-US" sz="1800" dirty="0">
                <a:sym typeface="Wingdings" panose="05000000000000000000" pitchFamily="2" charset="2"/>
              </a:rPr>
              <a:t>Do I need 8 bit codes for representing 5 alphabets? No</a:t>
            </a:r>
          </a:p>
          <a:p>
            <a:pPr marL="342900" lvl="1" indent="-342900">
              <a:buFont typeface="Arial" panose="020B0604020202020204" pitchFamily="34" charset="0"/>
              <a:buChar char="•"/>
            </a:pPr>
            <a:r>
              <a:rPr lang="en-US" sz="1800" dirty="0">
                <a:sym typeface="Wingdings" panose="05000000000000000000" pitchFamily="2" charset="2"/>
              </a:rPr>
              <a:t>Few bits are sufficient, and we can use our own codes with less amount of bits.</a:t>
            </a:r>
          </a:p>
          <a:p>
            <a:pPr marL="342900" lvl="1" indent="-342900">
              <a:buFont typeface="Arial" panose="020B0604020202020204" pitchFamily="34" charset="0"/>
              <a:buChar char="•"/>
            </a:pPr>
            <a:r>
              <a:rPr lang="en-US" sz="1800" dirty="0">
                <a:solidFill>
                  <a:srgbClr val="FF0000"/>
                </a:solidFill>
              </a:rPr>
              <a:t>Message---&gt; BCCABBDDAECCBBADDCCE</a:t>
            </a:r>
          </a:p>
          <a:p>
            <a:pPr marL="342900" lvl="1" indent="-342900">
              <a:buFont typeface="Arial" panose="020B0604020202020204" pitchFamily="34" charset="0"/>
              <a:buChar char="•"/>
            </a:pPr>
            <a:endParaRPr lang="en-US" sz="1800" dirty="0">
              <a:sym typeface="Wingdings" panose="05000000000000000000" pitchFamily="2" charset="2"/>
            </a:endParaRPr>
          </a:p>
          <a:p>
            <a:pPr marL="342900" lvl="1" indent="-342900">
              <a:buFont typeface="Arial" panose="020B0604020202020204" pitchFamily="34" charset="0"/>
              <a:buChar char="•"/>
            </a:pPr>
            <a:endParaRPr lang="en-US" sz="1800" dirty="0">
              <a:sym typeface="Wingdings" panose="05000000000000000000" pitchFamily="2" charset="2"/>
            </a:endParaRPr>
          </a:p>
          <a:p>
            <a:pPr marL="342900" lvl="1" indent="-342900">
              <a:buFont typeface="Arial" panose="020B0604020202020204" pitchFamily="34" charset="0"/>
              <a:buChar char="•"/>
            </a:pPr>
            <a:endParaRPr lang="en-US" sz="1800" dirty="0">
              <a:sym typeface="Wingdings" panose="05000000000000000000" pitchFamily="2" charset="2"/>
            </a:endParaRPr>
          </a:p>
          <a:p>
            <a:endParaRPr lang="en-US" dirty="0"/>
          </a:p>
          <a:p>
            <a:endParaRPr lang="en-US" dirty="0"/>
          </a:p>
          <a:p>
            <a:endParaRPr lang="en-US" sz="2400" dirty="0"/>
          </a:p>
          <a:p>
            <a:endParaRPr lang="en-US" sz="2000" dirty="0"/>
          </a:p>
          <a:p>
            <a:r>
              <a:rPr lang="en-US" sz="2000" dirty="0"/>
              <a:t>I will use my own 3 bit code for encoding the above message, and it will reduce the size of the message.</a:t>
            </a:r>
          </a:p>
          <a:p>
            <a:r>
              <a:rPr lang="en-US" sz="2000" dirty="0"/>
              <a:t>Total size of message after encoding= 20 x 3= 60 bits</a:t>
            </a:r>
          </a:p>
          <a:p>
            <a:endParaRPr lang="en-US" sz="2000" dirty="0"/>
          </a:p>
          <a:p>
            <a:endParaRPr lang="en-US" sz="1800"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66141269"/>
              </p:ext>
            </p:extLst>
          </p:nvPr>
        </p:nvGraphicFramePr>
        <p:xfrm>
          <a:off x="1295400" y="2590800"/>
          <a:ext cx="4343400" cy="2199585"/>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tblGrid>
              <a:tr h="361741">
                <a:tc>
                  <a:txBody>
                    <a:bodyPr/>
                    <a:lstStyle/>
                    <a:p>
                      <a:r>
                        <a:rPr lang="en-US" dirty="0"/>
                        <a:t>Character</a:t>
                      </a:r>
                    </a:p>
                  </a:txBody>
                  <a:tcPr/>
                </a:tc>
                <a:tc>
                  <a:txBody>
                    <a:bodyPr/>
                    <a:lstStyle/>
                    <a:p>
                      <a:r>
                        <a:rPr lang="en-US" dirty="0"/>
                        <a:t>Count/Frequency</a:t>
                      </a:r>
                    </a:p>
                  </a:txBody>
                  <a:tcPr/>
                </a:tc>
                <a:tc>
                  <a:txBody>
                    <a:bodyPr/>
                    <a:lstStyle/>
                    <a:p>
                      <a:r>
                        <a:rPr lang="en-US" dirty="0"/>
                        <a:t>Codes</a:t>
                      </a:r>
                    </a:p>
                  </a:txBody>
                  <a:tcPr/>
                </a:tc>
                <a:extLst>
                  <a:ext uri="{0D108BD9-81ED-4DB2-BD59-A6C34878D82A}">
                    <a16:rowId xmlns:a16="http://schemas.microsoft.com/office/drawing/2014/main" val="10000"/>
                  </a:ext>
                </a:extLst>
              </a:tr>
              <a:tr h="366765">
                <a:tc>
                  <a:txBody>
                    <a:bodyPr/>
                    <a:lstStyle/>
                    <a:p>
                      <a:r>
                        <a:rPr lang="en-US" dirty="0"/>
                        <a:t>A</a:t>
                      </a:r>
                    </a:p>
                  </a:txBody>
                  <a:tcPr/>
                </a:tc>
                <a:tc>
                  <a:txBody>
                    <a:bodyPr/>
                    <a:lstStyle/>
                    <a:p>
                      <a:r>
                        <a:rPr lang="en-US" dirty="0"/>
                        <a:t>3</a:t>
                      </a:r>
                    </a:p>
                  </a:txBody>
                  <a:tcPr/>
                </a:tc>
                <a:tc>
                  <a:txBody>
                    <a:bodyPr/>
                    <a:lstStyle/>
                    <a:p>
                      <a:r>
                        <a:rPr lang="en-US" dirty="0"/>
                        <a:t>000</a:t>
                      </a:r>
                    </a:p>
                  </a:txBody>
                  <a:tcPr/>
                </a:tc>
                <a:extLst>
                  <a:ext uri="{0D108BD9-81ED-4DB2-BD59-A6C34878D82A}">
                    <a16:rowId xmlns:a16="http://schemas.microsoft.com/office/drawing/2014/main" val="10001"/>
                  </a:ext>
                </a:extLst>
              </a:tr>
              <a:tr h="366765">
                <a:tc>
                  <a:txBody>
                    <a:bodyPr/>
                    <a:lstStyle/>
                    <a:p>
                      <a:r>
                        <a:rPr lang="en-US" dirty="0"/>
                        <a:t>B</a:t>
                      </a:r>
                    </a:p>
                  </a:txBody>
                  <a:tcPr/>
                </a:tc>
                <a:tc>
                  <a:txBody>
                    <a:bodyPr/>
                    <a:lstStyle/>
                    <a:p>
                      <a:r>
                        <a:rPr lang="en-US" dirty="0"/>
                        <a:t>5</a:t>
                      </a:r>
                    </a:p>
                  </a:txBody>
                  <a:tcPr/>
                </a:tc>
                <a:tc>
                  <a:txBody>
                    <a:bodyPr/>
                    <a:lstStyle/>
                    <a:p>
                      <a:r>
                        <a:rPr lang="en-US" dirty="0"/>
                        <a:t>001</a:t>
                      </a:r>
                    </a:p>
                  </a:txBody>
                  <a:tcPr/>
                </a:tc>
                <a:extLst>
                  <a:ext uri="{0D108BD9-81ED-4DB2-BD59-A6C34878D82A}">
                    <a16:rowId xmlns:a16="http://schemas.microsoft.com/office/drawing/2014/main" val="10002"/>
                  </a:ext>
                </a:extLst>
              </a:tr>
              <a:tr h="366765">
                <a:tc>
                  <a:txBody>
                    <a:bodyPr/>
                    <a:lstStyle/>
                    <a:p>
                      <a:r>
                        <a:rPr lang="en-US" dirty="0"/>
                        <a:t>C</a:t>
                      </a:r>
                    </a:p>
                  </a:txBody>
                  <a:tcPr/>
                </a:tc>
                <a:tc>
                  <a:txBody>
                    <a:bodyPr/>
                    <a:lstStyle/>
                    <a:p>
                      <a:r>
                        <a:rPr lang="en-US" dirty="0"/>
                        <a:t>6</a:t>
                      </a:r>
                    </a:p>
                  </a:txBody>
                  <a:tcPr/>
                </a:tc>
                <a:tc>
                  <a:txBody>
                    <a:bodyPr/>
                    <a:lstStyle/>
                    <a:p>
                      <a:r>
                        <a:rPr lang="en-US" dirty="0"/>
                        <a:t>010</a:t>
                      </a:r>
                    </a:p>
                  </a:txBody>
                  <a:tcPr/>
                </a:tc>
                <a:extLst>
                  <a:ext uri="{0D108BD9-81ED-4DB2-BD59-A6C34878D82A}">
                    <a16:rowId xmlns:a16="http://schemas.microsoft.com/office/drawing/2014/main" val="10003"/>
                  </a:ext>
                </a:extLst>
              </a:tr>
              <a:tr h="366765">
                <a:tc>
                  <a:txBody>
                    <a:bodyPr/>
                    <a:lstStyle/>
                    <a:p>
                      <a:r>
                        <a:rPr lang="en-US" dirty="0"/>
                        <a:t>D</a:t>
                      </a:r>
                    </a:p>
                  </a:txBody>
                  <a:tcPr/>
                </a:tc>
                <a:tc>
                  <a:txBody>
                    <a:bodyPr/>
                    <a:lstStyle/>
                    <a:p>
                      <a:r>
                        <a:rPr lang="en-US" dirty="0"/>
                        <a:t>4</a:t>
                      </a:r>
                    </a:p>
                  </a:txBody>
                  <a:tcPr/>
                </a:tc>
                <a:tc>
                  <a:txBody>
                    <a:bodyPr/>
                    <a:lstStyle/>
                    <a:p>
                      <a:r>
                        <a:rPr lang="en-US" dirty="0"/>
                        <a:t>011</a:t>
                      </a:r>
                    </a:p>
                  </a:txBody>
                  <a:tcPr/>
                </a:tc>
                <a:extLst>
                  <a:ext uri="{0D108BD9-81ED-4DB2-BD59-A6C34878D82A}">
                    <a16:rowId xmlns:a16="http://schemas.microsoft.com/office/drawing/2014/main" val="10004"/>
                  </a:ext>
                </a:extLst>
              </a:tr>
              <a:tr h="366765">
                <a:tc>
                  <a:txBody>
                    <a:bodyPr/>
                    <a:lstStyle/>
                    <a:p>
                      <a:r>
                        <a:rPr lang="en-US" dirty="0"/>
                        <a:t>E</a:t>
                      </a:r>
                    </a:p>
                  </a:txBody>
                  <a:tcPr/>
                </a:tc>
                <a:tc>
                  <a:txBody>
                    <a:bodyPr/>
                    <a:lstStyle/>
                    <a:p>
                      <a:r>
                        <a:rPr lang="en-US" dirty="0"/>
                        <a:t>2</a:t>
                      </a:r>
                    </a:p>
                  </a:txBody>
                  <a:tcPr/>
                </a:tc>
                <a:tc>
                  <a:txBody>
                    <a:bodyPr/>
                    <a:lstStyle/>
                    <a:p>
                      <a:r>
                        <a:rPr lang="en-US" dirty="0"/>
                        <a:t>100</a:t>
                      </a:r>
                    </a:p>
                  </a:txBody>
                  <a:tcPr/>
                </a:tc>
                <a:extLst>
                  <a:ext uri="{0D108BD9-81ED-4DB2-BD59-A6C34878D82A}">
                    <a16:rowId xmlns:a16="http://schemas.microsoft.com/office/drawing/2014/main" val="10005"/>
                  </a:ext>
                </a:extLst>
              </a:tr>
            </a:tbl>
          </a:graphicData>
        </a:graphic>
      </p:graphicFrame>
      <p:sp>
        <p:nvSpPr>
          <p:cNvPr id="5" name="Rectangle 4"/>
          <p:cNvSpPr/>
          <p:nvPr/>
        </p:nvSpPr>
        <p:spPr>
          <a:xfrm>
            <a:off x="5791200" y="2590800"/>
            <a:ext cx="3352800"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 bits---128 characters</a:t>
            </a:r>
          </a:p>
          <a:p>
            <a:pPr algn="ctr"/>
            <a:r>
              <a:rPr lang="en-US" dirty="0"/>
              <a:t>For only five characters: 3 bits are sufficient.</a:t>
            </a:r>
          </a:p>
          <a:p>
            <a:pPr algn="ctr"/>
            <a:r>
              <a:rPr lang="en-US" dirty="0"/>
              <a:t>1 bit= 2 combinations/characters</a:t>
            </a:r>
          </a:p>
          <a:p>
            <a:pPr algn="ctr"/>
            <a:r>
              <a:rPr lang="en-US" dirty="0"/>
              <a:t>2 bits= 2</a:t>
            </a:r>
            <a:r>
              <a:rPr lang="en-US" baseline="30000" dirty="0"/>
              <a:t>2</a:t>
            </a:r>
            <a:r>
              <a:rPr lang="en-US" dirty="0"/>
              <a:t>= 4 characters</a:t>
            </a:r>
          </a:p>
          <a:p>
            <a:pPr algn="ctr"/>
            <a:r>
              <a:rPr lang="en-US" dirty="0"/>
              <a:t>3 bits= 2</a:t>
            </a:r>
            <a:r>
              <a:rPr lang="en-US" baseline="30000" dirty="0"/>
              <a:t>3</a:t>
            </a:r>
            <a:r>
              <a:rPr lang="en-US" dirty="0"/>
              <a:t>= 8 characters</a:t>
            </a:r>
          </a:p>
        </p:txBody>
      </p:sp>
    </p:spTree>
    <p:extLst>
      <p:ext uri="{BB962C8B-B14F-4D97-AF65-F5344CB8AC3E}">
        <p14:creationId xmlns:p14="http://schemas.microsoft.com/office/powerpoint/2010/main" val="2264381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endParaRPr lang="en-US" dirty="0"/>
          </a:p>
        </p:txBody>
      </p:sp>
      <p:sp>
        <p:nvSpPr>
          <p:cNvPr id="3" name="Content Placeholder 2"/>
          <p:cNvSpPr>
            <a:spLocks noGrp="1"/>
          </p:cNvSpPr>
          <p:nvPr>
            <p:ph idx="1"/>
          </p:nvPr>
        </p:nvSpPr>
        <p:spPr>
          <a:xfrm>
            <a:off x="457200" y="1219200"/>
            <a:ext cx="8229600" cy="4906963"/>
          </a:xfrm>
        </p:spPr>
        <p:txBody>
          <a:bodyPr>
            <a:normAutofit/>
          </a:bodyPr>
          <a:lstStyle/>
          <a:p>
            <a:r>
              <a:rPr lang="en-US" sz="2000" dirty="0"/>
              <a:t>Encoded message plus Chart of codes (Table of codes)-helps receiver to decode the message.</a:t>
            </a:r>
          </a:p>
          <a:p>
            <a:r>
              <a:rPr lang="en-US" sz="2000" dirty="0"/>
              <a:t>5 alphabets (characters) in table—should be in original form (ASCII codes) or 8 bit codes.</a:t>
            </a:r>
          </a:p>
          <a:p>
            <a:r>
              <a:rPr lang="en-US" sz="2000" dirty="0"/>
              <a:t>For characters/symbols in Tables: 5 x8bits=40</a:t>
            </a:r>
          </a:p>
          <a:p>
            <a:r>
              <a:rPr lang="en-US" sz="2000" dirty="0"/>
              <a:t>For 3 bit Codes in Tables:         5x3 =15</a:t>
            </a:r>
          </a:p>
          <a:p>
            <a:r>
              <a:rPr lang="en-US" sz="2000" dirty="0"/>
              <a:t>Total size of Table= 55</a:t>
            </a:r>
          </a:p>
          <a:p>
            <a:r>
              <a:rPr lang="en-US" sz="2000" dirty="0">
                <a:solidFill>
                  <a:srgbClr val="FF0000"/>
                </a:solidFill>
              </a:rPr>
              <a:t>Total size of message along with the table</a:t>
            </a:r>
            <a:r>
              <a:rPr lang="en-US" sz="2000" dirty="0"/>
              <a:t>= encoded message  + Table size= 60 + 55= 115 bits.</a:t>
            </a:r>
          </a:p>
          <a:p>
            <a:r>
              <a:rPr lang="en-US" sz="2000" dirty="0"/>
              <a:t>About 35-40 % reduction in size of message from 160 bits to 115, when used fixed sized codes.</a:t>
            </a:r>
          </a:p>
          <a:p>
            <a:endParaRPr lang="en-US" sz="2000" dirty="0"/>
          </a:p>
          <a:p>
            <a:pPr marL="0" indent="0">
              <a:buNone/>
            </a:pPr>
            <a:endParaRPr lang="en-US" sz="2000" dirty="0"/>
          </a:p>
        </p:txBody>
      </p:sp>
    </p:spTree>
    <p:extLst>
      <p:ext uri="{BB962C8B-B14F-4D97-AF65-F5344CB8AC3E}">
        <p14:creationId xmlns:p14="http://schemas.microsoft.com/office/powerpoint/2010/main" val="1011256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t>Huffman coding</a:t>
            </a:r>
          </a:p>
        </p:txBody>
      </p:sp>
      <p:sp>
        <p:nvSpPr>
          <p:cNvPr id="3" name="Content Placeholder 2"/>
          <p:cNvSpPr>
            <a:spLocks noGrp="1"/>
          </p:cNvSpPr>
          <p:nvPr>
            <p:ph idx="1"/>
          </p:nvPr>
        </p:nvSpPr>
        <p:spPr>
          <a:xfrm>
            <a:off x="457200" y="1295400"/>
            <a:ext cx="8229600" cy="4830763"/>
          </a:xfrm>
        </p:spPr>
        <p:txBody>
          <a:bodyPr>
            <a:normAutofit/>
          </a:bodyPr>
          <a:lstStyle/>
          <a:p>
            <a:r>
              <a:rPr lang="en-US" sz="2400" dirty="0"/>
              <a:t>Huffman encoding does not assign fixed size codes to characters.</a:t>
            </a:r>
          </a:p>
          <a:p>
            <a:r>
              <a:rPr lang="en-US" sz="2400" dirty="0"/>
              <a:t>Some characters may appear more times while  some appear less times, if we assign small size codes to frequent characters, then size of entire message will be reduced. </a:t>
            </a:r>
          </a:p>
          <a:p>
            <a:r>
              <a:rPr lang="en-US" sz="2400" dirty="0"/>
              <a:t>Huffman coding follows optimal merge pattern.</a:t>
            </a:r>
          </a:p>
          <a:p>
            <a:r>
              <a:rPr lang="en-US" sz="2400" dirty="0"/>
              <a:t>Huffman provides an approach for generating variable size codes. He says that alphabets should be arranged in increasing order of their frequencies/counts.</a:t>
            </a:r>
          </a:p>
          <a:p>
            <a:r>
              <a:rPr lang="en-US" sz="2400" dirty="0"/>
              <a:t>Optimal merge pattern tree, Actually, we followed optimal merge pattern that is a greedy approach, which selects a pair of two smallest numbers.</a:t>
            </a:r>
          </a:p>
          <a:p>
            <a:endParaRPr lang="en-US" sz="2400" dirty="0"/>
          </a:p>
        </p:txBody>
      </p:sp>
    </p:spTree>
    <p:extLst>
      <p:ext uri="{BB962C8B-B14F-4D97-AF65-F5344CB8AC3E}">
        <p14:creationId xmlns:p14="http://schemas.microsoft.com/office/powerpoint/2010/main" val="2104301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t>Huffman coding</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47829795"/>
              </p:ext>
            </p:extLst>
          </p:nvPr>
        </p:nvGraphicFramePr>
        <p:xfrm>
          <a:off x="4800600" y="1981200"/>
          <a:ext cx="4038600" cy="2374661"/>
        </p:xfrm>
        <a:graphic>
          <a:graphicData uri="http://schemas.openxmlformats.org/drawingml/2006/table">
            <a:tbl>
              <a:tblPr firstRow="1" bandRow="1">
                <a:tableStyleId>{5C22544A-7EE6-4342-B048-85BDC9FD1C3A}</a:tableStyleId>
              </a:tblPr>
              <a:tblGrid>
                <a:gridCol w="1346200">
                  <a:extLst>
                    <a:ext uri="{9D8B030D-6E8A-4147-A177-3AD203B41FA5}">
                      <a16:colId xmlns:a16="http://schemas.microsoft.com/office/drawing/2014/main" val="20000"/>
                    </a:ext>
                  </a:extLst>
                </a:gridCol>
                <a:gridCol w="1854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540836">
                <a:tc>
                  <a:txBody>
                    <a:bodyPr/>
                    <a:lstStyle/>
                    <a:p>
                      <a:r>
                        <a:rPr lang="en-US" dirty="0"/>
                        <a:t>Character</a:t>
                      </a:r>
                    </a:p>
                  </a:txBody>
                  <a:tcPr/>
                </a:tc>
                <a:tc>
                  <a:txBody>
                    <a:bodyPr/>
                    <a:lstStyle/>
                    <a:p>
                      <a:r>
                        <a:rPr lang="en-US" dirty="0"/>
                        <a:t>Count/Frequency</a:t>
                      </a:r>
                    </a:p>
                  </a:txBody>
                  <a:tcPr/>
                </a:tc>
                <a:tc>
                  <a:txBody>
                    <a:bodyPr/>
                    <a:lstStyle/>
                    <a:p>
                      <a:r>
                        <a:rPr lang="en-US" dirty="0"/>
                        <a:t>Codes</a:t>
                      </a:r>
                    </a:p>
                  </a:txBody>
                  <a:tcPr/>
                </a:tc>
                <a:extLst>
                  <a:ext uri="{0D108BD9-81ED-4DB2-BD59-A6C34878D82A}">
                    <a16:rowId xmlns:a16="http://schemas.microsoft.com/office/drawing/2014/main" val="10000"/>
                  </a:ext>
                </a:extLst>
              </a:tr>
              <a:tr h="366765">
                <a:tc>
                  <a:txBody>
                    <a:bodyPr/>
                    <a:lstStyle/>
                    <a:p>
                      <a:r>
                        <a:rPr lang="en-US" dirty="0"/>
                        <a:t>A</a:t>
                      </a:r>
                    </a:p>
                  </a:txBody>
                  <a:tcPr/>
                </a:tc>
                <a:tc>
                  <a:txBody>
                    <a:bodyPr/>
                    <a:lstStyle/>
                    <a:p>
                      <a:r>
                        <a:rPr lang="en-US" dirty="0"/>
                        <a:t>3</a:t>
                      </a:r>
                    </a:p>
                  </a:txBody>
                  <a:tcPr/>
                </a:tc>
                <a:tc>
                  <a:txBody>
                    <a:bodyPr/>
                    <a:lstStyle/>
                    <a:p>
                      <a:endParaRPr lang="en-US" dirty="0"/>
                    </a:p>
                  </a:txBody>
                  <a:tcPr/>
                </a:tc>
                <a:extLst>
                  <a:ext uri="{0D108BD9-81ED-4DB2-BD59-A6C34878D82A}">
                    <a16:rowId xmlns:a16="http://schemas.microsoft.com/office/drawing/2014/main" val="10001"/>
                  </a:ext>
                </a:extLst>
              </a:tr>
              <a:tr h="366765">
                <a:tc>
                  <a:txBody>
                    <a:bodyPr/>
                    <a:lstStyle/>
                    <a:p>
                      <a:r>
                        <a:rPr lang="en-US" dirty="0"/>
                        <a:t>B</a:t>
                      </a:r>
                    </a:p>
                  </a:txBody>
                  <a:tcPr/>
                </a:tc>
                <a:tc>
                  <a:txBody>
                    <a:bodyPr/>
                    <a:lstStyle/>
                    <a:p>
                      <a:r>
                        <a:rPr lang="en-US" dirty="0"/>
                        <a:t>5</a:t>
                      </a:r>
                    </a:p>
                  </a:txBody>
                  <a:tcPr/>
                </a:tc>
                <a:tc>
                  <a:txBody>
                    <a:bodyPr/>
                    <a:lstStyle/>
                    <a:p>
                      <a:endParaRPr lang="en-US" dirty="0"/>
                    </a:p>
                  </a:txBody>
                  <a:tcPr/>
                </a:tc>
                <a:extLst>
                  <a:ext uri="{0D108BD9-81ED-4DB2-BD59-A6C34878D82A}">
                    <a16:rowId xmlns:a16="http://schemas.microsoft.com/office/drawing/2014/main" val="10002"/>
                  </a:ext>
                </a:extLst>
              </a:tr>
              <a:tr h="366765">
                <a:tc>
                  <a:txBody>
                    <a:bodyPr/>
                    <a:lstStyle/>
                    <a:p>
                      <a:r>
                        <a:rPr lang="en-US" dirty="0"/>
                        <a:t>C</a:t>
                      </a:r>
                    </a:p>
                  </a:txBody>
                  <a:tcPr/>
                </a:tc>
                <a:tc>
                  <a:txBody>
                    <a:bodyPr/>
                    <a:lstStyle/>
                    <a:p>
                      <a:r>
                        <a:rPr lang="en-US" dirty="0"/>
                        <a:t>6</a:t>
                      </a:r>
                    </a:p>
                  </a:txBody>
                  <a:tcPr/>
                </a:tc>
                <a:tc>
                  <a:txBody>
                    <a:bodyPr/>
                    <a:lstStyle/>
                    <a:p>
                      <a:endParaRPr lang="en-US" dirty="0"/>
                    </a:p>
                  </a:txBody>
                  <a:tcPr/>
                </a:tc>
                <a:extLst>
                  <a:ext uri="{0D108BD9-81ED-4DB2-BD59-A6C34878D82A}">
                    <a16:rowId xmlns:a16="http://schemas.microsoft.com/office/drawing/2014/main" val="10003"/>
                  </a:ext>
                </a:extLst>
              </a:tr>
              <a:tr h="366765">
                <a:tc>
                  <a:txBody>
                    <a:bodyPr/>
                    <a:lstStyle/>
                    <a:p>
                      <a:r>
                        <a:rPr lang="en-US" dirty="0"/>
                        <a:t>D</a:t>
                      </a:r>
                    </a:p>
                  </a:txBody>
                  <a:tcPr/>
                </a:tc>
                <a:tc>
                  <a:txBody>
                    <a:bodyPr/>
                    <a:lstStyle/>
                    <a:p>
                      <a:r>
                        <a:rPr lang="en-US" dirty="0"/>
                        <a:t>4</a:t>
                      </a:r>
                    </a:p>
                  </a:txBody>
                  <a:tcPr/>
                </a:tc>
                <a:tc>
                  <a:txBody>
                    <a:bodyPr/>
                    <a:lstStyle/>
                    <a:p>
                      <a:endParaRPr lang="en-US" dirty="0"/>
                    </a:p>
                  </a:txBody>
                  <a:tcPr/>
                </a:tc>
                <a:extLst>
                  <a:ext uri="{0D108BD9-81ED-4DB2-BD59-A6C34878D82A}">
                    <a16:rowId xmlns:a16="http://schemas.microsoft.com/office/drawing/2014/main" val="10004"/>
                  </a:ext>
                </a:extLst>
              </a:tr>
              <a:tr h="366765">
                <a:tc>
                  <a:txBody>
                    <a:bodyPr/>
                    <a:lstStyle/>
                    <a:p>
                      <a:r>
                        <a:rPr lang="en-US" dirty="0"/>
                        <a:t>E</a:t>
                      </a:r>
                    </a:p>
                  </a:txBody>
                  <a:tcPr/>
                </a:tc>
                <a:tc>
                  <a:txBody>
                    <a:bodyPr/>
                    <a:lstStyle/>
                    <a:p>
                      <a:r>
                        <a:rPr lang="en-US" dirty="0"/>
                        <a:t>2</a:t>
                      </a:r>
                    </a:p>
                  </a:txBody>
                  <a:tcPr/>
                </a:tc>
                <a:tc>
                  <a:txBody>
                    <a:bodyPr/>
                    <a:lstStyle/>
                    <a:p>
                      <a:endParaRPr lang="en-US" dirty="0"/>
                    </a:p>
                  </a:txBody>
                  <a:tcPr/>
                </a:tc>
                <a:extLst>
                  <a:ext uri="{0D108BD9-81ED-4DB2-BD59-A6C34878D82A}">
                    <a16:rowId xmlns:a16="http://schemas.microsoft.com/office/drawing/2014/main" val="10005"/>
                  </a:ext>
                </a:extLst>
              </a:tr>
            </a:tbl>
          </a:graphicData>
        </a:graphic>
      </p:graphicFrame>
      <p:sp>
        <p:nvSpPr>
          <p:cNvPr id="5" name="Rectangle 4"/>
          <p:cNvSpPr/>
          <p:nvPr/>
        </p:nvSpPr>
        <p:spPr>
          <a:xfrm>
            <a:off x="762000" y="1600200"/>
            <a:ext cx="4300536" cy="369332"/>
          </a:xfrm>
          <a:prstGeom prst="rect">
            <a:avLst/>
          </a:prstGeom>
        </p:spPr>
        <p:txBody>
          <a:bodyPr wrap="none">
            <a:spAutoFit/>
          </a:bodyPr>
          <a:lstStyle/>
          <a:p>
            <a:pPr marL="342900" lvl="1" indent="-342900">
              <a:buFont typeface="Arial" panose="020B0604020202020204" pitchFamily="34" charset="0"/>
              <a:buChar char="•"/>
            </a:pPr>
            <a:r>
              <a:rPr lang="en-US" dirty="0">
                <a:solidFill>
                  <a:srgbClr val="FF0000"/>
                </a:solidFill>
              </a:rPr>
              <a:t>Message---&gt; BCCABBDDAECCBBADDCCE</a:t>
            </a:r>
          </a:p>
        </p:txBody>
      </p:sp>
      <p:sp>
        <p:nvSpPr>
          <p:cNvPr id="7" name="Rectangle 6"/>
          <p:cNvSpPr/>
          <p:nvPr/>
        </p:nvSpPr>
        <p:spPr>
          <a:xfrm>
            <a:off x="426681" y="5791200"/>
            <a:ext cx="8412519" cy="646331"/>
          </a:xfrm>
          <a:prstGeom prst="rect">
            <a:avLst/>
          </a:prstGeom>
        </p:spPr>
        <p:txBody>
          <a:bodyPr wrap="square">
            <a:spAutoFit/>
          </a:bodyPr>
          <a:lstStyle/>
          <a:p>
            <a:pPr marL="342900" lvl="1" indent="-342900">
              <a:buFont typeface="Arial" panose="020B0604020202020204" pitchFamily="34" charset="0"/>
              <a:buChar char="•"/>
            </a:pPr>
            <a:r>
              <a:rPr lang="en-US" dirty="0">
                <a:solidFill>
                  <a:srgbClr val="FF0000"/>
                </a:solidFill>
              </a:rPr>
              <a:t>This tree will help us to define the codes. Mark the left edges with 0 and right edges with 1. For each alphabet, follow a path from root onwards towards that alphabet</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057400"/>
            <a:ext cx="4343400" cy="3267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a:extLst>
              <a:ext uri="{FF2B5EF4-FFF2-40B4-BE49-F238E27FC236}">
                <a16:creationId xmlns:a16="http://schemas.microsoft.com/office/drawing/2014/main" id="{3B0E05A6-7D41-42B9-8D95-EDFA2EADB55D}"/>
              </a:ext>
            </a:extLst>
          </p:cNvPr>
          <p:cNvSpPr/>
          <p:nvPr/>
        </p:nvSpPr>
        <p:spPr>
          <a:xfrm>
            <a:off x="3200400" y="2221468"/>
            <a:ext cx="457200" cy="293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endParaRPr lang="en-PK" dirty="0"/>
          </a:p>
        </p:txBody>
      </p:sp>
    </p:spTree>
    <p:extLst>
      <p:ext uri="{BB962C8B-B14F-4D97-AF65-F5344CB8AC3E}">
        <p14:creationId xmlns:p14="http://schemas.microsoft.com/office/powerpoint/2010/main" val="267419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0050" y="381000"/>
            <a:ext cx="8439150" cy="6172200"/>
          </a:xfrm>
        </p:spPr>
        <p:txBody>
          <a:bodyPr>
            <a:normAutofit lnSpcReduction="10000"/>
          </a:bodyPr>
          <a:lstStyle/>
          <a:p>
            <a:endParaRPr lang="en-US" dirty="0"/>
          </a:p>
          <a:p>
            <a:endParaRPr lang="en-US" dirty="0"/>
          </a:p>
          <a:p>
            <a:endParaRPr lang="en-US" dirty="0"/>
          </a:p>
          <a:p>
            <a:endParaRPr lang="en-US" dirty="0"/>
          </a:p>
          <a:p>
            <a:endParaRPr lang="en-US" dirty="0"/>
          </a:p>
          <a:p>
            <a:endParaRPr lang="en-US" dirty="0"/>
          </a:p>
          <a:p>
            <a:endParaRPr lang="en-US" sz="2000" dirty="0"/>
          </a:p>
          <a:p>
            <a:endParaRPr lang="en-US" sz="2000" dirty="0"/>
          </a:p>
          <a:p>
            <a:r>
              <a:rPr lang="en-US" sz="2000" dirty="0"/>
              <a:t>Size of  Message = 45 bits</a:t>
            </a:r>
          </a:p>
          <a:p>
            <a:r>
              <a:rPr lang="en-US" sz="2000" dirty="0"/>
              <a:t>Decoding by receiver end can only be done when the encoded message is sent along with the chart of codes(Table of codes) or codes tree.</a:t>
            </a:r>
          </a:p>
          <a:p>
            <a:r>
              <a:rPr lang="en-US" sz="2000" dirty="0"/>
              <a:t>Size of characters= 5x8= 40 bits, size of codes=12</a:t>
            </a:r>
          </a:p>
          <a:p>
            <a:r>
              <a:rPr lang="en-US" sz="2000" dirty="0"/>
              <a:t>Size of table/tree= size of characters + size of codes= 40 +12=52 bits</a:t>
            </a:r>
          </a:p>
          <a:p>
            <a:r>
              <a:rPr lang="en-US" sz="2000" dirty="0"/>
              <a:t>Total size= Message size + Table/tree size= 45 + 52=97 bits</a:t>
            </a:r>
          </a:p>
          <a:p>
            <a:r>
              <a:rPr lang="en-US" sz="2000" dirty="0"/>
              <a:t>Size is still reduced from fixed size codes</a:t>
            </a:r>
          </a:p>
          <a:p>
            <a:endParaRPr lang="en-US" sz="2000" dirty="0"/>
          </a:p>
          <a:p>
            <a:endParaRPr lang="en-US" dirty="0"/>
          </a:p>
        </p:txBody>
      </p:sp>
      <p:graphicFrame>
        <p:nvGraphicFramePr>
          <p:cNvPr id="5" name="Content Placeholder 3"/>
          <p:cNvGraphicFramePr>
            <a:graphicFrameLocks/>
          </p:cNvGraphicFramePr>
          <p:nvPr>
            <p:extLst>
              <p:ext uri="{D42A27DB-BD31-4B8C-83A1-F6EECF244321}">
                <p14:modId xmlns:p14="http://schemas.microsoft.com/office/powerpoint/2010/main" val="1379218074"/>
              </p:ext>
            </p:extLst>
          </p:nvPr>
        </p:nvGraphicFramePr>
        <p:xfrm>
          <a:off x="4953000" y="609600"/>
          <a:ext cx="3429000" cy="3801495"/>
        </p:xfrm>
        <a:graphic>
          <a:graphicData uri="http://schemas.openxmlformats.org/drawingml/2006/table">
            <a:tbl>
              <a:tblPr firstRow="1" bandRow="1">
                <a:tableStyleId>{5C22544A-7EE6-4342-B048-85BDC9FD1C3A}</a:tableStyleId>
              </a:tblPr>
              <a:tblGrid>
                <a:gridCol w="631657">
                  <a:extLst>
                    <a:ext uri="{9D8B030D-6E8A-4147-A177-3AD203B41FA5}">
                      <a16:colId xmlns:a16="http://schemas.microsoft.com/office/drawing/2014/main" val="20000"/>
                    </a:ext>
                  </a:extLst>
                </a:gridCol>
                <a:gridCol w="721895">
                  <a:extLst>
                    <a:ext uri="{9D8B030D-6E8A-4147-A177-3AD203B41FA5}">
                      <a16:colId xmlns:a16="http://schemas.microsoft.com/office/drawing/2014/main" val="20001"/>
                    </a:ext>
                  </a:extLst>
                </a:gridCol>
                <a:gridCol w="1037724">
                  <a:extLst>
                    <a:ext uri="{9D8B030D-6E8A-4147-A177-3AD203B41FA5}">
                      <a16:colId xmlns:a16="http://schemas.microsoft.com/office/drawing/2014/main" val="20002"/>
                    </a:ext>
                  </a:extLst>
                </a:gridCol>
                <a:gridCol w="1037724">
                  <a:extLst>
                    <a:ext uri="{9D8B030D-6E8A-4147-A177-3AD203B41FA5}">
                      <a16:colId xmlns:a16="http://schemas.microsoft.com/office/drawing/2014/main" val="20003"/>
                    </a:ext>
                  </a:extLst>
                </a:gridCol>
              </a:tblGrid>
              <a:tr h="1566519">
                <a:tc>
                  <a:txBody>
                    <a:bodyPr/>
                    <a:lstStyle/>
                    <a:p>
                      <a:r>
                        <a:rPr lang="en-US" sz="1600" dirty="0"/>
                        <a:t>Character</a:t>
                      </a:r>
                    </a:p>
                  </a:txBody>
                  <a:tcPr/>
                </a:tc>
                <a:tc>
                  <a:txBody>
                    <a:bodyPr/>
                    <a:lstStyle/>
                    <a:p>
                      <a:r>
                        <a:rPr lang="en-US" sz="1600" dirty="0"/>
                        <a:t>Count/Frequency</a:t>
                      </a:r>
                    </a:p>
                  </a:txBody>
                  <a:tcPr/>
                </a:tc>
                <a:tc>
                  <a:txBody>
                    <a:bodyPr/>
                    <a:lstStyle/>
                    <a:p>
                      <a:r>
                        <a:rPr lang="en-US" sz="1600" dirty="0"/>
                        <a:t>Variable size</a:t>
                      </a:r>
                    </a:p>
                    <a:p>
                      <a:r>
                        <a:rPr lang="en-US" sz="1600" dirty="0"/>
                        <a:t>Codes</a:t>
                      </a:r>
                    </a:p>
                  </a:txBody>
                  <a:tcPr/>
                </a:tc>
                <a:tc>
                  <a:txBody>
                    <a:bodyPr/>
                    <a:lstStyle/>
                    <a:p>
                      <a:r>
                        <a:rPr lang="en-US" sz="1600" dirty="0"/>
                        <a:t>Size of Message</a:t>
                      </a:r>
                    </a:p>
                  </a:txBody>
                  <a:tcPr/>
                </a:tc>
                <a:extLst>
                  <a:ext uri="{0D108BD9-81ED-4DB2-BD59-A6C34878D82A}">
                    <a16:rowId xmlns:a16="http://schemas.microsoft.com/office/drawing/2014/main" val="10000"/>
                  </a:ext>
                </a:extLst>
              </a:tr>
              <a:tr h="372496">
                <a:tc>
                  <a:txBody>
                    <a:bodyPr/>
                    <a:lstStyle/>
                    <a:p>
                      <a:r>
                        <a:rPr lang="en-US" dirty="0"/>
                        <a:t>A</a:t>
                      </a:r>
                    </a:p>
                  </a:txBody>
                  <a:tcPr/>
                </a:tc>
                <a:tc>
                  <a:txBody>
                    <a:bodyPr/>
                    <a:lstStyle/>
                    <a:p>
                      <a:r>
                        <a:rPr lang="en-US" dirty="0"/>
                        <a:t>3</a:t>
                      </a:r>
                    </a:p>
                  </a:txBody>
                  <a:tcPr/>
                </a:tc>
                <a:tc>
                  <a:txBody>
                    <a:bodyPr/>
                    <a:lstStyle/>
                    <a:p>
                      <a:r>
                        <a:rPr lang="en-US" dirty="0"/>
                        <a:t>001</a:t>
                      </a:r>
                    </a:p>
                  </a:txBody>
                  <a:tcPr/>
                </a:tc>
                <a:tc>
                  <a:txBody>
                    <a:bodyPr/>
                    <a:lstStyle/>
                    <a:p>
                      <a:r>
                        <a:rPr lang="en-US" dirty="0"/>
                        <a:t>3x3=9</a:t>
                      </a:r>
                    </a:p>
                  </a:txBody>
                  <a:tcPr/>
                </a:tc>
                <a:extLst>
                  <a:ext uri="{0D108BD9-81ED-4DB2-BD59-A6C34878D82A}">
                    <a16:rowId xmlns:a16="http://schemas.microsoft.com/office/drawing/2014/main" val="10001"/>
                  </a:ext>
                </a:extLst>
              </a:tr>
              <a:tr h="372496">
                <a:tc>
                  <a:txBody>
                    <a:bodyPr/>
                    <a:lstStyle/>
                    <a:p>
                      <a:r>
                        <a:rPr lang="en-US" dirty="0"/>
                        <a:t>B</a:t>
                      </a:r>
                    </a:p>
                  </a:txBody>
                  <a:tcPr/>
                </a:tc>
                <a:tc>
                  <a:txBody>
                    <a:bodyPr/>
                    <a:lstStyle/>
                    <a:p>
                      <a:r>
                        <a:rPr lang="en-US" dirty="0"/>
                        <a:t>5</a:t>
                      </a:r>
                    </a:p>
                  </a:txBody>
                  <a:tcPr/>
                </a:tc>
                <a:tc>
                  <a:txBody>
                    <a:bodyPr/>
                    <a:lstStyle/>
                    <a:p>
                      <a:r>
                        <a:rPr lang="en-US" dirty="0"/>
                        <a:t>10</a:t>
                      </a:r>
                    </a:p>
                  </a:txBody>
                  <a:tcPr/>
                </a:tc>
                <a:tc>
                  <a:txBody>
                    <a:bodyPr/>
                    <a:lstStyle/>
                    <a:p>
                      <a:r>
                        <a:rPr lang="en-US" dirty="0"/>
                        <a:t>5x2=10</a:t>
                      </a:r>
                    </a:p>
                  </a:txBody>
                  <a:tcPr/>
                </a:tc>
                <a:extLst>
                  <a:ext uri="{0D108BD9-81ED-4DB2-BD59-A6C34878D82A}">
                    <a16:rowId xmlns:a16="http://schemas.microsoft.com/office/drawing/2014/main" val="10002"/>
                  </a:ext>
                </a:extLst>
              </a:tr>
              <a:tr h="372496">
                <a:tc>
                  <a:txBody>
                    <a:bodyPr/>
                    <a:lstStyle/>
                    <a:p>
                      <a:r>
                        <a:rPr lang="en-US" dirty="0"/>
                        <a:t>C</a:t>
                      </a:r>
                    </a:p>
                  </a:txBody>
                  <a:tcPr/>
                </a:tc>
                <a:tc>
                  <a:txBody>
                    <a:bodyPr/>
                    <a:lstStyle/>
                    <a:p>
                      <a:r>
                        <a:rPr lang="en-US" dirty="0"/>
                        <a:t>6</a:t>
                      </a:r>
                    </a:p>
                  </a:txBody>
                  <a:tcPr/>
                </a:tc>
                <a:tc>
                  <a:txBody>
                    <a:bodyPr/>
                    <a:lstStyle/>
                    <a:p>
                      <a:r>
                        <a:rPr lang="en-US" dirty="0"/>
                        <a:t>11</a:t>
                      </a:r>
                    </a:p>
                  </a:txBody>
                  <a:tcPr/>
                </a:tc>
                <a:tc>
                  <a:txBody>
                    <a:bodyPr/>
                    <a:lstStyle/>
                    <a:p>
                      <a:r>
                        <a:rPr lang="en-US" dirty="0"/>
                        <a:t>6X2=12</a:t>
                      </a:r>
                    </a:p>
                  </a:txBody>
                  <a:tcPr/>
                </a:tc>
                <a:extLst>
                  <a:ext uri="{0D108BD9-81ED-4DB2-BD59-A6C34878D82A}">
                    <a16:rowId xmlns:a16="http://schemas.microsoft.com/office/drawing/2014/main" val="10003"/>
                  </a:ext>
                </a:extLst>
              </a:tr>
              <a:tr h="372496">
                <a:tc>
                  <a:txBody>
                    <a:bodyPr/>
                    <a:lstStyle/>
                    <a:p>
                      <a:r>
                        <a:rPr lang="en-US" dirty="0"/>
                        <a:t>D</a:t>
                      </a:r>
                    </a:p>
                  </a:txBody>
                  <a:tcPr/>
                </a:tc>
                <a:tc>
                  <a:txBody>
                    <a:bodyPr/>
                    <a:lstStyle/>
                    <a:p>
                      <a:r>
                        <a:rPr lang="en-US" dirty="0"/>
                        <a:t>4</a:t>
                      </a:r>
                    </a:p>
                  </a:txBody>
                  <a:tcPr/>
                </a:tc>
                <a:tc>
                  <a:txBody>
                    <a:bodyPr/>
                    <a:lstStyle/>
                    <a:p>
                      <a:r>
                        <a:rPr lang="en-US" dirty="0"/>
                        <a:t>01</a:t>
                      </a:r>
                    </a:p>
                  </a:txBody>
                  <a:tcPr/>
                </a:tc>
                <a:tc>
                  <a:txBody>
                    <a:bodyPr/>
                    <a:lstStyle/>
                    <a:p>
                      <a:r>
                        <a:rPr lang="en-US" dirty="0"/>
                        <a:t>4X2=8</a:t>
                      </a:r>
                    </a:p>
                  </a:txBody>
                  <a:tcPr/>
                </a:tc>
                <a:extLst>
                  <a:ext uri="{0D108BD9-81ED-4DB2-BD59-A6C34878D82A}">
                    <a16:rowId xmlns:a16="http://schemas.microsoft.com/office/drawing/2014/main" val="10004"/>
                  </a:ext>
                </a:extLst>
              </a:tr>
              <a:tr h="372496">
                <a:tc>
                  <a:txBody>
                    <a:bodyPr/>
                    <a:lstStyle/>
                    <a:p>
                      <a:r>
                        <a:rPr lang="en-US" dirty="0"/>
                        <a:t>E</a:t>
                      </a:r>
                    </a:p>
                  </a:txBody>
                  <a:tcPr/>
                </a:tc>
                <a:tc>
                  <a:txBody>
                    <a:bodyPr/>
                    <a:lstStyle/>
                    <a:p>
                      <a:r>
                        <a:rPr lang="en-US" dirty="0"/>
                        <a:t>2</a:t>
                      </a:r>
                    </a:p>
                  </a:txBody>
                  <a:tcPr/>
                </a:tc>
                <a:tc>
                  <a:txBody>
                    <a:bodyPr/>
                    <a:lstStyle/>
                    <a:p>
                      <a:r>
                        <a:rPr lang="en-US" dirty="0"/>
                        <a:t>000</a:t>
                      </a:r>
                    </a:p>
                  </a:txBody>
                  <a:tcPr/>
                </a:tc>
                <a:tc>
                  <a:txBody>
                    <a:bodyPr/>
                    <a:lstStyle/>
                    <a:p>
                      <a:r>
                        <a:rPr lang="en-US" dirty="0"/>
                        <a:t>2X3=6</a:t>
                      </a:r>
                    </a:p>
                  </a:txBody>
                  <a:tcPr/>
                </a:tc>
                <a:extLst>
                  <a:ext uri="{0D108BD9-81ED-4DB2-BD59-A6C34878D82A}">
                    <a16:rowId xmlns:a16="http://schemas.microsoft.com/office/drawing/2014/main" val="10005"/>
                  </a:ext>
                </a:extLst>
              </a:tr>
              <a:tr h="372496">
                <a:tc gridSpan="3">
                  <a:txBody>
                    <a:bodyPr/>
                    <a:lstStyle/>
                    <a:p>
                      <a:endParaRPr lang="en-US" dirty="0"/>
                    </a:p>
                  </a:txBody>
                  <a:tcPr/>
                </a:tc>
                <a:tc hMerge="1">
                  <a:txBody>
                    <a:bodyPr/>
                    <a:lstStyle/>
                    <a:p>
                      <a:endParaRPr lang="en-US" dirty="0"/>
                    </a:p>
                  </a:txBody>
                  <a:tcPr/>
                </a:tc>
                <a:tc hMerge="1">
                  <a:txBody>
                    <a:bodyPr/>
                    <a:lstStyle/>
                    <a:p>
                      <a:endParaRPr lang="en-US" dirty="0"/>
                    </a:p>
                  </a:txBody>
                  <a:tcPr/>
                </a:tc>
                <a:tc>
                  <a:txBody>
                    <a:bodyPr/>
                    <a:lstStyle/>
                    <a:p>
                      <a:r>
                        <a:rPr lang="en-US" dirty="0"/>
                        <a:t>45 bits</a:t>
                      </a:r>
                    </a:p>
                  </a:txBody>
                  <a:tcPr/>
                </a:tc>
                <a:extLst>
                  <a:ext uri="{0D108BD9-81ED-4DB2-BD59-A6C34878D82A}">
                    <a16:rowId xmlns:a16="http://schemas.microsoft.com/office/drawing/2014/main" val="10006"/>
                  </a:ext>
                </a:extLst>
              </a:tr>
            </a:tbl>
          </a:graphicData>
        </a:graphic>
      </p:graphicFrame>
      <p:sp>
        <p:nvSpPr>
          <p:cNvPr id="6" name="Rectangle 5"/>
          <p:cNvSpPr/>
          <p:nvPr/>
        </p:nvSpPr>
        <p:spPr>
          <a:xfrm>
            <a:off x="381000" y="152400"/>
            <a:ext cx="4300536" cy="369332"/>
          </a:xfrm>
          <a:prstGeom prst="rect">
            <a:avLst/>
          </a:prstGeom>
        </p:spPr>
        <p:txBody>
          <a:bodyPr wrap="none">
            <a:spAutoFit/>
          </a:bodyPr>
          <a:lstStyle/>
          <a:p>
            <a:pPr marL="342900" lvl="1" indent="-342900">
              <a:buFont typeface="Arial" panose="020B0604020202020204" pitchFamily="34" charset="0"/>
              <a:buChar char="•"/>
            </a:pPr>
            <a:r>
              <a:rPr lang="en-US" dirty="0">
                <a:solidFill>
                  <a:srgbClr val="FF0000"/>
                </a:solidFill>
              </a:rPr>
              <a:t>Message---&gt; BCCABBDDAECCBBADDCCE</a:t>
            </a:r>
          </a:p>
        </p:txBody>
      </p:sp>
      <p:pic>
        <p:nvPicPr>
          <p:cNvPr id="7" name="Picture 6">
            <a:extLst>
              <a:ext uri="{FF2B5EF4-FFF2-40B4-BE49-F238E27FC236}">
                <a16:creationId xmlns:a16="http://schemas.microsoft.com/office/drawing/2014/main" id="{FC5B9991-E622-0944-3048-453A9EBF7F56}"/>
              </a:ext>
            </a:extLst>
          </p:cNvPr>
          <p:cNvPicPr>
            <a:picLocks noChangeAspect="1"/>
          </p:cNvPicPr>
          <p:nvPr/>
        </p:nvPicPr>
        <p:blipFill>
          <a:blip r:embed="rId2"/>
          <a:stretch>
            <a:fillRect/>
          </a:stretch>
        </p:blipFill>
        <p:spPr>
          <a:xfrm>
            <a:off x="380999" y="990600"/>
            <a:ext cx="3888377" cy="2895600"/>
          </a:xfrm>
          <a:prstGeom prst="rect">
            <a:avLst/>
          </a:prstGeom>
        </p:spPr>
      </p:pic>
    </p:spTree>
    <p:extLst>
      <p:ext uri="{BB962C8B-B14F-4D97-AF65-F5344CB8AC3E}">
        <p14:creationId xmlns:p14="http://schemas.microsoft.com/office/powerpoint/2010/main" val="313401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0200" y="304800"/>
            <a:ext cx="3581400" cy="27452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990600" y="3276600"/>
            <a:ext cx="6400800" cy="923330"/>
          </a:xfrm>
          <a:prstGeom prst="rect">
            <a:avLst/>
          </a:prstGeom>
          <a:noFill/>
        </p:spPr>
        <p:txBody>
          <a:bodyPr wrap="square" rtlCol="0">
            <a:spAutoFit/>
          </a:bodyPr>
          <a:lstStyle/>
          <a:p>
            <a:r>
              <a:rPr lang="en-US" dirty="0"/>
              <a:t>Determine size of message using the tree</a:t>
            </a:r>
          </a:p>
          <a:p>
            <a:r>
              <a:rPr lang="en-US" dirty="0"/>
              <a:t>Use this formula:   ∑ di Fi = 3x2 + 3 x3 + 2 x4 + 2 x 5 + 2 x6= 45</a:t>
            </a:r>
          </a:p>
          <a:p>
            <a:endParaRPr lang="en-US" dirty="0"/>
          </a:p>
        </p:txBody>
      </p:sp>
    </p:spTree>
    <p:extLst>
      <p:ext uri="{BB962C8B-B14F-4D97-AF65-F5344CB8AC3E}">
        <p14:creationId xmlns:p14="http://schemas.microsoft.com/office/powerpoint/2010/main" val="600431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a:t>Decoding by Receiver</a:t>
            </a:r>
          </a:p>
        </p:txBody>
      </p:sp>
      <p:sp>
        <p:nvSpPr>
          <p:cNvPr id="3" name="Content Placeholder 2"/>
          <p:cNvSpPr>
            <a:spLocks noGrp="1"/>
          </p:cNvSpPr>
          <p:nvPr>
            <p:ph idx="1"/>
          </p:nvPr>
        </p:nvSpPr>
        <p:spPr>
          <a:xfrm>
            <a:off x="457200" y="1219200"/>
            <a:ext cx="8229600" cy="4906963"/>
          </a:xfrm>
        </p:spPr>
        <p:txBody>
          <a:bodyPr>
            <a:normAutofit/>
          </a:bodyPr>
          <a:lstStyle/>
          <a:p>
            <a:pPr marL="342900" lvl="1" indent="-342900">
              <a:buFont typeface="Arial" panose="020B0604020202020204" pitchFamily="34" charset="0"/>
              <a:buChar char="•"/>
            </a:pPr>
            <a:r>
              <a:rPr lang="en-US" dirty="0">
                <a:solidFill>
                  <a:srgbClr val="FF0000"/>
                </a:solidFill>
              </a:rPr>
              <a:t>Message---&gt; B C </a:t>
            </a:r>
            <a:r>
              <a:rPr lang="en-US" dirty="0" err="1">
                <a:solidFill>
                  <a:srgbClr val="FF0000"/>
                </a:solidFill>
              </a:rPr>
              <a:t>C</a:t>
            </a:r>
            <a:r>
              <a:rPr lang="en-US" dirty="0">
                <a:solidFill>
                  <a:srgbClr val="FF0000"/>
                </a:solidFill>
              </a:rPr>
              <a:t> A B </a:t>
            </a:r>
            <a:r>
              <a:rPr lang="en-US" dirty="0" err="1">
                <a:solidFill>
                  <a:srgbClr val="FF0000"/>
                </a:solidFill>
              </a:rPr>
              <a:t>B</a:t>
            </a:r>
            <a:r>
              <a:rPr lang="en-US" dirty="0">
                <a:solidFill>
                  <a:srgbClr val="FF0000"/>
                </a:solidFill>
              </a:rPr>
              <a:t> D </a:t>
            </a:r>
            <a:r>
              <a:rPr lang="en-US" dirty="0" err="1">
                <a:solidFill>
                  <a:srgbClr val="FF0000"/>
                </a:solidFill>
              </a:rPr>
              <a:t>D</a:t>
            </a:r>
            <a:r>
              <a:rPr lang="en-US" dirty="0">
                <a:solidFill>
                  <a:srgbClr val="FF0000"/>
                </a:solidFill>
              </a:rPr>
              <a:t> A ECCBBADDCCE</a:t>
            </a:r>
          </a:p>
          <a:p>
            <a:r>
              <a:rPr lang="en-US" sz="1400" dirty="0"/>
              <a:t>                                              </a:t>
            </a:r>
            <a:r>
              <a:rPr lang="en-US" sz="1200" dirty="0"/>
              <a:t>  10   11  11   001  10  10      01   01</a:t>
            </a:r>
          </a:p>
          <a:p>
            <a:r>
              <a:rPr lang="en-US" sz="1200" dirty="0"/>
              <a:t>                          </a:t>
            </a:r>
            <a:endParaRPr lang="en-US" sz="1400"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362200"/>
            <a:ext cx="4324350" cy="3314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4876800" y="2286000"/>
            <a:ext cx="34290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Decoding a message: BCCA….</a:t>
            </a:r>
          </a:p>
          <a:p>
            <a:pPr algn="ctr"/>
            <a:r>
              <a:rPr lang="en-US" dirty="0"/>
              <a:t>Bit stream------original message</a:t>
            </a:r>
          </a:p>
          <a:p>
            <a:pPr algn="ctr"/>
            <a:r>
              <a:rPr lang="en-US" dirty="0"/>
              <a:t>The receiver can convert the original message into </a:t>
            </a:r>
            <a:r>
              <a:rPr lang="en-US" dirty="0" err="1"/>
              <a:t>ascii</a:t>
            </a:r>
            <a:r>
              <a:rPr lang="en-US" dirty="0"/>
              <a:t> codes and use in machine</a:t>
            </a:r>
          </a:p>
        </p:txBody>
      </p:sp>
    </p:spTree>
    <p:extLst>
      <p:ext uri="{BB962C8B-B14F-4D97-AF65-F5344CB8AC3E}">
        <p14:creationId xmlns:p14="http://schemas.microsoft.com/office/powerpoint/2010/main" val="11597513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681</TotalTime>
  <Words>1118</Words>
  <Application>Microsoft Office PowerPoint</Application>
  <PresentationFormat>On-screen Show (4:3)</PresentationFormat>
  <Paragraphs>145</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Wingdings</vt:lpstr>
      <vt:lpstr>Office Theme</vt:lpstr>
      <vt:lpstr>Huffman Coding</vt:lpstr>
      <vt:lpstr>PowerPoint Presentation</vt:lpstr>
      <vt:lpstr>Fixed size codes</vt:lpstr>
      <vt:lpstr>PowerPoint Presentation</vt:lpstr>
      <vt:lpstr>Huffman coding</vt:lpstr>
      <vt:lpstr>Huffman coding</vt:lpstr>
      <vt:lpstr>PowerPoint Presentation</vt:lpstr>
      <vt:lpstr>PowerPoint Presentation</vt:lpstr>
      <vt:lpstr>Decoding by Receiver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Dr. Atif Khan</cp:lastModifiedBy>
  <cp:revision>62</cp:revision>
  <dcterms:created xsi:type="dcterms:W3CDTF">2021-01-20T14:54:19Z</dcterms:created>
  <dcterms:modified xsi:type="dcterms:W3CDTF">2025-05-19T15:25:42Z</dcterms:modified>
</cp:coreProperties>
</file>