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3" r:id="rId17"/>
    <p:sldId id="291" r:id="rId18"/>
    <p:sldId id="292" r:id="rId19"/>
    <p:sldId id="284" r:id="rId20"/>
    <p:sldId id="285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0A7F-CBC3-401C-A6C2-7072E7E2C05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3F03D-FEBD-4F04-9FBB-A79A79BE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3F03D-FEBD-4F04-9FBB-A79A79BEA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AC7-E89C-43E9-9FE1-F16E1D865838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FAB2-01DE-418B-A660-8F39DDD31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E72-ECD8-4ABC-AB06-013C26AB5A5D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784-2C72-44C8-AA09-D0DE6187EBF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65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8E45-F759-494B-AD07-BBE2BD5B890B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B4B-8DF2-4BE5-BDA5-85FFD599F185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D924-BD00-4398-AC11-72511847BE09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AB3F-727B-4210-8816-BFC0B7B053C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CC4-E5FD-49DC-9B60-E91D0166CCBA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8-CDF7-40A9-8BCA-63AD73E1355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01E-26F8-424F-863B-6E667624CB42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7085-D8AA-4349-A4F8-B2A66A38CF5B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C9A5-B104-4140-B485-3A87A26BA8C2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7939-B38F-4717-810B-77684AC7519E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40C9-578B-4B70-B36D-B02B88AFCC40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6E-0C98-4103-A0C0-D81265ED66C9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C321-FB60-44DB-8AD8-6AB0A1071923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7C4287-D993-496B-A209-388DE1B7F90A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063" y="521113"/>
            <a:ext cx="9144000" cy="2387600"/>
          </a:xfrm>
        </p:spPr>
        <p:txBody>
          <a:bodyPr/>
          <a:lstStyle/>
          <a:p>
            <a:r>
              <a:rPr lang="en-US" dirty="0" smtClean="0"/>
              <a:t>Probability and Statistics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34" y="4288865"/>
            <a:ext cx="8825658" cy="177373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 smtClean="0"/>
              <a:t>“Probability and Statistics for engineers and scientists” by “Ronald </a:t>
            </a:r>
            <a:r>
              <a:rPr lang="en-US" sz="1600" dirty="0" err="1" smtClean="0"/>
              <a:t>walepole</a:t>
            </a:r>
            <a:r>
              <a:rPr lang="en-US" sz="1600" dirty="0" smtClean="0"/>
              <a:t>”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/>
              <a:t>“probability and statistics for engineering and the sciences” by “ lay l. </a:t>
            </a:r>
            <a:r>
              <a:rPr lang="en-US" sz="1600" dirty="0" err="1" smtClean="0"/>
              <a:t>devore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Population and sample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Population :-</a:t>
            </a:r>
            <a:r>
              <a:rPr lang="en-US" smtClean="0"/>
              <a:t>   </a:t>
            </a:r>
            <a:r>
              <a:rPr lang="en-US" sz="2400"/>
              <a:t>A collection of all possible observations , objects,  individuals , relevant to a single problem.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800"/>
              <a:t>		</a:t>
            </a:r>
            <a:r>
              <a:rPr lang="en-GB" sz="2400"/>
              <a:t>			Or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400"/>
              <a:t>	The whole aggregate from which the sample is chosen.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335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/>
              <a:t>A</a:t>
            </a:r>
            <a:r>
              <a:rPr lang="en-GB" smtClean="0"/>
              <a:t> </a:t>
            </a:r>
            <a:r>
              <a:rPr lang="en-GB" b="1" i="1" u="sng" smtClean="0"/>
              <a:t>sample</a:t>
            </a:r>
            <a:r>
              <a:rPr lang="en-GB" i="1" smtClean="0"/>
              <a:t> </a:t>
            </a:r>
            <a:r>
              <a:rPr lang="en-GB" sz="2400" i="1"/>
              <a:t>is a</a:t>
            </a:r>
            <a:r>
              <a:rPr lang="en-GB" sz="2400"/>
              <a:t> subset of a population.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400"/>
              <a:t>   That representative part which is selected from an aggregate.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Statistic and parameter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u="sng"/>
              <a:t>Statistic</a:t>
            </a:r>
            <a:r>
              <a:rPr lang="en-US" sz="2800" b="1"/>
              <a:t>:</a:t>
            </a:r>
          </a:p>
          <a:p>
            <a:pPr lvl="1" eaLnBrk="1" hangingPunct="1"/>
            <a:r>
              <a:rPr lang="en-US" smtClean="0"/>
              <a:t>Statistic (notice it is singular): </a:t>
            </a:r>
            <a:r>
              <a:rPr lang="en-US" sz="2400"/>
              <a:t>A value, usually numerical, that describes a sample</a:t>
            </a:r>
            <a:r>
              <a:rPr lang="en-US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/>
              <a:t>   example: mean, median , and standard deviation.</a:t>
            </a:r>
          </a:p>
          <a:p>
            <a:pPr eaLnBrk="1" hangingPunct="1"/>
            <a:r>
              <a:rPr lang="en-US" sz="2800" b="1" u="sng"/>
              <a:t>Parameter</a:t>
            </a:r>
            <a:r>
              <a:rPr lang="en-US" sz="2800" b="1"/>
              <a:t>:</a:t>
            </a:r>
          </a:p>
          <a:p>
            <a:pPr lvl="1" eaLnBrk="1" hangingPunct="1"/>
            <a:r>
              <a:rPr lang="en-US" sz="2400"/>
              <a:t>A value, usually numerical, that describes a population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82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1"/>
            <a:ext cx="8540750" cy="5260975"/>
          </a:xfrm>
        </p:spPr>
        <p:txBody>
          <a:bodyPr/>
          <a:lstStyle/>
          <a:p>
            <a:pPr eaLnBrk="1" hangingPunct="1"/>
            <a:r>
              <a:rPr lang="en-US" sz="2800" b="1"/>
              <a:t>Datum:-</a:t>
            </a:r>
            <a:r>
              <a:rPr lang="en-US" sz="3600"/>
              <a:t> </a:t>
            </a:r>
            <a:r>
              <a:rPr lang="en-US" sz="2400"/>
              <a:t>single observation</a:t>
            </a:r>
          </a:p>
          <a:p>
            <a:pPr eaLnBrk="1" hangingPunct="1"/>
            <a:r>
              <a:rPr lang="en-US" sz="2800" b="1"/>
              <a:t>Data:-</a:t>
            </a:r>
            <a:r>
              <a:rPr lang="en-US" sz="3600"/>
              <a:t> </a:t>
            </a:r>
            <a:r>
              <a:rPr lang="en-US" sz="2400"/>
              <a:t>set of observations.</a:t>
            </a:r>
          </a:p>
          <a:p>
            <a:pPr eaLnBrk="1" hangingPunct="1"/>
            <a:r>
              <a:rPr lang="en-US" sz="2800" b="1"/>
              <a:t>Variable:-</a:t>
            </a:r>
            <a:r>
              <a:rPr lang="en-US" sz="3600"/>
              <a:t> </a:t>
            </a:r>
            <a:r>
              <a:rPr lang="en-US" sz="2400"/>
              <a:t>A characteristic that varies from person to person or object to object. e.g.  age , height, marks, GPA, hair color, religion, race etc.</a:t>
            </a:r>
          </a:p>
          <a:p>
            <a:pPr eaLnBrk="1" hangingPunct="1"/>
            <a:r>
              <a:rPr lang="en-US" sz="2800" b="1"/>
              <a:t>Types of variables:-</a:t>
            </a:r>
            <a:r>
              <a:rPr lang="en-US" sz="3600"/>
              <a:t> </a:t>
            </a:r>
            <a:r>
              <a:rPr lang="en-US" sz="2400"/>
              <a:t>two types of variables</a:t>
            </a:r>
          </a:p>
          <a:p>
            <a:pPr eaLnBrk="1" hangingPunct="1">
              <a:buFontTx/>
              <a:buChar char="•"/>
            </a:pPr>
            <a:r>
              <a:rPr lang="en-US" sz="2800"/>
              <a:t>Quantitative variable</a:t>
            </a:r>
          </a:p>
          <a:p>
            <a:pPr eaLnBrk="1" hangingPunct="1">
              <a:buFontTx/>
              <a:buChar char="•"/>
            </a:pPr>
            <a:r>
              <a:rPr lang="en-US" sz="2800"/>
              <a:t>Qualitative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18629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25" y="304801"/>
            <a:ext cx="8540750" cy="5794375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2"/>
                </a:solidFill>
              </a:rPr>
              <a:t>Types of variable</a:t>
            </a:r>
          </a:p>
          <a:p>
            <a:pPr eaLnBrk="1" hangingPunct="1"/>
            <a:endParaRPr lang="en-US" sz="4000" b="1">
              <a:solidFill>
                <a:schemeClr val="tx2"/>
              </a:solidFill>
            </a:endParaRPr>
          </a:p>
          <a:p>
            <a:pPr eaLnBrk="1" hangingPunct="1"/>
            <a:r>
              <a:rPr lang="en-US" sz="2800" b="1"/>
              <a:t>Quantitative variable</a:t>
            </a:r>
            <a:r>
              <a:rPr lang="en-US" sz="2800"/>
              <a:t>:-</a:t>
            </a:r>
            <a:r>
              <a:rPr lang="en-US" smtClean="0"/>
              <a:t> </a:t>
            </a:r>
            <a:r>
              <a:rPr lang="en-US" sz="2400"/>
              <a:t>That characteristic which can be expressed numerically. e.g. Age, weight, income, profit, expenditures, number of students, etc.</a:t>
            </a:r>
          </a:p>
          <a:p>
            <a:pPr eaLnBrk="1" hangingPunct="1"/>
            <a:r>
              <a:rPr lang="en-US" sz="2800" b="1"/>
              <a:t>Qualitative variable</a:t>
            </a:r>
            <a:r>
              <a:rPr lang="en-US" sz="2800"/>
              <a:t>:-</a:t>
            </a:r>
            <a:r>
              <a:rPr lang="en-US" smtClean="0"/>
              <a:t> </a:t>
            </a:r>
            <a:r>
              <a:rPr lang="en-US" sz="2400"/>
              <a:t>That characteristic which can not be expressed numerically. e.g. religion, hair color, intelligence, satisfaction, quality, poverty, education etc. Also called an attribute.</a:t>
            </a:r>
          </a:p>
        </p:txBody>
      </p:sp>
    </p:spTree>
    <p:extLst>
      <p:ext uri="{BB962C8B-B14F-4D97-AF65-F5344CB8AC3E}">
        <p14:creationId xmlns:p14="http://schemas.microsoft.com/office/powerpoint/2010/main" val="127627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quantitative variable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/>
              <a:t>Discrete variable</a:t>
            </a:r>
            <a:r>
              <a:rPr lang="en-US" sz="2800"/>
              <a:t>:-</a:t>
            </a:r>
            <a:r>
              <a:rPr lang="en-US" smtClean="0"/>
              <a:t> </a:t>
            </a:r>
            <a:r>
              <a:rPr lang="en-US" sz="2400"/>
              <a:t>A variable that can take only a discrete set of integers or whole numbers, that is the values are taken by jumps or breaks. It represent count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Continuous variable</a:t>
            </a:r>
            <a:r>
              <a:rPr lang="en-US" sz="2800"/>
              <a:t>:-</a:t>
            </a:r>
            <a:r>
              <a:rPr lang="en-US" smtClean="0"/>
              <a:t> </a:t>
            </a:r>
            <a:r>
              <a:rPr lang="en-US" sz="2400"/>
              <a:t>A variable that can take on any value fractional or integral within a given interval. It represents measurement data. e.g. height, weight, age, temperature. etc</a:t>
            </a:r>
          </a:p>
        </p:txBody>
      </p:sp>
    </p:spTree>
    <p:extLst>
      <p:ext uri="{BB962C8B-B14F-4D97-AF65-F5344CB8AC3E}">
        <p14:creationId xmlns:p14="http://schemas.microsoft.com/office/powerpoint/2010/main" val="17083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Qualitative (Categorical)</a:t>
            </a:r>
          </a:p>
          <a:p>
            <a:r>
              <a:rPr lang="en-US" sz="2800" dirty="0" smtClean="0"/>
              <a:t>Quantitative</a:t>
            </a:r>
          </a:p>
          <a:p>
            <a:r>
              <a:rPr lang="en-US" sz="2800" dirty="0" smtClean="0"/>
              <a:t>Cross sectional</a:t>
            </a:r>
          </a:p>
          <a:p>
            <a:r>
              <a:rPr lang="en-US" sz="2800" dirty="0" smtClean="0"/>
              <a:t>Time series</a:t>
            </a:r>
          </a:p>
          <a:p>
            <a:r>
              <a:rPr lang="en-US" sz="2800" dirty="0" smtClean="0"/>
              <a:t>Spatial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63151"/>
            <a:ext cx="9404723" cy="140053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Cross-Sectional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Cross-sectional data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collected at the same or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approximately the same point in time.</a:t>
            </a: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9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52653" y="3653642"/>
            <a:ext cx="6870700" cy="15049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data detailing the number of building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permits issued in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November 2012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each of the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counties of Ohio</a:t>
            </a:r>
          </a:p>
        </p:txBody>
      </p:sp>
    </p:spTree>
    <p:extLst>
      <p:ext uri="{BB962C8B-B14F-4D97-AF65-F5344CB8AC3E}">
        <p14:creationId xmlns:p14="http://schemas.microsoft.com/office/powerpoint/2010/main" val="40390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7" y="1063415"/>
            <a:ext cx="7763919" cy="49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558774"/>
            <a:ext cx="8607990" cy="58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15348"/>
            <a:ext cx="9404723" cy="140053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Char char="n"/>
              <a:defRPr/>
            </a:pPr>
            <a:r>
              <a:rPr lang="en-US" dirty="0">
                <a:latin typeface="Book Antiqua" pitchFamily="18" charset="0"/>
              </a:rPr>
              <a:t>The term </a:t>
            </a:r>
            <a:r>
              <a:rPr lang="en-US" i="1" dirty="0">
                <a:latin typeface="Book Antiqua" pitchFamily="18" charset="0"/>
              </a:rPr>
              <a:t>statistics</a:t>
            </a:r>
            <a:r>
              <a:rPr lang="en-US" dirty="0">
                <a:latin typeface="Book Antiqua" pitchFamily="18" charset="0"/>
              </a:rPr>
              <a:t> can refer to </a:t>
            </a:r>
            <a:r>
              <a:rPr lang="en-US" u="sng" dirty="0">
                <a:latin typeface="Book Antiqua" pitchFamily="18" charset="0"/>
              </a:rPr>
              <a:t>numerical facts</a:t>
            </a:r>
            <a:r>
              <a:rPr lang="en-US" dirty="0">
                <a:latin typeface="Book Antiqua" pitchFamily="18" charset="0"/>
              </a:rPr>
              <a:t> such as averages, medians, </a:t>
            </a:r>
            <a:r>
              <a:rPr lang="en-US" dirty="0" err="1">
                <a:latin typeface="Book Antiqua" pitchFamily="18" charset="0"/>
              </a:rPr>
              <a:t>percents</a:t>
            </a:r>
            <a:r>
              <a:rPr lang="en-US" dirty="0">
                <a:latin typeface="Book Antiqua" pitchFamily="18" charset="0"/>
              </a:rPr>
              <a:t>, and index numbers that help us understand a variety of business and economic situations.</a:t>
            </a:r>
            <a:endParaRPr lang="en-US" kern="0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Char char="n"/>
              <a:defRPr/>
            </a:pPr>
            <a:endParaRPr lang="en-US" i="1" dirty="0"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Char char="n"/>
              <a:defRPr/>
            </a:pPr>
            <a:r>
              <a:rPr lang="en-US" i="1" dirty="0">
                <a:latin typeface="Book Antiqua" pitchFamily="18" charset="0"/>
              </a:rPr>
              <a:t>Statistics</a:t>
            </a:r>
            <a:r>
              <a:rPr lang="en-US" dirty="0">
                <a:latin typeface="Book Antiqua" pitchFamily="18" charset="0"/>
              </a:rPr>
              <a:t> can also refer to the </a:t>
            </a:r>
            <a:r>
              <a:rPr lang="en-US" u="sng" dirty="0">
                <a:latin typeface="Book Antiqua" pitchFamily="18" charset="0"/>
              </a:rPr>
              <a:t>art and science</a:t>
            </a:r>
            <a:r>
              <a:rPr lang="en-US" dirty="0">
                <a:latin typeface="Book Antiqua" pitchFamily="18" charset="0"/>
              </a:rPr>
              <a:t> of collecting, analyzing, presenting, and interpreting data. </a:t>
            </a: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4" y="848703"/>
            <a:ext cx="9181578" cy="53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923" y="82536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Computer Science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347" y="1725119"/>
            <a:ext cx="77536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Statistics is used for data mining, speech recognition, vision and image analysis, data compression, artificial intelligence, and network and traffic modeling. A statistical background is essential for understanding algorithms and statistical properties that form the backbone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2202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Descriptive statistics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 sz="2400"/>
              <a:t>It deals with the concepts and methods concerned in summarization and description of the numerical data. e.g.</a:t>
            </a:r>
          </a:p>
          <a:p>
            <a:pPr eaLnBrk="1" hangingPunct="1">
              <a:buFontTx/>
              <a:buChar char="•"/>
            </a:pPr>
            <a:r>
              <a:rPr lang="en-US" sz="2400"/>
              <a:t>presentation of data</a:t>
            </a:r>
          </a:p>
          <a:p>
            <a:pPr eaLnBrk="1" hangingPunct="1">
              <a:buFontTx/>
              <a:buChar char="•"/>
            </a:pPr>
            <a:r>
              <a:rPr lang="en-US" sz="2400"/>
              <a:t>graphical display</a:t>
            </a:r>
          </a:p>
          <a:p>
            <a:pPr eaLnBrk="1" hangingPunct="1">
              <a:buFontTx/>
              <a:buChar char="•"/>
            </a:pPr>
            <a:r>
              <a:rPr lang="en-US" sz="2400"/>
              <a:t>Computation of few numerical quantities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7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651126" y="3436939"/>
            <a:ext cx="6905625" cy="2262187"/>
          </a:xfrm>
          <a:prstGeom prst="rect">
            <a:avLst/>
          </a:prstGeom>
          <a:gradFill rotWithShape="0">
            <a:gsLst>
              <a:gs pos="0">
                <a:srgbClr val="002F47"/>
              </a:gs>
              <a:gs pos="50000">
                <a:srgbClr val="006699"/>
              </a:gs>
              <a:gs pos="100000">
                <a:srgbClr val="002F47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3581401"/>
          <a:ext cx="68135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3152775" imgH="866775" progId="Excel.Sheet.8">
                  <p:embed/>
                </p:oleObj>
              </mc:Choice>
              <mc:Fallback>
                <p:oleObj name="Worksheet" r:id="rId3" imgW="3152775" imgH="8667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1"/>
                        <a:ext cx="681355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00CC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6600CC"/>
                                </a:gs>
                                <a:gs pos="100000">
                                  <a:srgbClr val="6600CC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0" y="38100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Example:  Hudson Auto Repair</a:t>
            </a:r>
          </a:p>
          <a:p>
            <a:pPr algn="ctr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Descriptive Statistics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133600" y="1295401"/>
            <a:ext cx="7772400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		The manager of Hudson Auto would like to have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 better understanding of the cost of parts used in the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engine tune-ups performed in the shop.  She examines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50 customer invoices for tune-ups.  The costs of parts,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rounded to the nearest dollar, are listed below.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0" y="30480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latin typeface="Arial Narrow" pitchFamily="34" charset="0"/>
              </a:rPr>
              <a:t>Example: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Hudson Auto Repair</a:t>
            </a:r>
          </a:p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Descriptive Statistics</a:t>
            </a:r>
            <a:endParaRPr lang="en-US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09800" y="1295401"/>
            <a:ext cx="7543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 Narrow" panose="020B0606020202030204" pitchFamily="34" charset="0"/>
              </a:rPr>
              <a:t>Tabular Summary  (Frequencies and Percent Frequencies)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      	                         Parts	                  	       Percent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</a:t>
            </a:r>
            <a:r>
              <a:rPr lang="en-US" sz="2000" u="sng">
                <a:latin typeface="Arial Narrow" panose="020B0606020202030204" pitchFamily="34" charset="0"/>
              </a:rPr>
              <a:t>Cost ($)</a:t>
            </a:r>
            <a:r>
              <a:rPr lang="en-US" sz="2000">
                <a:latin typeface="Arial Narrow" panose="020B0606020202030204" pitchFamily="34" charset="0"/>
              </a:rPr>
              <a:t> 		</a:t>
            </a:r>
            <a:r>
              <a:rPr lang="en-US" sz="2000" u="sng">
                <a:latin typeface="Arial Narrow" panose="020B0606020202030204" pitchFamily="34" charset="0"/>
              </a:rPr>
              <a:t>Frequency</a:t>
            </a:r>
            <a:r>
              <a:rPr lang="en-US" sz="2000">
                <a:latin typeface="Arial Narrow" panose="020B0606020202030204" pitchFamily="34" charset="0"/>
              </a:rPr>
              <a:t>      </a:t>
            </a:r>
            <a:r>
              <a:rPr lang="en-US" sz="2000" u="sng">
                <a:latin typeface="Arial Narrow" panose="020B0606020202030204" pitchFamily="34" charset="0"/>
              </a:rPr>
              <a:t>Frequency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50-59		  2		  4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60-69	      	13		26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70-79		16		32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80-89	      	  7		14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90-99		  7		14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100-109	    	</a:t>
            </a:r>
            <a:r>
              <a:rPr lang="en-US" sz="2000" u="sng">
                <a:latin typeface="Arial Narrow" panose="020B0606020202030204" pitchFamily="34" charset="0"/>
              </a:rPr>
              <a:t>  5</a:t>
            </a:r>
            <a:r>
              <a:rPr lang="en-US" sz="2000">
                <a:latin typeface="Arial Narrow" panose="020B0606020202030204" pitchFamily="34" charset="0"/>
              </a:rPr>
              <a:t>		</a:t>
            </a:r>
            <a:r>
              <a:rPr lang="en-US" sz="2000" u="sng">
                <a:latin typeface="Arial Narrow" panose="020B0606020202030204" pitchFamily="34" charset="0"/>
              </a:rPr>
              <a:t>10</a:t>
            </a:r>
            <a:endParaRPr lang="en-US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Narrow" panose="020B0606020202030204" pitchFamily="34" charset="0"/>
              </a:rPr>
              <a:t>		                                    Total     50	               100</a:t>
            </a:r>
          </a:p>
        </p:txBody>
      </p:sp>
    </p:spTree>
    <p:extLst>
      <p:ext uri="{BB962C8B-B14F-4D97-AF65-F5344CB8AC3E}">
        <p14:creationId xmlns:p14="http://schemas.microsoft.com/office/powerpoint/2010/main" val="38946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438400" y="1676400"/>
            <a:ext cx="7431088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24000" y="22860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latin typeface="Arial Narrow" pitchFamily="34" charset="0"/>
              </a:rPr>
              <a:t>Example:  Hudson Auto Repair</a:t>
            </a:r>
          </a:p>
          <a:p>
            <a:pPr algn="ctr"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Descriptive Statistics</a:t>
            </a:r>
            <a:endParaRPr lang="en-US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09800" y="1219200"/>
            <a:ext cx="7772400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>
                <a:latin typeface="Arial Narrow" panose="020B0606020202030204" pitchFamily="34" charset="0"/>
              </a:rPr>
              <a:t>Graphical Summary  (Histogram)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220200" y="5486401"/>
            <a:ext cx="1072410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/>
              <a:t>Parts</a:t>
            </a:r>
          </a:p>
          <a:p>
            <a:pPr>
              <a:defRPr/>
            </a:pPr>
            <a:r>
              <a:rPr lang="en-US" sz="2000" b="1">
                <a:latin typeface="Book Antiqua" pitchFamily="18" charset="0"/>
              </a:rPr>
              <a:t>Cost ($)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602038" y="5761038"/>
            <a:ext cx="516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3595688" y="1763714"/>
            <a:ext cx="0" cy="396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494088" y="53228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3494088" y="492283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494088" y="44846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494088" y="40655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494088" y="36099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494088" y="317341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494088" y="273526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476626" y="2297113"/>
            <a:ext cx="201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494088" y="187801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3154363" y="5153026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3154363" y="477043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4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3154363" y="433228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154363" y="3876676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3082925" y="3438526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10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082925" y="2984501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12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082925" y="2546351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14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3082925" y="2109789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16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3100388" y="1671639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>
                <a:latin typeface="Book Antiqua" pitchFamily="18" charset="0"/>
              </a:rPr>
              <a:t>18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097339" y="5353050"/>
            <a:ext cx="701675" cy="406400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797426" y="2982914"/>
            <a:ext cx="703263" cy="2776537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500689" y="2343151"/>
            <a:ext cx="701675" cy="3414713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202363" y="4294189"/>
            <a:ext cx="703262" cy="1463675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6905626" y="4294189"/>
            <a:ext cx="703263" cy="1463675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 rot="16200000">
            <a:off x="2159330" y="3315161"/>
            <a:ext cx="140904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>
                <a:latin typeface="Book Antiqua" pitchFamily="18" charset="0"/>
              </a:rPr>
              <a:t>Frequency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7608889" y="4730751"/>
            <a:ext cx="700087" cy="1027113"/>
          </a:xfrm>
          <a:prstGeom prst="rect">
            <a:avLst/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3868739" y="5799139"/>
            <a:ext cx="528670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/>
              <a:t>50        60       70      80        90      100     110</a:t>
            </a: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V="1">
            <a:off x="3690939" y="5632450"/>
            <a:ext cx="77787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3775075" y="5754688"/>
            <a:ext cx="762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3768725" y="5664200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33600" y="1393825"/>
            <a:ext cx="76962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r>
              <a:rPr lang="en-US" sz="2400">
                <a:latin typeface="Book Antiqua" panose="02040602050305030304" pitchFamily="18" charset="0"/>
              </a:rPr>
              <a:t>Numerical Descriptive Statistics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66FFFF"/>
              </a:buClr>
              <a:buSzPct val="75000"/>
              <a:buFont typeface="Monotype Sorts" charset="2"/>
              <a:buNone/>
            </a:pPr>
            <a:endParaRPr lang="en-US" sz="2400">
              <a:latin typeface="Book Antiqua" panose="0204060205030503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>
                <a:latin typeface="Arial Narrow" panose="020B0606020202030204" pitchFamily="34" charset="0"/>
              </a:rPr>
              <a:t>The most common numerical descriptive statistic is the average (or mean).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66FFFF"/>
              </a:buClr>
              <a:buSzPct val="125000"/>
            </a:pPr>
            <a:r>
              <a:rPr lang="en-US" sz="2400">
                <a:latin typeface="Arial Narrow" panose="020B0606020202030204" pitchFamily="34" charset="0"/>
              </a:rPr>
              <a:t>Hudson’s average cost of parts, based on the 50 tune-ups studied, is $79 (found by summing the 50 cost values and then dividing by 50).</a:t>
            </a:r>
          </a:p>
        </p:txBody>
      </p:sp>
    </p:spTree>
    <p:extLst>
      <p:ext uri="{BB962C8B-B14F-4D97-AF65-F5344CB8AC3E}">
        <p14:creationId xmlns:p14="http://schemas.microsoft.com/office/powerpoint/2010/main" val="2225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statistics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Inferential statistics :-</a:t>
            </a:r>
            <a:r>
              <a:rPr lang="en-US" sz="3600"/>
              <a:t> </a:t>
            </a:r>
            <a:r>
              <a:rPr lang="en-US" sz="2400"/>
              <a:t>The procedure for making inferences about population on the basis of sample observation.</a:t>
            </a:r>
          </a:p>
        </p:txBody>
      </p:sp>
    </p:spTree>
    <p:extLst>
      <p:ext uri="{BB962C8B-B14F-4D97-AF65-F5344CB8AC3E}">
        <p14:creationId xmlns:p14="http://schemas.microsoft.com/office/powerpoint/2010/main" val="4435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52389"/>
            <a:ext cx="77724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  <a:latin typeface="Arial Narrow" panose="020B0606020202030204" pitchFamily="34" charset="0"/>
              </a:rPr>
              <a:t>Example:  Hudson Auto Repair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81200" y="1371600"/>
            <a:ext cx="7772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3200">
                <a:latin typeface="Arial Narrow" panose="020B0606020202030204" pitchFamily="34" charset="0"/>
              </a:rPr>
              <a:t>Process of Statistical Inference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971800" y="1905000"/>
            <a:ext cx="2865438" cy="222885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1.  Population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consists of all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tune-ups.  Average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cost of parts is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unknown.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37364" y="2119313"/>
            <a:ext cx="2613025" cy="140335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2.  A sample of 50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engine tune-ups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is examined.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15139" y="4521201"/>
            <a:ext cx="2763837" cy="16732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3.  The sample data 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provide a sample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average cost of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$79 per tune-up.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813050" y="4530725"/>
            <a:ext cx="3187700" cy="16573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defRPr/>
            </a:pP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4.  The value of the </a:t>
            </a:r>
          </a:p>
          <a:p>
            <a:pPr marL="457200" indent="-457200" algn="ctr">
              <a:defRPr/>
            </a:pP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sample average is used</a:t>
            </a:r>
          </a:p>
          <a:p>
            <a:pPr marL="457200" indent="-457200" algn="ctr">
              <a:defRPr/>
            </a:pP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to  make an estimate of</a:t>
            </a:r>
          </a:p>
          <a:p>
            <a:pPr marL="457200" indent="-457200" algn="ctr">
              <a:defRPr/>
            </a:pPr>
            <a:r>
              <a:rPr lang="en-US" sz="2200" dirty="0">
                <a:solidFill>
                  <a:schemeClr val="bg1"/>
                </a:solidFill>
                <a:latin typeface="Book Antiqua" pitchFamily="18" charset="0"/>
              </a:rPr>
              <a:t> the population average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834064" y="2827338"/>
            <a:ext cx="981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8186738" y="3562350"/>
            <a:ext cx="0" cy="947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6019800" y="5359400"/>
            <a:ext cx="7889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4419600" y="4038601"/>
            <a:ext cx="0" cy="5889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</TotalTime>
  <Words>708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Book Antiqua</vt:lpstr>
      <vt:lpstr>Calibri</vt:lpstr>
      <vt:lpstr>Century Gothic</vt:lpstr>
      <vt:lpstr>Monotype Sorts</vt:lpstr>
      <vt:lpstr>Wingdings</vt:lpstr>
      <vt:lpstr>Wingdings 3</vt:lpstr>
      <vt:lpstr>Ion</vt:lpstr>
      <vt:lpstr>Worksheet</vt:lpstr>
      <vt:lpstr>Probability and Statistics </vt:lpstr>
      <vt:lpstr>Statistics</vt:lpstr>
      <vt:lpstr>Types of statistics</vt:lpstr>
      <vt:lpstr>PowerPoint Presentation</vt:lpstr>
      <vt:lpstr>PowerPoint Presentation</vt:lpstr>
      <vt:lpstr>PowerPoint Presentation</vt:lpstr>
      <vt:lpstr>PowerPoint Presentation</vt:lpstr>
      <vt:lpstr>Types of statistics</vt:lpstr>
      <vt:lpstr>PowerPoint Presentation</vt:lpstr>
      <vt:lpstr>Population and sample</vt:lpstr>
      <vt:lpstr>sample</vt:lpstr>
      <vt:lpstr>Statistic and parameter</vt:lpstr>
      <vt:lpstr>PowerPoint Presentation</vt:lpstr>
      <vt:lpstr>PowerPoint Presentation</vt:lpstr>
      <vt:lpstr>Types of quantitative variable </vt:lpstr>
      <vt:lpstr>Types of Data</vt:lpstr>
      <vt:lpstr>Cross-Sectional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Shumaila</dc:creator>
  <cp:lastModifiedBy>Shumaila</cp:lastModifiedBy>
  <cp:revision>26</cp:revision>
  <dcterms:created xsi:type="dcterms:W3CDTF">2019-02-25T07:22:02Z</dcterms:created>
  <dcterms:modified xsi:type="dcterms:W3CDTF">2020-07-02T04:57:46Z</dcterms:modified>
</cp:coreProperties>
</file>