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83" r:id="rId2"/>
    <p:sldId id="261" r:id="rId3"/>
    <p:sldId id="259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2C02-D047-445B-8BCC-C27AA36EFDE5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98E34-E91C-4B11-AE60-A76D0077C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72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17F22A-0EC2-4C22-A67A-89F4A65F980C}" type="slidenum">
              <a:rPr lang="en-US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9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4B672B-9AFE-4835-BA47-C8778A7BDC76}" type="slidenum">
              <a:rPr lang="en-US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8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512B09-94AC-4117-8524-C63843DD4FE8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EAEC-A474-49EA-B4C9-4DA188736B2C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D558C-6D9F-486C-8FE1-EF90B090F9CC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B1FE-690D-4111-AD35-EF5E62C91A7B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5080F-1215-489B-B31F-BE72F7FABCD6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7F234-7CC4-486B-A2AE-FC4458E9B542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B477-9BC8-4BB1-8DCB-C61DE2A1E0EE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3F90F-9003-49B8-BA78-F18336CBB09F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D86E1-0B02-4ED2-85E4-F175B6481CD3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AA1A-AFB2-44FD-8027-28F31D94B378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231-EF6C-46F4-938C-6B3E01D077E0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B97FC-4A63-4FC8-9A31-FCDB45A64B83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0BC0D-3600-4B7A-A79D-C87A2F3A3C2D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BD1-8837-4A6E-9C8A-C79A4E06C54F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2F1C-7DA8-4608-B10D-B90E140E0A42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9F1CA-5A35-4A8C-92A0-2DDEB048300D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2DE5-7D8D-44E9-A0BA-D7C4E8EC77D2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051384-EAED-4A50-93F1-052A785C3DC0}" type="datetime1">
              <a:rPr lang="en-US" smtClean="0"/>
              <a:t>5/5/2021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Lec</a:t>
            </a:r>
            <a:r>
              <a:rPr lang="en-US" dirty="0" smtClean="0"/>
              <a:t> 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69" y="2794"/>
            <a:ext cx="5835031" cy="3685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2568"/>
            <a:ext cx="7581900" cy="3430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381" y="3688623"/>
            <a:ext cx="4822619" cy="31693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2792"/>
            <a:ext cx="6356969" cy="34897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4"/>
            <a:ext cx="7064570" cy="3368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46" y="2065867"/>
            <a:ext cx="5490754" cy="4792133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and Whisker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15" y="1698171"/>
            <a:ext cx="8254652" cy="43644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57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163287" y="72087"/>
            <a:ext cx="10131425" cy="1456267"/>
          </a:xfrm>
        </p:spPr>
        <p:txBody>
          <a:bodyPr/>
          <a:lstStyle/>
          <a:p>
            <a:r>
              <a:rPr lang="en-US" altLang="en-US" dirty="0" smtClean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946" y="640079"/>
            <a:ext cx="7772400" cy="5010231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1. Numerical Order</a:t>
            </a:r>
          </a:p>
          <a:p>
            <a:r>
              <a:rPr lang="en-US" altLang="en-US" sz="2400" dirty="0" smtClean="0"/>
              <a:t>2. Find the median</a:t>
            </a:r>
          </a:p>
          <a:p>
            <a:r>
              <a:rPr lang="en-US" altLang="en-US" sz="2400" dirty="0" smtClean="0"/>
              <a:t>3. Find Lower Quartile (left median)</a:t>
            </a:r>
          </a:p>
          <a:p>
            <a:r>
              <a:rPr lang="en-US" altLang="en-US" sz="2400" dirty="0" smtClean="0"/>
              <a:t>4. Find Upper Quartile (right median)</a:t>
            </a:r>
          </a:p>
          <a:p>
            <a:r>
              <a:rPr lang="en-US" altLang="en-US" sz="2400" dirty="0" smtClean="0"/>
              <a:t>5. Draw number line</a:t>
            </a:r>
          </a:p>
          <a:p>
            <a:r>
              <a:rPr lang="en-US" altLang="en-US" sz="2400" dirty="0" smtClean="0"/>
              <a:t>6. Plot Lower &amp; Upper Quartile, Median, Minimum &amp; Maximum</a:t>
            </a:r>
          </a:p>
          <a:p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8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524000" y="1524000"/>
            <a:ext cx="9144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200" b="1">
                <a:latin typeface="Verdana" panose="020B0604030504040204" pitchFamily="34" charset="0"/>
              </a:rPr>
              <a:t>Use the given data to make a box-and-whisker plot.</a:t>
            </a:r>
          </a:p>
        </p:txBody>
      </p:sp>
      <p:grpSp>
        <p:nvGrpSpPr>
          <p:cNvPr id="35886" name="Group 46"/>
          <p:cNvGrpSpPr>
            <a:grpSpLocks/>
          </p:cNvGrpSpPr>
          <p:nvPr/>
        </p:nvGrpSpPr>
        <p:grpSpPr bwMode="auto">
          <a:xfrm>
            <a:off x="2057400" y="5243513"/>
            <a:ext cx="8077200" cy="838200"/>
            <a:chOff x="336" y="3168"/>
            <a:chExt cx="5088" cy="528"/>
          </a:xfrm>
        </p:grpSpPr>
        <p:sp>
          <p:nvSpPr>
            <p:cNvPr id="19473" name="Line 28"/>
            <p:cNvSpPr>
              <a:spLocks noChangeShapeType="1"/>
            </p:cNvSpPr>
            <p:nvPr/>
          </p:nvSpPr>
          <p:spPr bwMode="auto">
            <a:xfrm>
              <a:off x="336" y="3264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Text Box 29"/>
            <p:cNvSpPr txBox="1">
              <a:spLocks noChangeArrowheads="1"/>
            </p:cNvSpPr>
            <p:nvPr/>
          </p:nvSpPr>
          <p:spPr bwMode="auto">
            <a:xfrm>
              <a:off x="528" y="3408"/>
              <a:ext cx="4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Verdana" panose="020B0604030504040204" pitchFamily="34" charset="0"/>
                </a:rPr>
                <a:t>12   14   16   18   20   22   24   26  28</a:t>
              </a:r>
            </a:p>
          </p:txBody>
        </p:sp>
        <p:sp>
          <p:nvSpPr>
            <p:cNvPr id="19475" name="Line 30"/>
            <p:cNvSpPr>
              <a:spLocks noChangeShapeType="1"/>
            </p:cNvSpPr>
            <p:nvPr/>
          </p:nvSpPr>
          <p:spPr bwMode="auto">
            <a:xfrm>
              <a:off x="1104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31"/>
            <p:cNvSpPr>
              <a:spLocks noChangeShapeType="1"/>
            </p:cNvSpPr>
            <p:nvPr/>
          </p:nvSpPr>
          <p:spPr bwMode="auto">
            <a:xfrm>
              <a:off x="2016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32"/>
            <p:cNvSpPr>
              <a:spLocks noChangeShapeType="1"/>
            </p:cNvSpPr>
            <p:nvPr/>
          </p:nvSpPr>
          <p:spPr bwMode="auto">
            <a:xfrm>
              <a:off x="2448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33"/>
            <p:cNvSpPr>
              <a:spLocks noChangeShapeType="1"/>
            </p:cNvSpPr>
            <p:nvPr/>
          </p:nvSpPr>
          <p:spPr bwMode="auto">
            <a:xfrm>
              <a:off x="2898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34"/>
            <p:cNvSpPr>
              <a:spLocks noChangeShapeType="1"/>
            </p:cNvSpPr>
            <p:nvPr/>
          </p:nvSpPr>
          <p:spPr bwMode="auto">
            <a:xfrm>
              <a:off x="3348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35"/>
            <p:cNvSpPr>
              <a:spLocks noChangeShapeType="1"/>
            </p:cNvSpPr>
            <p:nvPr/>
          </p:nvSpPr>
          <p:spPr bwMode="auto">
            <a:xfrm>
              <a:off x="3792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36"/>
            <p:cNvSpPr>
              <a:spLocks noChangeShapeType="1"/>
            </p:cNvSpPr>
            <p:nvPr/>
          </p:nvSpPr>
          <p:spPr bwMode="auto">
            <a:xfrm>
              <a:off x="4224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37"/>
            <p:cNvSpPr>
              <a:spLocks noChangeShapeType="1"/>
            </p:cNvSpPr>
            <p:nvPr/>
          </p:nvSpPr>
          <p:spPr bwMode="auto">
            <a:xfrm>
              <a:off x="4608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38"/>
            <p:cNvSpPr>
              <a:spLocks noChangeShapeType="1"/>
            </p:cNvSpPr>
            <p:nvPr/>
          </p:nvSpPr>
          <p:spPr bwMode="auto">
            <a:xfrm>
              <a:off x="1554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79" name="Oval 39"/>
          <p:cNvSpPr>
            <a:spLocks noChangeArrowheads="1"/>
          </p:cNvSpPr>
          <p:nvPr/>
        </p:nvSpPr>
        <p:spPr bwMode="auto">
          <a:xfrm>
            <a:off x="3581400" y="4633913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35882" name="Oval 42"/>
          <p:cNvSpPr>
            <a:spLocks noChangeArrowheads="1"/>
          </p:cNvSpPr>
          <p:nvPr/>
        </p:nvSpPr>
        <p:spPr bwMode="auto">
          <a:xfrm>
            <a:off x="5715000" y="4633913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35883" name="Oval 43"/>
          <p:cNvSpPr>
            <a:spLocks noChangeArrowheads="1"/>
          </p:cNvSpPr>
          <p:nvPr/>
        </p:nvSpPr>
        <p:spPr bwMode="auto">
          <a:xfrm>
            <a:off x="6477000" y="4633913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35884" name="Oval 44"/>
          <p:cNvSpPr>
            <a:spLocks noChangeArrowheads="1"/>
          </p:cNvSpPr>
          <p:nvPr/>
        </p:nvSpPr>
        <p:spPr bwMode="auto">
          <a:xfrm>
            <a:off x="7848600" y="4633913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793875" y="2136776"/>
            <a:ext cx="8655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latin typeface="Verdana" panose="020B0604030504040204" pitchFamily="34" charset="0"/>
              </a:rPr>
              <a:t>Draw </a:t>
            </a:r>
            <a:r>
              <a:rPr lang="en-US" altLang="en-US" sz="2400" dirty="0">
                <a:latin typeface="Verdana" panose="020B0604030504040204" pitchFamily="34" charset="0"/>
              </a:rPr>
              <a:t>a number line and plot a point above each value from Step 1. </a:t>
            </a:r>
          </a:p>
        </p:txBody>
      </p:sp>
      <p:sp>
        <p:nvSpPr>
          <p:cNvPr id="35889" name="Oval 49"/>
          <p:cNvSpPr>
            <a:spLocks noChangeArrowheads="1"/>
          </p:cNvSpPr>
          <p:nvPr/>
        </p:nvSpPr>
        <p:spPr bwMode="auto">
          <a:xfrm>
            <a:off x="4621213" y="4643438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9466" name="Text Box 51"/>
          <p:cNvSpPr txBox="1">
            <a:spLocks noChangeArrowheads="1"/>
          </p:cNvSpPr>
          <p:nvPr/>
        </p:nvSpPr>
        <p:spPr bwMode="auto">
          <a:xfrm>
            <a:off x="1524000" y="3292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13 15 17 19 19 21 21 25</a:t>
            </a:r>
          </a:p>
        </p:txBody>
      </p:sp>
      <p:sp>
        <p:nvSpPr>
          <p:cNvPr id="19467" name="AutoShape 52"/>
          <p:cNvSpPr>
            <a:spLocks noChangeArrowheads="1"/>
          </p:cNvSpPr>
          <p:nvPr/>
        </p:nvSpPr>
        <p:spPr bwMode="auto">
          <a:xfrm>
            <a:off x="4089400" y="3281363"/>
            <a:ext cx="2027238" cy="4572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9468" name="AutoShape 53"/>
          <p:cNvSpPr>
            <a:spLocks noChangeArrowheads="1"/>
          </p:cNvSpPr>
          <p:nvPr/>
        </p:nvSpPr>
        <p:spPr bwMode="auto">
          <a:xfrm>
            <a:off x="4573589" y="3303588"/>
            <a:ext cx="1031875" cy="417512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9469" name="AutoShape 54"/>
          <p:cNvSpPr>
            <a:spLocks noChangeArrowheads="1"/>
          </p:cNvSpPr>
          <p:nvPr/>
        </p:nvSpPr>
        <p:spPr bwMode="auto">
          <a:xfrm>
            <a:off x="6124575" y="3281363"/>
            <a:ext cx="2027238" cy="4572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9470" name="AutoShape 55"/>
          <p:cNvSpPr>
            <a:spLocks noChangeArrowheads="1"/>
          </p:cNvSpPr>
          <p:nvPr/>
        </p:nvSpPr>
        <p:spPr bwMode="auto">
          <a:xfrm>
            <a:off x="6583364" y="3303588"/>
            <a:ext cx="1031875" cy="417512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9471" name="AutoShape 56"/>
          <p:cNvSpPr>
            <a:spLocks noChangeArrowheads="1"/>
          </p:cNvSpPr>
          <p:nvPr/>
        </p:nvSpPr>
        <p:spPr bwMode="auto">
          <a:xfrm>
            <a:off x="5600700" y="3303588"/>
            <a:ext cx="1004888" cy="417512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19472" name="Text Box 61"/>
          <p:cNvSpPr txBox="1">
            <a:spLocks noChangeArrowheads="1"/>
          </p:cNvSpPr>
          <p:nvPr/>
        </p:nvSpPr>
        <p:spPr bwMode="auto">
          <a:xfrm>
            <a:off x="1558926" y="685800"/>
            <a:ext cx="908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 dirty="0" smtClean="0">
                <a:solidFill>
                  <a:srgbClr val="006699"/>
                </a:solidFill>
                <a:latin typeface="Arial Black" panose="020B0A04020102020204" pitchFamily="34" charset="0"/>
              </a:rPr>
              <a:t>Example</a:t>
            </a:r>
            <a:endParaRPr lang="en-US" altLang="en-US" sz="24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516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9" grpId="0" animBg="1"/>
      <p:bldP spid="35882" grpId="0" animBg="1"/>
      <p:bldP spid="35883" grpId="0" animBg="1"/>
      <p:bldP spid="35884" grpId="0" animBg="1"/>
      <p:bldP spid="35850" grpId="0" autoUpdateAnimBg="0"/>
      <p:bldP spid="3588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1524000" y="1409700"/>
            <a:ext cx="9144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200" b="1">
                <a:latin typeface="Verdana" panose="020B0604030504040204" pitchFamily="34" charset="0"/>
              </a:rPr>
              <a:t>Use the given data to make a box-and-whisker plot.</a:t>
            </a:r>
          </a:p>
        </p:txBody>
      </p:sp>
      <p:grpSp>
        <p:nvGrpSpPr>
          <p:cNvPr id="20483" name="Group 43"/>
          <p:cNvGrpSpPr>
            <a:grpSpLocks/>
          </p:cNvGrpSpPr>
          <p:nvPr/>
        </p:nvGrpSpPr>
        <p:grpSpPr bwMode="auto">
          <a:xfrm>
            <a:off x="2057400" y="5243513"/>
            <a:ext cx="8077200" cy="838200"/>
            <a:chOff x="336" y="3168"/>
            <a:chExt cx="5088" cy="528"/>
          </a:xfrm>
        </p:grpSpPr>
        <p:sp>
          <p:nvSpPr>
            <p:cNvPr id="20502" name="Line 17"/>
            <p:cNvSpPr>
              <a:spLocks noChangeShapeType="1"/>
            </p:cNvSpPr>
            <p:nvPr/>
          </p:nvSpPr>
          <p:spPr bwMode="auto">
            <a:xfrm>
              <a:off x="336" y="3264"/>
              <a:ext cx="50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Text Box 18"/>
            <p:cNvSpPr txBox="1">
              <a:spLocks noChangeArrowheads="1"/>
            </p:cNvSpPr>
            <p:nvPr/>
          </p:nvSpPr>
          <p:spPr bwMode="auto">
            <a:xfrm>
              <a:off x="528" y="3408"/>
              <a:ext cx="46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3333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Verdana" panose="020B0604030504040204" pitchFamily="34" charset="0"/>
                </a:rPr>
                <a:t>12   14   16   18   20   22   24   26  28</a:t>
              </a:r>
            </a:p>
          </p:txBody>
        </p:sp>
        <p:sp>
          <p:nvSpPr>
            <p:cNvPr id="20504" name="Line 19"/>
            <p:cNvSpPr>
              <a:spLocks noChangeShapeType="1"/>
            </p:cNvSpPr>
            <p:nvPr/>
          </p:nvSpPr>
          <p:spPr bwMode="auto">
            <a:xfrm>
              <a:off x="1104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Line 20"/>
            <p:cNvSpPr>
              <a:spLocks noChangeShapeType="1"/>
            </p:cNvSpPr>
            <p:nvPr/>
          </p:nvSpPr>
          <p:spPr bwMode="auto">
            <a:xfrm>
              <a:off x="2016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21"/>
            <p:cNvSpPr>
              <a:spLocks noChangeShapeType="1"/>
            </p:cNvSpPr>
            <p:nvPr/>
          </p:nvSpPr>
          <p:spPr bwMode="auto">
            <a:xfrm>
              <a:off x="2448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22"/>
            <p:cNvSpPr>
              <a:spLocks noChangeShapeType="1"/>
            </p:cNvSpPr>
            <p:nvPr/>
          </p:nvSpPr>
          <p:spPr bwMode="auto">
            <a:xfrm>
              <a:off x="2898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23"/>
            <p:cNvSpPr>
              <a:spLocks noChangeShapeType="1"/>
            </p:cNvSpPr>
            <p:nvPr/>
          </p:nvSpPr>
          <p:spPr bwMode="auto">
            <a:xfrm>
              <a:off x="3348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Line 24"/>
            <p:cNvSpPr>
              <a:spLocks noChangeShapeType="1"/>
            </p:cNvSpPr>
            <p:nvPr/>
          </p:nvSpPr>
          <p:spPr bwMode="auto">
            <a:xfrm>
              <a:off x="3792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0" name="Line 25"/>
            <p:cNvSpPr>
              <a:spLocks noChangeShapeType="1"/>
            </p:cNvSpPr>
            <p:nvPr/>
          </p:nvSpPr>
          <p:spPr bwMode="auto">
            <a:xfrm>
              <a:off x="4224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Line 26"/>
            <p:cNvSpPr>
              <a:spLocks noChangeShapeType="1"/>
            </p:cNvSpPr>
            <p:nvPr/>
          </p:nvSpPr>
          <p:spPr bwMode="auto">
            <a:xfrm>
              <a:off x="4608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27"/>
            <p:cNvSpPr>
              <a:spLocks noChangeShapeType="1"/>
            </p:cNvSpPr>
            <p:nvPr/>
          </p:nvSpPr>
          <p:spPr bwMode="auto">
            <a:xfrm>
              <a:off x="1554" y="316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18" name="Group 54"/>
          <p:cNvGrpSpPr>
            <a:grpSpLocks/>
          </p:cNvGrpSpPr>
          <p:nvPr/>
        </p:nvGrpSpPr>
        <p:grpSpPr bwMode="auto">
          <a:xfrm>
            <a:off x="3657600" y="4405314"/>
            <a:ext cx="4267200" cy="625475"/>
            <a:chOff x="1344" y="2640"/>
            <a:chExt cx="2688" cy="394"/>
          </a:xfrm>
        </p:grpSpPr>
        <p:sp>
          <p:nvSpPr>
            <p:cNvPr id="20498" name="Rectangle 35"/>
            <p:cNvSpPr>
              <a:spLocks noChangeArrowheads="1"/>
            </p:cNvSpPr>
            <p:nvPr/>
          </p:nvSpPr>
          <p:spPr bwMode="auto">
            <a:xfrm>
              <a:off x="2007" y="2640"/>
              <a:ext cx="1164" cy="394"/>
            </a:xfrm>
            <a:prstGeom prst="rect">
              <a:avLst/>
            </a:prstGeom>
            <a:noFill/>
            <a:ln w="25400">
              <a:solidFill>
                <a:srgbClr val="0066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en-US" sz="2400">
                <a:latin typeface="Verdana" panose="020B0604030504040204" pitchFamily="34" charset="0"/>
              </a:endParaRPr>
            </a:p>
          </p:txBody>
        </p:sp>
        <p:sp>
          <p:nvSpPr>
            <p:cNvPr id="20499" name="Line 36"/>
            <p:cNvSpPr>
              <a:spLocks noChangeShapeType="1"/>
            </p:cNvSpPr>
            <p:nvPr/>
          </p:nvSpPr>
          <p:spPr bwMode="auto">
            <a:xfrm flipV="1">
              <a:off x="2688" y="2640"/>
              <a:ext cx="0" cy="384"/>
            </a:xfrm>
            <a:prstGeom prst="line">
              <a:avLst/>
            </a:prstGeom>
            <a:noFill/>
            <a:ln w="25400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Line 39"/>
            <p:cNvSpPr>
              <a:spLocks noChangeShapeType="1"/>
            </p:cNvSpPr>
            <p:nvPr/>
          </p:nvSpPr>
          <p:spPr bwMode="auto">
            <a:xfrm flipH="1">
              <a:off x="1344" y="2832"/>
              <a:ext cx="672" cy="0"/>
            </a:xfrm>
            <a:prstGeom prst="line">
              <a:avLst/>
            </a:prstGeom>
            <a:noFill/>
            <a:ln w="25400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40"/>
            <p:cNvSpPr>
              <a:spLocks noChangeShapeType="1"/>
            </p:cNvSpPr>
            <p:nvPr/>
          </p:nvSpPr>
          <p:spPr bwMode="auto">
            <a:xfrm>
              <a:off x="3168" y="2832"/>
              <a:ext cx="864" cy="0"/>
            </a:xfrm>
            <a:prstGeom prst="line">
              <a:avLst/>
            </a:prstGeom>
            <a:noFill/>
            <a:ln w="25400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1870075" y="2232025"/>
            <a:ext cx="865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Verdana" panose="020B0604030504040204" pitchFamily="34" charset="0"/>
              </a:rPr>
              <a:t>Step 3.</a:t>
            </a:r>
            <a:r>
              <a:rPr lang="en-US" altLang="en-US" sz="2400">
                <a:latin typeface="Verdana" panose="020B0604030504040204" pitchFamily="34" charset="0"/>
              </a:rPr>
              <a:t> Draw the box and whiskers. </a:t>
            </a:r>
          </a:p>
        </p:txBody>
      </p:sp>
      <p:sp>
        <p:nvSpPr>
          <p:cNvPr id="20486" name="Text Box 46"/>
          <p:cNvSpPr txBox="1">
            <a:spLocks noChangeArrowheads="1"/>
          </p:cNvSpPr>
          <p:nvPr/>
        </p:nvSpPr>
        <p:spPr bwMode="auto">
          <a:xfrm>
            <a:off x="1524000" y="32924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13 15 17 19 19 21 21 25</a:t>
            </a:r>
          </a:p>
        </p:txBody>
      </p:sp>
      <p:sp>
        <p:nvSpPr>
          <p:cNvPr id="20487" name="AutoShape 47"/>
          <p:cNvSpPr>
            <a:spLocks noChangeArrowheads="1"/>
          </p:cNvSpPr>
          <p:nvPr/>
        </p:nvSpPr>
        <p:spPr bwMode="auto">
          <a:xfrm>
            <a:off x="4089400" y="3281363"/>
            <a:ext cx="2027238" cy="4572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0488" name="AutoShape 48"/>
          <p:cNvSpPr>
            <a:spLocks noChangeArrowheads="1"/>
          </p:cNvSpPr>
          <p:nvPr/>
        </p:nvSpPr>
        <p:spPr bwMode="auto">
          <a:xfrm>
            <a:off x="4573589" y="3303588"/>
            <a:ext cx="1031875" cy="417512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0489" name="AutoShape 49"/>
          <p:cNvSpPr>
            <a:spLocks noChangeArrowheads="1"/>
          </p:cNvSpPr>
          <p:nvPr/>
        </p:nvSpPr>
        <p:spPr bwMode="auto">
          <a:xfrm>
            <a:off x="6124575" y="3281363"/>
            <a:ext cx="2027238" cy="457200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0490" name="AutoShape 50"/>
          <p:cNvSpPr>
            <a:spLocks noChangeArrowheads="1"/>
          </p:cNvSpPr>
          <p:nvPr/>
        </p:nvSpPr>
        <p:spPr bwMode="auto">
          <a:xfrm>
            <a:off x="6583364" y="3303588"/>
            <a:ext cx="1031875" cy="417512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0491" name="AutoShape 51"/>
          <p:cNvSpPr>
            <a:spLocks noChangeArrowheads="1"/>
          </p:cNvSpPr>
          <p:nvPr/>
        </p:nvSpPr>
        <p:spPr bwMode="auto">
          <a:xfrm>
            <a:off x="5600700" y="3303588"/>
            <a:ext cx="1004888" cy="417512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0492" name="Text Box 52"/>
          <p:cNvSpPr txBox="1">
            <a:spLocks noChangeArrowheads="1"/>
          </p:cNvSpPr>
          <p:nvPr/>
        </p:nvSpPr>
        <p:spPr bwMode="auto">
          <a:xfrm>
            <a:off x="1558926" y="685800"/>
            <a:ext cx="9083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path path="rect">
                    <a:fillToRect r="100000" b="10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006699"/>
                </a:solidFill>
                <a:latin typeface="Arial Black" panose="020B0A04020102020204" pitchFamily="34" charset="0"/>
              </a:rPr>
              <a:t>Additional Example 2 Continued</a:t>
            </a:r>
            <a:endParaRPr lang="en-US" altLang="en-US" sz="24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0493" name="Oval 55"/>
          <p:cNvSpPr>
            <a:spLocks noChangeArrowheads="1"/>
          </p:cNvSpPr>
          <p:nvPr/>
        </p:nvSpPr>
        <p:spPr bwMode="auto">
          <a:xfrm>
            <a:off x="3590925" y="4629150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0494" name="Oval 56"/>
          <p:cNvSpPr>
            <a:spLocks noChangeArrowheads="1"/>
          </p:cNvSpPr>
          <p:nvPr/>
        </p:nvSpPr>
        <p:spPr bwMode="auto">
          <a:xfrm>
            <a:off x="5715000" y="4633913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0495" name="Oval 57"/>
          <p:cNvSpPr>
            <a:spLocks noChangeArrowheads="1"/>
          </p:cNvSpPr>
          <p:nvPr/>
        </p:nvSpPr>
        <p:spPr bwMode="auto">
          <a:xfrm>
            <a:off x="6477000" y="4633913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0496" name="Oval 58"/>
          <p:cNvSpPr>
            <a:spLocks noChangeArrowheads="1"/>
          </p:cNvSpPr>
          <p:nvPr/>
        </p:nvSpPr>
        <p:spPr bwMode="auto">
          <a:xfrm>
            <a:off x="7848600" y="4633913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0497" name="Oval 59"/>
          <p:cNvSpPr>
            <a:spLocks noChangeArrowheads="1"/>
          </p:cNvSpPr>
          <p:nvPr/>
        </p:nvSpPr>
        <p:spPr bwMode="auto">
          <a:xfrm>
            <a:off x="4621213" y="4643438"/>
            <a:ext cx="152400" cy="1524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3333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Verdan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54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193</TotalTime>
  <Words>144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Verdana</vt:lpstr>
      <vt:lpstr>Celestial</vt:lpstr>
      <vt:lpstr>Lec 12</vt:lpstr>
      <vt:lpstr>PowerPoint Presentation</vt:lpstr>
      <vt:lpstr>PowerPoint Presentation</vt:lpstr>
      <vt:lpstr>Box and Whisker plot</vt:lpstr>
      <vt:lpstr>Steps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distribution contine</dc:title>
  <dc:creator>Shumaila</dc:creator>
  <cp:lastModifiedBy>Microsoft account</cp:lastModifiedBy>
  <cp:revision>15</cp:revision>
  <dcterms:created xsi:type="dcterms:W3CDTF">2019-03-14T17:59:01Z</dcterms:created>
  <dcterms:modified xsi:type="dcterms:W3CDTF">2021-05-05T07:11:14Z</dcterms:modified>
</cp:coreProperties>
</file>