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80"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711200" y="1828800"/>
            <a:ext cx="5334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48400" y="1828800"/>
            <a:ext cx="53340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dt" sz="half" idx="10"/>
          </p:nvPr>
        </p:nvSpPr>
        <p:spPr>
          <a:ln/>
        </p:spPr>
        <p:txBody>
          <a:bodyPr/>
          <a:lstStyle>
            <a:lvl1pPr>
              <a:defRPr/>
            </a:lvl1pPr>
          </a:lstStyle>
          <a:p>
            <a:pPr>
              <a:defRPr/>
            </a:pPr>
            <a:endParaRPr lang="en-US"/>
          </a:p>
        </p:txBody>
      </p:sp>
      <p:sp>
        <p:nvSpPr>
          <p:cNvPr id="6" name="Rectangle 9"/>
          <p:cNvSpPr>
            <a:spLocks noGrp="1" noChangeArrowheads="1"/>
          </p:cNvSpPr>
          <p:nvPr>
            <p:ph type="ftr" sz="quarter" idx="11"/>
          </p:nvPr>
        </p:nvSpPr>
        <p:spPr>
          <a:ln/>
        </p:spPr>
        <p:txBody>
          <a:bodyPr/>
          <a:lstStyle>
            <a:lvl1pPr>
              <a:defRPr/>
            </a:lvl1pPr>
          </a:lstStyle>
          <a:p>
            <a:pPr>
              <a:defRPr/>
            </a:pPr>
            <a:endParaRPr lang="en-US"/>
          </a:p>
        </p:txBody>
      </p:sp>
      <p:sp>
        <p:nvSpPr>
          <p:cNvPr id="7" name="Rectangle 10"/>
          <p:cNvSpPr>
            <a:spLocks noGrp="1" noChangeArrowheads="1"/>
          </p:cNvSpPr>
          <p:nvPr>
            <p:ph type="sldNum" sz="quarter" idx="12"/>
          </p:nvPr>
        </p:nvSpPr>
        <p:spPr>
          <a:ln/>
        </p:spPr>
        <p:txBody>
          <a:bodyPr/>
          <a:lstStyle>
            <a:lvl1pPr>
              <a:defRPr/>
            </a:lvl1pPr>
          </a:lstStyle>
          <a:p>
            <a:fld id="{E76B01F1-19BF-4D21-A890-26F3FF5CBE91}" type="slidenum">
              <a:rPr lang="en-US"/>
              <a:pPr/>
              <a:t>‹#›</a:t>
            </a:fld>
            <a:endParaRPr lang="en-US"/>
          </a:p>
        </p:txBody>
      </p:sp>
    </p:spTree>
    <p:extLst>
      <p:ext uri="{BB962C8B-B14F-4D97-AF65-F5344CB8AC3E}">
        <p14:creationId xmlns:p14="http://schemas.microsoft.com/office/powerpoint/2010/main" val="19797511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11200" y="1828800"/>
            <a:ext cx="10871200" cy="4038600"/>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EA9571E4-7A55-4879-A73C-893D439C55DA}" type="slidenum">
              <a:rPr lang="en-US"/>
              <a:pPr/>
              <a:t>‹#›</a:t>
            </a:fld>
            <a:endParaRPr lang="en-US"/>
          </a:p>
        </p:txBody>
      </p:sp>
    </p:spTree>
    <p:extLst>
      <p:ext uri="{BB962C8B-B14F-4D97-AF65-F5344CB8AC3E}">
        <p14:creationId xmlns:p14="http://schemas.microsoft.com/office/powerpoint/2010/main" val="41491794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11200" y="473075"/>
            <a:ext cx="10871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711200" y="1828800"/>
            <a:ext cx="10871200" cy="4038600"/>
          </a:xfrm>
        </p:spPr>
        <p:txBody>
          <a:bodyPr/>
          <a:lstStyle/>
          <a:p>
            <a:pPr lvl="0"/>
            <a:endParaRPr lang="en-US" noProof="0" smtClean="0"/>
          </a:p>
        </p:txBody>
      </p:sp>
      <p:sp>
        <p:nvSpPr>
          <p:cNvPr id="4" name="Rectangle 8"/>
          <p:cNvSpPr>
            <a:spLocks noGrp="1" noChangeArrowheads="1"/>
          </p:cNvSpPr>
          <p:nvPr>
            <p:ph type="dt" sz="half" idx="10"/>
          </p:nvPr>
        </p:nvSpPr>
        <p:spPr>
          <a:ln/>
        </p:spPr>
        <p:txBody>
          <a:bodyPr/>
          <a:lstStyle>
            <a:lvl1pPr>
              <a:defRPr/>
            </a:lvl1pPr>
          </a:lstStyle>
          <a:p>
            <a:pPr>
              <a:defRPr/>
            </a:pPr>
            <a:endParaRPr lang="en-US"/>
          </a:p>
        </p:txBody>
      </p:sp>
      <p:sp>
        <p:nvSpPr>
          <p:cNvPr id="5" name="Rectangle 9"/>
          <p:cNvSpPr>
            <a:spLocks noGrp="1" noChangeArrowheads="1"/>
          </p:cNvSpPr>
          <p:nvPr>
            <p:ph type="ftr" sz="quarter" idx="11"/>
          </p:nvPr>
        </p:nvSpPr>
        <p:spPr>
          <a:ln/>
        </p:spPr>
        <p:txBody>
          <a:bodyPr/>
          <a:lstStyle>
            <a:lvl1pPr>
              <a:defRPr/>
            </a:lvl1pPr>
          </a:lstStyle>
          <a:p>
            <a:pPr>
              <a:defRPr/>
            </a:pPr>
            <a:endParaRPr lang="en-US"/>
          </a:p>
        </p:txBody>
      </p:sp>
      <p:sp>
        <p:nvSpPr>
          <p:cNvPr id="6" name="Rectangle 10"/>
          <p:cNvSpPr>
            <a:spLocks noGrp="1" noChangeArrowheads="1"/>
          </p:cNvSpPr>
          <p:nvPr>
            <p:ph type="sldNum" sz="quarter" idx="12"/>
          </p:nvPr>
        </p:nvSpPr>
        <p:spPr>
          <a:ln/>
        </p:spPr>
        <p:txBody>
          <a:bodyPr/>
          <a:lstStyle>
            <a:lvl1pPr>
              <a:defRPr/>
            </a:lvl1pPr>
          </a:lstStyle>
          <a:p>
            <a:fld id="{64686D2C-4633-4DB0-9FAF-8C6B8840576F}" type="slidenum">
              <a:rPr lang="en-US"/>
              <a:pPr/>
              <a:t>‹#›</a:t>
            </a:fld>
            <a:endParaRPr lang="en-US"/>
          </a:p>
        </p:txBody>
      </p:sp>
    </p:spTree>
    <p:extLst>
      <p:ext uri="{BB962C8B-B14F-4D97-AF65-F5344CB8AC3E}">
        <p14:creationId xmlns:p14="http://schemas.microsoft.com/office/powerpoint/2010/main" val="4105235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 id="2147483669" r:id="rId18"/>
    <p:sldLayoutId id="2147483670" r:id="rId19"/>
    <p:sldLayoutId id="2147483671" r:id="rId20"/>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image" Target="../media/image9.emf"/><Relationship Id="rId5" Type="http://schemas.openxmlformats.org/officeDocument/2006/relationships/oleObject" Target="../embeddings/oleObject4.bin"/><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1.emf"/><Relationship Id="rId5" Type="http://schemas.openxmlformats.org/officeDocument/2006/relationships/oleObject" Target="../embeddings/oleObject6.bin"/><Relationship Id="rId4" Type="http://schemas.openxmlformats.org/officeDocument/2006/relationships/image" Target="../media/image1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9.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9.xml"/><Relationship Id="rId1" Type="http://schemas.openxmlformats.org/officeDocument/2006/relationships/vmlDrawing" Target="../drawings/vmlDrawing2.v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40285" y="871146"/>
            <a:ext cx="6688899" cy="1659112"/>
          </a:xfrm>
          <a:prstGeom prst="rect">
            <a:avLst/>
          </a:prstGeom>
        </p:spPr>
      </p:pic>
      <p:pic>
        <p:nvPicPr>
          <p:cNvPr id="3" name="Picture 2"/>
          <p:cNvPicPr>
            <a:picLocks noChangeAspect="1"/>
          </p:cNvPicPr>
          <p:nvPr/>
        </p:nvPicPr>
        <p:blipFill>
          <a:blip r:embed="rId3"/>
          <a:stretch>
            <a:fillRect/>
          </a:stretch>
        </p:blipFill>
        <p:spPr>
          <a:xfrm>
            <a:off x="1340286" y="2530258"/>
            <a:ext cx="6688898" cy="1657350"/>
          </a:xfrm>
          <a:prstGeom prst="rect">
            <a:avLst/>
          </a:prstGeom>
        </p:spPr>
      </p:pic>
    </p:spTree>
    <p:extLst>
      <p:ext uri="{BB962C8B-B14F-4D97-AF65-F5344CB8AC3E}">
        <p14:creationId xmlns:p14="http://schemas.microsoft.com/office/powerpoint/2010/main" val="23652554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590800" y="-107515"/>
            <a:ext cx="7086600" cy="1447800"/>
          </a:xfrm>
        </p:spPr>
        <p:txBody>
          <a:bodyPr/>
          <a:lstStyle/>
          <a:p>
            <a:pPr eaLnBrk="1" hangingPunct="1"/>
            <a:r>
              <a:rPr lang="en-US" dirty="0" smtClean="0"/>
              <a:t>Example 4</a:t>
            </a:r>
          </a:p>
        </p:txBody>
      </p:sp>
      <p:sp>
        <p:nvSpPr>
          <p:cNvPr id="19459" name="Rectangle 3"/>
          <p:cNvSpPr>
            <a:spLocks noGrp="1" noChangeArrowheads="1"/>
          </p:cNvSpPr>
          <p:nvPr>
            <p:ph type="body" sz="half" idx="1"/>
          </p:nvPr>
        </p:nvSpPr>
        <p:spPr>
          <a:xfrm>
            <a:off x="2590800" y="838200"/>
            <a:ext cx="6629400" cy="1676400"/>
          </a:xfrm>
        </p:spPr>
        <p:txBody>
          <a:bodyPr/>
          <a:lstStyle/>
          <a:p>
            <a:pPr eaLnBrk="1" hangingPunct="1"/>
            <a:r>
              <a:rPr lang="en-US" sz="2700"/>
              <a:t>Draw multiple bar charts to show the area and production of cotton in the Punjab from the following data.</a:t>
            </a:r>
          </a:p>
        </p:txBody>
      </p:sp>
      <p:graphicFrame>
        <p:nvGraphicFramePr>
          <p:cNvPr id="39972" name="Group 36"/>
          <p:cNvGraphicFramePr>
            <a:graphicFrameLocks noGrp="1"/>
          </p:cNvGraphicFramePr>
          <p:nvPr>
            <p:ph sz="half" idx="2"/>
          </p:nvPr>
        </p:nvGraphicFramePr>
        <p:xfrm>
          <a:off x="2743201" y="2286000"/>
          <a:ext cx="6296025" cy="3659188"/>
        </p:xfrm>
        <a:graphic>
          <a:graphicData uri="http://schemas.openxmlformats.org/drawingml/2006/table">
            <a:tbl>
              <a:tblPr/>
              <a:tblGrid>
                <a:gridCol w="1776413">
                  <a:extLst>
                    <a:ext uri="{9D8B030D-6E8A-4147-A177-3AD203B41FA5}">
                      <a16:colId xmlns:a16="http://schemas.microsoft.com/office/drawing/2014/main" xmlns="" val="20000"/>
                    </a:ext>
                  </a:extLst>
                </a:gridCol>
                <a:gridCol w="2205037">
                  <a:extLst>
                    <a:ext uri="{9D8B030D-6E8A-4147-A177-3AD203B41FA5}">
                      <a16:colId xmlns:a16="http://schemas.microsoft.com/office/drawing/2014/main" xmlns="" val="20001"/>
                    </a:ext>
                  </a:extLst>
                </a:gridCol>
                <a:gridCol w="2314575">
                  <a:extLst>
                    <a:ext uri="{9D8B030D-6E8A-4147-A177-3AD203B41FA5}">
                      <a16:colId xmlns:a16="http://schemas.microsoft.com/office/drawing/2014/main" xmlns="" val="20002"/>
                    </a:ext>
                  </a:extLst>
                </a:gridCol>
              </a:tblGrid>
              <a:tr h="113665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Year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Area(000acres)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Production</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(000 bales)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841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1965-66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2866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1588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8397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1970-71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3233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2229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8413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1975-76</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3420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1937</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314843140"/>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178490" y="551145"/>
            <a:ext cx="7086600" cy="1066800"/>
          </a:xfrm>
        </p:spPr>
        <p:txBody>
          <a:bodyPr/>
          <a:lstStyle/>
          <a:p>
            <a:pPr eaLnBrk="1" hangingPunct="1"/>
            <a:r>
              <a:rPr lang="en-US" dirty="0" smtClean="0"/>
              <a:t>Component bar chart</a:t>
            </a:r>
          </a:p>
        </p:txBody>
      </p:sp>
      <p:sp>
        <p:nvSpPr>
          <p:cNvPr id="20483" name="Rectangle 3"/>
          <p:cNvSpPr>
            <a:spLocks noGrp="1" noChangeArrowheads="1"/>
          </p:cNvSpPr>
          <p:nvPr>
            <p:ph type="body" idx="1"/>
          </p:nvPr>
        </p:nvSpPr>
        <p:spPr>
          <a:xfrm>
            <a:off x="828806" y="1383082"/>
            <a:ext cx="7086600" cy="4267200"/>
          </a:xfrm>
        </p:spPr>
        <p:txBody>
          <a:bodyPr>
            <a:normAutofit/>
          </a:bodyPr>
          <a:lstStyle/>
          <a:p>
            <a:pPr eaLnBrk="1" hangingPunct="1"/>
            <a:r>
              <a:rPr lang="en-US" sz="2800" dirty="0" smtClean="0"/>
              <a:t>A component bar chart is an effective technique in which each bar is divided into two or more sections, proportional in size to the component parts of a total being displayed by each bar. The various component parts shown as sections of the bar, are shaded or colored differently to increase the overall effectiveness.</a:t>
            </a:r>
          </a:p>
        </p:txBody>
      </p:sp>
    </p:spTree>
    <p:extLst>
      <p:ext uri="{BB962C8B-B14F-4D97-AF65-F5344CB8AC3E}">
        <p14:creationId xmlns:p14="http://schemas.microsoft.com/office/powerpoint/2010/main" val="203195171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7086600" cy="1447800"/>
          </a:xfrm>
        </p:spPr>
        <p:txBody>
          <a:bodyPr/>
          <a:lstStyle/>
          <a:p>
            <a:pPr eaLnBrk="1" hangingPunct="1"/>
            <a:r>
              <a:rPr lang="en-US" dirty="0" smtClean="0"/>
              <a:t>Example 5</a:t>
            </a:r>
          </a:p>
        </p:txBody>
      </p:sp>
      <p:sp>
        <p:nvSpPr>
          <p:cNvPr id="21507" name="Rectangle 3"/>
          <p:cNvSpPr>
            <a:spLocks noGrp="1" noChangeArrowheads="1"/>
          </p:cNvSpPr>
          <p:nvPr>
            <p:ph type="body" sz="half" idx="1"/>
          </p:nvPr>
        </p:nvSpPr>
        <p:spPr>
          <a:xfrm>
            <a:off x="2327756" y="713986"/>
            <a:ext cx="5943600" cy="1578277"/>
          </a:xfrm>
        </p:spPr>
        <p:txBody>
          <a:bodyPr/>
          <a:lstStyle/>
          <a:p>
            <a:pPr eaLnBrk="1" hangingPunct="1"/>
            <a:r>
              <a:rPr lang="en-US" sz="2700" dirty="0"/>
              <a:t>Draw a component bar chart for the following data.</a:t>
            </a:r>
          </a:p>
          <a:p>
            <a:pPr eaLnBrk="1" hangingPunct="1"/>
            <a:endParaRPr lang="en-US" sz="2700" dirty="0"/>
          </a:p>
        </p:txBody>
      </p:sp>
      <p:graphicFrame>
        <p:nvGraphicFramePr>
          <p:cNvPr id="43057" name="Group 49"/>
          <p:cNvGraphicFramePr>
            <a:graphicFrameLocks noGrp="1"/>
          </p:cNvGraphicFramePr>
          <p:nvPr>
            <p:ph sz="half" idx="2"/>
            <p:extLst>
              <p:ext uri="{D42A27DB-BD31-4B8C-83A1-F6EECF244321}">
                <p14:modId xmlns:p14="http://schemas.microsoft.com/office/powerpoint/2010/main" val="3808644788"/>
              </p:ext>
            </p:extLst>
          </p:nvPr>
        </p:nvGraphicFramePr>
        <p:xfrm>
          <a:off x="1742164" y="1772503"/>
          <a:ext cx="6629400" cy="4717046"/>
        </p:xfrm>
        <a:graphic>
          <a:graphicData uri="http://schemas.openxmlformats.org/drawingml/2006/table">
            <a:tbl>
              <a:tblPr/>
              <a:tblGrid>
                <a:gridCol w="2286000">
                  <a:extLst>
                    <a:ext uri="{9D8B030D-6E8A-4147-A177-3AD203B41FA5}">
                      <a16:colId xmlns:a16="http://schemas.microsoft.com/office/drawing/2014/main" xmlns="" val="20000"/>
                    </a:ext>
                  </a:extLst>
                </a:gridCol>
                <a:gridCol w="1695450">
                  <a:extLst>
                    <a:ext uri="{9D8B030D-6E8A-4147-A177-3AD203B41FA5}">
                      <a16:colId xmlns:a16="http://schemas.microsoft.com/office/drawing/2014/main" xmlns="" val="20001"/>
                    </a:ext>
                  </a:extLst>
                </a:gridCol>
                <a:gridCol w="1195388">
                  <a:extLst>
                    <a:ext uri="{9D8B030D-6E8A-4147-A177-3AD203B41FA5}">
                      <a16:colId xmlns:a16="http://schemas.microsoft.com/office/drawing/2014/main" xmlns="" val="20002"/>
                    </a:ext>
                  </a:extLst>
                </a:gridCol>
                <a:gridCol w="1452562">
                  <a:extLst>
                    <a:ext uri="{9D8B030D-6E8A-4147-A177-3AD203B41FA5}">
                      <a16:colId xmlns:a16="http://schemas.microsoft.com/office/drawing/2014/main" xmlns="" val="20003"/>
                    </a:ext>
                  </a:extLst>
                </a:gridCol>
              </a:tblGrid>
              <a:tr h="109595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Division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Both sexes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Male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Female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906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Peshawar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64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31</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9032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Rawalpindi</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9064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Sargodha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60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28</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9048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Lahore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65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30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25763451"/>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p:cNvSpPr>
            <a:spLocks noGrp="1" noChangeArrowheads="1"/>
          </p:cNvSpPr>
          <p:nvPr>
            <p:ph type="title"/>
          </p:nvPr>
        </p:nvSpPr>
        <p:spPr/>
        <p:txBody>
          <a:bodyPr/>
          <a:lstStyle/>
          <a:p>
            <a:pPr eaLnBrk="1" hangingPunct="1"/>
            <a:r>
              <a:rPr lang="en-US" smtClean="0"/>
              <a:t>Component bar chart</a:t>
            </a:r>
          </a:p>
        </p:txBody>
      </p:sp>
      <p:graphicFrame>
        <p:nvGraphicFramePr>
          <p:cNvPr id="3074" name="Object 4"/>
          <p:cNvGraphicFramePr>
            <a:graphicFrameLocks noGrp="1" noChangeAspect="1"/>
          </p:cNvGraphicFramePr>
          <p:nvPr>
            <p:ph sz="half" idx="1"/>
          </p:nvPr>
        </p:nvGraphicFramePr>
        <p:xfrm>
          <a:off x="2057401" y="2600326"/>
          <a:ext cx="3997325" cy="2493963"/>
        </p:xfrm>
        <a:graphic>
          <a:graphicData uri="http://schemas.openxmlformats.org/presentationml/2006/ole">
            <mc:AlternateContent xmlns:mc="http://schemas.openxmlformats.org/markup-compatibility/2006">
              <mc:Choice xmlns:v="urn:schemas-microsoft-com:vml" Requires="v">
                <p:oleObj spid="_x0000_s3084" name="Chart" r:id="rId3" imgW="6095955" imgH="4067100" progId="MSGraph.Chart.8">
                  <p:embed followColorScheme="full"/>
                </p:oleObj>
              </mc:Choice>
              <mc:Fallback>
                <p:oleObj name="Chart" r:id="rId3" imgW="6095955" imgH="4067100" progId="MSGraph.Chart.8">
                  <p:embed followColorScheme="full"/>
                  <p:pic>
                    <p:nvPicPr>
                      <p:cNvPr id="0" name=""/>
                      <p:cNvPicPr>
                        <a:picLocks noChangeAspect="1" noChangeArrowheads="1"/>
                      </p:cNvPicPr>
                      <p:nvPr/>
                    </p:nvPicPr>
                    <p:blipFill>
                      <a:blip r:embed="rId4"/>
                      <a:srcRect/>
                      <a:stretch>
                        <a:fillRect/>
                      </a:stretch>
                    </p:blipFill>
                    <p:spPr bwMode="auto">
                      <a:xfrm>
                        <a:off x="2057401" y="2600326"/>
                        <a:ext cx="3997325" cy="24939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6"/>
          <p:cNvGraphicFramePr>
            <a:graphicFrameLocks noGrp="1" noChangeAspect="1"/>
          </p:cNvGraphicFramePr>
          <p:nvPr>
            <p:ph sz="half" idx="2"/>
          </p:nvPr>
        </p:nvGraphicFramePr>
        <p:xfrm>
          <a:off x="3276600" y="1447800"/>
          <a:ext cx="7391400" cy="5043488"/>
        </p:xfrm>
        <a:graphic>
          <a:graphicData uri="http://schemas.openxmlformats.org/presentationml/2006/ole">
            <mc:AlternateContent xmlns:mc="http://schemas.openxmlformats.org/markup-compatibility/2006">
              <mc:Choice xmlns:v="urn:schemas-microsoft-com:vml" Requires="v">
                <p:oleObj spid="_x0000_s3085" name="Chart" r:id="rId5" imgW="3600450" imgH="1857375" progId="Excel.Chart.8">
                  <p:embed/>
                </p:oleObj>
              </mc:Choice>
              <mc:Fallback>
                <p:oleObj name="Chart" r:id="rId5" imgW="3600450" imgH="1857375"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0" y="1447800"/>
                        <a:ext cx="7391400" cy="5043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511620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99581" y="-106471"/>
            <a:ext cx="7086600" cy="1447800"/>
          </a:xfrm>
        </p:spPr>
        <p:txBody>
          <a:bodyPr/>
          <a:lstStyle/>
          <a:p>
            <a:pPr eaLnBrk="1" hangingPunct="1"/>
            <a:r>
              <a:rPr lang="en-US" dirty="0" smtClean="0"/>
              <a:t>Pie diagram</a:t>
            </a:r>
          </a:p>
        </p:txBody>
      </p:sp>
      <p:sp>
        <p:nvSpPr>
          <p:cNvPr id="22531" name="Rectangle 3"/>
          <p:cNvSpPr>
            <a:spLocks noGrp="1" noChangeArrowheads="1"/>
          </p:cNvSpPr>
          <p:nvPr>
            <p:ph type="body" idx="1"/>
          </p:nvPr>
        </p:nvSpPr>
        <p:spPr>
          <a:xfrm>
            <a:off x="490603" y="1552183"/>
            <a:ext cx="7315200" cy="4724400"/>
          </a:xfrm>
        </p:spPr>
        <p:txBody>
          <a:bodyPr>
            <a:normAutofit/>
          </a:bodyPr>
          <a:lstStyle/>
          <a:p>
            <a:pPr eaLnBrk="1" hangingPunct="1"/>
            <a:r>
              <a:rPr lang="en-US" sz="2800" dirty="0" smtClean="0"/>
              <a:t> A pie-diagram, also known as sector diagram, is a graphic device consisting of a circle divided into sectors or pie-shaped pieces whose area are proportional to the various parts into which the whole quantity is divided.</a:t>
            </a:r>
          </a:p>
          <a:p>
            <a:pPr eaLnBrk="1" hangingPunct="1"/>
            <a:endParaRPr lang="en-US" sz="2800" dirty="0" smtClean="0"/>
          </a:p>
          <a:p>
            <a:pPr eaLnBrk="1" hangingPunct="1">
              <a:buFont typeface="Wingdings" panose="05000000000000000000" pitchFamily="2" charset="2"/>
              <a:buNone/>
            </a:pPr>
            <a:r>
              <a:rPr lang="en-US" sz="2800" dirty="0" smtClean="0"/>
              <a:t>	Angle=</a:t>
            </a:r>
            <a:r>
              <a:rPr lang="en-US" sz="2800" u="sng" dirty="0" smtClean="0"/>
              <a:t>component part</a:t>
            </a:r>
            <a:r>
              <a:rPr lang="en-US" sz="2800" dirty="0" smtClean="0"/>
              <a:t>  </a:t>
            </a:r>
            <a:r>
              <a:rPr lang="el-GR" sz="2800" dirty="0" smtClean="0">
                <a:cs typeface="Tahoma" panose="020B0604030504040204" pitchFamily="34" charset="0"/>
              </a:rPr>
              <a:t>χ</a:t>
            </a:r>
            <a:r>
              <a:rPr lang="en-US" sz="2800" dirty="0" smtClean="0">
                <a:cs typeface="Tahoma" panose="020B0604030504040204" pitchFamily="34" charset="0"/>
              </a:rPr>
              <a:t> 360°</a:t>
            </a:r>
          </a:p>
          <a:p>
            <a:pPr eaLnBrk="1" hangingPunct="1">
              <a:buFont typeface="Wingdings" panose="05000000000000000000" pitchFamily="2" charset="2"/>
              <a:buNone/>
            </a:pPr>
            <a:r>
              <a:rPr lang="en-US" sz="2800" dirty="0" smtClean="0"/>
              <a:t>             Whole quantity</a:t>
            </a:r>
          </a:p>
          <a:p>
            <a:pPr eaLnBrk="1" hangingPunct="1"/>
            <a:endParaRPr lang="en-US" sz="2800" dirty="0" smtClean="0"/>
          </a:p>
          <a:p>
            <a:pPr eaLnBrk="1" hangingPunct="1"/>
            <a:endParaRPr lang="en-US" sz="2800" dirty="0" smtClean="0"/>
          </a:p>
          <a:p>
            <a:pPr eaLnBrk="1" hangingPunct="1"/>
            <a:endParaRPr lang="en-US" sz="2800" dirty="0" smtClean="0"/>
          </a:p>
          <a:p>
            <a:pPr eaLnBrk="1" hangingPunct="1"/>
            <a:endParaRPr lang="en-US" sz="2800" dirty="0" smtClean="0"/>
          </a:p>
        </p:txBody>
      </p:sp>
    </p:spTree>
    <p:extLst>
      <p:ext uri="{BB962C8B-B14F-4D97-AF65-F5344CB8AC3E}">
        <p14:creationId xmlns:p14="http://schemas.microsoft.com/office/powerpoint/2010/main" val="38520848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209800" y="0"/>
            <a:ext cx="7086600" cy="762000"/>
          </a:xfrm>
        </p:spPr>
        <p:txBody>
          <a:bodyPr/>
          <a:lstStyle/>
          <a:p>
            <a:pPr eaLnBrk="1" hangingPunct="1"/>
            <a:r>
              <a:rPr lang="en-US" smtClean="0"/>
              <a:t>Example 6</a:t>
            </a:r>
          </a:p>
        </p:txBody>
      </p:sp>
      <p:sp>
        <p:nvSpPr>
          <p:cNvPr id="23555" name="Rectangle 3"/>
          <p:cNvSpPr>
            <a:spLocks noGrp="1" noChangeArrowheads="1"/>
          </p:cNvSpPr>
          <p:nvPr>
            <p:ph type="body" sz="half" idx="1"/>
          </p:nvPr>
        </p:nvSpPr>
        <p:spPr>
          <a:xfrm>
            <a:off x="2743200" y="685800"/>
            <a:ext cx="7924800" cy="838200"/>
          </a:xfrm>
        </p:spPr>
        <p:txBody>
          <a:bodyPr/>
          <a:lstStyle/>
          <a:p>
            <a:pPr eaLnBrk="1" hangingPunct="1"/>
            <a:r>
              <a:rPr lang="en-US" sz="2300"/>
              <a:t>The following table gives the details of monthly budgets of two families.</a:t>
            </a:r>
          </a:p>
        </p:txBody>
      </p:sp>
      <p:graphicFrame>
        <p:nvGraphicFramePr>
          <p:cNvPr id="49217" name="Group 65"/>
          <p:cNvGraphicFramePr>
            <a:graphicFrameLocks noGrp="1"/>
          </p:cNvGraphicFramePr>
          <p:nvPr>
            <p:ph sz="half" idx="2"/>
          </p:nvPr>
        </p:nvGraphicFramePr>
        <p:xfrm>
          <a:off x="3276600" y="1524001"/>
          <a:ext cx="5638800" cy="4391267"/>
        </p:xfrm>
        <a:graphic>
          <a:graphicData uri="http://schemas.openxmlformats.org/drawingml/2006/table">
            <a:tbl>
              <a:tblPr/>
              <a:tblGrid>
                <a:gridCol w="2590800">
                  <a:extLst>
                    <a:ext uri="{9D8B030D-6E8A-4147-A177-3AD203B41FA5}">
                      <a16:colId xmlns:a16="http://schemas.microsoft.com/office/drawing/2014/main" xmlns="" val="20000"/>
                    </a:ext>
                  </a:extLst>
                </a:gridCol>
                <a:gridCol w="1371600">
                  <a:extLst>
                    <a:ext uri="{9D8B030D-6E8A-4147-A177-3AD203B41FA5}">
                      <a16:colId xmlns:a16="http://schemas.microsoft.com/office/drawing/2014/main" xmlns="" val="20001"/>
                    </a:ext>
                  </a:extLst>
                </a:gridCol>
                <a:gridCol w="1676400">
                  <a:extLst>
                    <a:ext uri="{9D8B030D-6E8A-4147-A177-3AD203B41FA5}">
                      <a16:colId xmlns:a16="http://schemas.microsoft.com/office/drawing/2014/main" xmlns="" val="20002"/>
                    </a:ext>
                  </a:extLst>
                </a:gridCol>
              </a:tblGrid>
              <a:tr h="91433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Items of expenditure</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Family A</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Family B</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5028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Food</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600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800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5028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Clothing</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5028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House rent</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500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91433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Fuel and lightening</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55082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Miscellaneous</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500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50288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Total</a:t>
                      </a:r>
                    </a:p>
                  </a:txBody>
                  <a:tcPr marT="45717" marB="45717"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1500</a:t>
                      </a:r>
                    </a:p>
                  </a:txBody>
                  <a:tcPr marT="45717" marB="45717"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2000</a:t>
                      </a:r>
                    </a:p>
                  </a:txBody>
                  <a:tcPr marT="45717" marB="45717"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3590" name="Text Box 42"/>
          <p:cNvSpPr txBox="1">
            <a:spLocks noChangeArrowheads="1"/>
          </p:cNvSpPr>
          <p:nvPr/>
        </p:nvSpPr>
        <p:spPr bwMode="auto">
          <a:xfrm>
            <a:off x="2895601" y="6172200"/>
            <a:ext cx="7288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400"/>
              <a:t>Represent these data by a suitable diagram</a:t>
            </a:r>
          </a:p>
        </p:txBody>
      </p:sp>
    </p:spTree>
    <p:extLst>
      <p:ext uri="{BB962C8B-B14F-4D97-AF65-F5344CB8AC3E}">
        <p14:creationId xmlns:p14="http://schemas.microsoft.com/office/powerpoint/2010/main" val="34827531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55"/>
          <p:cNvSpPr>
            <a:spLocks noGrp="1" noChangeArrowheads="1"/>
          </p:cNvSpPr>
          <p:nvPr>
            <p:ph type="title"/>
          </p:nvPr>
        </p:nvSpPr>
        <p:spPr>
          <a:xfrm flipV="1">
            <a:off x="2819400" y="-76200"/>
            <a:ext cx="7086600" cy="76200"/>
          </a:xfrm>
        </p:spPr>
        <p:txBody>
          <a:bodyPr>
            <a:normAutofit fontScale="90000"/>
          </a:bodyPr>
          <a:lstStyle/>
          <a:p>
            <a:pPr eaLnBrk="1" hangingPunct="1"/>
            <a:endParaRPr lang="en-US" sz="4000"/>
          </a:p>
        </p:txBody>
      </p:sp>
      <p:graphicFrame>
        <p:nvGraphicFramePr>
          <p:cNvPr id="51313" name="Group 113"/>
          <p:cNvGraphicFramePr>
            <a:graphicFrameLocks noGrp="1"/>
          </p:cNvGraphicFramePr>
          <p:nvPr>
            <p:ph idx="1"/>
          </p:nvPr>
        </p:nvGraphicFramePr>
        <p:xfrm>
          <a:off x="1828800" y="228600"/>
          <a:ext cx="8534400" cy="5761040"/>
        </p:xfrm>
        <a:graphic>
          <a:graphicData uri="http://schemas.openxmlformats.org/drawingml/2006/table">
            <a:tbl>
              <a:tblPr/>
              <a:tblGrid>
                <a:gridCol w="1463675">
                  <a:extLst>
                    <a:ext uri="{9D8B030D-6E8A-4147-A177-3AD203B41FA5}">
                      <a16:colId xmlns:a16="http://schemas.microsoft.com/office/drawing/2014/main" xmlns="" val="20000"/>
                    </a:ext>
                  </a:extLst>
                </a:gridCol>
                <a:gridCol w="1203325">
                  <a:extLst>
                    <a:ext uri="{9D8B030D-6E8A-4147-A177-3AD203B41FA5}">
                      <a16:colId xmlns:a16="http://schemas.microsoft.com/office/drawing/2014/main" xmlns="" val="20001"/>
                    </a:ext>
                  </a:extLst>
                </a:gridCol>
                <a:gridCol w="2438400">
                  <a:extLst>
                    <a:ext uri="{9D8B030D-6E8A-4147-A177-3AD203B41FA5}">
                      <a16:colId xmlns:a16="http://schemas.microsoft.com/office/drawing/2014/main" xmlns="" val="20002"/>
                    </a:ext>
                  </a:extLst>
                </a:gridCol>
                <a:gridCol w="1066800">
                  <a:extLst>
                    <a:ext uri="{9D8B030D-6E8A-4147-A177-3AD203B41FA5}">
                      <a16:colId xmlns:a16="http://schemas.microsoft.com/office/drawing/2014/main" xmlns="" val="20003"/>
                    </a:ext>
                  </a:extLst>
                </a:gridCol>
                <a:gridCol w="2362200">
                  <a:extLst>
                    <a:ext uri="{9D8B030D-6E8A-4147-A177-3AD203B41FA5}">
                      <a16:colId xmlns:a16="http://schemas.microsoft.com/office/drawing/2014/main" xmlns="" val="20004"/>
                    </a:ext>
                  </a:extLst>
                </a:gridCol>
              </a:tblGrid>
              <a:tr h="623950">
                <a:tc row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Items</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Family A</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Family B</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hMerge="1">
                  <a:txBody>
                    <a:bodyPr/>
                    <a:lstStyle/>
                    <a:p>
                      <a:endParaRPr lang="en-US"/>
                    </a:p>
                  </a:txBody>
                  <a:tcPr/>
                </a:tc>
                <a:extLst>
                  <a:ext uri="{0D108BD9-81ED-4DB2-BD59-A6C34878D82A}">
                    <a16:rowId xmlns:a16="http://schemas.microsoft.com/office/drawing/2014/main" xmlns="" val="10000"/>
                  </a:ext>
                </a:extLst>
              </a:tr>
              <a:tr h="760488">
                <a:tc vMerge="1">
                  <a:txBody>
                    <a:bodyPr/>
                    <a:lstStyle/>
                    <a:p>
                      <a:endParaRPr 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Exp</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Angles</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Exp</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Angles</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99679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Food</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600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sng" strike="noStrike" cap="none" normalizeH="0" baseline="0" smtClean="0">
                          <a:ln>
                            <a:noFill/>
                          </a:ln>
                          <a:solidFill>
                            <a:schemeClr val="tx1"/>
                          </a:solidFill>
                          <a:effectLst/>
                          <a:latin typeface="Arial" charset="0"/>
                        </a:rPr>
                        <a:t>600</a:t>
                      </a:r>
                      <a:r>
                        <a:rPr kumimoji="0" lang="en-US" sz="2700" b="0" i="0" u="none" strike="noStrike" cap="none" normalizeH="0" baseline="0" smtClean="0">
                          <a:ln>
                            <a:noFill/>
                          </a:ln>
                          <a:solidFill>
                            <a:schemeClr val="tx1"/>
                          </a:solidFill>
                          <a:effectLst/>
                          <a:latin typeface="Arial" charset="0"/>
                        </a:rPr>
                        <a:t>*360=144</a:t>
                      </a:r>
                      <a:endParaRPr kumimoji="0" lang="en-US" sz="2700" b="0" i="0" u="sng" strike="noStrike" cap="none" normalizeH="0" baseline="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1500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800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sng" strike="noStrike" cap="none" normalizeH="0" baseline="0" smtClean="0">
                          <a:ln>
                            <a:noFill/>
                          </a:ln>
                          <a:solidFill>
                            <a:schemeClr val="tx1"/>
                          </a:solidFill>
                          <a:effectLst/>
                          <a:latin typeface="Arial" charset="0"/>
                        </a:rPr>
                        <a:t>800</a:t>
                      </a:r>
                      <a:r>
                        <a:rPr kumimoji="0" lang="en-US" sz="2700" b="0" i="0" u="none" strike="noStrike" cap="none" normalizeH="0" baseline="0" smtClean="0">
                          <a:ln>
                            <a:noFill/>
                          </a:ln>
                          <a:solidFill>
                            <a:schemeClr val="tx1"/>
                          </a:solidFill>
                          <a:effectLst/>
                          <a:latin typeface="Arial" charset="0"/>
                        </a:rPr>
                        <a:t>*360=144</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2000</a:t>
                      </a:r>
                      <a:endParaRPr kumimoji="0" lang="en-US" sz="2700" b="0" i="0" u="sng" strike="noStrike" cap="none" normalizeH="0" baseline="0" smtClean="0">
                        <a:ln>
                          <a:noFill/>
                        </a:ln>
                        <a:solidFill>
                          <a:schemeClr val="tx1"/>
                        </a:solidFill>
                        <a:effectLst/>
                        <a:latin typeface="Arial" charset="0"/>
                      </a:endParaRP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744612">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Cloth</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24</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18</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76366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rent</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96</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600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90</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743024">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Fuel </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24</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18</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625537">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Misc</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72</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500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90</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r h="50297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Total</a:t>
                      </a:r>
                    </a:p>
                  </a:txBody>
                  <a:tcPr marT="45725" marB="45725"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1500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360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2000</a:t>
                      </a:r>
                    </a:p>
                  </a:txBody>
                  <a:tcPr marT="45725" marB="45725"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360</a:t>
                      </a:r>
                    </a:p>
                  </a:txBody>
                  <a:tcPr marT="45725" marB="45725"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val="20984477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12"/>
          <p:cNvGraphicFramePr>
            <a:graphicFrameLocks noGrp="1" noChangeAspect="1"/>
          </p:cNvGraphicFramePr>
          <p:nvPr>
            <p:ph sz="half" idx="1"/>
          </p:nvPr>
        </p:nvGraphicFramePr>
        <p:xfrm>
          <a:off x="2212976" y="2520950"/>
          <a:ext cx="3686175" cy="2654300"/>
        </p:xfrm>
        <a:graphic>
          <a:graphicData uri="http://schemas.openxmlformats.org/presentationml/2006/ole">
            <mc:AlternateContent xmlns:mc="http://schemas.openxmlformats.org/markup-compatibility/2006">
              <mc:Choice xmlns:v="urn:schemas-microsoft-com:vml" Requires="v">
                <p:oleObj spid="_x0000_s4108" name="Chart" r:id="rId3" imgW="3514649" imgH="2705100" progId="Excel.Chart.8">
                  <p:embed/>
                </p:oleObj>
              </mc:Choice>
              <mc:Fallback>
                <p:oleObj name="Chart" r:id="rId3" imgW="3514649" imgH="2705100" progId="Excel.Char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2976" y="2520950"/>
                        <a:ext cx="36861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99" name="Object 15"/>
          <p:cNvGraphicFramePr>
            <a:graphicFrameLocks noGrp="1" noChangeAspect="1"/>
          </p:cNvGraphicFramePr>
          <p:nvPr>
            <p:ph sz="half" idx="2"/>
          </p:nvPr>
        </p:nvGraphicFramePr>
        <p:xfrm>
          <a:off x="6369051" y="2520950"/>
          <a:ext cx="3686175" cy="2654300"/>
        </p:xfrm>
        <a:graphic>
          <a:graphicData uri="http://schemas.openxmlformats.org/presentationml/2006/ole">
            <mc:AlternateContent xmlns:mc="http://schemas.openxmlformats.org/markup-compatibility/2006">
              <mc:Choice xmlns:v="urn:schemas-microsoft-com:vml" Requires="v">
                <p:oleObj spid="_x0000_s4109" name="Chart" r:id="rId5" imgW="3514649" imgH="2705100" progId="Excel.Chart.8">
                  <p:embed/>
                </p:oleObj>
              </mc:Choice>
              <mc:Fallback>
                <p:oleObj name="Chart" r:id="rId5" imgW="3514649" imgH="2705100"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9051" y="2520950"/>
                        <a:ext cx="368617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cmpd="sng">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Text Box 18"/>
          <p:cNvSpPr txBox="1">
            <a:spLocks noChangeArrowheads="1"/>
          </p:cNvSpPr>
          <p:nvPr/>
        </p:nvSpPr>
        <p:spPr bwMode="auto">
          <a:xfrm>
            <a:off x="3108326" y="1184275"/>
            <a:ext cx="2682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101" name="Text Box 19"/>
          <p:cNvSpPr txBox="1">
            <a:spLocks noChangeArrowheads="1"/>
          </p:cNvSpPr>
          <p:nvPr/>
        </p:nvSpPr>
        <p:spPr bwMode="auto">
          <a:xfrm>
            <a:off x="3070226" y="1668463"/>
            <a:ext cx="28733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sz="2400">
                <a:latin typeface="Times New Roman" panose="02020603050405020304" pitchFamily="18" charset="0"/>
              </a:rPr>
              <a:t>  </a:t>
            </a:r>
            <a:r>
              <a:rPr lang="en-US" sz="2800">
                <a:latin typeface="Times New Roman" panose="02020603050405020304" pitchFamily="18" charset="0"/>
              </a:rPr>
              <a:t>Family A</a:t>
            </a:r>
          </a:p>
        </p:txBody>
      </p:sp>
      <p:sp>
        <p:nvSpPr>
          <p:cNvPr id="4102" name="Text Box 20"/>
          <p:cNvSpPr txBox="1">
            <a:spLocks noChangeArrowheads="1"/>
          </p:cNvSpPr>
          <p:nvPr/>
        </p:nvSpPr>
        <p:spPr bwMode="auto">
          <a:xfrm>
            <a:off x="7146926" y="1565275"/>
            <a:ext cx="1844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103" name="Text Box 21"/>
          <p:cNvSpPr txBox="1">
            <a:spLocks noChangeArrowheads="1"/>
          </p:cNvSpPr>
          <p:nvPr/>
        </p:nvSpPr>
        <p:spPr bwMode="auto">
          <a:xfrm>
            <a:off x="7299326" y="1717675"/>
            <a:ext cx="199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104" name="Text Box 22"/>
          <p:cNvSpPr txBox="1">
            <a:spLocks noChangeArrowheads="1"/>
          </p:cNvSpPr>
          <p:nvPr/>
        </p:nvSpPr>
        <p:spPr bwMode="auto">
          <a:xfrm>
            <a:off x="7299326" y="1641475"/>
            <a:ext cx="2301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sz="2400">
              <a:latin typeface="Times New Roman" panose="02020603050405020304" pitchFamily="18" charset="0"/>
            </a:endParaRPr>
          </a:p>
        </p:txBody>
      </p:sp>
      <p:sp>
        <p:nvSpPr>
          <p:cNvPr id="4105" name="Text Box 23"/>
          <p:cNvSpPr txBox="1">
            <a:spLocks noChangeArrowheads="1"/>
          </p:cNvSpPr>
          <p:nvPr/>
        </p:nvSpPr>
        <p:spPr bwMode="auto">
          <a:xfrm>
            <a:off x="7299326" y="1641476"/>
            <a:ext cx="2073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sz="2800">
                <a:latin typeface="Times New Roman" panose="02020603050405020304" pitchFamily="18" charset="0"/>
              </a:rPr>
              <a:t>Family B</a:t>
            </a:r>
          </a:p>
        </p:txBody>
      </p:sp>
    </p:spTree>
    <p:extLst>
      <p:ext uri="{BB962C8B-B14F-4D97-AF65-F5344CB8AC3E}">
        <p14:creationId xmlns:p14="http://schemas.microsoft.com/office/powerpoint/2010/main" val="424228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Diagrams</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smtClean="0"/>
              <a:t>Simple bar chart</a:t>
            </a:r>
          </a:p>
          <a:p>
            <a:r>
              <a:rPr lang="en-US" sz="2400" dirty="0" smtClean="0"/>
              <a:t>Multiple bar chart</a:t>
            </a:r>
          </a:p>
          <a:p>
            <a:r>
              <a:rPr lang="en-US" sz="2400" dirty="0" smtClean="0"/>
              <a:t>Component bar chart</a:t>
            </a:r>
          </a:p>
          <a:p>
            <a:r>
              <a:rPr lang="en-US" sz="2400" dirty="0" smtClean="0"/>
              <a:t>Pie chart</a:t>
            </a:r>
            <a:endParaRPr lang="en-US" sz="2400" dirty="0"/>
          </a:p>
        </p:txBody>
      </p:sp>
    </p:spTree>
    <p:extLst>
      <p:ext uri="{BB962C8B-B14F-4D97-AF65-F5344CB8AC3E}">
        <p14:creationId xmlns:p14="http://schemas.microsoft.com/office/powerpoint/2010/main" val="8609637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438400" y="609600"/>
            <a:ext cx="7086600" cy="990600"/>
          </a:xfrm>
        </p:spPr>
        <p:txBody>
          <a:bodyPr/>
          <a:lstStyle/>
          <a:p>
            <a:pPr eaLnBrk="1" hangingPunct="1"/>
            <a:r>
              <a:rPr lang="en-US" smtClean="0"/>
              <a:t>Simple bar chart</a:t>
            </a:r>
          </a:p>
        </p:txBody>
      </p:sp>
      <p:sp>
        <p:nvSpPr>
          <p:cNvPr id="14339" name="Rectangle 3"/>
          <p:cNvSpPr>
            <a:spLocks noGrp="1" noChangeArrowheads="1"/>
          </p:cNvSpPr>
          <p:nvPr>
            <p:ph type="body" idx="1"/>
          </p:nvPr>
        </p:nvSpPr>
        <p:spPr>
          <a:xfrm>
            <a:off x="1446756" y="609600"/>
            <a:ext cx="7315200" cy="5791200"/>
          </a:xfrm>
        </p:spPr>
        <p:txBody>
          <a:bodyPr/>
          <a:lstStyle/>
          <a:p>
            <a:pPr eaLnBrk="1" hangingPunct="1">
              <a:lnSpc>
                <a:spcPct val="90000"/>
              </a:lnSpc>
            </a:pPr>
            <a:r>
              <a:rPr lang="en-US" sz="2200" dirty="0"/>
              <a:t>A simple bar chart is used to represent data involving only one variable classified on spatial (geographical), qualitative or temporal (time series) bases. In simple bar chart we make bars of equal width but variable length.</a:t>
            </a:r>
          </a:p>
          <a:p>
            <a:pPr eaLnBrk="1" hangingPunct="1">
              <a:lnSpc>
                <a:spcPct val="90000"/>
              </a:lnSpc>
            </a:pPr>
            <a:r>
              <a:rPr lang="en-US" sz="2200" dirty="0"/>
              <a:t> Draw x-axis and y- axis on paper</a:t>
            </a:r>
          </a:p>
          <a:p>
            <a:pPr eaLnBrk="1" hangingPunct="1">
              <a:lnSpc>
                <a:spcPct val="90000"/>
              </a:lnSpc>
            </a:pPr>
            <a:r>
              <a:rPr lang="en-US" sz="2200" dirty="0"/>
              <a:t> Take the bases of classification along x-axis and observed variable along y-axis.</a:t>
            </a:r>
          </a:p>
          <a:p>
            <a:pPr eaLnBrk="1" hangingPunct="1">
              <a:lnSpc>
                <a:spcPct val="90000"/>
              </a:lnSpc>
            </a:pPr>
            <a:r>
              <a:rPr lang="en-US" sz="2200" dirty="0"/>
              <a:t>Mark signs of equal breadth for each class and leave equal breadth in between two classes.</a:t>
            </a:r>
          </a:p>
          <a:p>
            <a:pPr eaLnBrk="1" hangingPunct="1">
              <a:lnSpc>
                <a:spcPct val="90000"/>
              </a:lnSpc>
            </a:pPr>
            <a:r>
              <a:rPr lang="en-US" sz="2200" dirty="0"/>
              <a:t> Finally mark the values of the given variable to prepare required bars.</a:t>
            </a:r>
          </a:p>
        </p:txBody>
      </p:sp>
    </p:spTree>
    <p:extLst>
      <p:ext uri="{BB962C8B-B14F-4D97-AF65-F5344CB8AC3E}">
        <p14:creationId xmlns:p14="http://schemas.microsoft.com/office/powerpoint/2010/main" val="211824594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286000" y="457200"/>
            <a:ext cx="7086600" cy="1143000"/>
          </a:xfrm>
        </p:spPr>
        <p:txBody>
          <a:bodyPr/>
          <a:lstStyle/>
          <a:p>
            <a:pPr eaLnBrk="1" hangingPunct="1"/>
            <a:r>
              <a:rPr lang="en-US" smtClean="0"/>
              <a:t>Example 1</a:t>
            </a:r>
          </a:p>
        </p:txBody>
      </p:sp>
      <p:sp>
        <p:nvSpPr>
          <p:cNvPr id="15363" name="Rectangle 3"/>
          <p:cNvSpPr>
            <a:spLocks noGrp="1" noChangeArrowheads="1"/>
          </p:cNvSpPr>
          <p:nvPr>
            <p:ph type="body" sz="half" idx="1"/>
          </p:nvPr>
        </p:nvSpPr>
        <p:spPr>
          <a:xfrm>
            <a:off x="2514600" y="1676400"/>
            <a:ext cx="6096000" cy="2209800"/>
          </a:xfrm>
        </p:spPr>
        <p:txBody>
          <a:bodyPr/>
          <a:lstStyle/>
          <a:p>
            <a:pPr eaLnBrk="1" hangingPunct="1"/>
            <a:r>
              <a:rPr lang="en-US" sz="2700"/>
              <a:t>Draw a simple bar diagram to represent the turnover of a company for 5 years.</a:t>
            </a:r>
          </a:p>
          <a:p>
            <a:pPr eaLnBrk="1" hangingPunct="1"/>
            <a:endParaRPr lang="en-US" sz="2700"/>
          </a:p>
          <a:p>
            <a:pPr eaLnBrk="1" hangingPunct="1">
              <a:buFont typeface="Wingdings" panose="05000000000000000000" pitchFamily="2" charset="2"/>
              <a:buNone/>
            </a:pPr>
            <a:endParaRPr lang="en-US" sz="2700"/>
          </a:p>
        </p:txBody>
      </p:sp>
      <p:graphicFrame>
        <p:nvGraphicFramePr>
          <p:cNvPr id="32812" name="Group 44"/>
          <p:cNvGraphicFramePr>
            <a:graphicFrameLocks noGrp="1"/>
          </p:cNvGraphicFramePr>
          <p:nvPr>
            <p:ph sz="half" idx="2"/>
            <p:extLst>
              <p:ext uri="{D42A27DB-BD31-4B8C-83A1-F6EECF244321}">
                <p14:modId xmlns:p14="http://schemas.microsoft.com/office/powerpoint/2010/main" val="858944322"/>
              </p:ext>
            </p:extLst>
          </p:nvPr>
        </p:nvGraphicFramePr>
        <p:xfrm>
          <a:off x="1107510" y="3222321"/>
          <a:ext cx="7772400" cy="1981200"/>
        </p:xfrm>
        <a:graphic>
          <a:graphicData uri="http://schemas.openxmlformats.org/drawingml/2006/table">
            <a:tbl>
              <a:tblPr/>
              <a:tblGrid>
                <a:gridCol w="18288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1219200">
                  <a:extLst>
                    <a:ext uri="{9D8B030D-6E8A-4147-A177-3AD203B41FA5}">
                      <a16:colId xmlns:a16="http://schemas.microsoft.com/office/drawing/2014/main" xmlns="" val="20003"/>
                    </a:ext>
                  </a:extLst>
                </a:gridCol>
                <a:gridCol w="1219200">
                  <a:extLst>
                    <a:ext uri="{9D8B030D-6E8A-4147-A177-3AD203B41FA5}">
                      <a16:colId xmlns:a16="http://schemas.microsoft.com/office/drawing/2014/main" xmlns="" val="20004"/>
                    </a:ext>
                  </a:extLst>
                </a:gridCol>
                <a:gridCol w="1219200">
                  <a:extLst>
                    <a:ext uri="{9D8B030D-6E8A-4147-A177-3AD203B41FA5}">
                      <a16:colId xmlns:a16="http://schemas.microsoft.com/office/drawing/2014/main" xmlns="" val="20005"/>
                    </a:ext>
                  </a:extLst>
                </a:gridCol>
              </a:tblGrid>
              <a:tr h="7620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Years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1995</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1996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1997</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1998</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1999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12192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Turnover</a:t>
                      </a:r>
                    </a:p>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(Rupees)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3500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4200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4350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4800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4850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53917956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smtClean="0"/>
              <a:t>Simple bar chart</a:t>
            </a:r>
          </a:p>
        </p:txBody>
      </p:sp>
      <p:graphicFrame>
        <p:nvGraphicFramePr>
          <p:cNvPr id="1026" name="Object 4"/>
          <p:cNvGraphicFramePr>
            <a:graphicFrameLocks noGrp="1" noChangeAspect="1"/>
          </p:cNvGraphicFramePr>
          <p:nvPr>
            <p:ph idx="1"/>
            <p:extLst>
              <p:ext uri="{D42A27DB-BD31-4B8C-83A1-F6EECF244321}">
                <p14:modId xmlns:p14="http://schemas.microsoft.com/office/powerpoint/2010/main" val="101470230"/>
              </p:ext>
            </p:extLst>
          </p:nvPr>
        </p:nvGraphicFramePr>
        <p:xfrm>
          <a:off x="1502079" y="1616075"/>
          <a:ext cx="6091238" cy="4064000"/>
        </p:xfrm>
        <a:graphic>
          <a:graphicData uri="http://schemas.openxmlformats.org/presentationml/2006/ole">
            <mc:AlternateContent xmlns:mc="http://schemas.openxmlformats.org/markup-compatibility/2006">
              <mc:Choice xmlns:v="urn:schemas-microsoft-com:vml" Requires="v">
                <p:oleObj spid="_x0000_s1031" name="Chart" r:id="rId3" imgW="6095955" imgH="4067100" progId="MSGraph.Chart.8">
                  <p:embed followColorScheme="full"/>
                </p:oleObj>
              </mc:Choice>
              <mc:Fallback>
                <p:oleObj name="Chart" r:id="rId3" imgW="6095955" imgH="4067100" progId="MSGraph.Chart.8">
                  <p:embed followColorScheme="full"/>
                  <p:pic>
                    <p:nvPicPr>
                      <p:cNvPr id="0" name=""/>
                      <p:cNvPicPr>
                        <a:picLocks noChangeAspect="1" noChangeArrowheads="1"/>
                      </p:cNvPicPr>
                      <p:nvPr/>
                    </p:nvPicPr>
                    <p:blipFill>
                      <a:blip r:embed="rId4"/>
                      <a:srcRect/>
                      <a:stretch>
                        <a:fillRect/>
                      </a:stretch>
                    </p:blipFill>
                    <p:spPr bwMode="auto">
                      <a:xfrm>
                        <a:off x="1502079" y="1616075"/>
                        <a:ext cx="6091238"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053813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209801" y="0"/>
            <a:ext cx="6246813" cy="1582738"/>
          </a:xfrm>
        </p:spPr>
        <p:txBody>
          <a:bodyPr/>
          <a:lstStyle/>
          <a:p>
            <a:pPr eaLnBrk="1" hangingPunct="1"/>
            <a:r>
              <a:rPr lang="en-US" smtClean="0"/>
              <a:t>Example 2</a:t>
            </a:r>
          </a:p>
        </p:txBody>
      </p:sp>
      <p:sp>
        <p:nvSpPr>
          <p:cNvPr id="16387" name="Rectangle 3"/>
          <p:cNvSpPr>
            <a:spLocks noGrp="1" noChangeArrowheads="1"/>
          </p:cNvSpPr>
          <p:nvPr>
            <p:ph type="body" sz="half" idx="1"/>
          </p:nvPr>
        </p:nvSpPr>
        <p:spPr>
          <a:xfrm>
            <a:off x="2057400" y="1981200"/>
            <a:ext cx="4419600" cy="3352800"/>
          </a:xfrm>
        </p:spPr>
        <p:txBody>
          <a:bodyPr/>
          <a:lstStyle/>
          <a:p>
            <a:pPr eaLnBrk="1" hangingPunct="1"/>
            <a:r>
              <a:rPr lang="en-US" sz="2700"/>
              <a:t>The following table gives labor force participation rate of different Islamic countries in 2002</a:t>
            </a:r>
          </a:p>
        </p:txBody>
      </p:sp>
      <p:graphicFrame>
        <p:nvGraphicFramePr>
          <p:cNvPr id="34863" name="Group 47"/>
          <p:cNvGraphicFramePr>
            <a:graphicFrameLocks noGrp="1"/>
          </p:cNvGraphicFramePr>
          <p:nvPr>
            <p:ph sz="half" idx="2"/>
          </p:nvPr>
        </p:nvGraphicFramePr>
        <p:xfrm>
          <a:off x="6553200" y="838200"/>
          <a:ext cx="3657600" cy="5334000"/>
        </p:xfrm>
        <a:graphic>
          <a:graphicData uri="http://schemas.openxmlformats.org/drawingml/2006/table">
            <a:tbl>
              <a:tblPr/>
              <a:tblGrid>
                <a:gridCol w="2362200">
                  <a:extLst>
                    <a:ext uri="{9D8B030D-6E8A-4147-A177-3AD203B41FA5}">
                      <a16:colId xmlns:a16="http://schemas.microsoft.com/office/drawing/2014/main" xmlns="" val="20000"/>
                    </a:ext>
                  </a:extLst>
                </a:gridCol>
                <a:gridCol w="1295400">
                  <a:extLst>
                    <a:ext uri="{9D8B030D-6E8A-4147-A177-3AD203B41FA5}">
                      <a16:colId xmlns:a16="http://schemas.microsoft.com/office/drawing/2014/main" xmlns="" val="20001"/>
                    </a:ext>
                  </a:extLst>
                </a:gridCol>
              </a:tblGrid>
              <a:tr h="673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countries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Labor force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6731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Bangladesh</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37.5</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Indonesia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36.4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Libya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24.4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Pakistan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26.0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Saudi Arabia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38.0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r h="7493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Turkey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25.0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6"/>
                  </a:ext>
                </a:extLst>
              </a:tr>
            </a:tbl>
          </a:graphicData>
        </a:graphic>
      </p:graphicFrame>
    </p:spTree>
    <p:extLst>
      <p:ext uri="{BB962C8B-B14F-4D97-AF65-F5344CB8AC3E}">
        <p14:creationId xmlns:p14="http://schemas.microsoft.com/office/powerpoint/2010/main" val="416503004"/>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590800" y="533400"/>
            <a:ext cx="7086600" cy="914400"/>
          </a:xfrm>
        </p:spPr>
        <p:txBody>
          <a:bodyPr/>
          <a:lstStyle/>
          <a:p>
            <a:pPr eaLnBrk="1" hangingPunct="1"/>
            <a:r>
              <a:rPr lang="en-US" smtClean="0"/>
              <a:t>Multiple bar chart</a:t>
            </a:r>
          </a:p>
        </p:txBody>
      </p:sp>
      <p:sp>
        <p:nvSpPr>
          <p:cNvPr id="17411" name="Rectangle 3"/>
          <p:cNvSpPr>
            <a:spLocks noGrp="1" noChangeArrowheads="1"/>
          </p:cNvSpPr>
          <p:nvPr>
            <p:ph type="body" idx="1"/>
          </p:nvPr>
        </p:nvSpPr>
        <p:spPr>
          <a:xfrm>
            <a:off x="1409178" y="533400"/>
            <a:ext cx="7086600" cy="4343400"/>
          </a:xfrm>
        </p:spPr>
        <p:txBody>
          <a:bodyPr>
            <a:normAutofit/>
          </a:bodyPr>
          <a:lstStyle/>
          <a:p>
            <a:pPr eaLnBrk="1" hangingPunct="1"/>
            <a:r>
              <a:rPr lang="en-US" sz="2400" dirty="0" smtClean="0"/>
              <a:t>By multiple bar diagram two or more sets of inter-related data are represented. Multiple bar diagram facilitates comparison between more than one phenomena. The technique of simple bar chart is used to draw this diagram but the difference is that we use different shades, colors or dots to distinguish between different phenomena.</a:t>
            </a:r>
          </a:p>
        </p:txBody>
      </p:sp>
    </p:spTree>
    <p:extLst>
      <p:ext uri="{BB962C8B-B14F-4D97-AF65-F5344CB8AC3E}">
        <p14:creationId xmlns:p14="http://schemas.microsoft.com/office/powerpoint/2010/main" val="152987061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60118" y="483295"/>
            <a:ext cx="7086600" cy="1447800"/>
          </a:xfrm>
        </p:spPr>
        <p:txBody>
          <a:bodyPr/>
          <a:lstStyle/>
          <a:p>
            <a:pPr eaLnBrk="1" hangingPunct="1"/>
            <a:r>
              <a:rPr lang="en-US" dirty="0" smtClean="0"/>
              <a:t>Example 3</a:t>
            </a:r>
          </a:p>
        </p:txBody>
      </p:sp>
      <p:sp>
        <p:nvSpPr>
          <p:cNvPr id="18435" name="Rectangle 3"/>
          <p:cNvSpPr>
            <a:spLocks noGrp="1" noChangeArrowheads="1"/>
          </p:cNvSpPr>
          <p:nvPr>
            <p:ph type="body" sz="half" idx="1"/>
          </p:nvPr>
        </p:nvSpPr>
        <p:spPr>
          <a:xfrm>
            <a:off x="1085589" y="0"/>
            <a:ext cx="6629400" cy="3657600"/>
          </a:xfrm>
        </p:spPr>
        <p:txBody>
          <a:bodyPr/>
          <a:lstStyle/>
          <a:p>
            <a:pPr eaLnBrk="1" hangingPunct="1"/>
            <a:r>
              <a:rPr lang="en-US" sz="2700" dirty="0"/>
              <a:t>The following table gives the birth and death rates per thousand of few countries.</a:t>
            </a:r>
          </a:p>
        </p:txBody>
      </p:sp>
      <p:graphicFrame>
        <p:nvGraphicFramePr>
          <p:cNvPr id="37933" name="Group 45"/>
          <p:cNvGraphicFramePr>
            <a:graphicFrameLocks noGrp="1"/>
          </p:cNvGraphicFramePr>
          <p:nvPr>
            <p:ph sz="half" idx="2"/>
            <p:extLst>
              <p:ext uri="{D42A27DB-BD31-4B8C-83A1-F6EECF244321}">
                <p14:modId xmlns:p14="http://schemas.microsoft.com/office/powerpoint/2010/main" val="339505625"/>
              </p:ext>
            </p:extLst>
          </p:nvPr>
        </p:nvGraphicFramePr>
        <p:xfrm>
          <a:off x="997907" y="2722322"/>
          <a:ext cx="6559550" cy="3030538"/>
        </p:xfrm>
        <a:graphic>
          <a:graphicData uri="http://schemas.openxmlformats.org/drawingml/2006/table">
            <a:tbl>
              <a:tblPr/>
              <a:tblGrid>
                <a:gridCol w="2581275">
                  <a:extLst>
                    <a:ext uri="{9D8B030D-6E8A-4147-A177-3AD203B41FA5}">
                      <a16:colId xmlns:a16="http://schemas.microsoft.com/office/drawing/2014/main" xmlns="" val="20000"/>
                    </a:ext>
                  </a:extLst>
                </a:gridCol>
                <a:gridCol w="2043113">
                  <a:extLst>
                    <a:ext uri="{9D8B030D-6E8A-4147-A177-3AD203B41FA5}">
                      <a16:colId xmlns:a16="http://schemas.microsoft.com/office/drawing/2014/main" xmlns="" val="20001"/>
                    </a:ext>
                  </a:extLst>
                </a:gridCol>
                <a:gridCol w="1935162">
                  <a:extLst>
                    <a:ext uri="{9D8B030D-6E8A-4147-A177-3AD203B41FA5}">
                      <a16:colId xmlns:a16="http://schemas.microsoft.com/office/drawing/2014/main" xmlns="" val="20002"/>
                    </a:ext>
                  </a:extLst>
                </a:gridCol>
              </a:tblGrid>
              <a:tr h="498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Country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Birth rate</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Death rate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0"/>
                  </a:ext>
                </a:extLst>
              </a:tr>
              <a:tr h="51593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India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33</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1"/>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Japan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32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2"/>
                  </a:ext>
                </a:extLst>
              </a:tr>
              <a:tr h="50006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Egypt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16</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10</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3"/>
                  </a:ext>
                </a:extLst>
              </a:tr>
              <a:tr h="4968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Australia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44</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24</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4"/>
                  </a:ext>
                </a:extLst>
              </a:tr>
              <a:tr h="49847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Russia</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smtClean="0">
                          <a:ln>
                            <a:noFill/>
                          </a:ln>
                          <a:solidFill>
                            <a:schemeClr val="tx1"/>
                          </a:solidFill>
                          <a:effectLst/>
                          <a:latin typeface="Arial" charset="0"/>
                        </a:rPr>
                        <a:t>20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sz="2700" b="0" i="0" u="none" strike="noStrike" cap="none" normalizeH="0" baseline="0" dirty="0" smtClean="0">
                          <a:ln>
                            <a:noFill/>
                          </a:ln>
                          <a:solidFill>
                            <a:schemeClr val="tx1"/>
                          </a:solidFill>
                          <a:effectLst/>
                          <a:latin typeface="Arial" charset="0"/>
                        </a:rPr>
                        <a:t>9</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244322813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mtClean="0"/>
              <a:t>Multiple bar chart</a:t>
            </a:r>
          </a:p>
        </p:txBody>
      </p:sp>
      <p:graphicFrame>
        <p:nvGraphicFramePr>
          <p:cNvPr id="2050" name="Object 4"/>
          <p:cNvGraphicFramePr>
            <a:graphicFrameLocks noGrp="1" noChangeAspect="1"/>
          </p:cNvGraphicFramePr>
          <p:nvPr>
            <p:ph idx="1"/>
          </p:nvPr>
        </p:nvGraphicFramePr>
        <p:xfrm>
          <a:off x="2938464" y="1854200"/>
          <a:ext cx="6389687" cy="3987800"/>
        </p:xfrm>
        <a:graphic>
          <a:graphicData uri="http://schemas.openxmlformats.org/presentationml/2006/ole">
            <mc:AlternateContent xmlns:mc="http://schemas.openxmlformats.org/markup-compatibility/2006">
              <mc:Choice xmlns:v="urn:schemas-microsoft-com:vml" Requires="v">
                <p:oleObj spid="_x0000_s2055" name="Chart" r:id="rId3" imgW="6095955" imgH="4067100" progId="MSGraph.Chart.8">
                  <p:embed followColorScheme="full"/>
                </p:oleObj>
              </mc:Choice>
              <mc:Fallback>
                <p:oleObj name="Chart" r:id="rId3" imgW="6095955" imgH="4067100" progId="MSGraph.Chart.8">
                  <p:embed followColorScheme="full"/>
                  <p:pic>
                    <p:nvPicPr>
                      <p:cNvPr id="0" name=""/>
                      <p:cNvPicPr>
                        <a:picLocks noChangeAspect="1" noChangeArrowheads="1"/>
                      </p:cNvPicPr>
                      <p:nvPr/>
                    </p:nvPicPr>
                    <p:blipFill>
                      <a:blip r:embed="rId4"/>
                      <a:srcRect/>
                      <a:stretch>
                        <a:fillRect/>
                      </a:stretch>
                    </p:blipFill>
                    <p:spPr bwMode="auto">
                      <a:xfrm>
                        <a:off x="2938464" y="1854200"/>
                        <a:ext cx="6389687" cy="398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8589662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113</TotalTime>
  <Words>551</Words>
  <Application>Microsoft Office PowerPoint</Application>
  <PresentationFormat>Widescreen</PresentationFormat>
  <Paragraphs>178</Paragraphs>
  <Slides>17</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5" baseType="lpstr">
      <vt:lpstr>Arial</vt:lpstr>
      <vt:lpstr>Calibri</vt:lpstr>
      <vt:lpstr>Calibri Light</vt:lpstr>
      <vt:lpstr>Tahoma</vt:lpstr>
      <vt:lpstr>Times New Roman</vt:lpstr>
      <vt:lpstr>Wingdings</vt:lpstr>
      <vt:lpstr>Celestial</vt:lpstr>
      <vt:lpstr>Chart</vt:lpstr>
      <vt:lpstr>PowerPoint Presentation</vt:lpstr>
      <vt:lpstr>Diagrams </vt:lpstr>
      <vt:lpstr>Simple bar chart</vt:lpstr>
      <vt:lpstr>Example 1</vt:lpstr>
      <vt:lpstr>Simple bar chart</vt:lpstr>
      <vt:lpstr>Example 2</vt:lpstr>
      <vt:lpstr>Multiple bar chart</vt:lpstr>
      <vt:lpstr>Example 3</vt:lpstr>
      <vt:lpstr>Multiple bar chart</vt:lpstr>
      <vt:lpstr>Example 4</vt:lpstr>
      <vt:lpstr>Component bar chart</vt:lpstr>
      <vt:lpstr>Example 5</vt:lpstr>
      <vt:lpstr>Component bar chart</vt:lpstr>
      <vt:lpstr>Pie diagram</vt:lpstr>
      <vt:lpstr>Example 6</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Frequency distribution contine</dc:title>
  <dc:creator>Shumaila</dc:creator>
  <cp:lastModifiedBy>Microsoft account</cp:lastModifiedBy>
  <cp:revision>11</cp:revision>
  <dcterms:created xsi:type="dcterms:W3CDTF">2019-03-14T17:59:01Z</dcterms:created>
  <dcterms:modified xsi:type="dcterms:W3CDTF">2021-05-19T08:06:37Z</dcterms:modified>
</cp:coreProperties>
</file>