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  <p:sldMasterId id="2147483725" r:id="rId2"/>
  </p:sldMasterIdLst>
  <p:notesMasterIdLst>
    <p:notesMasterId r:id="rId10"/>
  </p:notesMasterIdLst>
  <p:sldIdLst>
    <p:sldId id="256" r:id="rId3"/>
    <p:sldId id="257" r:id="rId4"/>
    <p:sldId id="279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89AFD-388E-4008-A065-ADCB0CFF234C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0B87-5046-44B6-BE93-C3C10D8A1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40B87-5046-44B6-BE93-C3C10D8A1A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551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831BC-DFC1-44D6-AD7E-ADC60C9F51F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1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58B3-7C04-48EA-856B-30B6E1081B4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3994-4D90-4E11-9AD0-414D99280F4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48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EAA6-E505-425A-829F-7D42DEB8D7D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22136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8139-D5DF-499D-B730-92D3AADBA5F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32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BBC8-7482-466B-B4A9-413FDDF0B20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8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D899-62AA-4816-B95A-E088058FF173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32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3BD6-253E-4AD1-AAA8-16441D227E8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04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828E-97AA-4254-895A-6F24B5CB115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6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 userDrawn="1"/>
        </p:nvGrpSpPr>
        <p:grpSpPr bwMode="auto">
          <a:xfrm>
            <a:off x="179917" y="2438400"/>
            <a:ext cx="12012083" cy="1181100"/>
            <a:chOff x="0" y="1536"/>
            <a:chExt cx="5675" cy="744"/>
          </a:xfrm>
        </p:grpSpPr>
        <p:grpSp>
          <p:nvGrpSpPr>
            <p:cNvPr id="5" name="Group 18"/>
            <p:cNvGrpSpPr>
              <a:grpSpLocks/>
            </p:cNvGrpSpPr>
            <p:nvPr userDrawn="1"/>
          </p:nvGrpSpPr>
          <p:grpSpPr bwMode="auto">
            <a:xfrm>
              <a:off x="185" y="1604"/>
              <a:ext cx="449" cy="297"/>
              <a:chOff x="720" y="336"/>
              <a:chExt cx="624" cy="432"/>
            </a:xfrm>
          </p:grpSpPr>
          <p:sp>
            <p:nvSpPr>
              <p:cNvPr id="12" name="Rectangle 19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20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6" name="Rectangle 21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" name="Rectangle 22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23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24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" name="Rectangle 26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33563"/>
            <a:ext cx="10363200" cy="1143000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1439"/>
            <a:ext cx="8534400" cy="1762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7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2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Inc..</a:t>
            </a:r>
          </a:p>
        </p:txBody>
      </p:sp>
      <p:sp>
        <p:nvSpPr>
          <p:cNvPr id="15" name="Rectangle 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73ADE8AF-DD1A-4C21-BF50-93055679BC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524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64906C80-BDE8-4FA3-BA0B-3F259EDB2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0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E07F8-F8AE-4A2C-8FD9-EA82DA01503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617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E2BC2265-078E-49AD-BE7C-2711435873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92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1868488"/>
            <a:ext cx="52832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868488"/>
            <a:ext cx="52832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466B279D-7303-48AB-BDD4-0D4FBBDCD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40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12801291-E2ED-4782-BB59-9080F681E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578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FCB8BE7F-041B-43AE-86FB-9CB3878B0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651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48E8EF50-9B27-417B-8AD4-76E37FB21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94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68EB96FE-66A7-4003-80A7-4C4A56D7B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628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7E6316DE-3B2C-42E5-B72B-C5B782DBD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598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A93B7878-336F-4C66-956E-08DEB8CF9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592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228600"/>
            <a:ext cx="2692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28600"/>
            <a:ext cx="7874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 4-</a:t>
            </a:r>
            <a:fld id="{5B7A81DB-A6D0-4119-8706-39251E270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3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0F59-04FD-4BBC-B003-0E91C84B485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7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6C77A-308C-4E72-9914-EEEE4486F950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0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55EB-B678-430B-9AAD-8AD74156397A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9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3AA9C-5D6C-46C7-A9E8-F1C97A9CC38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5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7E7B-4DC7-4AB9-94B5-BF5C3C39417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6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6216-810D-4F6E-B65C-5BFDDFFB55E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71C7-8E8E-44A4-8F9C-59907C7D52C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E4EAA6-E505-425A-829F-7D42DEB8D7DE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5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228600"/>
            <a:ext cx="1039071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868488"/>
            <a:ext cx="10769600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9460" name="Group 14"/>
          <p:cNvGrpSpPr>
            <a:grpSpLocks/>
          </p:cNvGrpSpPr>
          <p:nvPr userDrawn="1"/>
        </p:nvGrpSpPr>
        <p:grpSpPr bwMode="auto">
          <a:xfrm>
            <a:off x="1" y="609600"/>
            <a:ext cx="12012084" cy="1181100"/>
            <a:chOff x="0" y="1536"/>
            <a:chExt cx="5675" cy="744"/>
          </a:xfrm>
        </p:grpSpPr>
        <p:grpSp>
          <p:nvGrpSpPr>
            <p:cNvPr id="19463" name="Group 15"/>
            <p:cNvGrpSpPr>
              <a:grpSpLocks/>
            </p:cNvGrpSpPr>
            <p:nvPr userDrawn="1"/>
          </p:nvGrpSpPr>
          <p:grpSpPr bwMode="auto">
            <a:xfrm>
              <a:off x="183" y="1604"/>
              <a:ext cx="448" cy="297"/>
              <a:chOff x="720" y="336"/>
              <a:chExt cx="624" cy="432"/>
            </a:xfrm>
          </p:grpSpPr>
          <p:sp>
            <p:nvSpPr>
              <p:cNvPr id="48144" name="Rectangle 16"/>
              <p:cNvSpPr>
                <a:spLocks noChangeArrowheads="1"/>
              </p:cNvSpPr>
              <p:nvPr userDrawn="1"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 userDrawn="1"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48146" name="Rectangle 18"/>
            <p:cNvSpPr>
              <a:spLocks noChangeArrowheads="1"/>
            </p:cNvSpPr>
            <p:nvPr userDrawn="1"/>
          </p:nvSpPr>
          <p:spPr bwMode="auto">
            <a:xfrm>
              <a:off x="432" y="1868"/>
              <a:ext cx="294" cy="298"/>
            </a:xfrm>
            <a:prstGeom prst="rect">
              <a:avLst/>
            </a:prstGeom>
            <a:gradFill rotWithShape="1">
              <a:gsLst>
                <a:gs pos="0">
                  <a:srgbClr val="339966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147" name="Rectangle 19"/>
            <p:cNvSpPr>
              <a:spLocks noChangeArrowheads="1"/>
            </p:cNvSpPr>
            <p:nvPr userDrawn="1"/>
          </p:nvSpPr>
          <p:spPr bwMode="auto">
            <a:xfrm>
              <a:off x="245" y="1868"/>
              <a:ext cx="187" cy="298"/>
            </a:xfrm>
            <a:prstGeom prst="rect">
              <a:avLst/>
            </a:prstGeom>
            <a:solidFill>
              <a:srgbClr val="3399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148" name="Rectangle 20"/>
            <p:cNvSpPr>
              <a:spLocks noChangeArrowheads="1"/>
            </p:cNvSpPr>
            <p:nvPr userDrawn="1"/>
          </p:nvSpPr>
          <p:spPr bwMode="auto">
            <a:xfrm>
              <a:off x="144" y="2016"/>
              <a:ext cx="353" cy="264"/>
            </a:xfrm>
            <a:prstGeom prst="rect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CC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149" name="Rectangle 21"/>
            <p:cNvSpPr>
              <a:spLocks noChangeArrowheads="1"/>
            </p:cNvSpPr>
            <p:nvPr userDrawn="1"/>
          </p:nvSpPr>
          <p:spPr bwMode="auto">
            <a:xfrm>
              <a:off x="0" y="1823"/>
              <a:ext cx="353" cy="26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00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150" name="Rectangle 22"/>
            <p:cNvSpPr>
              <a:spLocks noChangeArrowheads="1"/>
            </p:cNvSpPr>
            <p:nvPr userDrawn="1"/>
          </p:nvSpPr>
          <p:spPr bwMode="auto">
            <a:xfrm>
              <a:off x="400" y="1536"/>
              <a:ext cx="20" cy="66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8151" name="Rectangle 23"/>
            <p:cNvSpPr>
              <a:spLocks noChangeArrowheads="1"/>
            </p:cNvSpPr>
            <p:nvPr userDrawn="1"/>
          </p:nvSpPr>
          <p:spPr bwMode="auto">
            <a:xfrm flipV="1">
              <a:off x="199" y="2052"/>
              <a:ext cx="5476" cy="3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815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534150"/>
            <a:ext cx="6197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/>
              <a:t>Basic Business Statistics, 10e © 2006 Prentice-Hall, Inc.</a:t>
            </a:r>
          </a:p>
        </p:txBody>
      </p:sp>
      <p:sp>
        <p:nvSpPr>
          <p:cNvPr id="481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534151"/>
            <a:ext cx="2844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altLang="en-US"/>
              <a:t>Chap 4-</a:t>
            </a:r>
            <a:fld id="{7CDCC8F2-93AF-4162-B385-AEFE176FAD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ctr" defTabSz="852488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6pPr>
      <a:lvl7pPr marL="9144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7pPr>
      <a:lvl8pPr marL="13716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8pPr>
      <a:lvl9pPr marL="1828800" algn="ctr" defTabSz="852488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9pPr>
    </p:titleStyle>
    <p:bodyStyle>
      <a:lvl1pPr marL="320675" indent="-32067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3738" indent="-268288" algn="l" defTabSz="852488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068388" indent="-215900" algn="l" defTabSz="85248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493838" indent="-212725" algn="l" defTabSz="85248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1919288" indent="-212725" algn="l" defTabSz="852488" rtl="0" eaLnBrk="0" fontAlgn="base" hangingPunct="0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3764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8336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2908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748088" indent="-212725" algn="l" defTabSz="85248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35784" cy="332958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2: Probability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1E6-4D9F-4936-87B5-7724ABD0E86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947920"/>
            <a:ext cx="8498497" cy="253070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D876-32EE-487E-B22D-8DAF1E7D5248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478628"/>
            <a:ext cx="8498497" cy="31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Basic Business Statistics, 10e © 2006 Prentice-Hall, Inc.</a:t>
            </a:r>
          </a:p>
        </p:txBody>
      </p:sp>
      <p:sp>
        <p:nvSpPr>
          <p:cNvPr id="205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524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</a:rPr>
              <a:t>Chap 4-</a:t>
            </a:r>
            <a:fld id="{FE675E3E-38D4-4FB3-B75A-94974CAD7F52}" type="slidenum">
              <a:rPr lang="en-US" altLang="en-US" sz="100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2053" name="AutoShape 2"/>
          <p:cNvSpPr>
            <a:spLocks noChangeArrowheads="1"/>
          </p:cNvSpPr>
          <p:nvPr/>
        </p:nvSpPr>
        <p:spPr bwMode="auto">
          <a:xfrm rot="18857508">
            <a:off x="7500144" y="5072856"/>
            <a:ext cx="685800" cy="1512888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8915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9677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8153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7391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6629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981200" y="533400"/>
            <a:ext cx="824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5867400" y="3200400"/>
            <a:ext cx="685800" cy="685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1" name="Oval 10"/>
          <p:cNvSpPr>
            <a:spLocks noChangeArrowheads="1"/>
          </p:cNvSpPr>
          <p:nvPr/>
        </p:nvSpPr>
        <p:spPr bwMode="auto">
          <a:xfrm>
            <a:off x="6172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2" name="Oval 11"/>
          <p:cNvSpPr>
            <a:spLocks noChangeArrowheads="1"/>
          </p:cNvSpPr>
          <p:nvPr/>
        </p:nvSpPr>
        <p:spPr bwMode="auto">
          <a:xfrm>
            <a:off x="83058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3" name="Oval 12"/>
          <p:cNvSpPr>
            <a:spLocks noChangeArrowheads="1"/>
          </p:cNvSpPr>
          <p:nvPr/>
        </p:nvSpPr>
        <p:spPr bwMode="auto">
          <a:xfrm>
            <a:off x="69342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4" name="Oval 13"/>
          <p:cNvSpPr>
            <a:spLocks noChangeArrowheads="1"/>
          </p:cNvSpPr>
          <p:nvPr/>
        </p:nvSpPr>
        <p:spPr bwMode="auto">
          <a:xfrm>
            <a:off x="8591550" y="33591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5" name="Oval 14"/>
          <p:cNvSpPr>
            <a:spLocks noChangeArrowheads="1"/>
          </p:cNvSpPr>
          <p:nvPr/>
        </p:nvSpPr>
        <p:spPr bwMode="auto">
          <a:xfrm>
            <a:off x="7543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6" name="Oval 15"/>
          <p:cNvSpPr>
            <a:spLocks noChangeArrowheads="1"/>
          </p:cNvSpPr>
          <p:nvPr/>
        </p:nvSpPr>
        <p:spPr bwMode="auto">
          <a:xfrm>
            <a:off x="7842250" y="3346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7" name="Oval 16"/>
          <p:cNvSpPr>
            <a:spLocks noChangeArrowheads="1"/>
          </p:cNvSpPr>
          <p:nvPr/>
        </p:nvSpPr>
        <p:spPr bwMode="auto">
          <a:xfrm>
            <a:off x="7696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8" name="Oval 17"/>
          <p:cNvSpPr>
            <a:spLocks noChangeArrowheads="1"/>
          </p:cNvSpPr>
          <p:nvPr/>
        </p:nvSpPr>
        <p:spPr bwMode="auto">
          <a:xfrm>
            <a:off x="8305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69" name="Oval 18"/>
          <p:cNvSpPr>
            <a:spLocks noChangeArrowheads="1"/>
          </p:cNvSpPr>
          <p:nvPr/>
        </p:nvSpPr>
        <p:spPr bwMode="auto">
          <a:xfrm>
            <a:off x="860425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0" name="Oval 19"/>
          <p:cNvSpPr>
            <a:spLocks noChangeArrowheads="1"/>
          </p:cNvSpPr>
          <p:nvPr/>
        </p:nvSpPr>
        <p:spPr bwMode="auto">
          <a:xfrm>
            <a:off x="90678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1" name="Oval 20"/>
          <p:cNvSpPr>
            <a:spLocks noChangeArrowheads="1"/>
          </p:cNvSpPr>
          <p:nvPr/>
        </p:nvSpPr>
        <p:spPr bwMode="auto">
          <a:xfrm>
            <a:off x="9363075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2" name="Oval 21"/>
          <p:cNvSpPr>
            <a:spLocks noChangeArrowheads="1"/>
          </p:cNvSpPr>
          <p:nvPr/>
        </p:nvSpPr>
        <p:spPr bwMode="auto">
          <a:xfrm>
            <a:off x="9344025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3" name="Oval 22"/>
          <p:cNvSpPr>
            <a:spLocks noChangeArrowheads="1"/>
          </p:cNvSpPr>
          <p:nvPr/>
        </p:nvSpPr>
        <p:spPr bwMode="auto">
          <a:xfrm>
            <a:off x="9839325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4" name="Oval 23"/>
          <p:cNvSpPr>
            <a:spLocks noChangeArrowheads="1"/>
          </p:cNvSpPr>
          <p:nvPr/>
        </p:nvSpPr>
        <p:spPr bwMode="auto">
          <a:xfrm>
            <a:off x="10134600" y="3352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5" name="Oval 24"/>
          <p:cNvSpPr>
            <a:spLocks noChangeArrowheads="1"/>
          </p:cNvSpPr>
          <p:nvPr/>
        </p:nvSpPr>
        <p:spPr bwMode="auto">
          <a:xfrm>
            <a:off x="9839325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6" name="Oval 25"/>
          <p:cNvSpPr>
            <a:spLocks noChangeArrowheads="1"/>
          </p:cNvSpPr>
          <p:nvPr/>
        </p:nvSpPr>
        <p:spPr bwMode="auto">
          <a:xfrm>
            <a:off x="101346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7" name="Oval 26"/>
          <p:cNvSpPr>
            <a:spLocks noChangeArrowheads="1"/>
          </p:cNvSpPr>
          <p:nvPr/>
        </p:nvSpPr>
        <p:spPr bwMode="auto">
          <a:xfrm>
            <a:off x="9839325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8" name="Oval 27"/>
          <p:cNvSpPr>
            <a:spLocks noChangeArrowheads="1"/>
          </p:cNvSpPr>
          <p:nvPr/>
        </p:nvSpPr>
        <p:spPr bwMode="auto">
          <a:xfrm>
            <a:off x="101346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79" name="Oval 28"/>
          <p:cNvSpPr>
            <a:spLocks noChangeArrowheads="1"/>
          </p:cNvSpPr>
          <p:nvPr/>
        </p:nvSpPr>
        <p:spPr bwMode="auto">
          <a:xfrm>
            <a:off x="69342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0" name="Oval 29"/>
          <p:cNvSpPr>
            <a:spLocks noChangeArrowheads="1"/>
          </p:cNvSpPr>
          <p:nvPr/>
        </p:nvSpPr>
        <p:spPr bwMode="auto">
          <a:xfrm>
            <a:off x="9067800" y="3657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1" name="Oval 30"/>
          <p:cNvSpPr>
            <a:spLocks noChangeArrowheads="1"/>
          </p:cNvSpPr>
          <p:nvPr/>
        </p:nvSpPr>
        <p:spPr bwMode="auto">
          <a:xfrm>
            <a:off x="92202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2" name="Rectangle 31"/>
          <p:cNvSpPr>
            <a:spLocks noChangeArrowheads="1"/>
          </p:cNvSpPr>
          <p:nvPr/>
        </p:nvSpPr>
        <p:spPr bwMode="auto">
          <a:xfrm>
            <a:off x="2971800" y="304800"/>
            <a:ext cx="6781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333399"/>
                </a:solidFill>
              </a:rPr>
              <a:t>Sample Space</a:t>
            </a:r>
          </a:p>
        </p:txBody>
      </p:sp>
      <p:sp>
        <p:nvSpPr>
          <p:cNvPr id="2083" name="AutoShape 32"/>
          <p:cNvSpPr>
            <a:spLocks noChangeArrowheads="1"/>
          </p:cNvSpPr>
          <p:nvPr/>
        </p:nvSpPr>
        <p:spPr bwMode="auto">
          <a:xfrm rot="18857508">
            <a:off x="7576344" y="49966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4" name="AutoShape 33"/>
          <p:cNvSpPr>
            <a:spLocks noChangeArrowheads="1"/>
          </p:cNvSpPr>
          <p:nvPr/>
        </p:nvSpPr>
        <p:spPr bwMode="auto">
          <a:xfrm rot="18857508">
            <a:off x="7652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5" name="AutoShape 34"/>
          <p:cNvSpPr>
            <a:spLocks noChangeArrowheads="1"/>
          </p:cNvSpPr>
          <p:nvPr/>
        </p:nvSpPr>
        <p:spPr bwMode="auto">
          <a:xfrm rot="18857508">
            <a:off x="7652544" y="49204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86" name="AutoShape 35"/>
          <p:cNvSpPr>
            <a:spLocks noChangeArrowheads="1"/>
          </p:cNvSpPr>
          <p:nvPr/>
        </p:nvSpPr>
        <p:spPr bwMode="auto">
          <a:xfrm rot="18857508">
            <a:off x="7728744" y="4844256"/>
            <a:ext cx="685800" cy="15128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2050" name="Object 3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91400" y="4495800"/>
          <a:ext cx="26797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4" imgW="3821040" imgH="2744640" progId="MS_ClipArt_Gallery.2">
                  <p:embed/>
                </p:oleObj>
              </mc:Choice>
              <mc:Fallback>
                <p:oleObj name="Clip" r:id="rId4" imgW="3821040" imgH="2744640" progId="MS_ClipArt_Gallery.2">
                  <p:embed/>
                  <p:pic>
                    <p:nvPicPr>
                      <p:cNvPr id="2050" name="Object 3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95800"/>
                        <a:ext cx="26797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Rectangle 37"/>
          <p:cNvSpPr>
            <a:spLocks noChangeArrowheads="1"/>
          </p:cNvSpPr>
          <p:nvPr/>
        </p:nvSpPr>
        <p:spPr bwMode="auto">
          <a:xfrm>
            <a:off x="2667000" y="1600201"/>
            <a:ext cx="77724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The </a:t>
            </a:r>
            <a:r>
              <a:rPr lang="en-US" altLang="en-US" sz="2800" dirty="0">
                <a:solidFill>
                  <a:srgbClr val="3333CC"/>
                </a:solidFill>
              </a:rPr>
              <a:t>Sample Space</a:t>
            </a:r>
            <a:r>
              <a:rPr lang="en-US" altLang="en-US" sz="2800" dirty="0">
                <a:solidFill>
                  <a:srgbClr val="000000"/>
                </a:solidFill>
              </a:rPr>
              <a:t> is the collection of all    possible events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e.g. All 6 faces of a die: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en-US" altLang="en-US" sz="2800" dirty="0">
              <a:solidFill>
                <a:srgbClr val="000000"/>
              </a:solidFill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e.g. All 52 cards of a bridge deck:	</a:t>
            </a:r>
          </a:p>
        </p:txBody>
      </p:sp>
    </p:spTree>
    <p:extLst>
      <p:ext uri="{BB962C8B-B14F-4D97-AF65-F5344CB8AC3E}">
        <p14:creationId xmlns:p14="http://schemas.microsoft.com/office/powerpoint/2010/main" val="1068102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37F7-F48D-4C16-B7DB-4228412D6D4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379" y="471325"/>
            <a:ext cx="8101780" cy="21195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4" y="856480"/>
            <a:ext cx="4420443" cy="4551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20" y="2590833"/>
            <a:ext cx="6959839" cy="152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1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BBB1-F267-4217-842E-BCE30FF65AC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7" y="295729"/>
            <a:ext cx="8419500" cy="3358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287" y="3152775"/>
            <a:ext cx="4286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0E3F-6113-40EF-A3E7-CA1CA9886B5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98" y="742650"/>
            <a:ext cx="9094524" cy="279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16" y="3649983"/>
            <a:ext cx="9094523" cy="258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F380-F2AF-4EB9-BB71-6B21588C53C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947920"/>
            <a:ext cx="8527665" cy="3151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2" y="4099608"/>
            <a:ext cx="85276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PrenHall3">
  <a:themeElements>
    <a:clrScheme name="PrenHall3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PrenHall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nHall3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3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3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3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nHall3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3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nHall3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2383</TotalTime>
  <Words>57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</vt:lpstr>
      <vt:lpstr>PrenHall3</vt:lpstr>
      <vt:lpstr>Clip</vt:lpstr>
      <vt:lpstr> Chapter 2: Probability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Probability</dc:title>
  <dc:creator>Shumaila</dc:creator>
  <cp:lastModifiedBy>Microsoft account</cp:lastModifiedBy>
  <cp:revision>21</cp:revision>
  <dcterms:created xsi:type="dcterms:W3CDTF">2019-03-17T18:58:57Z</dcterms:created>
  <dcterms:modified xsi:type="dcterms:W3CDTF">2021-05-25T08:03:12Z</dcterms:modified>
</cp:coreProperties>
</file>