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2" r:id="rId3"/>
    <p:sldId id="257" r:id="rId4"/>
    <p:sldId id="258" r:id="rId5"/>
    <p:sldId id="259" r:id="rId6"/>
    <p:sldId id="260" r:id="rId7"/>
    <p:sldId id="311" r:id="rId8"/>
    <p:sldId id="262" r:id="rId9"/>
    <p:sldId id="313" r:id="rId10"/>
    <p:sldId id="263" r:id="rId11"/>
    <p:sldId id="264" r:id="rId12"/>
    <p:sldId id="265" r:id="rId13"/>
    <p:sldId id="266" r:id="rId14"/>
    <p:sldId id="267" r:id="rId15"/>
    <p:sldId id="268" r:id="rId16"/>
    <p:sldId id="314" r:id="rId17"/>
    <p:sldId id="272" r:id="rId18"/>
    <p:sldId id="273" r:id="rId19"/>
    <p:sldId id="274" r:id="rId20"/>
    <p:sldId id="275" r:id="rId21"/>
    <p:sldId id="276" r:id="rId22"/>
    <p:sldId id="310" r:id="rId23"/>
    <p:sldId id="277" r:id="rId24"/>
    <p:sldId id="278" r:id="rId25"/>
    <p:sldId id="279" r:id="rId26"/>
    <p:sldId id="280" r:id="rId27"/>
    <p:sldId id="281" r:id="rId28"/>
    <p:sldId id="282" r:id="rId29"/>
    <p:sldId id="283" r:id="rId30"/>
    <p:sldId id="284" r:id="rId31"/>
    <p:sldId id="285" r:id="rId32"/>
    <p:sldId id="315" r:id="rId33"/>
    <p:sldId id="286" r:id="rId34"/>
    <p:sldId id="287" r:id="rId35"/>
    <p:sldId id="288" r:id="rId36"/>
    <p:sldId id="289" r:id="rId37"/>
    <p:sldId id="290" r:id="rId38"/>
    <p:sldId id="291" r:id="rId39"/>
    <p:sldId id="292" r:id="rId40"/>
    <p:sldId id="293" r:id="rId41"/>
    <p:sldId id="316" r:id="rId42"/>
    <p:sldId id="295" r:id="rId43"/>
    <p:sldId id="294" r:id="rId44"/>
    <p:sldId id="296" r:id="rId45"/>
    <p:sldId id="299" r:id="rId46"/>
    <p:sldId id="301" r:id="rId47"/>
    <p:sldId id="302" r:id="rId48"/>
    <p:sldId id="303" r:id="rId49"/>
    <p:sldId id="304" r:id="rId50"/>
    <p:sldId id="300" r:id="rId51"/>
    <p:sldId id="305" r:id="rId52"/>
    <p:sldId id="306" r:id="rId53"/>
    <p:sldId id="307" r:id="rId54"/>
    <p:sldId id="309" r:id="rId5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5" d="100"/>
          <a:sy n="45" d="100"/>
        </p:scale>
        <p:origin x="-1236"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52683EC8-9208-448B-97D7-0E872D7D283A}" type="datetimeFigureOut">
              <a:rPr lang="fr-FR" smtClean="0"/>
              <a:pPr/>
              <a:t>09/05/2015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22A2E6C-E2A0-4877-BB8C-B510D51EC3D6}"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2683EC8-9208-448B-97D7-0E872D7D283A}" type="datetimeFigureOut">
              <a:rPr lang="fr-FR" smtClean="0"/>
              <a:pPr/>
              <a:t>09/05/2015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22A2E6C-E2A0-4877-BB8C-B510D51EC3D6}"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2683EC8-9208-448B-97D7-0E872D7D283A}" type="datetimeFigureOut">
              <a:rPr lang="fr-FR" smtClean="0"/>
              <a:pPr/>
              <a:t>09/05/2015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22A2E6C-E2A0-4877-BB8C-B510D51EC3D6}"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2683EC8-9208-448B-97D7-0E872D7D283A}" type="datetimeFigureOut">
              <a:rPr lang="fr-FR" smtClean="0"/>
              <a:pPr/>
              <a:t>09/05/2015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22A2E6C-E2A0-4877-BB8C-B510D51EC3D6}"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52683EC8-9208-448B-97D7-0E872D7D283A}" type="datetimeFigureOut">
              <a:rPr lang="fr-FR" smtClean="0"/>
              <a:pPr/>
              <a:t>09/05/2015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22A2E6C-E2A0-4877-BB8C-B510D51EC3D6}"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52683EC8-9208-448B-97D7-0E872D7D283A}" type="datetimeFigureOut">
              <a:rPr lang="fr-FR" smtClean="0"/>
              <a:pPr/>
              <a:t>09/05/2015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22A2E6C-E2A0-4877-BB8C-B510D51EC3D6}"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52683EC8-9208-448B-97D7-0E872D7D283A}" type="datetimeFigureOut">
              <a:rPr lang="fr-FR" smtClean="0"/>
              <a:pPr/>
              <a:t>09/05/2015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722A2E6C-E2A0-4877-BB8C-B510D51EC3D6}"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52683EC8-9208-448B-97D7-0E872D7D283A}" type="datetimeFigureOut">
              <a:rPr lang="fr-FR" smtClean="0"/>
              <a:pPr/>
              <a:t>09/05/2015</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722A2E6C-E2A0-4877-BB8C-B510D51EC3D6}"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2683EC8-9208-448B-97D7-0E872D7D283A}" type="datetimeFigureOut">
              <a:rPr lang="fr-FR" smtClean="0"/>
              <a:pPr/>
              <a:t>09/05/2015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722A2E6C-E2A0-4877-BB8C-B510D51EC3D6}"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52683EC8-9208-448B-97D7-0E872D7D283A}" type="datetimeFigureOut">
              <a:rPr lang="fr-FR" smtClean="0"/>
              <a:pPr/>
              <a:t>09/05/2015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22A2E6C-E2A0-4877-BB8C-B510D51EC3D6}"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52683EC8-9208-448B-97D7-0E872D7D283A}" type="datetimeFigureOut">
              <a:rPr lang="fr-FR" smtClean="0"/>
              <a:pPr/>
              <a:t>09/05/2015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22A2E6C-E2A0-4877-BB8C-B510D51EC3D6}"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683EC8-9208-448B-97D7-0E872D7D283A}" type="datetimeFigureOut">
              <a:rPr lang="fr-FR" smtClean="0"/>
              <a:pPr/>
              <a:t>09/05/2015</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2A2E6C-E2A0-4877-BB8C-B510D51EC3D6}"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556793"/>
            <a:ext cx="7772400" cy="2043658"/>
          </a:xfrm>
        </p:spPr>
        <p:txBody>
          <a:bodyPr>
            <a:normAutofit fontScale="90000"/>
          </a:bodyPr>
          <a:lstStyle/>
          <a:p>
            <a:r>
              <a:rPr lang="ar-DZ" b="1" dirty="0" smtClean="0"/>
              <a:t>العطاء الاسلامي </a:t>
            </a:r>
            <a:br>
              <a:rPr lang="ar-DZ" b="1" dirty="0" smtClean="0"/>
            </a:br>
            <a:r>
              <a:rPr lang="ar-DZ" b="1" dirty="0" smtClean="0"/>
              <a:t>في مجال </a:t>
            </a:r>
            <a:br>
              <a:rPr lang="ar-DZ" b="1" dirty="0" smtClean="0"/>
            </a:br>
            <a:r>
              <a:rPr lang="ar-DZ" b="1" dirty="0" smtClean="0"/>
              <a:t>القانون الدولي</a:t>
            </a:r>
            <a:r>
              <a:rPr lang="ar-DZ" dirty="0" smtClean="0"/>
              <a:t/>
            </a:r>
            <a:br>
              <a:rPr lang="ar-DZ" dirty="0" smtClean="0"/>
            </a:br>
            <a:endParaRPr lang="fr-FR" sz="2400" dirty="0"/>
          </a:p>
        </p:txBody>
      </p:sp>
      <p:sp>
        <p:nvSpPr>
          <p:cNvPr id="3" name="Sous-titre 2"/>
          <p:cNvSpPr>
            <a:spLocks noGrp="1"/>
          </p:cNvSpPr>
          <p:nvPr>
            <p:ph type="subTitle" idx="1"/>
          </p:nvPr>
        </p:nvSpPr>
        <p:spPr/>
        <p:txBody>
          <a:bodyPr/>
          <a:lstStyle/>
          <a:p>
            <a:r>
              <a:rPr lang="ar-DZ" sz="2800" dirty="0" err="1" smtClean="0"/>
              <a:t>أ.د.</a:t>
            </a:r>
            <a:r>
              <a:rPr lang="ar-DZ" sz="2800" dirty="0" smtClean="0"/>
              <a:t> مصطفى خياطي</a:t>
            </a:r>
          </a:p>
          <a:p>
            <a:r>
              <a:rPr lang="ar-DZ" b="1" dirty="0" smtClean="0"/>
              <a:t>الدوحة</a:t>
            </a:r>
          </a:p>
          <a:p>
            <a:r>
              <a:rPr lang="ar-DZ" sz="2000" dirty="0" smtClean="0"/>
              <a:t>11 </a:t>
            </a:r>
            <a:r>
              <a:rPr lang="ar-DZ" sz="2000" dirty="0" err="1" smtClean="0"/>
              <a:t>ماي</a:t>
            </a:r>
            <a:r>
              <a:rPr lang="ar-DZ" sz="2000" dirty="0" smtClean="0"/>
              <a:t> 2015</a:t>
            </a:r>
            <a:endParaRPr lang="fr-FR"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ar-DZ" b="1" dirty="0" smtClean="0"/>
              <a:t>القانون الاسلامي للحرب</a:t>
            </a:r>
            <a:endParaRPr lang="fr-FR" b="1" dirty="0" smtClean="0"/>
          </a:p>
        </p:txBody>
      </p:sp>
      <p:sp>
        <p:nvSpPr>
          <p:cNvPr id="3" name="Espace réservé du contenu 2"/>
          <p:cNvSpPr>
            <a:spLocks noGrp="1"/>
          </p:cNvSpPr>
          <p:nvPr>
            <p:ph idx="1"/>
          </p:nvPr>
        </p:nvSpPr>
        <p:spPr/>
        <p:txBody>
          <a:bodyPr/>
          <a:lstStyle/>
          <a:p>
            <a:pPr algn="r"/>
            <a:r>
              <a:rPr lang="ar-DZ" b="1" dirty="0" err="1" smtClean="0"/>
              <a:t>السير </a:t>
            </a:r>
            <a:r>
              <a:rPr lang="ar-DZ" b="1" dirty="0" smtClean="0"/>
              <a:t>(جمع سيرة) وتعني سيرة ذاتية، قصة أو سلوك</a:t>
            </a:r>
          </a:p>
          <a:p>
            <a:pPr algn="r">
              <a:buNone/>
            </a:pPr>
            <a:r>
              <a:rPr lang="ar-DZ" b="1" dirty="0" smtClean="0"/>
              <a:t>وتأخذ هنا معنى </a:t>
            </a:r>
            <a:r>
              <a:rPr lang="ar-DZ" b="1" dirty="0" err="1" smtClean="0"/>
              <a:t>آخر:</a:t>
            </a:r>
            <a:endParaRPr lang="ar-DZ" b="1" dirty="0" smtClean="0"/>
          </a:p>
          <a:p>
            <a:pPr algn="r">
              <a:buNone/>
            </a:pPr>
            <a:r>
              <a:rPr lang="ar-DZ" b="1" dirty="0" smtClean="0"/>
              <a:t>تقنين كل العلاقات التي تربط العالم الاسلامي </a:t>
            </a:r>
            <a:r>
              <a:rPr lang="ar-DZ" b="1" dirty="0" err="1" smtClean="0"/>
              <a:t>بغيره </a:t>
            </a:r>
            <a:r>
              <a:rPr lang="ar-DZ" b="1" dirty="0" smtClean="0"/>
              <a:t>(دول وأشخاص</a:t>
            </a:r>
            <a:r>
              <a:rPr lang="ar-DZ" b="1" dirty="0" err="1" smtClean="0"/>
              <a:t>)</a:t>
            </a:r>
            <a:endParaRPr lang="ar-DZ" b="1"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ar-DZ" sz="3200" b="1" dirty="0" smtClean="0"/>
              <a:t>تاريخ قانون الحرب في الاسلام</a:t>
            </a:r>
            <a:endParaRPr lang="fr-FR" sz="3200" b="1" dirty="0"/>
          </a:p>
        </p:txBody>
      </p:sp>
      <p:sp>
        <p:nvSpPr>
          <p:cNvPr id="3" name="Espace réservé du contenu 2"/>
          <p:cNvSpPr>
            <a:spLocks noGrp="1"/>
          </p:cNvSpPr>
          <p:nvPr>
            <p:ph idx="1"/>
          </p:nvPr>
        </p:nvSpPr>
        <p:spPr/>
        <p:txBody>
          <a:bodyPr>
            <a:normAutofit fontScale="77500" lnSpcReduction="20000"/>
          </a:bodyPr>
          <a:lstStyle/>
          <a:p>
            <a:pPr algn="r">
              <a:buNone/>
            </a:pPr>
            <a:endParaRPr lang="ar-DZ" b="1" dirty="0" smtClean="0"/>
          </a:p>
          <a:p>
            <a:pPr algn="r">
              <a:buNone/>
            </a:pPr>
            <a:r>
              <a:rPr lang="ar-DZ" b="1" dirty="0" smtClean="0"/>
              <a:t>الامام </a:t>
            </a:r>
            <a:r>
              <a:rPr lang="ar-DZ" b="1" dirty="0" smtClean="0">
                <a:solidFill>
                  <a:srgbClr val="FF0000"/>
                </a:solidFill>
              </a:rPr>
              <a:t>ابو حنيفة </a:t>
            </a:r>
            <a:r>
              <a:rPr lang="ar-DZ" b="1" dirty="0" smtClean="0"/>
              <a:t>هو أول من تكلم عن السير</a:t>
            </a:r>
          </a:p>
          <a:p>
            <a:pPr algn="r"/>
            <a:endParaRPr lang="ar-DZ" b="1" dirty="0" smtClean="0"/>
          </a:p>
          <a:p>
            <a:pPr algn="r"/>
            <a:r>
              <a:rPr lang="ar-DZ" b="1" dirty="0" smtClean="0"/>
              <a:t> تلميذه </a:t>
            </a:r>
            <a:r>
              <a:rPr lang="ar-DZ" b="1" dirty="0" smtClean="0">
                <a:solidFill>
                  <a:srgbClr val="FF0000"/>
                </a:solidFill>
              </a:rPr>
              <a:t>محمد الحسن </a:t>
            </a:r>
            <a:r>
              <a:rPr lang="ar-DZ" b="1" dirty="0" err="1" smtClean="0">
                <a:solidFill>
                  <a:srgbClr val="FF0000"/>
                </a:solidFill>
              </a:rPr>
              <a:t>الشيباني</a:t>
            </a:r>
            <a:r>
              <a:rPr lang="ar-DZ" b="1" dirty="0" smtClean="0">
                <a:solidFill>
                  <a:srgbClr val="FF0000"/>
                </a:solidFill>
              </a:rPr>
              <a:t> </a:t>
            </a:r>
            <a:r>
              <a:rPr lang="ar-DZ" b="1" dirty="0" smtClean="0"/>
              <a:t>804-748</a:t>
            </a:r>
          </a:p>
          <a:p>
            <a:pPr algn="r">
              <a:buNone/>
            </a:pPr>
            <a:r>
              <a:rPr lang="ar-DZ" b="1" dirty="0" smtClean="0"/>
              <a:t>هو الذي أرسى قواعد هذا القانون في كتابين: السير الصغير والسير الكبير</a:t>
            </a:r>
          </a:p>
          <a:p>
            <a:pPr algn="r">
              <a:buNone/>
            </a:pPr>
            <a:endParaRPr lang="ar-DZ" b="1" dirty="0" smtClean="0"/>
          </a:p>
          <a:p>
            <a:pPr algn="r">
              <a:buNone/>
            </a:pPr>
            <a:r>
              <a:rPr lang="ar-DZ" b="1" dirty="0" smtClean="0"/>
              <a:t>قام الامام </a:t>
            </a:r>
            <a:r>
              <a:rPr lang="ar-DZ" b="1" dirty="0" err="1" smtClean="0">
                <a:solidFill>
                  <a:srgbClr val="FF0000"/>
                </a:solidFill>
              </a:rPr>
              <a:t>الاوزعي</a:t>
            </a:r>
            <a:r>
              <a:rPr lang="ar-DZ" b="1" dirty="0" smtClean="0"/>
              <a:t> (707-774) بالتعليق على الكتابان</a:t>
            </a:r>
          </a:p>
          <a:p>
            <a:pPr algn="r">
              <a:buNone/>
            </a:pPr>
            <a:endParaRPr lang="ar-DZ" b="1" dirty="0" smtClean="0"/>
          </a:p>
          <a:p>
            <a:pPr algn="r">
              <a:buNone/>
            </a:pPr>
            <a:r>
              <a:rPr lang="fr-FR" dirty="0" smtClean="0"/>
              <a:t>(767-820)</a:t>
            </a:r>
            <a:r>
              <a:rPr lang="ar-DZ" dirty="0" smtClean="0"/>
              <a:t> </a:t>
            </a:r>
            <a:r>
              <a:rPr lang="ar-DZ" b="1" dirty="0" smtClean="0"/>
              <a:t>قام </a:t>
            </a:r>
            <a:r>
              <a:rPr lang="ar-DZ" b="1" dirty="0" smtClean="0">
                <a:solidFill>
                  <a:srgbClr val="FF0000"/>
                </a:solidFill>
              </a:rPr>
              <a:t>ابو يوسف الشافعي </a:t>
            </a:r>
            <a:r>
              <a:rPr lang="ar-DZ" b="1" dirty="0" smtClean="0"/>
              <a:t>بالتعليق علي </a:t>
            </a:r>
            <a:r>
              <a:rPr lang="ar-DZ" b="1" dirty="0" err="1" smtClean="0"/>
              <a:t>الاوزاعي</a:t>
            </a:r>
            <a:endParaRPr lang="ar-DZ" b="1" dirty="0" smtClean="0"/>
          </a:p>
          <a:p>
            <a:pPr algn="r">
              <a:buNone/>
            </a:pPr>
            <a:r>
              <a:rPr lang="ar-DZ" b="1" dirty="0" smtClean="0"/>
              <a:t> </a:t>
            </a:r>
            <a:r>
              <a:rPr lang="fr-FR" dirty="0"/>
              <a:t> </a:t>
            </a:r>
            <a:endParaRPr lang="fr-FR" dirty="0" smtClean="0"/>
          </a:p>
          <a:p>
            <a:pPr algn="r"/>
            <a:r>
              <a:rPr lang="ar-DZ" b="1" dirty="0" smtClean="0"/>
              <a:t>ثم جاء </a:t>
            </a:r>
            <a:r>
              <a:rPr lang="ar-DZ" b="1" dirty="0" smtClean="0">
                <a:solidFill>
                  <a:srgbClr val="FF0000"/>
                </a:solidFill>
              </a:rPr>
              <a:t>الموردي، وابن تيمية، ابو يوسف ابراهيم الانصاري، </a:t>
            </a:r>
            <a:r>
              <a:rPr lang="ar-DZ" b="1" dirty="0" err="1" smtClean="0">
                <a:solidFill>
                  <a:srgbClr val="FF0000"/>
                </a:solidFill>
              </a:rPr>
              <a:t>السلمي </a:t>
            </a:r>
            <a:r>
              <a:rPr lang="ar-DZ" b="1" dirty="0" smtClean="0"/>
              <a:t>(1015) صاحب فضائل الجهاد، ا</a:t>
            </a:r>
            <a:r>
              <a:rPr lang="ar-DZ" b="1" dirty="0" smtClean="0">
                <a:solidFill>
                  <a:srgbClr val="FF0000"/>
                </a:solidFill>
              </a:rPr>
              <a:t>لقدري</a:t>
            </a:r>
            <a:r>
              <a:rPr lang="ar-DZ" b="1" dirty="0" smtClean="0"/>
              <a:t> صاحب </a:t>
            </a:r>
            <a:r>
              <a:rPr lang="ar-DZ" b="1" dirty="0" err="1" smtClean="0"/>
              <a:t>المختصر...</a:t>
            </a:r>
            <a:endParaRPr lang="fr-FR"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t>Le texte du </a:t>
            </a:r>
            <a:r>
              <a:rPr lang="fr-FR" sz="3200" b="1" dirty="0" err="1"/>
              <a:t>Viqayet</a:t>
            </a:r>
            <a:endParaRPr lang="fr-FR" sz="3200" b="1" dirty="0"/>
          </a:p>
        </p:txBody>
      </p:sp>
      <p:sp>
        <p:nvSpPr>
          <p:cNvPr id="3" name="Espace réservé du contenu 2"/>
          <p:cNvSpPr>
            <a:spLocks noGrp="1"/>
          </p:cNvSpPr>
          <p:nvPr>
            <p:ph idx="1"/>
          </p:nvPr>
        </p:nvSpPr>
        <p:spPr/>
        <p:txBody>
          <a:bodyPr>
            <a:normAutofit fontScale="92500" lnSpcReduction="10000"/>
          </a:bodyPr>
          <a:lstStyle/>
          <a:p>
            <a:r>
              <a:rPr lang="fr-FR" dirty="0"/>
              <a:t>Il est notamment spécifié de ne pas toucher à l’intégrité de la personne humaine </a:t>
            </a:r>
            <a:r>
              <a:rPr lang="fr-FR" dirty="0" smtClean="0"/>
              <a:t>:</a:t>
            </a:r>
          </a:p>
          <a:p>
            <a:pPr>
              <a:buFont typeface="Courier New" pitchFamily="49" charset="0"/>
              <a:buChar char="o"/>
            </a:pPr>
            <a:r>
              <a:rPr lang="fr-FR" dirty="0" smtClean="0"/>
              <a:t>interdiction </a:t>
            </a:r>
            <a:r>
              <a:rPr lang="fr-FR" dirty="0"/>
              <a:t>des mutilations, </a:t>
            </a:r>
            <a:endParaRPr lang="fr-FR" dirty="0" smtClean="0"/>
          </a:p>
          <a:p>
            <a:pPr>
              <a:buFont typeface="Courier New" pitchFamily="49" charset="0"/>
              <a:buChar char="o"/>
            </a:pPr>
            <a:r>
              <a:rPr lang="fr-FR" dirty="0" smtClean="0"/>
              <a:t>de </a:t>
            </a:r>
            <a:r>
              <a:rPr lang="fr-FR" dirty="0"/>
              <a:t>la torture, </a:t>
            </a:r>
            <a:endParaRPr lang="fr-FR" dirty="0" smtClean="0"/>
          </a:p>
          <a:p>
            <a:pPr>
              <a:buFont typeface="Courier New" pitchFamily="49" charset="0"/>
              <a:buChar char="o"/>
            </a:pPr>
            <a:r>
              <a:rPr lang="fr-FR" dirty="0" smtClean="0"/>
              <a:t>de </a:t>
            </a:r>
            <a:r>
              <a:rPr lang="fr-FR" dirty="0"/>
              <a:t>tout traitement dégradant. </a:t>
            </a:r>
            <a:endParaRPr lang="fr-FR" dirty="0" smtClean="0"/>
          </a:p>
          <a:p>
            <a:pPr>
              <a:buFont typeface="Courier New" pitchFamily="49" charset="0"/>
              <a:buChar char="o"/>
            </a:pPr>
            <a:r>
              <a:rPr lang="fr-FR" dirty="0" smtClean="0"/>
              <a:t>La </a:t>
            </a:r>
            <a:r>
              <a:rPr lang="fr-FR" dirty="0"/>
              <a:t>perfidie est interdite (</a:t>
            </a:r>
            <a:r>
              <a:rPr lang="fr-FR" i="1" dirty="0"/>
              <a:t>« Dieu n’aime pas les traîtres ») </a:t>
            </a:r>
            <a:r>
              <a:rPr lang="fr-FR" dirty="0"/>
              <a:t>ainsi que le quartier. </a:t>
            </a:r>
            <a:endParaRPr lang="fr-FR" dirty="0" smtClean="0"/>
          </a:p>
          <a:p>
            <a:pPr>
              <a:buFont typeface="Courier New" pitchFamily="49" charset="0"/>
              <a:buChar char="o"/>
            </a:pPr>
            <a:r>
              <a:rPr lang="fr-FR" dirty="0" smtClean="0"/>
              <a:t>Il </a:t>
            </a:r>
            <a:r>
              <a:rPr lang="fr-FR" dirty="0"/>
              <a:t>ne faut jamais transgresser les limites de la justice et de l’équité.</a:t>
            </a:r>
          </a:p>
          <a:p>
            <a:endParaRPr lang="fr-F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ar-DZ" sz="3200" b="1" dirty="0" err="1" smtClean="0"/>
              <a:t>الشيباني</a:t>
            </a:r>
            <a:r>
              <a:rPr lang="ar-DZ" sz="3200" b="1" dirty="0" smtClean="0"/>
              <a:t> واضع قواعد قانون الحرب</a:t>
            </a:r>
            <a:r>
              <a:rPr lang="fr-FR" sz="3200" b="1" dirty="0" smtClean="0"/>
              <a:t/>
            </a:r>
            <a:br>
              <a:rPr lang="fr-FR" sz="3200" b="1" dirty="0" smtClean="0"/>
            </a:br>
            <a:endParaRPr lang="fr-FR" sz="3200" b="1" dirty="0"/>
          </a:p>
        </p:txBody>
      </p:sp>
      <p:sp>
        <p:nvSpPr>
          <p:cNvPr id="3" name="Espace réservé du contenu 2"/>
          <p:cNvSpPr>
            <a:spLocks noGrp="1"/>
          </p:cNvSpPr>
          <p:nvPr>
            <p:ph idx="1"/>
          </p:nvPr>
        </p:nvSpPr>
        <p:spPr/>
        <p:txBody>
          <a:bodyPr>
            <a:normAutofit/>
          </a:bodyPr>
          <a:lstStyle/>
          <a:p>
            <a:pPr algn="r"/>
            <a:r>
              <a:rPr lang="ar-DZ" b="1" dirty="0" smtClean="0">
                <a:solidFill>
                  <a:srgbClr val="FF0000"/>
                </a:solidFill>
              </a:rPr>
              <a:t>دار السلم</a:t>
            </a:r>
          </a:p>
          <a:p>
            <a:pPr algn="r"/>
            <a:r>
              <a:rPr lang="ar-DZ" b="1" dirty="0" smtClean="0">
                <a:solidFill>
                  <a:srgbClr val="FF0000"/>
                </a:solidFill>
              </a:rPr>
              <a:t>دار الحرب</a:t>
            </a:r>
          </a:p>
          <a:p>
            <a:pPr algn="r"/>
            <a:endParaRPr lang="ar-DZ" dirty="0" smtClean="0"/>
          </a:p>
          <a:p>
            <a:pPr algn="r"/>
            <a:r>
              <a:rPr lang="ar-DZ" dirty="0" smtClean="0"/>
              <a:t>ابن طاهر السلمي، أبن تيمية، ا</a:t>
            </a:r>
            <a:r>
              <a:rPr lang="ar-DZ" b="1" dirty="0" smtClean="0"/>
              <a:t>لقدري</a:t>
            </a:r>
            <a:r>
              <a:rPr lang="ar-DZ" dirty="0" smtClean="0"/>
              <a:t>: </a:t>
            </a:r>
            <a:r>
              <a:rPr lang="ar-DZ" b="1" dirty="0" smtClean="0">
                <a:solidFill>
                  <a:srgbClr val="FF0000"/>
                </a:solidFill>
              </a:rPr>
              <a:t>الجهاد في سبيل الله</a:t>
            </a:r>
          </a:p>
          <a:p>
            <a:pPr algn="r"/>
            <a:r>
              <a:rPr lang="ar-DZ" dirty="0" smtClean="0"/>
              <a:t>ثم </a:t>
            </a:r>
            <a:r>
              <a:rPr lang="ar-DZ" dirty="0" err="1" smtClean="0"/>
              <a:t>دماد</a:t>
            </a:r>
            <a:r>
              <a:rPr lang="ar-DZ" dirty="0" smtClean="0"/>
              <a:t> (باكستان</a:t>
            </a:r>
            <a:r>
              <a:rPr lang="ar-DZ" dirty="0" err="1" smtClean="0"/>
              <a:t>)</a:t>
            </a:r>
            <a:endParaRPr lang="ar-DZ" dirty="0" smtClean="0"/>
          </a:p>
          <a:p>
            <a:endParaRPr lang="ar-DZ"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ar-DZ" sz="3200" b="1" dirty="0" smtClean="0"/>
              <a:t>معنى الجهاد عند </a:t>
            </a:r>
            <a:r>
              <a:rPr lang="ar-DZ" sz="3200" b="1" dirty="0" err="1" smtClean="0"/>
              <a:t>دماد</a:t>
            </a:r>
            <a:endParaRPr lang="fr-FR" sz="3200" b="1" dirty="0"/>
          </a:p>
        </p:txBody>
      </p:sp>
      <p:sp>
        <p:nvSpPr>
          <p:cNvPr id="3" name="Espace réservé du contenu 2"/>
          <p:cNvSpPr>
            <a:spLocks noGrp="1"/>
          </p:cNvSpPr>
          <p:nvPr>
            <p:ph idx="1"/>
          </p:nvPr>
        </p:nvSpPr>
        <p:spPr/>
        <p:txBody>
          <a:bodyPr>
            <a:normAutofit/>
          </a:bodyPr>
          <a:lstStyle/>
          <a:p>
            <a:pPr algn="r"/>
            <a:r>
              <a:rPr lang="ar-DZ" b="1" dirty="0" smtClean="0"/>
              <a:t>معاني الجهاد </a:t>
            </a:r>
            <a:r>
              <a:rPr lang="ar-DZ" b="1" dirty="0" err="1" smtClean="0"/>
              <a:t>ثلاثة</a:t>
            </a:r>
            <a:r>
              <a:rPr lang="ar-DZ" dirty="0" err="1" smtClean="0"/>
              <a:t>:</a:t>
            </a:r>
            <a:endParaRPr lang="ar-DZ" dirty="0" smtClean="0"/>
          </a:p>
          <a:p>
            <a:pPr algn="r"/>
            <a:r>
              <a:rPr lang="ar-DZ" b="1" dirty="0" smtClean="0">
                <a:solidFill>
                  <a:srgbClr val="FF0000"/>
                </a:solidFill>
              </a:rPr>
              <a:t>قتال العدو</a:t>
            </a:r>
          </a:p>
          <a:p>
            <a:pPr algn="r"/>
            <a:r>
              <a:rPr lang="ar-DZ" b="1" dirty="0" smtClean="0">
                <a:solidFill>
                  <a:srgbClr val="FF0000"/>
                </a:solidFill>
              </a:rPr>
              <a:t>جهاد ابليس</a:t>
            </a:r>
          </a:p>
          <a:p>
            <a:pPr algn="r"/>
            <a:r>
              <a:rPr lang="ar-DZ" b="1" dirty="0" smtClean="0">
                <a:solidFill>
                  <a:srgbClr val="FF0000"/>
                </a:solidFill>
              </a:rPr>
              <a:t>جهاد النفس</a:t>
            </a:r>
          </a:p>
          <a:p>
            <a:pPr algn="r"/>
            <a:r>
              <a:rPr lang="ar-DZ" dirty="0" smtClean="0"/>
              <a:t>ليس الجهاد افناء الكفار وإنما هو التقرب الى الله</a:t>
            </a:r>
            <a:endParaRPr lang="fr-FR"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ar-DZ" sz="3200" b="1" dirty="0" smtClean="0"/>
              <a:t>الجهاد في القرآن</a:t>
            </a:r>
            <a:endParaRPr lang="fr-FR" sz="3200" b="1" dirty="0"/>
          </a:p>
        </p:txBody>
      </p:sp>
      <p:sp>
        <p:nvSpPr>
          <p:cNvPr id="3" name="Espace réservé du contenu 2"/>
          <p:cNvSpPr>
            <a:spLocks noGrp="1"/>
          </p:cNvSpPr>
          <p:nvPr>
            <p:ph idx="1"/>
          </p:nvPr>
        </p:nvSpPr>
        <p:spPr/>
        <p:txBody>
          <a:bodyPr/>
          <a:lstStyle/>
          <a:p>
            <a:endParaRPr lang="ar-DZ" dirty="0" smtClean="0"/>
          </a:p>
          <a:p>
            <a:r>
              <a:rPr lang="ar-DZ" dirty="0" smtClean="0"/>
              <a:t>260 آية حول القتال ما يمثل </a:t>
            </a:r>
            <a:r>
              <a:rPr lang="ar-DZ" dirty="0" smtClean="0"/>
              <a:t>4 </a:t>
            </a:r>
            <a:r>
              <a:rPr lang="ar-DZ" dirty="0" smtClean="0"/>
              <a:t>في المائة</a:t>
            </a:r>
          </a:p>
          <a:p>
            <a:endParaRPr lang="ar-DZ"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980728"/>
            <a:ext cx="8229600" cy="5145435"/>
          </a:xfrm>
        </p:spPr>
        <p:txBody>
          <a:bodyPr>
            <a:normAutofit/>
          </a:bodyPr>
          <a:lstStyle/>
          <a:p>
            <a:pPr algn="ctr">
              <a:buNone/>
            </a:pPr>
            <a:r>
              <a:rPr lang="ar-DZ" sz="7200" b="1" dirty="0" smtClean="0"/>
              <a:t>القانون الانساني الاسلامي</a:t>
            </a:r>
            <a:endParaRPr lang="fr-FR" sz="7200" b="1" dirty="0" smtClean="0"/>
          </a:p>
          <a:p>
            <a:pPr algn="ctr">
              <a:buNone/>
            </a:pPr>
            <a:r>
              <a:rPr lang="ar-DZ" sz="7200" b="1" dirty="0" smtClean="0"/>
              <a:t>و</a:t>
            </a:r>
            <a:r>
              <a:rPr lang="fr-FR" sz="7200" b="1" dirty="0" smtClean="0"/>
              <a:t> </a:t>
            </a:r>
          </a:p>
          <a:p>
            <a:pPr algn="ctr">
              <a:buNone/>
            </a:pPr>
            <a:r>
              <a:rPr lang="ar-DZ" sz="7200" b="1" dirty="0" smtClean="0"/>
              <a:t>النزاعات المسلحة</a:t>
            </a:r>
            <a:endParaRPr lang="fr-FR" sz="72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ar-DZ" sz="3200" b="1" dirty="0" smtClean="0"/>
              <a:t>القانون الانساني الاسلامي وإعلان الحرب</a:t>
            </a:r>
            <a:endParaRPr lang="fr-FR" sz="3200" b="1" dirty="0" smtClean="0"/>
          </a:p>
        </p:txBody>
      </p:sp>
      <p:sp>
        <p:nvSpPr>
          <p:cNvPr id="3" name="Espace réservé du contenu 2"/>
          <p:cNvSpPr>
            <a:spLocks noGrp="1"/>
          </p:cNvSpPr>
          <p:nvPr>
            <p:ph idx="1"/>
          </p:nvPr>
        </p:nvSpPr>
        <p:spPr/>
        <p:txBody>
          <a:bodyPr>
            <a:normAutofit/>
          </a:bodyPr>
          <a:lstStyle/>
          <a:p>
            <a:endParaRPr lang="ar-DZ" dirty="0" smtClean="0"/>
          </a:p>
          <a:p>
            <a:pPr algn="r">
              <a:buNone/>
            </a:pPr>
            <a:r>
              <a:rPr lang="ar-DZ" b="1" dirty="0" smtClean="0"/>
              <a:t>تعتبر الحرب قائمة في حالتين ولا تحتاج الى </a:t>
            </a:r>
            <a:r>
              <a:rPr lang="ar-DZ" b="1" dirty="0" err="1" smtClean="0"/>
              <a:t>إعلان</a:t>
            </a:r>
            <a:r>
              <a:rPr lang="ar-DZ" dirty="0" err="1" smtClean="0"/>
              <a:t>:</a:t>
            </a:r>
            <a:endParaRPr lang="ar-DZ" dirty="0" smtClean="0"/>
          </a:p>
          <a:p>
            <a:pPr algn="r">
              <a:buNone/>
            </a:pPr>
            <a:r>
              <a:rPr lang="ar-DZ" dirty="0" smtClean="0"/>
              <a:t>في حال </a:t>
            </a:r>
            <a:r>
              <a:rPr lang="ar-DZ" b="1" dirty="0" smtClean="0">
                <a:solidFill>
                  <a:srgbClr val="FF0000"/>
                </a:solidFill>
              </a:rPr>
              <a:t>اعتداء مسلح</a:t>
            </a:r>
          </a:p>
          <a:p>
            <a:pPr algn="r">
              <a:buNone/>
            </a:pPr>
            <a:r>
              <a:rPr lang="ar-DZ" dirty="0" smtClean="0"/>
              <a:t>في حال </a:t>
            </a:r>
            <a:r>
              <a:rPr lang="ar-DZ" b="1" dirty="0" smtClean="0">
                <a:solidFill>
                  <a:srgbClr val="FF0000"/>
                </a:solidFill>
              </a:rPr>
              <a:t>فسخ المواثيق</a:t>
            </a:r>
          </a:p>
          <a:p>
            <a:pPr algn="r">
              <a:buNone/>
            </a:pPr>
            <a:r>
              <a:rPr lang="ar-DZ" b="1" dirty="0" smtClean="0"/>
              <a:t>ما عدا </a:t>
            </a:r>
            <a:r>
              <a:rPr lang="ar-DZ" b="1" dirty="0" smtClean="0"/>
              <a:t>هت</a:t>
            </a:r>
            <a:r>
              <a:rPr lang="ar-EG" b="1" dirty="0" smtClean="0"/>
              <a:t>ين</a:t>
            </a:r>
            <a:r>
              <a:rPr lang="ar-DZ" b="1" dirty="0" smtClean="0"/>
              <a:t> </a:t>
            </a:r>
            <a:r>
              <a:rPr lang="ar-DZ" b="1" dirty="0" smtClean="0"/>
              <a:t>الحالتين يجب اعلان الحرب </a:t>
            </a:r>
            <a:r>
              <a:rPr lang="ar-DZ" b="1" dirty="0" err="1" smtClean="0"/>
              <a:t>و</a:t>
            </a:r>
            <a:r>
              <a:rPr lang="ar-DZ" b="1" dirty="0" smtClean="0"/>
              <a:t> </a:t>
            </a:r>
            <a:r>
              <a:rPr lang="ar-EG" b="1" dirty="0" err="1" smtClean="0"/>
              <a:t>ال</a:t>
            </a:r>
            <a:r>
              <a:rPr lang="ar-DZ" b="1" dirty="0" smtClean="0"/>
              <a:t>نبذ</a:t>
            </a:r>
            <a:endParaRPr lang="ar-DZ" b="1" dirty="0" smtClean="0"/>
          </a:p>
          <a:p>
            <a:pPr algn="r"/>
            <a:r>
              <a:rPr lang="fr-FR" dirty="0" smtClean="0"/>
              <a:t>ultimatum</a:t>
            </a:r>
            <a:endParaRPr lang="fr-F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ar-DZ" sz="3200" b="1" dirty="0" smtClean="0"/>
              <a:t>الشريعة والنزاعات المسلحة</a:t>
            </a:r>
            <a:endParaRPr lang="fr-FR" sz="3200" b="1" dirty="0"/>
          </a:p>
        </p:txBody>
      </p:sp>
      <p:sp>
        <p:nvSpPr>
          <p:cNvPr id="3" name="Espace réservé du contenu 2"/>
          <p:cNvSpPr>
            <a:spLocks noGrp="1"/>
          </p:cNvSpPr>
          <p:nvPr>
            <p:ph idx="1"/>
          </p:nvPr>
        </p:nvSpPr>
        <p:spPr/>
        <p:txBody>
          <a:bodyPr>
            <a:normAutofit/>
          </a:bodyPr>
          <a:lstStyle/>
          <a:p>
            <a:pPr algn="r">
              <a:buNone/>
            </a:pPr>
            <a:r>
              <a:rPr lang="ar-DZ" b="1" dirty="0" smtClean="0"/>
              <a:t>يجب اعلام الخصم بحالة الحرب</a:t>
            </a:r>
          </a:p>
          <a:p>
            <a:pPr algn="r">
              <a:buNone/>
            </a:pPr>
            <a:r>
              <a:rPr lang="ar-DZ" b="1" dirty="0" smtClean="0"/>
              <a:t>يجب اعلام سكان مناطق النزاع بحالة الحرب</a:t>
            </a:r>
          </a:p>
          <a:p>
            <a:pPr algn="r">
              <a:buNone/>
            </a:pPr>
            <a:endParaRPr lang="ar-DZ" b="1" dirty="0" smtClean="0">
              <a:solidFill>
                <a:srgbClr val="FF0000"/>
              </a:solidFill>
            </a:endParaRPr>
          </a:p>
          <a:p>
            <a:pPr algn="r">
              <a:buNone/>
            </a:pPr>
            <a:r>
              <a:rPr lang="ar-DZ" b="1" dirty="0" smtClean="0">
                <a:solidFill>
                  <a:srgbClr val="FF0000"/>
                </a:solidFill>
              </a:rPr>
              <a:t>في العادة </a:t>
            </a:r>
            <a:r>
              <a:rPr lang="ar-DZ" b="1" dirty="0" smtClean="0"/>
              <a:t>يمهل العدو 3 ايام لتدارك الموقف أو </a:t>
            </a:r>
          </a:p>
          <a:p>
            <a:pPr algn="r">
              <a:buNone/>
            </a:pPr>
            <a:r>
              <a:rPr lang="ar-DZ" b="1" dirty="0" smtClean="0"/>
              <a:t>للسكان امكانية مغادرة مناطق النزاع</a:t>
            </a:r>
          </a:p>
          <a:p>
            <a:endParaRPr lang="fr-F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ar-DZ" sz="3200" b="1" dirty="0" smtClean="0"/>
              <a:t>الجهاد مقيد في الوقت والمكان</a:t>
            </a:r>
            <a:r>
              <a:rPr lang="fr-FR" sz="3200" b="1" dirty="0" smtClean="0"/>
              <a:t/>
            </a:r>
            <a:br>
              <a:rPr lang="fr-FR" sz="3200" b="1" dirty="0" smtClean="0"/>
            </a:br>
            <a:endParaRPr lang="fr-FR" sz="3200" b="1" dirty="0"/>
          </a:p>
        </p:txBody>
      </p:sp>
      <p:sp>
        <p:nvSpPr>
          <p:cNvPr id="3" name="Espace réservé du contenu 2"/>
          <p:cNvSpPr>
            <a:spLocks noGrp="1"/>
          </p:cNvSpPr>
          <p:nvPr>
            <p:ph idx="1"/>
          </p:nvPr>
        </p:nvSpPr>
        <p:spPr/>
        <p:txBody>
          <a:bodyPr/>
          <a:lstStyle/>
          <a:p>
            <a:r>
              <a:rPr lang="ar-DZ" dirty="0" smtClean="0"/>
              <a:t>يتوقف في الشهور الحرم الاربعة إلا في حالة الدفاع</a:t>
            </a:r>
          </a:p>
          <a:p>
            <a:r>
              <a:rPr lang="fr-FR" dirty="0" smtClean="0"/>
              <a:t>(</a:t>
            </a:r>
            <a:r>
              <a:rPr lang="fr-FR" dirty="0"/>
              <a:t>Coran 2, 217</a:t>
            </a:r>
            <a:r>
              <a:rPr lang="fr-FR" dirty="0" smtClean="0"/>
              <a:t>)</a:t>
            </a:r>
            <a:endParaRPr lang="ar-DZ" dirty="0" smtClean="0"/>
          </a:p>
          <a:p>
            <a:pPr>
              <a:buNone/>
            </a:pPr>
            <a:endParaRPr lang="ar-DZ" dirty="0" smtClean="0"/>
          </a:p>
          <a:p>
            <a:r>
              <a:rPr lang="ar-DZ" dirty="0" smtClean="0"/>
              <a:t>النزاع محرم في الحرم المكي إلا في حالة اعتداء أو لحفظ النظام العام</a:t>
            </a:r>
            <a:endParaRPr lang="fr-FR" dirty="0" smtClean="0"/>
          </a:p>
          <a:p>
            <a:pPr>
              <a:buNone/>
            </a:pPr>
            <a:endParaRPr lang="fr-F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764704"/>
            <a:ext cx="8229600" cy="5361459"/>
          </a:xfrm>
        </p:spPr>
        <p:txBody>
          <a:bodyPr>
            <a:normAutofit/>
          </a:bodyPr>
          <a:lstStyle/>
          <a:p>
            <a:pPr algn="ctr">
              <a:buNone/>
            </a:pPr>
            <a:r>
              <a:rPr lang="ar-DZ" sz="7200" b="1" dirty="0" smtClean="0"/>
              <a:t>الاسلام </a:t>
            </a:r>
          </a:p>
          <a:p>
            <a:pPr algn="ctr">
              <a:buNone/>
            </a:pPr>
            <a:r>
              <a:rPr lang="ar-DZ" sz="7200" b="1" dirty="0" smtClean="0"/>
              <a:t>دين </a:t>
            </a:r>
          </a:p>
          <a:p>
            <a:pPr algn="ctr">
              <a:buNone/>
            </a:pPr>
            <a:r>
              <a:rPr lang="ar-DZ" sz="7200" b="1" dirty="0" smtClean="0"/>
              <a:t>سلم </a:t>
            </a:r>
          </a:p>
          <a:p>
            <a:pPr algn="ctr">
              <a:buNone/>
            </a:pPr>
            <a:r>
              <a:rPr lang="ar-DZ" sz="7200" b="1" dirty="0" smtClean="0"/>
              <a:t>وتسامح</a:t>
            </a:r>
            <a:endParaRPr lang="fr-FR" sz="7200"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algn="ctr">
              <a:buNone/>
            </a:pPr>
            <a:r>
              <a:rPr lang="ar-DZ" sz="6000" b="1" dirty="0" smtClean="0"/>
              <a:t>يعلن الجهاد في الاسلام </a:t>
            </a:r>
          </a:p>
          <a:p>
            <a:pPr algn="ctr">
              <a:buNone/>
            </a:pPr>
            <a:r>
              <a:rPr lang="ar-DZ" sz="6000" b="1" dirty="0" smtClean="0"/>
              <a:t>في ثلاث حالات</a:t>
            </a:r>
          </a:p>
          <a:p>
            <a:pPr algn="ctr">
              <a:buFontTx/>
              <a:buChar char="-"/>
            </a:pPr>
            <a:r>
              <a:rPr lang="ar-DZ" sz="3900" b="1" dirty="0" smtClean="0"/>
              <a:t>في حالة اعتداء عدو</a:t>
            </a:r>
          </a:p>
          <a:p>
            <a:pPr algn="ctr">
              <a:buFontTx/>
              <a:buChar char="-"/>
            </a:pPr>
            <a:r>
              <a:rPr lang="ar-DZ" sz="3900" b="1" dirty="0" smtClean="0"/>
              <a:t>للحفاظ على حرية العبادة</a:t>
            </a:r>
          </a:p>
          <a:p>
            <a:pPr algn="ctr">
              <a:buFontTx/>
              <a:buChar char="-"/>
            </a:pPr>
            <a:r>
              <a:rPr lang="ar-DZ" sz="3900" b="1" dirty="0" smtClean="0"/>
              <a:t>للحفاظ على النظام العام</a:t>
            </a:r>
            <a:r>
              <a:rPr lang="fr-FR" sz="3900" b="1" dirty="0"/>
              <a:t> </a:t>
            </a:r>
            <a:endParaRPr lang="fr-FR" sz="3900" b="1"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i="1" dirty="0" smtClean="0"/>
              <a:t>I- </a:t>
            </a:r>
            <a:r>
              <a:rPr lang="ar-DZ" sz="3200" b="1" dirty="0" smtClean="0"/>
              <a:t>في حالة اعتداء عدو</a:t>
            </a:r>
            <a:br>
              <a:rPr lang="ar-DZ" sz="3200" b="1" dirty="0" smtClean="0"/>
            </a:br>
            <a:endParaRPr lang="fr-FR" sz="3200" b="1" dirty="0"/>
          </a:p>
        </p:txBody>
      </p:sp>
      <p:sp>
        <p:nvSpPr>
          <p:cNvPr id="3" name="Espace réservé du contenu 2"/>
          <p:cNvSpPr>
            <a:spLocks noGrp="1"/>
          </p:cNvSpPr>
          <p:nvPr>
            <p:ph idx="1"/>
          </p:nvPr>
        </p:nvSpPr>
        <p:spPr/>
        <p:txBody>
          <a:bodyPr>
            <a:normAutofit fontScale="92500" lnSpcReduction="20000"/>
          </a:bodyPr>
          <a:lstStyle/>
          <a:p>
            <a:r>
              <a:rPr lang="fr-FR" dirty="0" smtClean="0"/>
              <a:t>(a) </a:t>
            </a:r>
            <a:r>
              <a:rPr lang="ar-DZ" dirty="0" smtClean="0"/>
              <a:t>يسمح للذين اعتدي عليهم بالدفاع عن أنفسهم</a:t>
            </a:r>
            <a:r>
              <a:rPr lang="fr-FR" dirty="0"/>
              <a:t> </a:t>
            </a:r>
            <a:r>
              <a:rPr lang="fr-FR" dirty="0" smtClean="0"/>
              <a:t>:</a:t>
            </a:r>
            <a:endParaRPr lang="ar-DZ" dirty="0" smtClean="0"/>
          </a:p>
          <a:p>
            <a:pPr>
              <a:buNone/>
            </a:pPr>
            <a:r>
              <a:rPr lang="ar-DZ" sz="3000" dirty="0" smtClean="0"/>
              <a:t> </a:t>
            </a:r>
            <a:r>
              <a:rPr lang="ar-DZ" sz="3000" b="1" dirty="0" smtClean="0">
                <a:solidFill>
                  <a:srgbClr val="FF0000"/>
                </a:solidFill>
              </a:rPr>
              <a:t>‘’اذن للذين يقاتلون بأنهم ظلموا وان الله على نصرهم </a:t>
            </a:r>
            <a:r>
              <a:rPr lang="ar-DZ" sz="3000" b="1" dirty="0" err="1" smtClean="0">
                <a:solidFill>
                  <a:srgbClr val="FF0000"/>
                </a:solidFill>
              </a:rPr>
              <a:t>لقدير’</a:t>
            </a:r>
            <a:r>
              <a:rPr lang="ar-DZ" sz="3000" dirty="0" err="1" smtClean="0">
                <a:solidFill>
                  <a:srgbClr val="FF0000"/>
                </a:solidFill>
              </a:rPr>
              <a:t>’</a:t>
            </a:r>
            <a:r>
              <a:rPr lang="ar-DZ" sz="3000" dirty="0" smtClean="0">
                <a:solidFill>
                  <a:srgbClr val="FF0000"/>
                </a:solidFill>
              </a:rPr>
              <a:t> </a:t>
            </a:r>
          </a:p>
          <a:p>
            <a:pPr>
              <a:buNone/>
            </a:pPr>
            <a:r>
              <a:rPr lang="ar-DZ" sz="2600" dirty="0" smtClean="0"/>
              <a:t>الحج، 39-40</a:t>
            </a:r>
            <a:r>
              <a:rPr lang="ar-DZ" dirty="0" smtClean="0"/>
              <a:t>             </a:t>
            </a:r>
            <a:endParaRPr lang="fr-FR" dirty="0" smtClean="0"/>
          </a:p>
          <a:p>
            <a:endParaRPr lang="fr-FR" dirty="0" smtClean="0"/>
          </a:p>
          <a:p>
            <a:r>
              <a:rPr lang="fr-FR" dirty="0" smtClean="0"/>
              <a:t>(b) </a:t>
            </a:r>
            <a:r>
              <a:rPr lang="ar-DZ" dirty="0" smtClean="0"/>
              <a:t>تخضع الحرب في هذه الحال الى قواعد أخلاقية</a:t>
            </a:r>
            <a:r>
              <a:rPr lang="fr-FR" dirty="0"/>
              <a:t> : </a:t>
            </a:r>
            <a:endParaRPr lang="ar-DZ" dirty="0" smtClean="0"/>
          </a:p>
          <a:p>
            <a:pPr>
              <a:buNone/>
            </a:pPr>
            <a:r>
              <a:rPr lang="fr-FR" b="1" dirty="0" smtClean="0"/>
              <a:t>      </a:t>
            </a:r>
            <a:r>
              <a:rPr lang="ar-DZ" b="1" dirty="0" smtClean="0">
                <a:solidFill>
                  <a:srgbClr val="FF0000"/>
                </a:solidFill>
              </a:rPr>
              <a:t>”</a:t>
            </a:r>
            <a:r>
              <a:rPr lang="ar-DZ" sz="3000" b="1" dirty="0" smtClean="0">
                <a:solidFill>
                  <a:srgbClr val="FF0000"/>
                </a:solidFill>
              </a:rPr>
              <a:t>وقاتلوا في سبيل الله الذين يقاتلونكم ولا تعتدوا ان الله لا يحب </a:t>
            </a:r>
            <a:r>
              <a:rPr lang="ar-DZ" sz="3000" b="1" dirty="0" err="1" smtClean="0">
                <a:solidFill>
                  <a:srgbClr val="FF0000"/>
                </a:solidFill>
              </a:rPr>
              <a:t>المعتدين’’</a:t>
            </a:r>
            <a:r>
              <a:rPr lang="ar-DZ" sz="3000" b="1" dirty="0" smtClean="0">
                <a:solidFill>
                  <a:srgbClr val="FF0000"/>
                </a:solidFill>
              </a:rPr>
              <a:t>    </a:t>
            </a:r>
            <a:endParaRPr lang="fr-FR" sz="3000" dirty="0" smtClean="0">
              <a:solidFill>
                <a:srgbClr val="FF0000"/>
              </a:solidFill>
            </a:endParaRPr>
          </a:p>
          <a:p>
            <a:pPr>
              <a:buNone/>
            </a:pPr>
            <a:r>
              <a:rPr lang="ar-DZ" dirty="0" smtClean="0"/>
              <a:t>  </a:t>
            </a:r>
            <a:r>
              <a:rPr lang="ar-DZ" sz="2600" dirty="0" smtClean="0"/>
              <a:t>البقرة، 190</a:t>
            </a:r>
          </a:p>
          <a:p>
            <a:pPr>
              <a:buNone/>
            </a:pPr>
            <a:r>
              <a:rPr lang="ar-DZ" dirty="0" smtClean="0"/>
              <a:t>تقنن هذه اآية قواعد مواجهة العدو مستثنية كل من لا يشارك في الحرب</a:t>
            </a:r>
            <a:endParaRPr lang="fr-F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43408"/>
            <a:ext cx="8229600" cy="1368152"/>
          </a:xfrm>
        </p:spPr>
        <p:txBody>
          <a:bodyPr>
            <a:normAutofit fontScale="90000"/>
          </a:bodyPr>
          <a:lstStyle/>
          <a:p>
            <a:r>
              <a:rPr lang="ar-DZ" sz="3100" dirty="0" smtClean="0"/>
              <a:t/>
            </a:r>
            <a:br>
              <a:rPr lang="ar-DZ" sz="3100" dirty="0" smtClean="0"/>
            </a:br>
            <a:r>
              <a:rPr lang="ar-DZ" sz="3100" dirty="0" smtClean="0"/>
              <a:t/>
            </a:r>
            <a:br>
              <a:rPr lang="ar-DZ" sz="3100" dirty="0" smtClean="0"/>
            </a:br>
            <a:r>
              <a:rPr lang="ar-DZ" sz="3100" dirty="0" smtClean="0"/>
              <a:t>عدة آيات تعرف بأنواع الاعتداءات و المواجهة التي تتصدى </a:t>
            </a:r>
            <a:r>
              <a:rPr lang="ar-DZ" sz="3100" dirty="0" err="1" smtClean="0"/>
              <a:t>بها</a:t>
            </a:r>
            <a:r>
              <a:rPr lang="ar-DZ" sz="3100" dirty="0" smtClean="0"/>
              <a:t/>
            </a:r>
            <a:br>
              <a:rPr lang="ar-DZ" sz="3100" dirty="0" smtClean="0"/>
            </a:br>
            <a:r>
              <a:rPr lang="fr-FR" sz="3100" dirty="0" smtClean="0"/>
              <a:t> (</a:t>
            </a:r>
            <a:r>
              <a:rPr lang="ar-DZ" sz="3100" dirty="0" err="1" smtClean="0"/>
              <a:t>الشورة</a:t>
            </a:r>
            <a:r>
              <a:rPr lang="fr-FR" sz="3100" dirty="0" smtClean="0"/>
              <a:t>, 42 ; </a:t>
            </a:r>
            <a:r>
              <a:rPr lang="ar-DZ" sz="3100" dirty="0" smtClean="0"/>
              <a:t>المائدة</a:t>
            </a:r>
            <a:r>
              <a:rPr lang="fr-FR" sz="3100" dirty="0" smtClean="0"/>
              <a:t>, 2 ; </a:t>
            </a:r>
            <a:r>
              <a:rPr lang="ar-DZ" sz="3100" dirty="0" smtClean="0"/>
              <a:t>النساء</a:t>
            </a:r>
            <a:r>
              <a:rPr lang="fr-FR" sz="3100" dirty="0" smtClean="0"/>
              <a:t>, 90)</a:t>
            </a:r>
            <a:r>
              <a:rPr lang="fr-FR" dirty="0" smtClean="0"/>
              <a:t/>
            </a:r>
            <a:br>
              <a:rPr lang="fr-FR" dirty="0" smtClean="0"/>
            </a:br>
            <a:endParaRPr lang="fr-FR" dirty="0"/>
          </a:p>
        </p:txBody>
      </p:sp>
      <p:sp>
        <p:nvSpPr>
          <p:cNvPr id="3" name="Espace réservé du contenu 2"/>
          <p:cNvSpPr>
            <a:spLocks noGrp="1"/>
          </p:cNvSpPr>
          <p:nvPr>
            <p:ph idx="1"/>
          </p:nvPr>
        </p:nvSpPr>
        <p:spPr/>
        <p:txBody>
          <a:bodyPr>
            <a:normAutofit/>
          </a:bodyPr>
          <a:lstStyle/>
          <a:p>
            <a:pPr algn="ctr"/>
            <a:r>
              <a:rPr lang="ar-DZ" b="1" dirty="0" smtClean="0"/>
              <a:t>‘’انما السبيل على الذين يظلمون الناس ويبغون في الارض </a:t>
            </a:r>
          </a:p>
          <a:p>
            <a:pPr algn="ctr"/>
            <a:r>
              <a:rPr lang="ar-DZ" b="1" dirty="0" smtClean="0"/>
              <a:t>بغير الحق، اؤلئك لهم عذاب </a:t>
            </a:r>
            <a:r>
              <a:rPr lang="ar-DZ" b="1" dirty="0" err="1" smtClean="0"/>
              <a:t>أليم’</a:t>
            </a:r>
            <a:r>
              <a:rPr lang="ar-DZ" dirty="0" err="1" smtClean="0"/>
              <a:t>’</a:t>
            </a:r>
            <a:endParaRPr lang="ar-DZ" dirty="0" smtClean="0"/>
          </a:p>
          <a:p>
            <a:pPr algn="ctr"/>
            <a:endParaRPr lang="ar-DZ" dirty="0" smtClean="0"/>
          </a:p>
          <a:p>
            <a:pPr algn="ctr"/>
            <a:r>
              <a:rPr lang="ar-DZ" b="1" dirty="0" smtClean="0"/>
              <a:t> ‘’ولا يجرمنكم </a:t>
            </a:r>
            <a:r>
              <a:rPr lang="ar-DZ" b="1" dirty="0" err="1" smtClean="0"/>
              <a:t>شنئان</a:t>
            </a:r>
            <a:r>
              <a:rPr lang="ar-DZ" b="1" dirty="0" smtClean="0"/>
              <a:t> قوم أن صدوكم عن المسجد الحرام أن </a:t>
            </a:r>
            <a:r>
              <a:rPr lang="ar-DZ" b="1" dirty="0" err="1" smtClean="0"/>
              <a:t>تعتدوا’’</a:t>
            </a:r>
            <a:endParaRPr lang="ar-DZ" b="1" dirty="0" smtClean="0"/>
          </a:p>
          <a:p>
            <a:pPr algn="ctr">
              <a:buNone/>
            </a:pPr>
            <a:endParaRPr lang="ar-DZ" dirty="0" smtClean="0"/>
          </a:p>
          <a:p>
            <a:pPr algn="ctr"/>
            <a:r>
              <a:rPr lang="ar-DZ" b="1" dirty="0" smtClean="0"/>
              <a:t>‘’فان اعتزلوكم فلم يقاتلوكم وألقوا اليكم السلم فما جعل الله </a:t>
            </a:r>
            <a:r>
              <a:rPr lang="fr-FR" b="1" dirty="0" smtClean="0"/>
              <a:t>‘’</a:t>
            </a:r>
            <a:r>
              <a:rPr lang="ar-DZ" b="1" dirty="0" smtClean="0"/>
              <a:t>لكم عليهم سبيلا</a:t>
            </a:r>
            <a:endParaRPr lang="fr-FR"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i="1" dirty="0" smtClean="0"/>
              <a:t>I - </a:t>
            </a:r>
            <a:r>
              <a:rPr lang="ar-DZ" sz="3200" b="1" dirty="0" smtClean="0"/>
              <a:t>في حالة اعتداء عدو</a:t>
            </a:r>
            <a:endParaRPr lang="fr-FR" sz="3200" b="1" dirty="0"/>
          </a:p>
        </p:txBody>
      </p:sp>
      <p:sp>
        <p:nvSpPr>
          <p:cNvPr id="3" name="Espace réservé du contenu 2"/>
          <p:cNvSpPr>
            <a:spLocks noGrp="1"/>
          </p:cNvSpPr>
          <p:nvPr>
            <p:ph idx="1"/>
          </p:nvPr>
        </p:nvSpPr>
        <p:spPr/>
        <p:txBody>
          <a:bodyPr>
            <a:normAutofit/>
          </a:bodyPr>
          <a:lstStyle/>
          <a:p>
            <a:pPr algn="r"/>
            <a:r>
              <a:rPr lang="fr-FR" dirty="0" smtClean="0"/>
              <a:t>©  </a:t>
            </a:r>
            <a:r>
              <a:rPr lang="ar-DZ" dirty="0" smtClean="0"/>
              <a:t>يسمح الاسلام للمؤمنين بنصرة الطبقات الهشة من الناس كالرجال الذين لا يستطيعون الدفاع عن أنفسهم والنساء </a:t>
            </a:r>
            <a:r>
              <a:rPr lang="ar-DZ" dirty="0" err="1" smtClean="0"/>
              <a:t>والأطفال ...</a:t>
            </a:r>
            <a:endParaRPr lang="fr-FR" dirty="0" smtClean="0"/>
          </a:p>
          <a:p>
            <a:pPr algn="ctr">
              <a:buNone/>
            </a:pPr>
            <a:r>
              <a:rPr lang="ar-DZ" b="1" dirty="0" smtClean="0">
                <a:solidFill>
                  <a:srgbClr val="FF0000"/>
                </a:solidFill>
              </a:rPr>
              <a:t>‘’ومالكم لا تقاتلون في سبيل الله والمستضعفين من الرجال والنساء والولدان الذين يقولون ربنا اخرجنا من هذه القرية الظالمي اهلها وأجعل لنا من لدنك وليا وأجعل لنا من لدنك </a:t>
            </a:r>
            <a:r>
              <a:rPr lang="ar-DZ" b="1" dirty="0" err="1" smtClean="0">
                <a:solidFill>
                  <a:srgbClr val="FF0000"/>
                </a:solidFill>
              </a:rPr>
              <a:t>نصيرا’’</a:t>
            </a:r>
            <a:endParaRPr lang="ar-DZ" b="1" dirty="0" smtClean="0">
              <a:solidFill>
                <a:srgbClr val="FF0000"/>
              </a:solidFill>
            </a:endParaRPr>
          </a:p>
          <a:p>
            <a:pPr algn="ctr">
              <a:buNone/>
            </a:pPr>
            <a:r>
              <a:rPr lang="ar-DZ" sz="2400" dirty="0" smtClean="0"/>
              <a:t>النساء، 75</a:t>
            </a:r>
            <a:endParaRPr lang="fr-FR"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i="1" dirty="0" smtClean="0"/>
              <a:t>I- </a:t>
            </a:r>
            <a:r>
              <a:rPr lang="ar-DZ" sz="3200" b="1" dirty="0" smtClean="0"/>
              <a:t>في حالة اعتداء عدو</a:t>
            </a:r>
            <a:endParaRPr lang="fr-FR" sz="3200" b="1" dirty="0"/>
          </a:p>
        </p:txBody>
      </p:sp>
      <p:sp>
        <p:nvSpPr>
          <p:cNvPr id="3" name="Espace réservé du contenu 2"/>
          <p:cNvSpPr>
            <a:spLocks noGrp="1"/>
          </p:cNvSpPr>
          <p:nvPr>
            <p:ph idx="1"/>
          </p:nvPr>
        </p:nvSpPr>
        <p:spPr/>
        <p:txBody>
          <a:bodyPr/>
          <a:lstStyle/>
          <a:p>
            <a:pPr algn="r"/>
            <a:r>
              <a:rPr lang="fr-FR" dirty="0" smtClean="0"/>
              <a:t>(d) </a:t>
            </a:r>
            <a:r>
              <a:rPr lang="ar-DZ" b="1" dirty="0" smtClean="0"/>
              <a:t>هذه الآية تحفز المسلمين على التصدي لأي نوع من </a:t>
            </a:r>
          </a:p>
          <a:p>
            <a:pPr algn="r">
              <a:buNone/>
            </a:pPr>
            <a:r>
              <a:rPr lang="ar-DZ" b="1" dirty="0" smtClean="0"/>
              <a:t>الظلم بما فيه الاستعمار والتمييز </a:t>
            </a:r>
            <a:r>
              <a:rPr lang="ar-DZ" b="1" dirty="0" err="1" smtClean="0"/>
              <a:t>ألعنصري...</a:t>
            </a:r>
            <a:endParaRPr lang="ar-DZ" b="1" dirty="0" smtClean="0"/>
          </a:p>
          <a:p>
            <a:pPr algn="r">
              <a:buNone/>
            </a:pPr>
            <a:r>
              <a:rPr lang="fr-FR" dirty="0" smtClean="0"/>
              <a:t> </a:t>
            </a:r>
            <a:endParaRPr lang="ar-DZ" dirty="0" smtClean="0"/>
          </a:p>
          <a:p>
            <a:pPr algn="r">
              <a:buNone/>
            </a:pPr>
            <a:r>
              <a:rPr lang="ar-DZ" dirty="0" smtClean="0"/>
              <a:t>هذا الدعم غير مرهون بالديانة أو الوطن أو العرق أو اللون أو </a:t>
            </a:r>
            <a:r>
              <a:rPr lang="ar-DZ" dirty="0" err="1" smtClean="0"/>
              <a:t>اللغة...</a:t>
            </a:r>
            <a:r>
              <a:rPr lang="ar-DZ" dirty="0" smtClean="0"/>
              <a:t> </a:t>
            </a:r>
            <a:endParaRPr lang="fr-FR" dirty="0"/>
          </a:p>
          <a:p>
            <a:endParaRPr lang="fr-FR"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i="1" dirty="0" smtClean="0"/>
              <a:t>II- </a:t>
            </a:r>
            <a:r>
              <a:rPr lang="ar-DZ" sz="3200" b="1" dirty="0" smtClean="0"/>
              <a:t>للحفاظ على حرية العبادة</a:t>
            </a:r>
            <a:br>
              <a:rPr lang="ar-DZ" sz="3200" b="1" dirty="0" smtClean="0"/>
            </a:br>
            <a:endParaRPr lang="fr-FR" sz="3200" b="1" dirty="0"/>
          </a:p>
        </p:txBody>
      </p:sp>
      <p:sp>
        <p:nvSpPr>
          <p:cNvPr id="3" name="Espace réservé du contenu 2"/>
          <p:cNvSpPr>
            <a:spLocks noGrp="1"/>
          </p:cNvSpPr>
          <p:nvPr>
            <p:ph idx="1"/>
          </p:nvPr>
        </p:nvSpPr>
        <p:spPr/>
        <p:txBody>
          <a:bodyPr>
            <a:normAutofit/>
          </a:bodyPr>
          <a:lstStyle/>
          <a:p>
            <a:pPr algn="r">
              <a:buNone/>
            </a:pPr>
            <a:r>
              <a:rPr lang="ar-DZ" dirty="0" smtClean="0"/>
              <a:t>هناك خلط مقصود فيما يخص حرية المعتقد مع أن الآية واضحة تمام </a:t>
            </a:r>
            <a:r>
              <a:rPr lang="ar-DZ" dirty="0" err="1" smtClean="0"/>
              <a:t>الوضوح:</a:t>
            </a:r>
            <a:endParaRPr lang="ar-DZ" dirty="0" smtClean="0"/>
          </a:p>
          <a:p>
            <a:pPr algn="ctr">
              <a:buNone/>
            </a:pPr>
            <a:r>
              <a:rPr lang="ar-DZ" b="1" dirty="0" smtClean="0"/>
              <a:t>‘’وقل الحق من ربكم، فمن شاء فليؤمن ومن شاء </a:t>
            </a:r>
            <a:r>
              <a:rPr lang="ar-DZ" b="1" dirty="0" err="1" smtClean="0"/>
              <a:t>فليكفر’’</a:t>
            </a:r>
            <a:endParaRPr lang="ar-DZ" b="1" dirty="0" smtClean="0"/>
          </a:p>
          <a:p>
            <a:pPr algn="ctr">
              <a:buNone/>
            </a:pPr>
            <a:r>
              <a:rPr lang="ar-DZ" b="1" dirty="0" smtClean="0"/>
              <a:t>(الكهف، 29</a:t>
            </a:r>
            <a:r>
              <a:rPr lang="ar-DZ" b="1" dirty="0" err="1" smtClean="0"/>
              <a:t>)</a:t>
            </a:r>
            <a:endParaRPr lang="fr-FR" b="1" dirty="0" smtClean="0"/>
          </a:p>
          <a:p>
            <a:pPr algn="ctr">
              <a:buNone/>
            </a:pPr>
            <a:r>
              <a:rPr lang="ar-DZ" b="1" dirty="0" smtClean="0"/>
              <a:t>‘’لا أعبد ما تعبدون، ولا أنتم عابدون ما أعبد، ولا أنا عابد ما </a:t>
            </a:r>
          </a:p>
          <a:p>
            <a:pPr algn="ctr">
              <a:buNone/>
            </a:pPr>
            <a:r>
              <a:rPr lang="ar-DZ" b="1" dirty="0" smtClean="0"/>
              <a:t>عبدتم، ولا أنتم عابدون ما أعبد، لكم دينكم ولي </a:t>
            </a:r>
            <a:r>
              <a:rPr lang="ar-DZ" b="1" dirty="0" err="1" smtClean="0"/>
              <a:t>دين’’</a:t>
            </a:r>
            <a:endParaRPr lang="ar-DZ" b="1" dirty="0" smtClean="0"/>
          </a:p>
          <a:p>
            <a:pPr algn="ctr">
              <a:buNone/>
            </a:pPr>
            <a:r>
              <a:rPr lang="ar-DZ" b="1" dirty="0" err="1" smtClean="0"/>
              <a:t>(الكافرون، )</a:t>
            </a:r>
            <a:endParaRPr lang="fr-FR"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i="1" dirty="0" smtClean="0"/>
              <a:t>II- </a:t>
            </a:r>
            <a:r>
              <a:rPr lang="ar-DZ" sz="3200" b="1" dirty="0" smtClean="0"/>
              <a:t>للحفاظ على حرية العبادة</a:t>
            </a:r>
            <a:endParaRPr lang="fr-FR" sz="3200" b="1" dirty="0"/>
          </a:p>
        </p:txBody>
      </p:sp>
      <p:sp>
        <p:nvSpPr>
          <p:cNvPr id="3" name="Espace réservé du contenu 2"/>
          <p:cNvSpPr>
            <a:spLocks noGrp="1"/>
          </p:cNvSpPr>
          <p:nvPr>
            <p:ph idx="1"/>
          </p:nvPr>
        </p:nvSpPr>
        <p:spPr/>
        <p:txBody>
          <a:bodyPr>
            <a:normAutofit/>
          </a:bodyPr>
          <a:lstStyle/>
          <a:p>
            <a:pPr algn="r">
              <a:buNone/>
            </a:pPr>
            <a:r>
              <a:rPr lang="ar-DZ" dirty="0" smtClean="0"/>
              <a:t>اعتناق الاسلام عن طوع وعن اعتقاد: من المبادئ الاساسية في الاسلام </a:t>
            </a:r>
            <a:r>
              <a:rPr lang="fr-FR" dirty="0"/>
              <a:t> </a:t>
            </a:r>
            <a:endParaRPr lang="ar-DZ" dirty="0" smtClean="0"/>
          </a:p>
          <a:p>
            <a:pPr algn="ctr">
              <a:buNone/>
            </a:pPr>
            <a:r>
              <a:rPr lang="ar-DZ" b="1" dirty="0" smtClean="0"/>
              <a:t> ‘’لا اكراه في </a:t>
            </a:r>
            <a:r>
              <a:rPr lang="ar-DZ" b="1" dirty="0" err="1" smtClean="0"/>
              <a:t>الدين’’</a:t>
            </a:r>
            <a:endParaRPr lang="ar-DZ" b="1" dirty="0" smtClean="0"/>
          </a:p>
          <a:p>
            <a:pPr algn="ctr">
              <a:buNone/>
            </a:pPr>
            <a:r>
              <a:rPr lang="ar-DZ" sz="2000" b="1" dirty="0" smtClean="0"/>
              <a:t>(البقرة، 256</a:t>
            </a:r>
            <a:r>
              <a:rPr lang="ar-DZ" sz="2000" b="1" dirty="0" err="1" smtClean="0"/>
              <a:t>)</a:t>
            </a:r>
            <a:endParaRPr lang="fr-FR" sz="2000" b="1" dirty="0" smtClean="0"/>
          </a:p>
          <a:p>
            <a:pPr algn="ctr">
              <a:buNone/>
            </a:pPr>
            <a:r>
              <a:rPr lang="ar-DZ" b="1" dirty="0" smtClean="0"/>
              <a:t>‘’ولو شاء ربك لآمن من في الارض كلهم جميعا أفأنت تكره الناس حتى يكونوا </a:t>
            </a:r>
            <a:r>
              <a:rPr lang="ar-DZ" b="1" dirty="0" err="1" smtClean="0"/>
              <a:t>مؤمنين’’</a:t>
            </a:r>
            <a:endParaRPr lang="ar-DZ" b="1" dirty="0" smtClean="0"/>
          </a:p>
          <a:p>
            <a:pPr algn="ctr">
              <a:buNone/>
            </a:pPr>
            <a:r>
              <a:rPr lang="ar-DZ" sz="2000" b="1" dirty="0" smtClean="0"/>
              <a:t>(يونس، 99</a:t>
            </a:r>
            <a:r>
              <a:rPr lang="ar-DZ" sz="2000" b="1" dirty="0" err="1" smtClean="0"/>
              <a:t>)</a:t>
            </a:r>
            <a:endParaRPr lang="fr-FR" sz="2000"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i="1" dirty="0" smtClean="0"/>
              <a:t>II- </a:t>
            </a:r>
            <a:r>
              <a:rPr lang="ar-DZ" sz="3200" b="1" dirty="0" smtClean="0"/>
              <a:t>للحفاظ على حرية العبادة</a:t>
            </a:r>
            <a:endParaRPr lang="fr-FR" sz="3200" dirty="0"/>
          </a:p>
        </p:txBody>
      </p:sp>
      <p:sp>
        <p:nvSpPr>
          <p:cNvPr id="3" name="Espace réservé du contenu 2"/>
          <p:cNvSpPr>
            <a:spLocks noGrp="1"/>
          </p:cNvSpPr>
          <p:nvPr>
            <p:ph idx="1"/>
          </p:nvPr>
        </p:nvSpPr>
        <p:spPr/>
        <p:txBody>
          <a:bodyPr>
            <a:normAutofit/>
          </a:bodyPr>
          <a:lstStyle/>
          <a:p>
            <a:pPr algn="r">
              <a:buNone/>
            </a:pPr>
            <a:r>
              <a:rPr lang="ar-DZ" dirty="0" smtClean="0"/>
              <a:t>رسم الاسلام اطار الحوار مع غير المسلمين</a:t>
            </a:r>
          </a:p>
          <a:p>
            <a:pPr algn="r">
              <a:buNone/>
            </a:pPr>
            <a:r>
              <a:rPr lang="ar-DZ" dirty="0" smtClean="0"/>
              <a:t>يكون هذا الحوار مطبوعا بالصفاء ومقتصرا على الاعلام والشرح</a:t>
            </a:r>
          </a:p>
          <a:p>
            <a:pPr algn="ctr">
              <a:buNone/>
            </a:pPr>
            <a:r>
              <a:rPr lang="ar-DZ" b="1" dirty="0" smtClean="0"/>
              <a:t>‘’ادع الى سبيل ربك بالحكمة والموعظة الحسنة وجادلهم بالتي هي أحسن ان ربك هو أعلم بمن ضل عن سبيله وهو أعلم </a:t>
            </a:r>
            <a:r>
              <a:rPr lang="ar-DZ" b="1" dirty="0" err="1" smtClean="0"/>
              <a:t>بالمهتدين’’</a:t>
            </a:r>
            <a:r>
              <a:rPr lang="fr-FR" b="1" dirty="0" smtClean="0"/>
              <a:t> </a:t>
            </a:r>
            <a:endParaRPr lang="ar-DZ" b="1" dirty="0" smtClean="0"/>
          </a:p>
          <a:p>
            <a:pPr algn="ctr">
              <a:buNone/>
            </a:pPr>
            <a:r>
              <a:rPr lang="ar-DZ" b="1" dirty="0" smtClean="0"/>
              <a:t>(النحل، 125</a:t>
            </a:r>
            <a:endParaRPr lang="fr-FR"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i="1" dirty="0" smtClean="0"/>
              <a:t>II- </a:t>
            </a:r>
            <a:r>
              <a:rPr lang="ar-DZ" sz="3200" b="1" dirty="0" smtClean="0"/>
              <a:t>للحفاظ على حرية العبادة</a:t>
            </a:r>
            <a:endParaRPr lang="fr-FR" sz="3200" dirty="0"/>
          </a:p>
        </p:txBody>
      </p:sp>
      <p:sp>
        <p:nvSpPr>
          <p:cNvPr id="3" name="Espace réservé du contenu 2"/>
          <p:cNvSpPr>
            <a:spLocks noGrp="1"/>
          </p:cNvSpPr>
          <p:nvPr>
            <p:ph idx="1"/>
          </p:nvPr>
        </p:nvSpPr>
        <p:spPr/>
        <p:txBody>
          <a:bodyPr>
            <a:normAutofit/>
          </a:bodyPr>
          <a:lstStyle/>
          <a:p>
            <a:pPr algn="r">
              <a:buNone/>
            </a:pPr>
            <a:r>
              <a:rPr lang="ar-DZ" dirty="0" smtClean="0"/>
              <a:t>يتخذ هذا الحوار صبغة لطيفة مع اهل الكتاب</a:t>
            </a:r>
          </a:p>
          <a:p>
            <a:pPr algn="ctr"/>
            <a:r>
              <a:rPr lang="ar-DZ" b="1" dirty="0" smtClean="0"/>
              <a:t>‘’ولا تجادلوا أهل الكتاب إلا بالتي هي أحسن إلا الذين ظلموا منهم وقولوا ءامنا بالذي أنزل الينا وأنزل اليكم </a:t>
            </a:r>
            <a:r>
              <a:rPr lang="ar-DZ" b="1" dirty="0" err="1" smtClean="0"/>
              <a:t>والاهنا</a:t>
            </a:r>
            <a:r>
              <a:rPr lang="ar-DZ" b="1" dirty="0" smtClean="0"/>
              <a:t> </a:t>
            </a:r>
            <a:r>
              <a:rPr lang="ar-DZ" b="1" dirty="0" err="1" smtClean="0"/>
              <a:t>والاهكم</a:t>
            </a:r>
            <a:r>
              <a:rPr lang="ar-DZ" b="1" dirty="0" smtClean="0"/>
              <a:t> واحد ونحن له </a:t>
            </a:r>
            <a:r>
              <a:rPr lang="ar-DZ" b="1" dirty="0" err="1" smtClean="0"/>
              <a:t>مسلمون’’</a:t>
            </a:r>
            <a:endParaRPr lang="ar-DZ" b="1" dirty="0" smtClean="0"/>
          </a:p>
          <a:p>
            <a:pPr algn="ctr"/>
            <a:r>
              <a:rPr lang="ar-DZ" sz="2000" b="1" dirty="0" smtClean="0"/>
              <a:t>العنكبوت، 46</a:t>
            </a:r>
            <a:endParaRPr lang="fr-FR" sz="2000"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i="1" dirty="0" smtClean="0"/>
              <a:t>II- </a:t>
            </a:r>
            <a:r>
              <a:rPr lang="ar-DZ" sz="3200" b="1" dirty="0" smtClean="0"/>
              <a:t>للحفاظ على حرية العبادة</a:t>
            </a:r>
            <a:endParaRPr lang="fr-FR" sz="3200" dirty="0"/>
          </a:p>
        </p:txBody>
      </p:sp>
      <p:sp>
        <p:nvSpPr>
          <p:cNvPr id="3" name="Espace réservé du contenu 2"/>
          <p:cNvSpPr>
            <a:spLocks noGrp="1"/>
          </p:cNvSpPr>
          <p:nvPr>
            <p:ph idx="1"/>
          </p:nvPr>
        </p:nvSpPr>
        <p:spPr/>
        <p:txBody>
          <a:bodyPr>
            <a:normAutofit/>
          </a:bodyPr>
          <a:lstStyle/>
          <a:p>
            <a:pPr algn="r">
              <a:buNone/>
            </a:pPr>
            <a:r>
              <a:rPr lang="ar-DZ" dirty="0" smtClean="0"/>
              <a:t>تتلخص مهمة المسلم في تبليغ رسالة السماء حسب مقاييس الاحترام المتبادل</a:t>
            </a:r>
          </a:p>
          <a:p>
            <a:pPr>
              <a:buNone/>
            </a:pPr>
            <a:endParaRPr lang="ar-DZ" dirty="0" smtClean="0"/>
          </a:p>
          <a:p>
            <a:pPr algn="ctr"/>
            <a:r>
              <a:rPr lang="ar-DZ" b="1" dirty="0" smtClean="0"/>
              <a:t>‘’فان حاجوك فقل أسلمت وجهي لله ومن اتبعن وقل للذين أوتوا الكتاب والأميين أأسلمتم فان أسلموا فقد اهتدوا وان تولوا فإنما عليك البلاغ، والله بصير </a:t>
            </a:r>
            <a:r>
              <a:rPr lang="ar-DZ" b="1" dirty="0" err="1" smtClean="0"/>
              <a:t>بالعباد.’’</a:t>
            </a:r>
            <a:endParaRPr lang="ar-DZ" b="1" dirty="0" smtClean="0"/>
          </a:p>
          <a:p>
            <a:pPr algn="ctr"/>
            <a:r>
              <a:rPr lang="ar-DZ" sz="2000" b="1" dirty="0" smtClean="0"/>
              <a:t>آل عمران، 20</a:t>
            </a:r>
            <a:endParaRPr lang="fr-FR" sz="20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ar-DZ" sz="3600" b="1" dirty="0" err="1" smtClean="0"/>
              <a:t>الشريعة </a:t>
            </a:r>
            <a:r>
              <a:rPr lang="ar-DZ" sz="3600" b="1" dirty="0" smtClean="0"/>
              <a:t>: قانون سلم</a:t>
            </a:r>
            <a:r>
              <a:rPr lang="fr-FR" dirty="0" smtClean="0"/>
              <a:t/>
            </a:r>
            <a:br>
              <a:rPr lang="fr-FR" dirty="0" smtClean="0"/>
            </a:br>
            <a:endParaRPr lang="fr-FR" dirty="0"/>
          </a:p>
        </p:txBody>
      </p:sp>
      <p:sp>
        <p:nvSpPr>
          <p:cNvPr id="3" name="Espace réservé du contenu 2"/>
          <p:cNvSpPr>
            <a:spLocks noGrp="1"/>
          </p:cNvSpPr>
          <p:nvPr>
            <p:ph idx="1"/>
          </p:nvPr>
        </p:nvSpPr>
        <p:spPr/>
        <p:txBody>
          <a:bodyPr>
            <a:normAutofit/>
          </a:bodyPr>
          <a:lstStyle/>
          <a:p>
            <a:pPr algn="r"/>
            <a:r>
              <a:rPr lang="ar-DZ" dirty="0" smtClean="0"/>
              <a:t>كلمة </a:t>
            </a:r>
            <a:r>
              <a:rPr lang="ar-DZ" dirty="0" smtClean="0">
                <a:solidFill>
                  <a:srgbClr val="FF0000"/>
                </a:solidFill>
              </a:rPr>
              <a:t>اسلام</a:t>
            </a:r>
            <a:r>
              <a:rPr lang="ar-DZ" dirty="0" smtClean="0"/>
              <a:t>: </a:t>
            </a:r>
            <a:r>
              <a:rPr lang="ar-DZ" b="1" dirty="0" smtClean="0"/>
              <a:t>أسلم وجهه لله</a:t>
            </a:r>
            <a:endParaRPr lang="fr-FR" b="1" dirty="0" smtClean="0">
              <a:solidFill>
                <a:srgbClr val="FF0000"/>
              </a:solidFill>
            </a:endParaRPr>
          </a:p>
          <a:p>
            <a:pPr algn="r"/>
            <a:r>
              <a:rPr lang="ar-DZ" dirty="0" smtClean="0">
                <a:solidFill>
                  <a:srgbClr val="FF0000"/>
                </a:solidFill>
              </a:rPr>
              <a:t>السلام</a:t>
            </a:r>
            <a:r>
              <a:rPr lang="ar-DZ" dirty="0" smtClean="0"/>
              <a:t>: </a:t>
            </a:r>
            <a:r>
              <a:rPr lang="ar-DZ" b="1" dirty="0" smtClean="0"/>
              <a:t>من أسماء الله الحسنى</a:t>
            </a:r>
            <a:endParaRPr lang="fr-FR" b="1" dirty="0" smtClean="0"/>
          </a:p>
          <a:p>
            <a:pPr algn="ctr">
              <a:buNone/>
            </a:pPr>
            <a:r>
              <a:rPr lang="ar-DZ" b="1" dirty="0" smtClean="0"/>
              <a:t>‘’هو الله الذي لا اله إلا هو، الملك القدوس، </a:t>
            </a:r>
            <a:r>
              <a:rPr lang="ar-DZ" b="1" dirty="0" smtClean="0">
                <a:solidFill>
                  <a:srgbClr val="FF0000"/>
                </a:solidFill>
              </a:rPr>
              <a:t>السلام</a:t>
            </a:r>
            <a:r>
              <a:rPr lang="ar-DZ" b="1" dirty="0" smtClean="0"/>
              <a:t>، المؤمن،  المهيمن، العزيز، الجبار، </a:t>
            </a:r>
            <a:r>
              <a:rPr lang="ar-DZ" b="1" dirty="0" err="1" smtClean="0"/>
              <a:t>ألمتكبر’’</a:t>
            </a:r>
            <a:endParaRPr lang="ar-DZ" b="1" dirty="0" smtClean="0"/>
          </a:p>
          <a:p>
            <a:pPr algn="ctr"/>
            <a:r>
              <a:rPr lang="ar-DZ" sz="2000" dirty="0" smtClean="0"/>
              <a:t>(المؤمنون، 59</a:t>
            </a:r>
            <a:r>
              <a:rPr lang="ar-DZ" sz="2000" dirty="0" err="1" smtClean="0"/>
              <a:t>)</a:t>
            </a:r>
            <a:endParaRPr lang="ar-DZ" sz="2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i="1" dirty="0" smtClean="0"/>
              <a:t>II- </a:t>
            </a:r>
            <a:r>
              <a:rPr lang="ar-DZ" sz="3200" b="1" dirty="0" smtClean="0"/>
              <a:t>للحفاظ على حرية العبادة</a:t>
            </a:r>
            <a:endParaRPr lang="fr-FR" sz="3200" dirty="0"/>
          </a:p>
        </p:txBody>
      </p:sp>
      <p:sp>
        <p:nvSpPr>
          <p:cNvPr id="3" name="Espace réservé du contenu 2"/>
          <p:cNvSpPr>
            <a:spLocks noGrp="1"/>
          </p:cNvSpPr>
          <p:nvPr>
            <p:ph idx="1"/>
          </p:nvPr>
        </p:nvSpPr>
        <p:spPr/>
        <p:txBody>
          <a:bodyPr>
            <a:normAutofit/>
          </a:bodyPr>
          <a:lstStyle/>
          <a:p>
            <a:pPr algn="r">
              <a:buNone/>
            </a:pPr>
            <a:r>
              <a:rPr lang="ar-DZ" dirty="0" smtClean="0"/>
              <a:t>على هذا الاساس قام نبي الله</a:t>
            </a:r>
          </a:p>
          <a:p>
            <a:pPr algn="r">
              <a:buNone/>
            </a:pPr>
            <a:r>
              <a:rPr lang="ar-DZ" dirty="0" smtClean="0"/>
              <a:t>(ص) بإبرام مع سكان يثرب في 732 من اليهود والنصارى عهدا يؤمن لهم حرية المعتقد، ويرسم علاقات حسن الجوار ويجعلهم أعضاء في حلف مشترك مهمته الدفاع عن المدينة ضد كل معتد خارجي.</a:t>
            </a:r>
          </a:p>
          <a:p>
            <a:pPr>
              <a:buNone/>
            </a:pPr>
            <a:endParaRPr lang="fr-FR"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i="1" dirty="0" smtClean="0"/>
              <a:t>III- </a:t>
            </a:r>
            <a:r>
              <a:rPr lang="ar-DZ" sz="3200" b="1" dirty="0" smtClean="0"/>
              <a:t>للحفاظ على النظام العام</a:t>
            </a:r>
            <a:r>
              <a:rPr lang="fr-FR" sz="3200" b="1" dirty="0" smtClean="0"/>
              <a:t> </a:t>
            </a:r>
            <a:br>
              <a:rPr lang="fr-FR" sz="3200" b="1" dirty="0" smtClean="0"/>
            </a:br>
            <a:endParaRPr lang="fr-FR" sz="3200" b="1" dirty="0"/>
          </a:p>
        </p:txBody>
      </p:sp>
      <p:sp>
        <p:nvSpPr>
          <p:cNvPr id="3" name="Espace réservé du contenu 2"/>
          <p:cNvSpPr>
            <a:spLocks noGrp="1"/>
          </p:cNvSpPr>
          <p:nvPr>
            <p:ph idx="1"/>
          </p:nvPr>
        </p:nvSpPr>
        <p:spPr/>
        <p:txBody>
          <a:bodyPr>
            <a:normAutofit fontScale="70000" lnSpcReduction="20000"/>
          </a:bodyPr>
          <a:lstStyle/>
          <a:p>
            <a:pPr algn="r">
              <a:buNone/>
            </a:pPr>
            <a:r>
              <a:rPr lang="ar-DZ" dirty="0" smtClean="0"/>
              <a:t>يعرف الاسلام العلاقة ما بين المؤمنين كرباط أخوة</a:t>
            </a:r>
          </a:p>
          <a:p>
            <a:pPr algn="ctr"/>
            <a:endParaRPr lang="ar-DZ" b="1" dirty="0" smtClean="0"/>
          </a:p>
          <a:p>
            <a:pPr algn="ctr">
              <a:buNone/>
            </a:pPr>
            <a:r>
              <a:rPr lang="ar-DZ" b="1" dirty="0" smtClean="0"/>
              <a:t>‘’انما المؤمنون اخوة فأصلحوا بين </a:t>
            </a:r>
            <a:r>
              <a:rPr lang="ar-DZ" b="1" dirty="0" err="1" smtClean="0"/>
              <a:t>أخويكم’’</a:t>
            </a:r>
            <a:endParaRPr lang="ar-DZ" b="1" dirty="0" smtClean="0"/>
          </a:p>
          <a:p>
            <a:pPr algn="ctr">
              <a:buNone/>
            </a:pPr>
            <a:r>
              <a:rPr lang="ar-DZ" sz="2900" dirty="0" smtClean="0"/>
              <a:t>الزمر، 10</a:t>
            </a:r>
            <a:endParaRPr lang="fr-FR" sz="2900" dirty="0" smtClean="0"/>
          </a:p>
          <a:p>
            <a:pPr algn="r"/>
            <a:endParaRPr lang="ar-DZ" dirty="0" smtClean="0"/>
          </a:p>
          <a:p>
            <a:pPr algn="r">
              <a:buNone/>
            </a:pPr>
            <a:r>
              <a:rPr lang="ar-DZ" dirty="0" smtClean="0"/>
              <a:t>فهو ينبذ كل الاقتتال ما بين المؤمنين واصفا إياه بالفتنة.</a:t>
            </a:r>
          </a:p>
          <a:p>
            <a:pPr algn="r">
              <a:buNone/>
            </a:pPr>
            <a:r>
              <a:rPr lang="ar-DZ" dirty="0" smtClean="0"/>
              <a:t>فإذا ما وقع إقتتال ما بين طائفتين من المؤمنين علي المؤمنين الآخرين السعي لإيقافه</a:t>
            </a:r>
          </a:p>
          <a:p>
            <a:endParaRPr lang="ar-DZ" dirty="0" smtClean="0"/>
          </a:p>
          <a:p>
            <a:pPr algn="ctr"/>
            <a:r>
              <a:rPr lang="ar-DZ" b="1" dirty="0" smtClean="0"/>
              <a:t>‘’وان طائفتان من المؤمنين اقتتلوا فأصلحوا بينهما فان بغت احداهما على الاخرى فقاتلوا التي تبغي حتى تفيء الى أمر الله، فان فاءت فأصلحوا بينهما بالعدل وأقسطوا, ان الله يحب </a:t>
            </a:r>
            <a:r>
              <a:rPr lang="ar-DZ" b="1" dirty="0" err="1" smtClean="0"/>
              <a:t>المقسطين.’’</a:t>
            </a:r>
            <a:endParaRPr lang="fr-FR" b="1" dirty="0"/>
          </a:p>
          <a:p>
            <a:pPr algn="ctr">
              <a:buNone/>
            </a:pPr>
            <a:r>
              <a:rPr lang="ar-DZ" sz="2900" dirty="0" smtClean="0"/>
              <a:t>الحجرات، 9</a:t>
            </a:r>
            <a:endParaRPr lang="fr-FR" sz="29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algn="ctr">
              <a:buNone/>
            </a:pPr>
            <a:r>
              <a:rPr lang="ar-DZ" sz="7200" b="1" dirty="0" smtClean="0"/>
              <a:t>القانون الانساني الاسلامي</a:t>
            </a:r>
          </a:p>
          <a:p>
            <a:pPr algn="ctr">
              <a:buNone/>
            </a:pPr>
            <a:r>
              <a:rPr lang="ar-DZ" sz="7200" b="1" dirty="0" smtClean="0"/>
              <a:t>أو</a:t>
            </a:r>
          </a:p>
          <a:p>
            <a:pPr algn="ctr">
              <a:buNone/>
            </a:pPr>
            <a:r>
              <a:rPr lang="ar-DZ" sz="7200" b="1" dirty="0" smtClean="0"/>
              <a:t>القانون الاسلامي للحرب</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ar-DZ" sz="3200" b="1" dirty="0" smtClean="0"/>
              <a:t>القانون الانساني الاسلامي والأخلاق</a:t>
            </a:r>
          </a:p>
        </p:txBody>
      </p:sp>
      <p:sp>
        <p:nvSpPr>
          <p:cNvPr id="3" name="Espace réservé du contenu 2"/>
          <p:cNvSpPr>
            <a:spLocks noGrp="1"/>
          </p:cNvSpPr>
          <p:nvPr>
            <p:ph idx="1"/>
          </p:nvPr>
        </p:nvSpPr>
        <p:spPr/>
        <p:txBody>
          <a:bodyPr>
            <a:normAutofit/>
          </a:bodyPr>
          <a:lstStyle/>
          <a:p>
            <a:pPr algn="r">
              <a:buNone/>
            </a:pPr>
            <a:r>
              <a:rPr lang="ar-DZ" dirty="0" smtClean="0"/>
              <a:t>رسم الاسلام مبادئ اخلاقية</a:t>
            </a:r>
          </a:p>
          <a:p>
            <a:pPr algn="r">
              <a:buNone/>
            </a:pPr>
            <a:r>
              <a:rPr lang="ar-DZ" dirty="0" smtClean="0"/>
              <a:t> لكل الاعمال </a:t>
            </a:r>
            <a:r>
              <a:rPr lang="ar-DZ" dirty="0" err="1" smtClean="0"/>
              <a:t>الحربية:</a:t>
            </a:r>
            <a:r>
              <a:rPr lang="ar-DZ" dirty="0" smtClean="0"/>
              <a:t> </a:t>
            </a:r>
          </a:p>
          <a:p>
            <a:pPr algn="r">
              <a:buFont typeface="Wingdings" pitchFamily="2" charset="2"/>
              <a:buChar char="§"/>
            </a:pPr>
            <a:r>
              <a:rPr lang="ar-DZ" b="1" dirty="0" smtClean="0"/>
              <a:t>لا غلو</a:t>
            </a:r>
          </a:p>
          <a:p>
            <a:pPr algn="r">
              <a:buFont typeface="Wingdings" pitchFamily="2" charset="2"/>
              <a:buChar char="§"/>
            </a:pPr>
            <a:r>
              <a:rPr lang="ar-DZ" b="1" dirty="0" smtClean="0"/>
              <a:t>لا انتهاك لقانون الحرب</a:t>
            </a:r>
          </a:p>
          <a:p>
            <a:pPr algn="r">
              <a:buFont typeface="Wingdings" pitchFamily="2" charset="2"/>
              <a:buChar char="§"/>
            </a:pPr>
            <a:r>
              <a:rPr lang="ar-DZ" b="1" dirty="0" smtClean="0"/>
              <a:t>ولا تعسف في التعامل مع العدو</a:t>
            </a:r>
            <a:endParaRPr lang="fr-FR" b="1" dirty="0" smtClean="0"/>
          </a:p>
          <a:p>
            <a:pPr>
              <a:buNone/>
            </a:pPr>
            <a:endParaRPr lang="fr-FR"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ar-DZ" sz="3200" b="1" dirty="0" smtClean="0"/>
              <a:t>القانون الانساني الاسلامي والأخلاق</a:t>
            </a:r>
            <a:endParaRPr lang="fr-FR" sz="3200" dirty="0"/>
          </a:p>
        </p:txBody>
      </p:sp>
      <p:sp>
        <p:nvSpPr>
          <p:cNvPr id="3" name="Espace réservé du contenu 2"/>
          <p:cNvSpPr>
            <a:spLocks noGrp="1"/>
          </p:cNvSpPr>
          <p:nvPr>
            <p:ph idx="1"/>
          </p:nvPr>
        </p:nvSpPr>
        <p:spPr/>
        <p:txBody>
          <a:bodyPr>
            <a:normAutofit/>
          </a:bodyPr>
          <a:lstStyle/>
          <a:p>
            <a:pPr algn="r">
              <a:buNone/>
            </a:pPr>
            <a:r>
              <a:rPr lang="ar-DZ" dirty="0" smtClean="0"/>
              <a:t>وفقا لهذه المبادئ الاساسية للقانون الدولي، يقول الرسول </a:t>
            </a:r>
            <a:r>
              <a:rPr lang="ar-DZ" dirty="0" err="1" smtClean="0"/>
              <a:t>الاعظم </a:t>
            </a:r>
            <a:r>
              <a:rPr lang="ar-DZ" dirty="0" smtClean="0"/>
              <a:t>(ص) </a:t>
            </a:r>
            <a:r>
              <a:rPr lang="ar-DZ" smtClean="0"/>
              <a:t>مخاطبا  الجيوش </a:t>
            </a:r>
            <a:r>
              <a:rPr lang="ar-DZ" dirty="0" smtClean="0"/>
              <a:t>التي كانت تتأهب لمحاربة </a:t>
            </a:r>
            <a:r>
              <a:rPr lang="ar-DZ" dirty="0" err="1" smtClean="0"/>
              <a:t>العدو:</a:t>
            </a:r>
            <a:endParaRPr lang="ar-DZ" dirty="0" smtClean="0"/>
          </a:p>
          <a:p>
            <a:pPr algn="r"/>
            <a:endParaRPr lang="ar-DZ" sz="3600" b="1" baseline="30000" dirty="0" smtClean="0"/>
          </a:p>
          <a:p>
            <a:pPr algn="r">
              <a:buNone/>
            </a:pPr>
            <a:r>
              <a:rPr lang="ar-SA" sz="3600" b="1" baseline="30000" dirty="0" smtClean="0"/>
              <a:t>انطلقوا باسم الله وعلى بركة رسوله لا تقتلوا شيخًا ولا طفلاً ولا صغيرًا ولا امرأة ولا </a:t>
            </a:r>
            <a:r>
              <a:rPr lang="ar-SA" sz="3600" b="1" baseline="30000" dirty="0" err="1" smtClean="0"/>
              <a:t>تغلوا </a:t>
            </a:r>
            <a:r>
              <a:rPr lang="ar-SA" sz="3600" b="1" baseline="30000" dirty="0" smtClean="0"/>
              <a:t>"أي لا تخونوا"، وأصلحوا وأحسنوا إن الله يحب المحسنين</a:t>
            </a:r>
            <a:r>
              <a:rPr lang="ar-DZ" sz="3600" b="1" baseline="30000" dirty="0" err="1" smtClean="0"/>
              <a:t>،</a:t>
            </a:r>
            <a:r>
              <a:rPr lang="ar-DZ" sz="3600" b="1" baseline="30000" dirty="0" smtClean="0"/>
              <a:t> </a:t>
            </a:r>
            <a:r>
              <a:rPr lang="ar-SA" sz="3600" b="1" baseline="30000" dirty="0" smtClean="0"/>
              <a:t>لا تقتلوا ذرية ولا </a:t>
            </a:r>
            <a:r>
              <a:rPr lang="ar-SA" sz="3600" b="1" baseline="30000" dirty="0" err="1" smtClean="0"/>
              <a:t>عسيفًا</a:t>
            </a:r>
            <a:r>
              <a:rPr lang="ar-SA" sz="3600" b="1" baseline="30000" dirty="0" smtClean="0"/>
              <a:t>، ولا تقتلوا أصحاب الصوامع</a:t>
            </a:r>
            <a:endParaRPr lang="ar-DZ" sz="3600" b="1" dirty="0" smtClean="0"/>
          </a:p>
          <a:p>
            <a:pPr>
              <a:buNone/>
            </a:pPr>
            <a:endParaRPr lang="ar-DZ"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ar-DZ" sz="3200" b="1" baseline="30000" dirty="0" err="1" smtClean="0"/>
              <a:t>”</a:t>
            </a:r>
            <a:r>
              <a:rPr lang="ar-SA" sz="3200" b="1" baseline="30000" dirty="0" smtClean="0"/>
              <a:t>ولا تغلوا، وأصلحوا وأحسنوا</a:t>
            </a:r>
            <a:r>
              <a:rPr lang="ar-DZ" sz="3200" b="1" baseline="30000" dirty="0" err="1" smtClean="0"/>
              <a:t>“</a:t>
            </a:r>
            <a:endParaRPr lang="fr-FR" sz="3200" dirty="0"/>
          </a:p>
        </p:txBody>
      </p:sp>
      <p:sp>
        <p:nvSpPr>
          <p:cNvPr id="3" name="Espace réservé du contenu 2"/>
          <p:cNvSpPr>
            <a:spLocks noGrp="1"/>
          </p:cNvSpPr>
          <p:nvPr>
            <p:ph idx="1"/>
          </p:nvPr>
        </p:nvSpPr>
        <p:spPr/>
        <p:txBody>
          <a:bodyPr>
            <a:normAutofit/>
          </a:bodyPr>
          <a:lstStyle/>
          <a:p>
            <a:pPr algn="r">
              <a:buNone/>
            </a:pPr>
            <a:r>
              <a:rPr lang="ar-DZ" dirty="0" smtClean="0"/>
              <a:t>اجتنبوا المعانات التي لا داعي لها: التعذيب، </a:t>
            </a:r>
            <a:r>
              <a:rPr lang="ar-EG" dirty="0" err="1" smtClean="0"/>
              <a:t>الا</a:t>
            </a:r>
            <a:r>
              <a:rPr lang="ar-DZ" dirty="0" err="1" smtClean="0"/>
              <a:t>ذلال</a:t>
            </a:r>
            <a:r>
              <a:rPr lang="ar-DZ" dirty="0" smtClean="0"/>
              <a:t>...</a:t>
            </a:r>
          </a:p>
          <a:p>
            <a:pPr algn="r">
              <a:buNone/>
            </a:pPr>
            <a:r>
              <a:rPr lang="ar-DZ" dirty="0" smtClean="0"/>
              <a:t>وكان الغالب يمارس اعمالا وحشية علي عدوه </a:t>
            </a:r>
            <a:r>
              <a:rPr lang="ar-DZ" dirty="0" err="1" smtClean="0"/>
              <a:t>المهزوم:</a:t>
            </a:r>
            <a:endParaRPr lang="ar-DZ" dirty="0" smtClean="0"/>
          </a:p>
          <a:p>
            <a:pPr algn="r">
              <a:buFont typeface="Courier New" pitchFamily="49" charset="0"/>
              <a:buChar char="o"/>
            </a:pPr>
            <a:r>
              <a:rPr lang="ar-DZ" b="1" dirty="0" smtClean="0"/>
              <a:t>يترك الاسرى عرضة للعطش والجوع </a:t>
            </a:r>
            <a:r>
              <a:rPr lang="ar-DZ" b="1" dirty="0" smtClean="0"/>
              <a:t>والتعرض</a:t>
            </a:r>
            <a:r>
              <a:rPr lang="ar-EG" b="1" dirty="0" smtClean="0"/>
              <a:t> </a:t>
            </a:r>
            <a:r>
              <a:rPr lang="ar-DZ" b="1" dirty="0" smtClean="0"/>
              <a:t>للهيب </a:t>
            </a:r>
            <a:r>
              <a:rPr lang="ar-DZ" b="1" dirty="0" smtClean="0"/>
              <a:t>الشمس</a:t>
            </a:r>
            <a:endParaRPr lang="fr-FR" b="1" dirty="0" smtClean="0"/>
          </a:p>
          <a:p>
            <a:pPr algn="r">
              <a:buFont typeface="Courier New" pitchFamily="49" charset="0"/>
              <a:buChar char="o"/>
            </a:pPr>
            <a:r>
              <a:rPr lang="ar-DZ" b="1" dirty="0" smtClean="0"/>
              <a:t>يفرق بين الامهات وأبنائهن</a:t>
            </a:r>
            <a:endParaRPr lang="fr-FR" b="1" dirty="0" smtClean="0"/>
          </a:p>
          <a:p>
            <a:pPr algn="r">
              <a:buFont typeface="Courier New" pitchFamily="49" charset="0"/>
              <a:buChar char="o"/>
            </a:pPr>
            <a:r>
              <a:rPr lang="ar-DZ" b="1" dirty="0" smtClean="0"/>
              <a:t>كانت تعرض الجثث أمام المهزومين</a:t>
            </a:r>
            <a:r>
              <a:rPr lang="fr-FR" b="1" dirty="0" smtClean="0"/>
              <a:t>.</a:t>
            </a:r>
          </a:p>
          <a:p>
            <a:pPr algn="r">
              <a:buFont typeface="Courier New" pitchFamily="49" charset="0"/>
              <a:buChar char="o"/>
            </a:pPr>
            <a:r>
              <a:rPr lang="ar-DZ" b="1" dirty="0" smtClean="0"/>
              <a:t>التمثيل بالجثث وقطع الرؤوس كانا شائعين</a:t>
            </a:r>
            <a:endParaRPr lang="fr-FR" b="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ar-DZ" sz="3200" b="1" baseline="30000" dirty="0" err="1" smtClean="0"/>
              <a:t>”</a:t>
            </a:r>
            <a:r>
              <a:rPr lang="ar-SA" sz="3200" b="1" baseline="30000" dirty="0" smtClean="0"/>
              <a:t>ولا تغلوا، وأصلحوا وأحسنوا</a:t>
            </a:r>
            <a:r>
              <a:rPr lang="ar-DZ" sz="3200" b="1" baseline="30000" dirty="0" err="1" smtClean="0"/>
              <a:t>“</a:t>
            </a:r>
            <a:endParaRPr lang="fr-FR" sz="3200" dirty="0"/>
          </a:p>
        </p:txBody>
      </p:sp>
      <p:sp>
        <p:nvSpPr>
          <p:cNvPr id="3" name="Espace réservé du contenu 2"/>
          <p:cNvSpPr>
            <a:spLocks noGrp="1"/>
          </p:cNvSpPr>
          <p:nvPr>
            <p:ph idx="1"/>
          </p:nvPr>
        </p:nvSpPr>
        <p:spPr/>
        <p:txBody>
          <a:bodyPr>
            <a:normAutofit/>
          </a:bodyPr>
          <a:lstStyle/>
          <a:p>
            <a:pPr algn="r">
              <a:buNone/>
            </a:pPr>
            <a:r>
              <a:rPr lang="ar-DZ" dirty="0" smtClean="0"/>
              <a:t>تعني كذلك الهجمات بدون تمييز التي تمس الغير محاربين</a:t>
            </a:r>
          </a:p>
          <a:p>
            <a:pPr algn="r">
              <a:buNone/>
            </a:pPr>
            <a:r>
              <a:rPr lang="ar-DZ" dirty="0" smtClean="0"/>
              <a:t>وهكذا منع الاسلام في </a:t>
            </a:r>
            <a:r>
              <a:rPr lang="ar-DZ" dirty="0" err="1" smtClean="0"/>
              <a:t>بدايته </a:t>
            </a:r>
            <a:r>
              <a:rPr lang="ar-DZ" dirty="0" smtClean="0"/>
              <a:t>: </a:t>
            </a:r>
            <a:r>
              <a:rPr lang="ar-DZ" b="1" dirty="0" smtClean="0"/>
              <a:t>حرق المساكن أو هدمها، إغراق الناس، تسميم الآبار ومنابع المياه، استعمال السهام </a:t>
            </a:r>
            <a:r>
              <a:rPr lang="ar-DZ" b="1" dirty="0" err="1" smtClean="0"/>
              <a:t>المسمومة..</a:t>
            </a:r>
            <a:r>
              <a:rPr lang="ar-DZ" dirty="0" err="1" smtClean="0"/>
              <a:t>.</a:t>
            </a:r>
            <a:endParaRPr lang="ar-DZ" dirty="0" smtClean="0"/>
          </a:p>
          <a:p>
            <a:pPr algn="r">
              <a:buNone/>
            </a:pPr>
            <a:r>
              <a:rPr lang="ar-DZ" dirty="0" smtClean="0"/>
              <a:t>وفي هذا الاطار رأى بعض العلماء في </a:t>
            </a:r>
            <a:r>
              <a:rPr lang="ar-DZ" b="1" dirty="0" smtClean="0"/>
              <a:t>استعمال المنجنيق </a:t>
            </a:r>
            <a:r>
              <a:rPr lang="ar-DZ" dirty="0" smtClean="0"/>
              <a:t>عملا </a:t>
            </a:r>
          </a:p>
          <a:p>
            <a:pPr algn="r">
              <a:buNone/>
            </a:pPr>
            <a:r>
              <a:rPr lang="ar-DZ" dirty="0" smtClean="0"/>
              <a:t>مكروها لعدم دقته.</a:t>
            </a:r>
          </a:p>
          <a:p>
            <a:pPr algn="r">
              <a:buNone/>
            </a:pPr>
            <a:r>
              <a:rPr lang="ar-DZ" dirty="0" smtClean="0"/>
              <a:t>وهكذا يكون استعمال </a:t>
            </a:r>
            <a:r>
              <a:rPr lang="ar-DZ" b="1" dirty="0" smtClean="0"/>
              <a:t>اسلحة التدمير الشامل </a:t>
            </a:r>
            <a:r>
              <a:rPr lang="ar-DZ" dirty="0" smtClean="0"/>
              <a:t>ممنوعا في الاسلام.</a:t>
            </a:r>
          </a:p>
          <a:p>
            <a:endParaRPr lang="fr-F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ar-DZ" sz="3200" b="1" dirty="0" smtClean="0"/>
              <a:t>القانون الانساني الاسلامي والأخلاق</a:t>
            </a:r>
            <a:endParaRPr lang="fr-FR" sz="3200" b="1" dirty="0"/>
          </a:p>
        </p:txBody>
      </p:sp>
      <p:sp>
        <p:nvSpPr>
          <p:cNvPr id="3" name="Espace réservé du contenu 2"/>
          <p:cNvSpPr>
            <a:spLocks noGrp="1"/>
          </p:cNvSpPr>
          <p:nvPr>
            <p:ph idx="1"/>
          </p:nvPr>
        </p:nvSpPr>
        <p:spPr/>
        <p:txBody>
          <a:bodyPr>
            <a:normAutofit fontScale="92500" lnSpcReduction="20000"/>
          </a:bodyPr>
          <a:lstStyle/>
          <a:p>
            <a:pPr algn="r">
              <a:buNone/>
            </a:pPr>
            <a:r>
              <a:rPr lang="ar-DZ" b="1" dirty="0" smtClean="0"/>
              <a:t> يمنع القانون الانساني الاسلامي</a:t>
            </a:r>
            <a:endParaRPr lang="ar-DZ" dirty="0" smtClean="0"/>
          </a:p>
          <a:p>
            <a:pPr algn="r">
              <a:buNone/>
            </a:pPr>
            <a:r>
              <a:rPr lang="ar-DZ" dirty="0" smtClean="0"/>
              <a:t>قتل النساء، والأطفال والشيوخ والمكفوفين وذوي الاعاقة والمرضى عقليا والفلاحين والصناع </a:t>
            </a:r>
            <a:r>
              <a:rPr lang="ar-DZ" dirty="0" err="1" smtClean="0"/>
              <a:t>والتجار...</a:t>
            </a:r>
            <a:r>
              <a:rPr lang="ar-DZ" dirty="0" smtClean="0"/>
              <a:t> والمتعبدين</a:t>
            </a:r>
          </a:p>
          <a:p>
            <a:pPr algn="r">
              <a:buNone/>
            </a:pPr>
            <a:r>
              <a:rPr lang="ar-DZ" dirty="0" smtClean="0"/>
              <a:t>كما يمنع استعمال السم ضد العدو</a:t>
            </a:r>
            <a:endParaRPr lang="fr-FR" dirty="0" smtClean="0"/>
          </a:p>
          <a:p>
            <a:pPr algn="r">
              <a:buNone/>
            </a:pPr>
            <a:r>
              <a:rPr lang="ar-DZ" dirty="0" smtClean="0"/>
              <a:t>لا يسمح بحرق جثث الاعداء ولو بعد موتهم</a:t>
            </a:r>
          </a:p>
          <a:p>
            <a:pPr algn="r">
              <a:buNone/>
            </a:pPr>
            <a:r>
              <a:rPr lang="ar-DZ" dirty="0" smtClean="0"/>
              <a:t>لا يجوز قطع الاشجار ولا حرق المحاصيل الزراعية أو تجفيف منابع المياه الصالحة للشرب</a:t>
            </a:r>
          </a:p>
          <a:p>
            <a:pPr algn="r">
              <a:buNone/>
            </a:pPr>
            <a:r>
              <a:rPr lang="ar-DZ" dirty="0" smtClean="0"/>
              <a:t>يجوز طرد مواطني الدولة المعتدية ان هم لم يقوموا بأعمال </a:t>
            </a:r>
            <a:r>
              <a:rPr lang="ar-DZ" dirty="0" err="1" smtClean="0"/>
              <a:t>تجسسية</a:t>
            </a:r>
            <a:r>
              <a:rPr lang="ar-DZ" dirty="0" smtClean="0"/>
              <a:t> أو مغرضة الى مكان سالم.</a:t>
            </a:r>
          </a:p>
          <a:p>
            <a:pPr algn="r">
              <a:buNone/>
            </a:pPr>
            <a:r>
              <a:rPr lang="en-US" dirty="0" smtClean="0"/>
              <a:t>(</a:t>
            </a:r>
            <a:r>
              <a:rPr lang="ar-DZ" dirty="0" err="1" smtClean="0"/>
              <a:t>دماد</a:t>
            </a:r>
            <a:r>
              <a:rPr lang="en-US" dirty="0" smtClean="0"/>
              <a:t>)</a:t>
            </a:r>
            <a:endParaRPr lang="fr-F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ar-DZ" sz="3200" b="1" dirty="0" smtClean="0"/>
              <a:t>لا يجوز الحصار الغذائي</a:t>
            </a:r>
            <a:endParaRPr lang="fr-FR" sz="3200" b="1" dirty="0"/>
          </a:p>
        </p:txBody>
      </p:sp>
      <p:sp>
        <p:nvSpPr>
          <p:cNvPr id="3" name="Espace réservé du contenu 2"/>
          <p:cNvSpPr>
            <a:spLocks noGrp="1"/>
          </p:cNvSpPr>
          <p:nvPr>
            <p:ph idx="1"/>
          </p:nvPr>
        </p:nvSpPr>
        <p:spPr/>
        <p:txBody>
          <a:bodyPr>
            <a:normAutofit/>
          </a:bodyPr>
          <a:lstStyle/>
          <a:p>
            <a:pPr algn="r">
              <a:buNone/>
            </a:pPr>
            <a:r>
              <a:rPr lang="ar-DZ" dirty="0" smtClean="0"/>
              <a:t>منع الاسلام الحصار الغذائي في زمن </a:t>
            </a:r>
            <a:r>
              <a:rPr lang="ar-DZ" dirty="0" err="1" smtClean="0"/>
              <a:t>الرسول </a:t>
            </a:r>
            <a:r>
              <a:rPr lang="ar-DZ" dirty="0" smtClean="0"/>
              <a:t>(ص) الذي سمح بمرور قوافل تحمل مواد غذائية نحو أهل مكة الذين كان معهم في حرب.</a:t>
            </a:r>
          </a:p>
          <a:p>
            <a:pPr algn="r">
              <a:buNone/>
            </a:pPr>
            <a:endParaRPr lang="ar-DZ" dirty="0" smtClean="0"/>
          </a:p>
          <a:p>
            <a:pPr algn="r">
              <a:buNone/>
            </a:pPr>
            <a:r>
              <a:rPr lang="ar-DZ" dirty="0" smtClean="0"/>
              <a:t>ويسمح الاسلام بتوفير الماء للعدو </a:t>
            </a:r>
          </a:p>
          <a:p>
            <a:endParaRPr lang="fr-F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ar-DZ" sz="3200" b="1" dirty="0" smtClean="0"/>
              <a:t>القانون الانساني الاسلامي والأخلاق</a:t>
            </a:r>
            <a:endParaRPr lang="fr-FR" sz="3200" b="1" dirty="0"/>
          </a:p>
        </p:txBody>
      </p:sp>
      <p:sp>
        <p:nvSpPr>
          <p:cNvPr id="3" name="Espace réservé du contenu 2"/>
          <p:cNvSpPr>
            <a:spLocks noGrp="1"/>
          </p:cNvSpPr>
          <p:nvPr>
            <p:ph idx="1"/>
          </p:nvPr>
        </p:nvSpPr>
        <p:spPr/>
        <p:txBody>
          <a:bodyPr>
            <a:normAutofit/>
          </a:bodyPr>
          <a:lstStyle/>
          <a:p>
            <a:pPr algn="r">
              <a:buNone/>
            </a:pPr>
            <a:r>
              <a:rPr lang="ar-DZ" dirty="0" smtClean="0"/>
              <a:t>لا يسمح الاسلام بتقتيل العدو في حال التغلب عليه.</a:t>
            </a:r>
          </a:p>
          <a:p>
            <a:pPr algn="r">
              <a:buNone/>
            </a:pPr>
            <a:r>
              <a:rPr lang="ar-DZ" dirty="0" smtClean="0"/>
              <a:t>احترام ارواح الاعداء</a:t>
            </a:r>
          </a:p>
          <a:p>
            <a:pPr algn="r">
              <a:buNone/>
            </a:pPr>
            <a:endParaRPr lang="ar-DZ" dirty="0" smtClean="0"/>
          </a:p>
          <a:p>
            <a:pPr algn="r">
              <a:buNone/>
            </a:pPr>
            <a:r>
              <a:rPr lang="ar-DZ" dirty="0" smtClean="0"/>
              <a:t>يمنح كذلك العدو الآمان اذا </a:t>
            </a:r>
            <a:r>
              <a:rPr lang="ar-DZ" dirty="0" err="1" smtClean="0"/>
              <a:t>طلبه، </a:t>
            </a:r>
            <a:r>
              <a:rPr lang="ar-DZ" dirty="0" smtClean="0"/>
              <a:t>(التوبة، 6</a:t>
            </a:r>
            <a:r>
              <a:rPr lang="ar-DZ" dirty="0" err="1" smtClean="0"/>
              <a:t>)</a:t>
            </a:r>
            <a:r>
              <a:rPr lang="fr-FR" dirty="0" smtClean="0"/>
              <a:t> </a:t>
            </a:r>
          </a:p>
          <a:p>
            <a:pPr algn="r">
              <a:buNone/>
            </a:pPr>
            <a:r>
              <a:rPr lang="ar-DZ" dirty="0" smtClean="0"/>
              <a:t>يمنح الآمان أيضا للرسل </a:t>
            </a:r>
            <a:r>
              <a:rPr lang="ar-DZ" dirty="0" err="1" smtClean="0"/>
              <a:t>والتجار...</a:t>
            </a:r>
            <a:endParaRPr lang="fr-FR"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ar-DZ" sz="3200" b="1" dirty="0" smtClean="0"/>
              <a:t>ينادي القرآن الى السلم</a:t>
            </a:r>
            <a:endParaRPr lang="fr-FR" sz="3200" b="1" dirty="0"/>
          </a:p>
        </p:txBody>
      </p:sp>
      <p:sp>
        <p:nvSpPr>
          <p:cNvPr id="3" name="Espace réservé du contenu 2"/>
          <p:cNvSpPr>
            <a:spLocks noGrp="1"/>
          </p:cNvSpPr>
          <p:nvPr>
            <p:ph idx="1"/>
          </p:nvPr>
        </p:nvSpPr>
        <p:spPr/>
        <p:txBody>
          <a:bodyPr>
            <a:normAutofit/>
          </a:bodyPr>
          <a:lstStyle/>
          <a:p>
            <a:endParaRPr lang="fr-FR" dirty="0" smtClean="0"/>
          </a:p>
          <a:p>
            <a:pPr algn="ctr">
              <a:buNone/>
            </a:pPr>
            <a:r>
              <a:rPr lang="ar-DZ" b="1" dirty="0" smtClean="0"/>
              <a:t>.’’يَا أَيُّهَا الَّذِينَ آمَنُواْ ادْخُلُواْ فِي السِّلْمِ كَآفَّةً وَلاَ تَتَّبِعُواْ خُطُوَاتِ الشَّيْطَانِ إِنَّهُ لَكُمْ عَدُوٌّ </a:t>
            </a:r>
            <a:r>
              <a:rPr lang="ar-DZ" b="1" dirty="0" err="1" smtClean="0"/>
              <a:t>مُّبِينٌ’’</a:t>
            </a:r>
            <a:r>
              <a:rPr lang="ar-DZ" b="1" dirty="0" smtClean="0"/>
              <a:t> </a:t>
            </a:r>
            <a:endParaRPr lang="fr-FR" b="1" dirty="0"/>
          </a:p>
          <a:p>
            <a:pPr algn="ctr"/>
            <a:r>
              <a:rPr lang="fr-FR" sz="2400" dirty="0" smtClean="0"/>
              <a:t>(</a:t>
            </a:r>
            <a:r>
              <a:rPr lang="ar-DZ" sz="2400" dirty="0" smtClean="0"/>
              <a:t>البقرة، 208</a:t>
            </a:r>
            <a:r>
              <a:rPr lang="fr-FR" sz="2400" dirty="0" smtClean="0"/>
              <a:t>)</a:t>
            </a:r>
          </a:p>
          <a:p>
            <a:pPr algn="ctr">
              <a:buNone/>
            </a:pPr>
            <a:r>
              <a:rPr lang="ar-DZ" b="1" dirty="0" smtClean="0"/>
              <a:t>ولا تفسدوا في الارض بعد </a:t>
            </a:r>
            <a:r>
              <a:rPr lang="ar-DZ" b="1" dirty="0" err="1" smtClean="0"/>
              <a:t>إصلاحها’’</a:t>
            </a:r>
            <a:r>
              <a:rPr lang="fr-FR" b="1" dirty="0" smtClean="0"/>
              <a:t>’’</a:t>
            </a:r>
            <a:endParaRPr lang="fr-FR" b="1" dirty="0"/>
          </a:p>
          <a:p>
            <a:pPr algn="ctr"/>
            <a:r>
              <a:rPr lang="fr-FR" dirty="0" smtClean="0"/>
              <a:t> </a:t>
            </a:r>
            <a:r>
              <a:rPr lang="fr-FR" sz="2400" dirty="0" smtClean="0"/>
              <a:t>(</a:t>
            </a:r>
            <a:r>
              <a:rPr lang="ar-DZ" sz="2400" dirty="0" smtClean="0"/>
              <a:t>الواقية، 7</a:t>
            </a:r>
            <a:r>
              <a:rPr lang="fr-FR" sz="2400" dirty="0" smtClean="0"/>
              <a:t>)</a:t>
            </a:r>
            <a:endParaRPr lang="fr-FR" sz="2400" dirty="0"/>
          </a:p>
          <a:p>
            <a:endParaRPr lang="fr-FR"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ar-DZ" sz="3200" b="1" dirty="0" smtClean="0"/>
              <a:t>لا عقاب جماعي</a:t>
            </a:r>
            <a:endParaRPr lang="fr-FR" sz="3200" b="1" dirty="0"/>
          </a:p>
        </p:txBody>
      </p:sp>
      <p:sp>
        <p:nvSpPr>
          <p:cNvPr id="3" name="Espace réservé du contenu 2"/>
          <p:cNvSpPr>
            <a:spLocks noGrp="1"/>
          </p:cNvSpPr>
          <p:nvPr>
            <p:ph idx="1"/>
          </p:nvPr>
        </p:nvSpPr>
        <p:spPr/>
        <p:txBody>
          <a:bodyPr>
            <a:normAutofit fontScale="92500" lnSpcReduction="20000"/>
          </a:bodyPr>
          <a:lstStyle/>
          <a:p>
            <a:pPr algn="r">
              <a:buNone/>
            </a:pPr>
            <a:r>
              <a:rPr lang="ar-DZ" dirty="0" smtClean="0"/>
              <a:t> أخذ الثأر والعقوبات الجماعية كانت شائعة في الجاهلية ولكن </a:t>
            </a:r>
          </a:p>
          <a:p>
            <a:pPr algn="r">
              <a:buNone/>
            </a:pPr>
            <a:r>
              <a:rPr lang="ar-DZ" dirty="0" smtClean="0"/>
              <a:t>الاسلام ألغاها</a:t>
            </a:r>
          </a:p>
          <a:p>
            <a:pPr algn="ctr">
              <a:buNone/>
            </a:pPr>
            <a:r>
              <a:rPr lang="ar-DZ" dirty="0" smtClean="0"/>
              <a:t>‘</a:t>
            </a:r>
            <a:r>
              <a:rPr lang="ar-DZ" b="1" dirty="0" smtClean="0"/>
              <a:t>’وان عاقبتم فعاقبوا بمثل ما عقبتم </a:t>
            </a:r>
            <a:r>
              <a:rPr lang="ar-DZ" b="1" dirty="0" err="1" smtClean="0"/>
              <a:t>به</a:t>
            </a:r>
            <a:r>
              <a:rPr lang="ar-DZ" b="1" dirty="0" smtClean="0"/>
              <a:t>، ولئن صبرتم لهو خير </a:t>
            </a:r>
            <a:r>
              <a:rPr lang="ar-DZ" b="1" dirty="0" err="1" smtClean="0"/>
              <a:t>للصابرين’’</a:t>
            </a:r>
            <a:endParaRPr lang="fr-FR" b="1" dirty="0" smtClean="0"/>
          </a:p>
          <a:p>
            <a:pPr algn="ctr">
              <a:buNone/>
            </a:pPr>
            <a:r>
              <a:rPr lang="ar-DZ" dirty="0" smtClean="0"/>
              <a:t>(</a:t>
            </a:r>
            <a:r>
              <a:rPr lang="ar-DZ" sz="2200" dirty="0" smtClean="0"/>
              <a:t>النحل، 126</a:t>
            </a:r>
            <a:r>
              <a:rPr lang="ar-DZ" sz="2200" dirty="0" err="1" smtClean="0"/>
              <a:t>)</a:t>
            </a:r>
            <a:endParaRPr lang="ar-DZ" sz="2200" dirty="0" smtClean="0"/>
          </a:p>
          <a:p>
            <a:pPr>
              <a:buNone/>
            </a:pPr>
            <a:endParaRPr lang="ar-DZ" dirty="0" smtClean="0"/>
          </a:p>
          <a:p>
            <a:pPr algn="r">
              <a:buNone/>
            </a:pPr>
            <a:r>
              <a:rPr lang="ar-DZ" dirty="0" smtClean="0"/>
              <a:t> أكد النبي </a:t>
            </a:r>
            <a:r>
              <a:rPr lang="ar-DZ" dirty="0" err="1" smtClean="0"/>
              <a:t>الكريم </a:t>
            </a:r>
            <a:r>
              <a:rPr lang="ar-DZ" dirty="0" smtClean="0"/>
              <a:t>(ص) ذلك في خطبة الوداع حيث حرم الثأر خاصة القديم.</a:t>
            </a:r>
          </a:p>
          <a:p>
            <a:pPr algn="r">
              <a:buNone/>
            </a:pPr>
            <a:r>
              <a:rPr lang="ar-DZ" dirty="0" smtClean="0"/>
              <a:t>الاسلام الذي أرسى مبدأ المسؤولية الشخصية نبذ مبدأ العقوبات الجماعية أو أخذ الرهائن </a:t>
            </a:r>
            <a:r>
              <a:rPr lang="ar-DZ" dirty="0" err="1" smtClean="0"/>
              <a:t>كثأر.</a:t>
            </a:r>
            <a:endParaRPr lang="ar-DZ" dirty="0" smtClean="0"/>
          </a:p>
          <a:p>
            <a:endParaRPr lang="fr-F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2492896"/>
            <a:ext cx="8229600" cy="3633267"/>
          </a:xfrm>
        </p:spPr>
        <p:txBody>
          <a:bodyPr>
            <a:normAutofit/>
          </a:bodyPr>
          <a:lstStyle/>
          <a:p>
            <a:pPr algn="ctr">
              <a:buNone/>
            </a:pPr>
            <a:r>
              <a:rPr lang="ar-DZ" sz="5400" b="1" dirty="0" smtClean="0"/>
              <a:t>قواعد</a:t>
            </a:r>
          </a:p>
          <a:p>
            <a:pPr algn="ctr">
              <a:buNone/>
            </a:pPr>
            <a:r>
              <a:rPr lang="ar-DZ" sz="5400" b="1" dirty="0" smtClean="0"/>
              <a:t>القانون الانساني الاسلامي</a:t>
            </a:r>
          </a:p>
          <a:p>
            <a:pPr algn="ctr">
              <a:buNone/>
            </a:pPr>
            <a:endParaRPr lang="fr-FR" sz="5400" b="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ar-DZ" sz="3200" b="1" dirty="0" smtClean="0">
                <a:latin typeface="Times New Roman" pitchFamily="18" charset="0"/>
                <a:cs typeface="Times New Roman" pitchFamily="18" charset="0"/>
              </a:rPr>
              <a:t>استعمال الاشارات الظاهرة من طرف المقاتلين</a:t>
            </a:r>
            <a:br>
              <a:rPr lang="ar-DZ" sz="3200" b="1" dirty="0" smtClean="0">
                <a:latin typeface="Times New Roman" pitchFamily="18" charset="0"/>
                <a:cs typeface="Times New Roman" pitchFamily="18" charset="0"/>
              </a:rPr>
            </a:br>
            <a:endParaRPr lang="fr-FR" sz="3200" b="1" dirty="0">
              <a:latin typeface="Times New Roman" pitchFamily="18" charset="0"/>
              <a:cs typeface="Times New Roman" pitchFamily="18" charset="0"/>
            </a:endParaRPr>
          </a:p>
        </p:txBody>
      </p:sp>
      <p:sp>
        <p:nvSpPr>
          <p:cNvPr id="3" name="Espace réservé du contenu 2"/>
          <p:cNvSpPr>
            <a:spLocks noGrp="1"/>
          </p:cNvSpPr>
          <p:nvPr>
            <p:ph idx="1"/>
          </p:nvPr>
        </p:nvSpPr>
        <p:spPr/>
        <p:txBody>
          <a:bodyPr/>
          <a:lstStyle/>
          <a:p>
            <a:pPr algn="r">
              <a:buNone/>
            </a:pPr>
            <a:r>
              <a:rPr lang="ar-DZ" b="1" dirty="0" smtClean="0"/>
              <a:t>استعملت الجيوش الاسلامية منذ البداية سمات مميزة بالنسبة </a:t>
            </a:r>
            <a:r>
              <a:rPr lang="ar-DZ" b="1" dirty="0" err="1" smtClean="0"/>
              <a:t>للمدنيين:</a:t>
            </a:r>
            <a:r>
              <a:rPr lang="ar-DZ" b="1" dirty="0" smtClean="0"/>
              <a:t> </a:t>
            </a:r>
          </a:p>
          <a:p>
            <a:pPr algn="r">
              <a:buNone/>
            </a:pPr>
            <a:r>
              <a:rPr lang="ar-DZ" b="1" dirty="0" smtClean="0"/>
              <a:t>مصابيح إضاءة في </a:t>
            </a:r>
            <a:r>
              <a:rPr lang="ar-DZ" b="1" dirty="0" err="1" smtClean="0"/>
              <a:t>الليل،</a:t>
            </a:r>
            <a:r>
              <a:rPr lang="ar-DZ" b="1" dirty="0" smtClean="0"/>
              <a:t> </a:t>
            </a:r>
          </a:p>
          <a:p>
            <a:pPr algn="r">
              <a:buNone/>
            </a:pPr>
            <a:r>
              <a:rPr lang="ar-DZ" b="1" dirty="0" smtClean="0"/>
              <a:t>عمائم مربوطة حول الرأس بالنسبة </a:t>
            </a:r>
            <a:r>
              <a:rPr lang="ar-DZ" b="1" dirty="0" err="1" smtClean="0"/>
              <a:t>للجنود...</a:t>
            </a:r>
            <a:endParaRPr lang="ar-DZ" b="1" dirty="0" smtClean="0"/>
          </a:p>
          <a:p>
            <a:endParaRPr lang="fr-F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ar-DZ" sz="3200" b="1" dirty="0" smtClean="0"/>
              <a:t>ينبذ الاسلام الخيانة</a:t>
            </a:r>
            <a:br>
              <a:rPr lang="ar-DZ" sz="3200" b="1" dirty="0" smtClean="0"/>
            </a:br>
            <a:endParaRPr lang="fr-FR" sz="3200" b="1" dirty="0"/>
          </a:p>
        </p:txBody>
      </p:sp>
      <p:sp>
        <p:nvSpPr>
          <p:cNvPr id="3" name="Espace réservé du contenu 2"/>
          <p:cNvSpPr>
            <a:spLocks noGrp="1"/>
          </p:cNvSpPr>
          <p:nvPr>
            <p:ph idx="1"/>
          </p:nvPr>
        </p:nvSpPr>
        <p:spPr/>
        <p:txBody>
          <a:bodyPr>
            <a:normAutofit/>
          </a:bodyPr>
          <a:lstStyle/>
          <a:p>
            <a:pPr algn="ctr">
              <a:buNone/>
            </a:pPr>
            <a:r>
              <a:rPr lang="ar-DZ" b="1" dirty="0" smtClean="0"/>
              <a:t>‘’وإما تخافن من قوم خيانة فانبذ اليهم على سواء، ان الله لا يحب </a:t>
            </a:r>
            <a:r>
              <a:rPr lang="ar-DZ" b="1" dirty="0" err="1" smtClean="0"/>
              <a:t>الخائنين’’</a:t>
            </a:r>
            <a:r>
              <a:rPr lang="fr-FR" b="1" dirty="0" smtClean="0"/>
              <a:t> </a:t>
            </a:r>
            <a:endParaRPr lang="ar-DZ" b="1" dirty="0" smtClean="0"/>
          </a:p>
          <a:p>
            <a:pPr algn="ctr">
              <a:buNone/>
            </a:pPr>
            <a:r>
              <a:rPr lang="ar-DZ" sz="2000" dirty="0" smtClean="0"/>
              <a:t>(الانفال، 58</a:t>
            </a:r>
            <a:r>
              <a:rPr lang="ar-DZ" sz="2000" dirty="0" err="1" smtClean="0"/>
              <a:t>)</a:t>
            </a:r>
            <a:endParaRPr lang="ar-DZ" sz="2000" dirty="0" smtClean="0"/>
          </a:p>
          <a:p>
            <a:pPr algn="r">
              <a:buNone/>
            </a:pPr>
            <a:r>
              <a:rPr lang="ar-DZ" dirty="0" smtClean="0"/>
              <a:t>يحث القرآن المسلمين بنبذ عهد إذا ظهر اليهم أن الجهة التي  يربطهم </a:t>
            </a:r>
            <a:r>
              <a:rPr lang="ar-DZ" dirty="0" err="1" smtClean="0"/>
              <a:t>بها</a:t>
            </a:r>
            <a:r>
              <a:rPr lang="ar-DZ" dirty="0" smtClean="0"/>
              <a:t> هذا العهد قد تخونه وإشعار هذه الجهة بذلك.</a:t>
            </a:r>
          </a:p>
          <a:p>
            <a:endParaRPr lang="fr-F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ar-DZ" sz="3200" b="1" dirty="0" smtClean="0"/>
              <a:t>أسرى الحرب</a:t>
            </a:r>
            <a:endParaRPr lang="fr-FR" sz="3200" dirty="0"/>
          </a:p>
        </p:txBody>
      </p:sp>
      <p:sp>
        <p:nvSpPr>
          <p:cNvPr id="3" name="Espace réservé du contenu 2"/>
          <p:cNvSpPr>
            <a:spLocks noGrp="1"/>
          </p:cNvSpPr>
          <p:nvPr>
            <p:ph idx="1"/>
          </p:nvPr>
        </p:nvSpPr>
        <p:spPr/>
        <p:txBody>
          <a:bodyPr>
            <a:normAutofit fontScale="85000" lnSpcReduction="20000"/>
          </a:bodyPr>
          <a:lstStyle/>
          <a:p>
            <a:endParaRPr lang="ar-DZ" sz="3400" dirty="0" smtClean="0"/>
          </a:p>
          <a:p>
            <a:pPr algn="r">
              <a:buNone/>
            </a:pPr>
            <a:r>
              <a:rPr lang="ar-DZ" sz="3400" b="1" dirty="0" smtClean="0"/>
              <a:t>يمنع الاسلام قتل الاسرى</a:t>
            </a:r>
          </a:p>
          <a:p>
            <a:pPr algn="r">
              <a:buNone/>
            </a:pPr>
            <a:r>
              <a:rPr lang="ar-DZ" sz="3400" dirty="0" smtClean="0"/>
              <a:t>بعد معركة </a:t>
            </a:r>
            <a:r>
              <a:rPr lang="ar-DZ" sz="3400" dirty="0" err="1" smtClean="0"/>
              <a:t>بدر </a:t>
            </a:r>
            <a:r>
              <a:rPr lang="ar-DZ" sz="3400" dirty="0" smtClean="0"/>
              <a:t>(17 مارس 624) تم تقسيم الاسرى الى ثلاثة أقسام</a:t>
            </a:r>
          </a:p>
          <a:p>
            <a:pPr algn="r">
              <a:buFont typeface="Courier New" pitchFamily="49" charset="0"/>
              <a:buChar char="o"/>
            </a:pPr>
            <a:r>
              <a:rPr lang="ar-DZ" sz="3400" dirty="0" smtClean="0"/>
              <a:t>تم تبادل الاغنياء مقابل مال</a:t>
            </a:r>
          </a:p>
          <a:p>
            <a:pPr algn="r">
              <a:buFont typeface="Courier New" pitchFamily="49" charset="0"/>
              <a:buChar char="o"/>
            </a:pPr>
            <a:r>
              <a:rPr lang="ar-DZ" sz="3400" dirty="0" smtClean="0"/>
              <a:t>طلب من الذين يحسنون القراءة والكتابة بتعليمهما الى عشرة أطفال لكل واحد منهم مقابل حريته</a:t>
            </a:r>
            <a:endParaRPr lang="fr-FR" sz="3400" dirty="0" smtClean="0"/>
          </a:p>
          <a:p>
            <a:pPr algn="r">
              <a:buFont typeface="Courier New" pitchFamily="49" charset="0"/>
              <a:buChar char="o"/>
            </a:pPr>
            <a:r>
              <a:rPr lang="ar-DZ" sz="3400" dirty="0" smtClean="0"/>
              <a:t>أما الباقي من الاسرى الذين لا مال ولا ثقافة لهم فقد اخلي سبيلهم بعد التزامهم بعدم قتال المسلمين في المستقبل</a:t>
            </a:r>
            <a:r>
              <a:rPr lang="fr-FR" sz="3400" dirty="0"/>
              <a:t> </a:t>
            </a:r>
            <a:endParaRPr lang="fr-FR" sz="3400" dirty="0" smtClean="0"/>
          </a:p>
          <a:p>
            <a:pPr algn="r"/>
            <a:r>
              <a:rPr lang="ar-DZ" sz="3400" dirty="0" smtClean="0"/>
              <a:t>أخلى المسلمون سبيل أكثر من عشرة ألاف أسير بعد غزوة حنين التي وقعت في شهر شوال من السنة الثامنة للهجرة.</a:t>
            </a:r>
            <a:endParaRPr lang="fr-FR" sz="3400" dirty="0" smtClean="0"/>
          </a:p>
          <a:p>
            <a:pPr>
              <a:buFont typeface="Courier New" pitchFamily="49" charset="0"/>
              <a:buChar char="o"/>
            </a:pPr>
            <a:endParaRPr lang="fr-F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ar-DZ" sz="3200" b="1" dirty="0" smtClean="0">
                <a:latin typeface="Times New Roman" pitchFamily="18" charset="0"/>
                <a:cs typeface="Times New Roman" pitchFamily="18" charset="0"/>
              </a:rPr>
              <a:t>الاسرى الجرحى</a:t>
            </a:r>
            <a:endParaRPr lang="fr-FR" sz="3200" b="1" dirty="0">
              <a:latin typeface="Times New Roman" pitchFamily="18" charset="0"/>
              <a:cs typeface="Times New Roman" pitchFamily="18" charset="0"/>
            </a:endParaRPr>
          </a:p>
        </p:txBody>
      </p:sp>
      <p:sp>
        <p:nvSpPr>
          <p:cNvPr id="3" name="Espace réservé du contenu 2"/>
          <p:cNvSpPr>
            <a:spLocks noGrp="1"/>
          </p:cNvSpPr>
          <p:nvPr>
            <p:ph idx="1"/>
          </p:nvPr>
        </p:nvSpPr>
        <p:spPr/>
        <p:txBody>
          <a:bodyPr>
            <a:normAutofit/>
          </a:bodyPr>
          <a:lstStyle/>
          <a:p>
            <a:pPr algn="r">
              <a:buNone/>
            </a:pPr>
            <a:r>
              <a:rPr lang="ar-DZ" b="1" dirty="0" smtClean="0"/>
              <a:t>يستفيد الاسرى الجرحى من نفس العلاج الذي يقدم لجرحى المسلمين</a:t>
            </a:r>
          </a:p>
          <a:p>
            <a:pPr algn="r">
              <a:buNone/>
            </a:pPr>
            <a:r>
              <a:rPr lang="ar-DZ" dirty="0" smtClean="0"/>
              <a:t>قصة يوسف صالح الدين الذي علم بمرض </a:t>
            </a:r>
            <a:r>
              <a:rPr lang="ar-DZ" dirty="0" err="1" smtClean="0"/>
              <a:t>ريشارد</a:t>
            </a:r>
            <a:r>
              <a:rPr lang="ar-DZ" dirty="0" smtClean="0"/>
              <a:t> قلب الاسد والذي تسلل الى بيته داخل معسكر العدو لعلاجه.</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ar-DZ" sz="3200" b="1" dirty="0" smtClean="0">
                <a:latin typeface="Times New Roman" pitchFamily="18" charset="0"/>
                <a:cs typeface="Times New Roman" pitchFamily="18" charset="0"/>
              </a:rPr>
              <a:t>الاضرار الجانبية</a:t>
            </a:r>
            <a:r>
              <a:rPr lang="fr-FR" sz="3200" b="1" dirty="0" smtClean="0">
                <a:latin typeface="Times New Roman" pitchFamily="18" charset="0"/>
                <a:cs typeface="Times New Roman" pitchFamily="18" charset="0"/>
              </a:rPr>
              <a:t/>
            </a:r>
            <a:br>
              <a:rPr lang="fr-FR" sz="3200" b="1" dirty="0" smtClean="0">
                <a:latin typeface="Times New Roman" pitchFamily="18" charset="0"/>
                <a:cs typeface="Times New Roman" pitchFamily="18" charset="0"/>
              </a:rPr>
            </a:br>
            <a:r>
              <a:rPr lang="ar-DZ" sz="3200" b="1" dirty="0" smtClean="0">
                <a:latin typeface="Times New Roman" pitchFamily="18" charset="0"/>
                <a:cs typeface="Times New Roman" pitchFamily="18" charset="0"/>
              </a:rPr>
              <a:t>التطهير العرقي</a:t>
            </a:r>
            <a:endParaRPr lang="fr-FR" sz="3200" b="1" dirty="0">
              <a:latin typeface="Times New Roman" pitchFamily="18" charset="0"/>
              <a:cs typeface="Times New Roman" pitchFamily="18" charset="0"/>
            </a:endParaRPr>
          </a:p>
        </p:txBody>
      </p:sp>
      <p:sp>
        <p:nvSpPr>
          <p:cNvPr id="3" name="Espace réservé du contenu 2"/>
          <p:cNvSpPr>
            <a:spLocks noGrp="1"/>
          </p:cNvSpPr>
          <p:nvPr>
            <p:ph idx="1"/>
          </p:nvPr>
        </p:nvSpPr>
        <p:spPr/>
        <p:txBody>
          <a:bodyPr>
            <a:normAutofit/>
          </a:bodyPr>
          <a:lstStyle/>
          <a:p>
            <a:pPr algn="r">
              <a:buNone/>
            </a:pPr>
            <a:r>
              <a:rPr lang="ar-DZ" dirty="0" smtClean="0"/>
              <a:t>ينبذ الاسلام كل </a:t>
            </a:r>
            <a:r>
              <a:rPr lang="ar-DZ" b="1" dirty="0" smtClean="0"/>
              <a:t>الاعمال الغير أخلاقية</a:t>
            </a:r>
            <a:r>
              <a:rPr lang="ar-DZ" dirty="0" smtClean="0"/>
              <a:t>، الاذلال، الاهمال، اهانة كرامة الانسان حتى مع الاعداء</a:t>
            </a:r>
          </a:p>
          <a:p>
            <a:pPr algn="r">
              <a:buNone/>
            </a:pPr>
            <a:endParaRPr lang="ar-DZ" dirty="0" smtClean="0"/>
          </a:p>
          <a:p>
            <a:pPr algn="r">
              <a:buNone/>
            </a:pPr>
            <a:r>
              <a:rPr lang="ar-DZ" dirty="0" smtClean="0"/>
              <a:t>اذا وقعت </a:t>
            </a:r>
            <a:r>
              <a:rPr lang="ar-DZ" b="1" dirty="0" smtClean="0"/>
              <a:t>أضرار جانبية </a:t>
            </a:r>
            <a:r>
              <a:rPr lang="ar-DZ" dirty="0" smtClean="0"/>
              <a:t>من قتل أو دمار يتم تعويض الضرر بالنسبة لغير المقاتلين سواء كانوا مسلمين أم لا.</a:t>
            </a:r>
            <a:endParaRPr lang="fr-FR" dirty="0" smtClean="0"/>
          </a:p>
          <a:p>
            <a:pPr algn="r"/>
            <a:endParaRPr lang="ar-DZ" dirty="0" smtClean="0"/>
          </a:p>
          <a:p>
            <a:pPr algn="r">
              <a:buNone/>
            </a:pPr>
            <a:r>
              <a:rPr lang="ar-DZ" dirty="0" smtClean="0"/>
              <a:t>يحرم الاسلام </a:t>
            </a:r>
            <a:r>
              <a:rPr lang="ar-DZ" b="1" dirty="0" smtClean="0"/>
              <a:t>التطهير العرقي </a:t>
            </a:r>
            <a:r>
              <a:rPr lang="ar-DZ" dirty="0" smtClean="0"/>
              <a:t>لأنه يعتبر كل الناس من سلالة آدم.</a:t>
            </a:r>
          </a:p>
          <a:p>
            <a:endParaRPr lang="fr-FR"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ar-DZ" sz="3200" b="1" dirty="0" smtClean="0">
                <a:latin typeface="Times New Roman" pitchFamily="18" charset="0"/>
                <a:cs typeface="Times New Roman" pitchFamily="18" charset="0"/>
              </a:rPr>
              <a:t>الغير مقاتلين</a:t>
            </a:r>
            <a:endParaRPr lang="fr-FR" dirty="0"/>
          </a:p>
        </p:txBody>
      </p:sp>
      <p:sp>
        <p:nvSpPr>
          <p:cNvPr id="3" name="Espace réservé du contenu 2"/>
          <p:cNvSpPr>
            <a:spLocks noGrp="1"/>
          </p:cNvSpPr>
          <p:nvPr>
            <p:ph idx="1"/>
          </p:nvPr>
        </p:nvSpPr>
        <p:spPr/>
        <p:txBody>
          <a:bodyPr>
            <a:normAutofit/>
          </a:bodyPr>
          <a:lstStyle/>
          <a:p>
            <a:pPr algn="r">
              <a:buNone/>
            </a:pPr>
            <a:r>
              <a:rPr lang="ar-DZ" dirty="0" smtClean="0"/>
              <a:t>كانت السلوكيات السارية في الجاهلية تعطي كل الحق للغالب على المهزوم: فهو يملك حق الحياة والموت، يستبيح أملاكه، ويستعبد الغير مقاتلين</a:t>
            </a:r>
          </a:p>
          <a:p>
            <a:pPr algn="r">
              <a:buNone/>
            </a:pPr>
            <a:r>
              <a:rPr lang="ar-DZ" dirty="0" smtClean="0"/>
              <a:t>يسمح الاسلام بقتال المعتدين ولكن يأمرهم باحترام الغير المقاتلين</a:t>
            </a:r>
          </a:p>
          <a:p>
            <a:pPr algn="ctr">
              <a:buNone/>
            </a:pPr>
            <a:r>
              <a:rPr lang="ar-DZ" b="1" dirty="0" smtClean="0"/>
              <a:t>‘’وقاتلوا في سبيل الله الذين يقاتلونكم ولا تعتدوا ان الله لا يحب </a:t>
            </a:r>
            <a:r>
              <a:rPr lang="ar-DZ" b="1" dirty="0" err="1" smtClean="0"/>
              <a:t>المعتدين’’</a:t>
            </a:r>
            <a:endParaRPr lang="fr-FR" b="1" dirty="0" smtClean="0"/>
          </a:p>
          <a:p>
            <a:pPr algn="ctr"/>
            <a:r>
              <a:rPr lang="ar-DZ" sz="2000" dirty="0" smtClean="0"/>
              <a:t>(البقرة، 190</a:t>
            </a:r>
            <a:r>
              <a:rPr lang="ar-DZ" sz="2000" dirty="0" err="1" smtClean="0"/>
              <a:t>)</a:t>
            </a:r>
            <a:endParaRPr lang="fr-FR" sz="2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ar-DZ" sz="3200" b="1" dirty="0" smtClean="0"/>
              <a:t>وصية ابى بكر لأسامة بن زيد</a:t>
            </a:r>
            <a:endParaRPr lang="fr-FR" sz="3200" b="1" dirty="0"/>
          </a:p>
        </p:txBody>
      </p:sp>
      <p:sp>
        <p:nvSpPr>
          <p:cNvPr id="3" name="Espace réservé du contenu 2"/>
          <p:cNvSpPr>
            <a:spLocks noGrp="1"/>
          </p:cNvSpPr>
          <p:nvPr>
            <p:ph idx="1"/>
          </p:nvPr>
        </p:nvSpPr>
        <p:spPr/>
        <p:txBody>
          <a:bodyPr>
            <a:normAutofit fontScale="62500" lnSpcReduction="20000"/>
          </a:bodyPr>
          <a:lstStyle/>
          <a:p>
            <a:pPr algn="r" rtl="1"/>
            <a:r>
              <a:rPr lang="ar-DZ" b="1" dirty="0" smtClean="0"/>
              <a:t>أوصى أبو بكر جيش أسامة </a:t>
            </a:r>
            <a:r>
              <a:rPr lang="ar-DZ" b="1" dirty="0" err="1" smtClean="0"/>
              <a:t>فقال: </a:t>
            </a:r>
            <a:r>
              <a:rPr lang="ar-DZ" b="1" dirty="0" smtClean="0"/>
              <a:t>(يا أيها الناس قفوا أوصيكم بعشر فاحفظوها </a:t>
            </a:r>
            <a:r>
              <a:rPr lang="ar-DZ" b="1" dirty="0" err="1" smtClean="0"/>
              <a:t>عني:</a:t>
            </a:r>
            <a:r>
              <a:rPr lang="ar-DZ" b="1" dirty="0" smtClean="0"/>
              <a:t> </a:t>
            </a:r>
          </a:p>
          <a:p>
            <a:pPr algn="r" rtl="1"/>
            <a:r>
              <a:rPr lang="ar-DZ" b="1" dirty="0" smtClean="0"/>
              <a:t>1- لا </a:t>
            </a:r>
            <a:r>
              <a:rPr lang="ar-DZ" b="1" dirty="0" err="1" smtClean="0"/>
              <a:t>تخونوا ...</a:t>
            </a:r>
            <a:r>
              <a:rPr lang="ar-DZ" b="1" dirty="0" smtClean="0"/>
              <a:t> </a:t>
            </a:r>
          </a:p>
          <a:p>
            <a:pPr algn="r" rtl="1"/>
            <a:r>
              <a:rPr lang="ar-DZ" b="1" dirty="0" smtClean="0"/>
              <a:t>2- ولا </a:t>
            </a:r>
            <a:r>
              <a:rPr lang="ar-DZ" b="1" dirty="0" err="1" smtClean="0"/>
              <a:t>تَغُلُّوا ...</a:t>
            </a:r>
            <a:r>
              <a:rPr lang="ar-DZ" b="1" dirty="0" smtClean="0"/>
              <a:t> </a:t>
            </a:r>
          </a:p>
          <a:p>
            <a:pPr algn="r" rtl="1"/>
            <a:r>
              <a:rPr lang="ar-DZ" b="1" dirty="0" smtClean="0"/>
              <a:t>3- ولا </a:t>
            </a:r>
            <a:r>
              <a:rPr lang="ar-DZ" b="1" dirty="0" err="1" smtClean="0"/>
              <a:t>تغدروا ...</a:t>
            </a:r>
            <a:r>
              <a:rPr lang="ar-DZ" b="1" dirty="0" smtClean="0"/>
              <a:t> </a:t>
            </a:r>
          </a:p>
          <a:p>
            <a:pPr algn="r" rtl="1"/>
            <a:r>
              <a:rPr lang="ar-DZ" b="1" dirty="0" smtClean="0"/>
              <a:t>4- ولا </a:t>
            </a:r>
            <a:r>
              <a:rPr lang="ar-DZ" b="1" dirty="0" err="1" smtClean="0"/>
              <a:t>تمثلوا ...</a:t>
            </a:r>
            <a:r>
              <a:rPr lang="ar-DZ" b="1" dirty="0" smtClean="0"/>
              <a:t> </a:t>
            </a:r>
          </a:p>
          <a:p>
            <a:pPr algn="r" rtl="1"/>
            <a:r>
              <a:rPr lang="ar-DZ" b="1" dirty="0" smtClean="0"/>
              <a:t>5- ولا تقتلوا طفلاً صغيراً أو شيخاً كبيراً ولا </a:t>
            </a:r>
            <a:r>
              <a:rPr lang="ar-DZ" b="1" dirty="0" err="1" smtClean="0"/>
              <a:t>امرأة ...</a:t>
            </a:r>
            <a:r>
              <a:rPr lang="ar-DZ" b="1" dirty="0" smtClean="0"/>
              <a:t> </a:t>
            </a:r>
          </a:p>
          <a:p>
            <a:pPr algn="r" rtl="1"/>
            <a:r>
              <a:rPr lang="ar-DZ" b="1" dirty="0" smtClean="0"/>
              <a:t>6- ولا تعقروا نخلاً ولا تحرقوه، ولا تقطعوا شجرة </a:t>
            </a:r>
            <a:r>
              <a:rPr lang="ar-DZ" b="1" dirty="0" err="1" smtClean="0"/>
              <a:t>مثمرة ...</a:t>
            </a:r>
            <a:r>
              <a:rPr lang="ar-DZ" b="1" dirty="0" smtClean="0"/>
              <a:t> </a:t>
            </a:r>
          </a:p>
          <a:p>
            <a:pPr algn="r" rtl="1"/>
            <a:r>
              <a:rPr lang="ar-DZ" b="1" dirty="0" smtClean="0"/>
              <a:t>7- ولا تذبحوا شاة ولا بقرة ولا بعيراً إلا </a:t>
            </a:r>
            <a:r>
              <a:rPr lang="ar-DZ" b="1" dirty="0" err="1" smtClean="0"/>
              <a:t>لمأكلة</a:t>
            </a:r>
            <a:r>
              <a:rPr lang="ar-DZ" b="1" dirty="0" smtClean="0"/>
              <a:t> </a:t>
            </a:r>
            <a:r>
              <a:rPr lang="ar-DZ" b="1" dirty="0" err="1" smtClean="0"/>
              <a:t>...</a:t>
            </a:r>
            <a:r>
              <a:rPr lang="ar-DZ" b="1" dirty="0" smtClean="0"/>
              <a:t> </a:t>
            </a:r>
          </a:p>
          <a:p>
            <a:pPr algn="r" rtl="1"/>
            <a:r>
              <a:rPr lang="ar-DZ" b="1" dirty="0" smtClean="0"/>
              <a:t>8- وسوف تمرون بأقوام قد فرغوا أنفسهم في الصوامع فدعوهم وما فرغوا أنفسهم </a:t>
            </a:r>
            <a:r>
              <a:rPr lang="ar-DZ" b="1" dirty="0" err="1" smtClean="0"/>
              <a:t>له ...</a:t>
            </a:r>
            <a:r>
              <a:rPr lang="ar-DZ" b="1" dirty="0" smtClean="0"/>
              <a:t> </a:t>
            </a:r>
          </a:p>
          <a:p>
            <a:pPr algn="r" rtl="1"/>
            <a:r>
              <a:rPr lang="ar-DZ" b="1" dirty="0" smtClean="0"/>
              <a:t>9- وسوف تقدمون على قوم </a:t>
            </a:r>
            <a:r>
              <a:rPr lang="ar-DZ" b="1" dirty="0" err="1" smtClean="0"/>
              <a:t>يأتونكم</a:t>
            </a:r>
            <a:r>
              <a:rPr lang="ar-DZ" b="1" dirty="0" smtClean="0"/>
              <a:t> بآنية فيها ألوان الطعام فإذا أكلتم منها شيئا فاذكروا اسم اللّه عليها</a:t>
            </a:r>
          </a:p>
          <a:p>
            <a:pPr algn="r" rtl="1"/>
            <a:r>
              <a:rPr lang="ar-DZ" b="1" dirty="0" smtClean="0"/>
              <a:t>10- وتلقون أقواما قد فحصوا أوساط رؤوسهم وتركوا حولها مثل </a:t>
            </a:r>
            <a:r>
              <a:rPr lang="ar-DZ" b="1" dirty="0" err="1" smtClean="0"/>
              <a:t>العصائب</a:t>
            </a:r>
            <a:r>
              <a:rPr lang="ar-DZ" b="1" dirty="0" smtClean="0"/>
              <a:t> </a:t>
            </a:r>
            <a:r>
              <a:rPr lang="ar-DZ" b="1" dirty="0" err="1" smtClean="0"/>
              <a:t>فأخفقوهم</a:t>
            </a:r>
            <a:r>
              <a:rPr lang="ar-DZ" b="1" dirty="0" smtClean="0"/>
              <a:t> بالسيف </a:t>
            </a:r>
            <a:r>
              <a:rPr lang="ar-DZ" b="1" dirty="0" err="1" smtClean="0"/>
              <a:t>خفقاً ...</a:t>
            </a:r>
            <a:r>
              <a:rPr lang="ar-DZ" b="1" dirty="0" smtClean="0"/>
              <a:t> </a:t>
            </a:r>
          </a:p>
          <a:p>
            <a:pPr algn="r" rtl="1"/>
            <a:r>
              <a:rPr lang="ar-DZ" b="1" dirty="0" smtClean="0"/>
              <a:t>اندفعوا باسم اللّه</a:t>
            </a:r>
            <a:r>
              <a:rPr lang="ar-DZ" b="1" dirty="0" err="1" smtClean="0"/>
              <a:t>).</a:t>
            </a:r>
            <a:endParaRPr lang="ar-DZ" b="1" dirty="0" smtClean="0"/>
          </a:p>
          <a:p>
            <a:endParaRPr lang="fr-F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ar-DZ" sz="3200" b="1" dirty="0" smtClean="0"/>
              <a:t>تحريم السرقة والاغتصاب</a:t>
            </a:r>
            <a:endParaRPr lang="fr-FR" sz="3200" b="1" dirty="0"/>
          </a:p>
        </p:txBody>
      </p:sp>
      <p:sp>
        <p:nvSpPr>
          <p:cNvPr id="3" name="Espace réservé du contenu 2"/>
          <p:cNvSpPr>
            <a:spLocks noGrp="1"/>
          </p:cNvSpPr>
          <p:nvPr>
            <p:ph idx="1"/>
          </p:nvPr>
        </p:nvSpPr>
        <p:spPr/>
        <p:txBody>
          <a:bodyPr>
            <a:normAutofit/>
          </a:bodyPr>
          <a:lstStyle/>
          <a:p>
            <a:pPr algn="r">
              <a:buNone/>
            </a:pPr>
            <a:r>
              <a:rPr lang="ar-DZ" dirty="0" smtClean="0"/>
              <a:t>يحرم الاسلام السرقة والحث عليها كما يحرم الاغتصاب</a:t>
            </a:r>
          </a:p>
          <a:p>
            <a:pPr algn="r">
              <a:buNone/>
            </a:pPr>
            <a:r>
              <a:rPr lang="ar-DZ" dirty="0" smtClean="0"/>
              <a:t>من قام بهذه الافعال يفقد ايمانه</a:t>
            </a:r>
          </a:p>
          <a:p>
            <a:pPr algn="r">
              <a:buNone/>
            </a:pPr>
            <a:r>
              <a:rPr lang="ar-DZ" dirty="0" smtClean="0"/>
              <a:t> بعد المعركة يقوم رئيس الجيش بإحصاء الغنائم</a:t>
            </a:r>
          </a:p>
          <a:p>
            <a:pPr algn="r">
              <a:buNone/>
            </a:pPr>
            <a:r>
              <a:rPr lang="ar-DZ" dirty="0" smtClean="0"/>
              <a:t>ويسلم </a:t>
            </a:r>
            <a:r>
              <a:rPr lang="ar-DZ" b="1" dirty="0" smtClean="0"/>
              <a:t>خمسها</a:t>
            </a:r>
            <a:r>
              <a:rPr lang="ar-DZ" dirty="0" smtClean="0"/>
              <a:t> الى خزينة </a:t>
            </a:r>
            <a:r>
              <a:rPr lang="ar-DZ" dirty="0" err="1" smtClean="0"/>
              <a:t>المال.</a:t>
            </a:r>
            <a:r>
              <a:rPr lang="ar-DZ" dirty="0" smtClean="0"/>
              <a:t> ويقسم الباقي بين المقاتلين.</a:t>
            </a:r>
          </a:p>
          <a:p>
            <a:pPr algn="r">
              <a:buNone/>
            </a:pPr>
            <a:r>
              <a:rPr lang="ar-DZ" dirty="0" smtClean="0"/>
              <a:t>تستثنى العقارات </a:t>
            </a:r>
            <a:r>
              <a:rPr lang="ar-DZ" dirty="0" err="1" smtClean="0"/>
              <a:t>والاراضي</a:t>
            </a:r>
            <a:r>
              <a:rPr lang="ar-DZ" dirty="0" smtClean="0"/>
              <a:t> </a:t>
            </a:r>
            <a:r>
              <a:rPr lang="ar-DZ" dirty="0" err="1" smtClean="0"/>
              <a:t>الفلاحية</a:t>
            </a:r>
            <a:r>
              <a:rPr lang="ar-DZ" dirty="0" smtClean="0"/>
              <a:t> من الغنائم، فهي تخضع </a:t>
            </a:r>
            <a:r>
              <a:rPr lang="ar-DZ" b="1" dirty="0" smtClean="0"/>
              <a:t>للخراج</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ar-DZ" sz="3200" b="1" dirty="0" smtClean="0"/>
              <a:t> كما ينادي الى وقف القتال </a:t>
            </a:r>
            <a:r>
              <a:rPr lang="ar-DZ" sz="3200" b="1" dirty="0" err="1" smtClean="0"/>
              <a:t>اذا</a:t>
            </a:r>
            <a:r>
              <a:rPr lang="ar-DZ" sz="3200" b="1" dirty="0" smtClean="0"/>
              <a:t> </a:t>
            </a:r>
            <a:r>
              <a:rPr lang="ar-DZ" sz="3200" b="1" dirty="0" smtClean="0"/>
              <a:t>أ</a:t>
            </a:r>
            <a:r>
              <a:rPr lang="ar-EG" sz="3200" b="1" dirty="0" smtClean="0"/>
              <a:t>و</a:t>
            </a:r>
            <a:r>
              <a:rPr lang="ar-DZ" sz="3200" b="1" dirty="0" smtClean="0"/>
              <a:t>قف </a:t>
            </a:r>
            <a:r>
              <a:rPr lang="ar-DZ" sz="3200" b="1" dirty="0" smtClean="0"/>
              <a:t>المعتدي اعتداءه</a:t>
            </a:r>
            <a:br>
              <a:rPr lang="ar-DZ" sz="3200" b="1" dirty="0" smtClean="0"/>
            </a:br>
            <a:endParaRPr lang="fr-FR" sz="3200" b="1" dirty="0"/>
          </a:p>
        </p:txBody>
      </p:sp>
      <p:sp>
        <p:nvSpPr>
          <p:cNvPr id="3" name="Espace réservé du contenu 2"/>
          <p:cNvSpPr>
            <a:spLocks noGrp="1"/>
          </p:cNvSpPr>
          <p:nvPr>
            <p:ph idx="1"/>
          </p:nvPr>
        </p:nvSpPr>
        <p:spPr/>
        <p:txBody>
          <a:bodyPr/>
          <a:lstStyle/>
          <a:p>
            <a:pPr>
              <a:buNone/>
            </a:pPr>
            <a:endParaRPr lang="ar-DZ" dirty="0" smtClean="0"/>
          </a:p>
          <a:p>
            <a:pPr algn="ctr">
              <a:buNone/>
            </a:pPr>
            <a:r>
              <a:rPr lang="fr-FR" dirty="0" smtClean="0"/>
              <a:t>‘’</a:t>
            </a:r>
            <a:r>
              <a:rPr lang="ar-DZ" b="1" dirty="0" smtClean="0"/>
              <a:t>‘’وان جنحوا للسلم فاجنح لها وتوكل على الله</a:t>
            </a:r>
            <a:endParaRPr lang="fr-FR" b="1" dirty="0" smtClean="0"/>
          </a:p>
          <a:p>
            <a:pPr algn="ctr"/>
            <a:r>
              <a:rPr lang="ar-DZ" sz="2400" dirty="0" smtClean="0"/>
              <a:t>(الصف، 8</a:t>
            </a:r>
            <a:r>
              <a:rPr lang="ar-DZ" sz="2400" dirty="0" err="1" smtClean="0"/>
              <a:t>)</a:t>
            </a:r>
            <a:endParaRPr lang="fr-FR" sz="24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ar-DZ" sz="3200" b="1" dirty="0" smtClean="0">
                <a:latin typeface="Times New Roman" pitchFamily="18" charset="0"/>
                <a:cs typeface="Times New Roman" pitchFamily="18" charset="0"/>
              </a:rPr>
              <a:t>مصير الجواسيس</a:t>
            </a:r>
            <a:endParaRPr lang="fr-FR" sz="3200" b="1" dirty="0">
              <a:latin typeface="Times New Roman" pitchFamily="18" charset="0"/>
              <a:cs typeface="Times New Roman" pitchFamily="18" charset="0"/>
            </a:endParaRPr>
          </a:p>
        </p:txBody>
      </p:sp>
      <p:sp>
        <p:nvSpPr>
          <p:cNvPr id="3" name="Espace réservé du contenu 2"/>
          <p:cNvSpPr>
            <a:spLocks noGrp="1"/>
          </p:cNvSpPr>
          <p:nvPr>
            <p:ph idx="1"/>
          </p:nvPr>
        </p:nvSpPr>
        <p:spPr/>
        <p:txBody>
          <a:bodyPr>
            <a:normAutofit/>
          </a:bodyPr>
          <a:lstStyle/>
          <a:p>
            <a:pPr algn="r">
              <a:buNone/>
            </a:pPr>
            <a:r>
              <a:rPr lang="ar-DZ" dirty="0" smtClean="0"/>
              <a:t>يقضي القانون الانساني الاسلامي في حق الجاسوس حسب حالته: مسلم أو ذمي أو عدو.</a:t>
            </a:r>
          </a:p>
          <a:p>
            <a:pPr algn="r">
              <a:buNone/>
            </a:pPr>
            <a:r>
              <a:rPr lang="ar-DZ" dirty="0" smtClean="0"/>
              <a:t>جزاءه قد يصل الى الاعدام مرورا بالسجن أو الطرد </a:t>
            </a:r>
          </a:p>
          <a:p>
            <a:pPr algn="r">
              <a:buNone/>
            </a:pPr>
            <a:r>
              <a:rPr lang="ar-DZ" dirty="0" smtClean="0"/>
              <a:t>(</a:t>
            </a:r>
            <a:r>
              <a:rPr lang="ar-DZ" sz="2000" dirty="0" err="1" smtClean="0"/>
              <a:t>الزمالي</a:t>
            </a:r>
            <a:r>
              <a:rPr lang="ar-DZ" sz="2000" dirty="0" smtClean="0"/>
              <a:t>، مقاتلين واسرى الحرب في القانون الانساني </a:t>
            </a:r>
            <a:r>
              <a:rPr lang="ar-DZ" sz="2000" dirty="0" err="1" smtClean="0"/>
              <a:t>الاسلامي،</a:t>
            </a:r>
            <a:r>
              <a:rPr lang="ar-DZ" dirty="0" smtClean="0"/>
              <a:t> </a:t>
            </a:r>
          </a:p>
          <a:p>
            <a:pPr>
              <a:buNone/>
            </a:pPr>
            <a:r>
              <a:rPr lang="ar-DZ" sz="1800" dirty="0" smtClean="0"/>
              <a:t>    </a:t>
            </a:r>
            <a:r>
              <a:rPr lang="fr-FR" sz="1800" dirty="0" err="1" smtClean="0"/>
              <a:t>Zemmali</a:t>
            </a:r>
            <a:r>
              <a:rPr lang="fr-FR" sz="1800" dirty="0" smtClean="0"/>
              <a:t> </a:t>
            </a:r>
            <a:r>
              <a:rPr lang="fr-FR" sz="1800" dirty="0"/>
              <a:t>A., </a:t>
            </a:r>
            <a:r>
              <a:rPr lang="fr-FR" sz="1800" i="1" dirty="0"/>
              <a:t>Combattants et prisonniers de guerre en droit islamique et en droit international humanitaire,</a:t>
            </a:r>
            <a:r>
              <a:rPr lang="fr-FR" sz="1800" dirty="0"/>
              <a:t> Paris : </a:t>
            </a:r>
            <a:r>
              <a:rPr lang="fr-FR" sz="1800" dirty="0" err="1"/>
              <a:t>Pédone</a:t>
            </a:r>
            <a:r>
              <a:rPr lang="fr-FR" sz="1800" dirty="0"/>
              <a:t>, 1997, 519 p.)</a:t>
            </a:r>
          </a:p>
          <a:p>
            <a:endParaRPr lang="fr-F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ar-DZ" sz="3200" b="1" dirty="0" smtClean="0">
                <a:latin typeface="Times New Roman" pitchFamily="18" charset="0"/>
                <a:cs typeface="Times New Roman" pitchFamily="18" charset="0"/>
              </a:rPr>
              <a:t>احترام أماكن العبادة</a:t>
            </a:r>
            <a:endParaRPr lang="fr-FR" sz="3200" b="1" dirty="0">
              <a:latin typeface="Times New Roman" pitchFamily="18" charset="0"/>
              <a:cs typeface="Times New Roman" pitchFamily="18" charset="0"/>
            </a:endParaRPr>
          </a:p>
        </p:txBody>
      </p:sp>
      <p:sp>
        <p:nvSpPr>
          <p:cNvPr id="3" name="Espace réservé du contenu 2"/>
          <p:cNvSpPr>
            <a:spLocks noGrp="1"/>
          </p:cNvSpPr>
          <p:nvPr>
            <p:ph idx="1"/>
          </p:nvPr>
        </p:nvSpPr>
        <p:spPr/>
        <p:txBody>
          <a:bodyPr>
            <a:normAutofit fontScale="70000" lnSpcReduction="20000"/>
          </a:bodyPr>
          <a:lstStyle/>
          <a:p>
            <a:pPr algn="r">
              <a:buNone/>
            </a:pPr>
            <a:r>
              <a:rPr lang="ar-DZ" b="1" dirty="0" smtClean="0">
                <a:solidFill>
                  <a:srgbClr val="FF0000"/>
                </a:solidFill>
              </a:rPr>
              <a:t>يحترم القانون الانساني الاسلامي أماكن </a:t>
            </a:r>
            <a:r>
              <a:rPr lang="ar-DZ" b="1" dirty="0" err="1" smtClean="0">
                <a:solidFill>
                  <a:srgbClr val="FF0000"/>
                </a:solidFill>
              </a:rPr>
              <a:t>العبادة</a:t>
            </a:r>
            <a:r>
              <a:rPr lang="ar-DZ" b="1" dirty="0" err="1" smtClean="0"/>
              <a:t>:</a:t>
            </a:r>
            <a:endParaRPr lang="ar-DZ" b="1" dirty="0" smtClean="0"/>
          </a:p>
          <a:p>
            <a:endParaRPr lang="ar-DZ" b="1" dirty="0" smtClean="0"/>
          </a:p>
          <a:p>
            <a:pPr algn="ctr">
              <a:buNone/>
            </a:pPr>
            <a:r>
              <a:rPr lang="ar-DZ" b="1" dirty="0" smtClean="0"/>
              <a:t>‘’ولولا دفع الله الناس بعضهم ببعض لهدمت صوامع وبيع وصلوات ومساجد يذكر فيها اسم الله </a:t>
            </a:r>
            <a:r>
              <a:rPr lang="ar-DZ" b="1" dirty="0" err="1" smtClean="0"/>
              <a:t>كثيرا’’</a:t>
            </a:r>
            <a:r>
              <a:rPr lang="ar-DZ" b="1" dirty="0" smtClean="0"/>
              <a:t> </a:t>
            </a:r>
          </a:p>
          <a:p>
            <a:pPr algn="ctr">
              <a:buNone/>
            </a:pPr>
            <a:r>
              <a:rPr lang="ar-DZ" dirty="0" smtClean="0"/>
              <a:t> </a:t>
            </a:r>
            <a:r>
              <a:rPr lang="ar-DZ" sz="2600" dirty="0" smtClean="0"/>
              <a:t>(الحج، 40</a:t>
            </a:r>
          </a:p>
          <a:p>
            <a:pPr algn="r">
              <a:buNone/>
            </a:pPr>
            <a:endParaRPr lang="ar-DZ" b="1" dirty="0" smtClean="0">
              <a:solidFill>
                <a:srgbClr val="FF0000"/>
              </a:solidFill>
            </a:endParaRPr>
          </a:p>
          <a:p>
            <a:pPr algn="r">
              <a:buNone/>
            </a:pPr>
            <a:r>
              <a:rPr lang="ar-DZ" b="1" dirty="0" smtClean="0">
                <a:solidFill>
                  <a:srgbClr val="FF0000"/>
                </a:solidFill>
              </a:rPr>
              <a:t>ضمن عمر بن الخطاب لسكان القدس كل أماكن عبادتهم وحتى الديار المجاورة لها</a:t>
            </a:r>
          </a:p>
          <a:p>
            <a:pPr algn="r">
              <a:buNone/>
            </a:pPr>
            <a:endParaRPr lang="ar-DZ" b="1" dirty="0" smtClean="0">
              <a:solidFill>
                <a:srgbClr val="FF0000"/>
              </a:solidFill>
            </a:endParaRPr>
          </a:p>
          <a:p>
            <a:pPr algn="r">
              <a:buNone/>
            </a:pPr>
            <a:r>
              <a:rPr lang="ar-DZ" b="1" dirty="0" smtClean="0">
                <a:solidFill>
                  <a:srgbClr val="FF0000"/>
                </a:solidFill>
              </a:rPr>
              <a:t>والمنشآت </a:t>
            </a:r>
            <a:r>
              <a:rPr lang="ar-DZ" b="1" dirty="0" err="1" smtClean="0">
                <a:solidFill>
                  <a:srgbClr val="FF0000"/>
                </a:solidFill>
              </a:rPr>
              <a:t>العامة:</a:t>
            </a:r>
            <a:endParaRPr lang="ar-DZ" b="1" dirty="0" smtClean="0">
              <a:solidFill>
                <a:srgbClr val="FF0000"/>
              </a:solidFill>
            </a:endParaRPr>
          </a:p>
          <a:p>
            <a:pPr algn="ctr">
              <a:buNone/>
            </a:pPr>
            <a:r>
              <a:rPr lang="ar-DZ" b="1" dirty="0" smtClean="0"/>
              <a:t>‘’</a:t>
            </a:r>
            <a:r>
              <a:rPr lang="ar-DZ" b="1" dirty="0" err="1" smtClean="0"/>
              <a:t>واذا</a:t>
            </a:r>
            <a:r>
              <a:rPr lang="ar-DZ" b="1" dirty="0" smtClean="0"/>
              <a:t> تولى سعى في الارض ليفسد فيها ويهلك الحرث والنسل، والله لا يحب </a:t>
            </a:r>
            <a:r>
              <a:rPr lang="ar-DZ" b="1" dirty="0" err="1" smtClean="0"/>
              <a:t>الفساد’’</a:t>
            </a:r>
            <a:endParaRPr lang="fr-FR" b="1" dirty="0" smtClean="0"/>
          </a:p>
          <a:p>
            <a:pPr algn="ctr">
              <a:buNone/>
            </a:pPr>
            <a:r>
              <a:rPr lang="ar-DZ" sz="2900" dirty="0" smtClean="0"/>
              <a:t>(البقرة، 205</a:t>
            </a:r>
            <a:r>
              <a:rPr lang="ar-DZ" sz="2900" dirty="0" err="1" smtClean="0"/>
              <a:t>)</a:t>
            </a:r>
            <a:endParaRPr lang="ar-DZ" sz="2900" dirty="0" smtClean="0"/>
          </a:p>
          <a:p>
            <a:endParaRPr lang="ar-DZ" dirty="0"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ar-DZ" sz="3200" b="1" dirty="0" smtClean="0">
                <a:latin typeface="Times New Roman" pitchFamily="18" charset="0"/>
                <a:cs typeface="Times New Roman" pitchFamily="18" charset="0"/>
              </a:rPr>
              <a:t>منع اتلاف المحاصيل الزراعية</a:t>
            </a:r>
            <a:endParaRPr lang="fr-FR" sz="3200" b="1" dirty="0">
              <a:latin typeface="Times New Roman" pitchFamily="18" charset="0"/>
              <a:cs typeface="Times New Roman" pitchFamily="18" charset="0"/>
            </a:endParaRPr>
          </a:p>
        </p:txBody>
      </p:sp>
      <p:sp>
        <p:nvSpPr>
          <p:cNvPr id="3" name="Espace réservé du contenu 2"/>
          <p:cNvSpPr>
            <a:spLocks noGrp="1"/>
          </p:cNvSpPr>
          <p:nvPr>
            <p:ph idx="1"/>
          </p:nvPr>
        </p:nvSpPr>
        <p:spPr/>
        <p:txBody>
          <a:bodyPr/>
          <a:lstStyle/>
          <a:p>
            <a:pPr algn="r">
              <a:buNone/>
            </a:pPr>
            <a:r>
              <a:rPr lang="ar-DZ" dirty="0" smtClean="0"/>
              <a:t>توجد أحاديث </a:t>
            </a:r>
            <a:r>
              <a:rPr lang="ar-DZ" dirty="0" err="1" smtClean="0"/>
              <a:t>للنبي </a:t>
            </a:r>
            <a:r>
              <a:rPr lang="ar-DZ" dirty="0" smtClean="0"/>
              <a:t>(ص) يحرم فيها </a:t>
            </a:r>
          </a:p>
          <a:p>
            <a:pPr algn="r">
              <a:buNone/>
            </a:pPr>
            <a:r>
              <a:rPr lang="ar-DZ" b="1" dirty="0" smtClean="0">
                <a:latin typeface="Times New Roman" pitchFamily="18" charset="0"/>
                <a:cs typeface="Times New Roman" pitchFamily="18" charset="0"/>
              </a:rPr>
              <a:t>اتلاف المحاصيل الزراعية والحيوانات وكل وسائل الحياة كالنخل </a:t>
            </a:r>
            <a:r>
              <a:rPr lang="ar-DZ" b="1" dirty="0" err="1" smtClean="0">
                <a:latin typeface="Times New Roman" pitchFamily="18" charset="0"/>
                <a:cs typeface="Times New Roman" pitchFamily="18" charset="0"/>
              </a:rPr>
              <a:t>والاشجار</a:t>
            </a:r>
            <a:r>
              <a:rPr lang="ar-DZ" b="1" dirty="0" smtClean="0">
                <a:latin typeface="Times New Roman" pitchFamily="18" charset="0"/>
                <a:cs typeface="Times New Roman" pitchFamily="18" charset="0"/>
              </a:rPr>
              <a:t> المثمرة.</a:t>
            </a:r>
            <a:endParaRPr lang="ar-DZ" dirty="0"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ar-DZ" sz="3200" b="1" dirty="0" smtClean="0">
                <a:latin typeface="Times New Roman" pitchFamily="18" charset="0"/>
                <a:cs typeface="Times New Roman" pitchFamily="18" charset="0"/>
              </a:rPr>
              <a:t>الجزية والخراج</a:t>
            </a:r>
            <a:endParaRPr lang="fr-FR" sz="3200" b="1" dirty="0">
              <a:latin typeface="Times New Roman" pitchFamily="18" charset="0"/>
              <a:cs typeface="Times New Roman" pitchFamily="18" charset="0"/>
            </a:endParaRPr>
          </a:p>
        </p:txBody>
      </p:sp>
      <p:sp>
        <p:nvSpPr>
          <p:cNvPr id="3" name="Espace réservé du contenu 2"/>
          <p:cNvSpPr>
            <a:spLocks noGrp="1"/>
          </p:cNvSpPr>
          <p:nvPr>
            <p:ph idx="1"/>
          </p:nvPr>
        </p:nvSpPr>
        <p:spPr/>
        <p:txBody>
          <a:bodyPr>
            <a:normAutofit/>
          </a:bodyPr>
          <a:lstStyle/>
          <a:p>
            <a:pPr algn="r">
              <a:buNone/>
            </a:pPr>
            <a:r>
              <a:rPr lang="ar-DZ" dirty="0" smtClean="0"/>
              <a:t>فرض عمر بن الخطاب على سكان العراق </a:t>
            </a:r>
            <a:r>
              <a:rPr lang="ar-DZ" b="1" dirty="0" smtClean="0"/>
              <a:t>الجزية</a:t>
            </a:r>
            <a:r>
              <a:rPr lang="ar-DZ" dirty="0" smtClean="0"/>
              <a:t> ان هم أرادوا التمسك بدينهم، وحرية التمتع بأموالهم، وحرية التنقل، وحرية الامن، و امكانية التمتع بالمرافق العامة </a:t>
            </a:r>
            <a:r>
              <a:rPr lang="ar-DZ" dirty="0" err="1" smtClean="0"/>
              <a:t>والحماية...</a:t>
            </a:r>
            <a:endParaRPr lang="ar-DZ" dirty="0" smtClean="0"/>
          </a:p>
          <a:p>
            <a:pPr algn="r">
              <a:buNone/>
            </a:pPr>
            <a:endParaRPr lang="ar-DZ" dirty="0" smtClean="0"/>
          </a:p>
          <a:p>
            <a:pPr algn="r">
              <a:buNone/>
            </a:pPr>
            <a:r>
              <a:rPr lang="ar-DZ" dirty="0" smtClean="0"/>
              <a:t>أما ملاك العقارات والفلاحون فكانوا يدفعون </a:t>
            </a:r>
            <a:r>
              <a:rPr lang="ar-DZ" b="1" dirty="0" smtClean="0"/>
              <a:t>الخراج</a:t>
            </a:r>
            <a:r>
              <a:rPr lang="ar-DZ" dirty="0" smtClean="0"/>
              <a:t>.</a:t>
            </a:r>
            <a:endParaRPr lang="fr-FR" dirty="0"/>
          </a:p>
          <a:p>
            <a:endParaRPr lang="fr-FR"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2218258"/>
          </a:xfrm>
        </p:spPr>
        <p:txBody>
          <a:bodyPr>
            <a:normAutofit/>
          </a:bodyPr>
          <a:lstStyle/>
          <a:p>
            <a:r>
              <a:rPr lang="fr-FR" sz="3200" b="1" dirty="0" smtClean="0"/>
              <a:t>Déclarations adoptées par l’Organisation de la Conférence Islamique (O.C.I)</a:t>
            </a:r>
            <a:endParaRPr lang="fr-FR" sz="3200" dirty="0"/>
          </a:p>
        </p:txBody>
      </p:sp>
      <p:sp>
        <p:nvSpPr>
          <p:cNvPr id="3" name="Espace réservé du contenu 2"/>
          <p:cNvSpPr>
            <a:spLocks noGrp="1"/>
          </p:cNvSpPr>
          <p:nvPr>
            <p:ph idx="1"/>
          </p:nvPr>
        </p:nvSpPr>
        <p:spPr>
          <a:xfrm>
            <a:off x="457200" y="2996952"/>
            <a:ext cx="8229600" cy="3129211"/>
          </a:xfrm>
        </p:spPr>
        <p:txBody>
          <a:bodyPr/>
          <a:lstStyle/>
          <a:p>
            <a:r>
              <a:rPr lang="fr-FR" b="1" dirty="0" smtClean="0"/>
              <a:t>La Déclaration de Decca sur les droits de l’homme en Islam</a:t>
            </a:r>
            <a:r>
              <a:rPr lang="ar-DZ" b="1" dirty="0" smtClean="0"/>
              <a:t> </a:t>
            </a:r>
            <a:r>
              <a:rPr lang="fr-FR" b="1" dirty="0" smtClean="0"/>
              <a:t>de 1983 </a:t>
            </a:r>
            <a:endParaRPr lang="ar-DZ" b="1" dirty="0" smtClean="0"/>
          </a:p>
          <a:p>
            <a:r>
              <a:rPr lang="fr-FR" b="1" dirty="0" smtClean="0"/>
              <a:t>Déclaration du Caire sur les droits de l’homme en Islam de 1991 </a:t>
            </a:r>
            <a:endParaRPr lang="fr-FR"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ar-DZ" sz="3200" b="1" dirty="0" smtClean="0"/>
              <a:t>خلق الانسان: معرفة الله وعبادته</a:t>
            </a:r>
            <a:br>
              <a:rPr lang="ar-DZ" sz="3200" b="1" dirty="0" smtClean="0"/>
            </a:br>
            <a:endParaRPr lang="fr-FR" sz="3200" b="1" dirty="0"/>
          </a:p>
        </p:txBody>
      </p:sp>
      <p:sp>
        <p:nvSpPr>
          <p:cNvPr id="3" name="Espace réservé du contenu 2"/>
          <p:cNvSpPr>
            <a:spLocks noGrp="1"/>
          </p:cNvSpPr>
          <p:nvPr>
            <p:ph idx="1"/>
          </p:nvPr>
        </p:nvSpPr>
        <p:spPr/>
        <p:txBody>
          <a:bodyPr/>
          <a:lstStyle/>
          <a:p>
            <a:endParaRPr lang="fr-FR" dirty="0" smtClean="0"/>
          </a:p>
          <a:p>
            <a:pPr algn="ctr">
              <a:buNone/>
            </a:pPr>
            <a:r>
              <a:rPr lang="ar-DZ" b="1" dirty="0" smtClean="0"/>
              <a:t>‘’يا ايها الناس انا خلقناكم من ذكر وأنثى وجعلناكم شعوبا </a:t>
            </a:r>
          </a:p>
          <a:p>
            <a:pPr algn="ctr">
              <a:buNone/>
            </a:pPr>
            <a:r>
              <a:rPr lang="ar-DZ" b="1" dirty="0" smtClean="0"/>
              <a:t>وقبائل لتعارفوا ان اكرمكم عند الله </a:t>
            </a:r>
            <a:r>
              <a:rPr lang="ar-DZ" b="1" dirty="0" err="1" smtClean="0"/>
              <a:t>أتقاكم’’</a:t>
            </a:r>
            <a:r>
              <a:rPr lang="ar-DZ" b="1" dirty="0" smtClean="0"/>
              <a:t> </a:t>
            </a:r>
            <a:r>
              <a:rPr lang="fr-FR" b="1" dirty="0" smtClean="0"/>
              <a:t> </a:t>
            </a:r>
            <a:endParaRPr lang="ar-DZ" b="1" dirty="0" smtClean="0"/>
          </a:p>
          <a:p>
            <a:pPr algn="ctr">
              <a:buNone/>
            </a:pPr>
            <a:r>
              <a:rPr lang="ar-DZ" sz="2400" dirty="0" smtClean="0"/>
              <a:t>(الحجرات، 13</a:t>
            </a:r>
          </a:p>
          <a:p>
            <a:pPr algn="ctr">
              <a:buNone/>
            </a:pPr>
            <a:endParaRPr lang="ar-DZ" sz="2400" dirty="0" smtClean="0"/>
          </a:p>
          <a:p>
            <a:pPr algn="ctr">
              <a:buNone/>
            </a:pPr>
            <a:r>
              <a:rPr lang="ar-DZ" b="1" dirty="0" smtClean="0"/>
              <a:t>”وما خلقت الجن والإنس إلا ليعبدون</a:t>
            </a:r>
          </a:p>
          <a:p>
            <a:pPr algn="ctr">
              <a:buNone/>
            </a:pPr>
            <a:r>
              <a:rPr lang="ar-DZ" sz="2000" dirty="0" smtClean="0"/>
              <a:t>(</a:t>
            </a:r>
            <a:r>
              <a:rPr lang="ar-DZ" sz="2000" dirty="0" err="1" smtClean="0"/>
              <a:t>الذريات</a:t>
            </a:r>
            <a:r>
              <a:rPr lang="ar-DZ" sz="2000" dirty="0" smtClean="0"/>
              <a:t>،56</a:t>
            </a:r>
            <a:endParaRPr lang="fr-FR"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algn="ctr">
              <a:buNone/>
            </a:pPr>
            <a:endParaRPr lang="ar-DZ" sz="7200" b="1" dirty="0" smtClean="0"/>
          </a:p>
          <a:p>
            <a:pPr algn="ctr">
              <a:buNone/>
            </a:pPr>
            <a:r>
              <a:rPr lang="ar-DZ" sz="7200" b="1" dirty="0" smtClean="0"/>
              <a:t>معنى الجهاد</a:t>
            </a:r>
            <a:endParaRPr lang="fr-FR" sz="72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ar-DZ" sz="3200" b="1" dirty="0" smtClean="0"/>
              <a:t>الجهاد</a:t>
            </a:r>
            <a:endParaRPr lang="fr-FR" sz="3200" b="1" dirty="0"/>
          </a:p>
        </p:txBody>
      </p:sp>
      <p:sp>
        <p:nvSpPr>
          <p:cNvPr id="3" name="Espace réservé du contenu 2"/>
          <p:cNvSpPr>
            <a:spLocks noGrp="1"/>
          </p:cNvSpPr>
          <p:nvPr>
            <p:ph idx="1"/>
          </p:nvPr>
        </p:nvSpPr>
        <p:spPr/>
        <p:txBody>
          <a:bodyPr>
            <a:normAutofit/>
          </a:bodyPr>
          <a:lstStyle/>
          <a:p>
            <a:pPr algn="r">
              <a:buNone/>
            </a:pPr>
            <a:r>
              <a:rPr lang="ar-DZ" b="1" dirty="0" smtClean="0"/>
              <a:t>هل الجهاد يعني الحرب </a:t>
            </a:r>
            <a:r>
              <a:rPr lang="ar-DZ" b="1" dirty="0" err="1" smtClean="0"/>
              <a:t>والقتال؟...</a:t>
            </a:r>
            <a:r>
              <a:rPr lang="ar-DZ" b="1" dirty="0" smtClean="0"/>
              <a:t>   له عدة معاني</a:t>
            </a:r>
          </a:p>
          <a:p>
            <a:pPr algn="r"/>
            <a:r>
              <a:rPr lang="ar-DZ" b="1" dirty="0" smtClean="0">
                <a:solidFill>
                  <a:srgbClr val="FF0000"/>
                </a:solidFill>
              </a:rPr>
              <a:t>الجهاد الاصغر </a:t>
            </a:r>
            <a:r>
              <a:rPr lang="ar-DZ" b="1" dirty="0" smtClean="0"/>
              <a:t>ويعني القتال   </a:t>
            </a:r>
            <a:endParaRPr lang="fr-FR" b="1" dirty="0" smtClean="0"/>
          </a:p>
          <a:p>
            <a:pPr algn="r">
              <a:buNone/>
            </a:pPr>
            <a:r>
              <a:rPr lang="ar-DZ" b="1" dirty="0" smtClean="0">
                <a:solidFill>
                  <a:srgbClr val="FF0000"/>
                </a:solidFill>
              </a:rPr>
              <a:t>والجهاد الاكبر </a:t>
            </a:r>
            <a:r>
              <a:rPr lang="ar-DZ" b="1" dirty="0" smtClean="0"/>
              <a:t>أو الجهاد </a:t>
            </a:r>
            <a:r>
              <a:rPr lang="ar-DZ" b="1" dirty="0" err="1" smtClean="0"/>
              <a:t>الحقيقي:</a:t>
            </a:r>
            <a:r>
              <a:rPr lang="ar-DZ" b="1" dirty="0" smtClean="0"/>
              <a:t> </a:t>
            </a:r>
          </a:p>
          <a:p>
            <a:pPr algn="r">
              <a:buFont typeface="Wingdings" pitchFamily="2" charset="2"/>
              <a:buChar char="Ø"/>
            </a:pPr>
            <a:r>
              <a:rPr lang="ar-DZ" dirty="0" smtClean="0"/>
              <a:t>هو جهاد النفس وإبعادها عن المعاصي</a:t>
            </a:r>
          </a:p>
          <a:p>
            <a:pPr algn="r">
              <a:buFont typeface="Wingdings" pitchFamily="2" charset="2"/>
              <a:buChar char="Ø"/>
            </a:pPr>
            <a:r>
              <a:rPr lang="ar-DZ" dirty="0" smtClean="0"/>
              <a:t>هو التحكم في الشهوات</a:t>
            </a:r>
          </a:p>
          <a:p>
            <a:pPr algn="r">
              <a:buFont typeface="Wingdings" pitchFamily="2" charset="2"/>
              <a:buChar char="Ø"/>
            </a:pPr>
            <a:r>
              <a:rPr lang="ar-DZ" dirty="0" smtClean="0"/>
              <a:t>هو التحكم في اليدين، واللسان، والقلب والحواس</a:t>
            </a:r>
          </a:p>
          <a:p>
            <a:endParaRPr lang="fr-F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836712"/>
            <a:ext cx="8229600" cy="5289451"/>
          </a:xfrm>
        </p:spPr>
        <p:txBody>
          <a:bodyPr>
            <a:normAutofit/>
          </a:bodyPr>
          <a:lstStyle/>
          <a:p>
            <a:pPr algn="ctr">
              <a:buNone/>
            </a:pPr>
            <a:endParaRPr lang="ar-DZ" sz="6600" b="1" dirty="0" smtClean="0"/>
          </a:p>
          <a:p>
            <a:pPr algn="ctr">
              <a:buNone/>
            </a:pPr>
            <a:r>
              <a:rPr lang="ar-DZ" sz="6600" b="1" dirty="0" smtClean="0"/>
              <a:t>القانون الاسلامي للحرب</a:t>
            </a:r>
            <a:endParaRPr lang="fr-FR" sz="6600" b="1" dirty="0" smtClean="0"/>
          </a:p>
          <a:p>
            <a:pPr algn="ctr">
              <a:buNone/>
            </a:pPr>
            <a:r>
              <a:rPr lang="ar-DZ" sz="6600" i="1" dirty="0" smtClean="0"/>
              <a:t>السير</a:t>
            </a:r>
            <a:endParaRPr lang="fr-FR" sz="6600" i="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4343</TotalTime>
  <Words>2055</Words>
  <Application>Microsoft Office PowerPoint</Application>
  <PresentationFormat>Affichage à l'écran (4:3)</PresentationFormat>
  <Paragraphs>302</Paragraphs>
  <Slides>54</Slides>
  <Notes>0</Notes>
  <HiddenSlides>0</HiddenSlides>
  <MMClips>0</MMClips>
  <ScaleCrop>false</ScaleCrop>
  <HeadingPairs>
    <vt:vector size="4" baseType="variant">
      <vt:variant>
        <vt:lpstr>Thème</vt:lpstr>
      </vt:variant>
      <vt:variant>
        <vt:i4>1</vt:i4>
      </vt:variant>
      <vt:variant>
        <vt:lpstr>Titres des diapositives</vt:lpstr>
      </vt:variant>
      <vt:variant>
        <vt:i4>54</vt:i4>
      </vt:variant>
    </vt:vector>
  </HeadingPairs>
  <TitlesOfParts>
    <vt:vector size="55" baseType="lpstr">
      <vt:lpstr>Thème Office</vt:lpstr>
      <vt:lpstr>العطاء الاسلامي  في مجال  القانون الدولي </vt:lpstr>
      <vt:lpstr>Diapositive 2</vt:lpstr>
      <vt:lpstr>الشريعة : قانون سلم </vt:lpstr>
      <vt:lpstr>ينادي القرآن الى السلم</vt:lpstr>
      <vt:lpstr> كما ينادي الى وقف القتال اذا أوقف المعتدي اعتداءه </vt:lpstr>
      <vt:lpstr>خلق الانسان: معرفة الله وعبادته </vt:lpstr>
      <vt:lpstr>Diapositive 7</vt:lpstr>
      <vt:lpstr>الجهاد</vt:lpstr>
      <vt:lpstr>Diapositive 9</vt:lpstr>
      <vt:lpstr>القانون الاسلامي للحرب</vt:lpstr>
      <vt:lpstr>تاريخ قانون الحرب في الاسلام</vt:lpstr>
      <vt:lpstr>Le texte du Viqayet</vt:lpstr>
      <vt:lpstr>الشيباني واضع قواعد قانون الحرب </vt:lpstr>
      <vt:lpstr>معنى الجهاد عند دماد</vt:lpstr>
      <vt:lpstr>الجهاد في القرآن</vt:lpstr>
      <vt:lpstr>Diapositive 16</vt:lpstr>
      <vt:lpstr>القانون الانساني الاسلامي وإعلان الحرب</vt:lpstr>
      <vt:lpstr>الشريعة والنزاعات المسلحة</vt:lpstr>
      <vt:lpstr>الجهاد مقيد في الوقت والمكان </vt:lpstr>
      <vt:lpstr>Diapositive 20</vt:lpstr>
      <vt:lpstr>I- في حالة اعتداء عدو </vt:lpstr>
      <vt:lpstr>  عدة آيات تعرف بأنواع الاعتداءات و المواجهة التي تتصدى بها  (الشورة, 42 ; المائدة, 2 ; النساء, 90) </vt:lpstr>
      <vt:lpstr>I - في حالة اعتداء عدو</vt:lpstr>
      <vt:lpstr>I- في حالة اعتداء عدو</vt:lpstr>
      <vt:lpstr>II- للحفاظ على حرية العبادة </vt:lpstr>
      <vt:lpstr>II- للحفاظ على حرية العبادة</vt:lpstr>
      <vt:lpstr>II- للحفاظ على حرية العبادة</vt:lpstr>
      <vt:lpstr>II- للحفاظ على حرية العبادة</vt:lpstr>
      <vt:lpstr>II- للحفاظ على حرية العبادة</vt:lpstr>
      <vt:lpstr>II- للحفاظ على حرية العبادة</vt:lpstr>
      <vt:lpstr>III- للحفاظ على النظام العام  </vt:lpstr>
      <vt:lpstr>Diapositive 32</vt:lpstr>
      <vt:lpstr>القانون الانساني الاسلامي والأخلاق</vt:lpstr>
      <vt:lpstr>القانون الانساني الاسلامي والأخلاق</vt:lpstr>
      <vt:lpstr>”ولا تغلوا، وأصلحوا وأحسنوا“</vt:lpstr>
      <vt:lpstr>”ولا تغلوا، وأصلحوا وأحسنوا“</vt:lpstr>
      <vt:lpstr>القانون الانساني الاسلامي والأخلاق</vt:lpstr>
      <vt:lpstr>لا يجوز الحصار الغذائي</vt:lpstr>
      <vt:lpstr>القانون الانساني الاسلامي والأخلاق</vt:lpstr>
      <vt:lpstr>لا عقاب جماعي</vt:lpstr>
      <vt:lpstr>Diapositive 41</vt:lpstr>
      <vt:lpstr>استعمال الاشارات الظاهرة من طرف المقاتلين </vt:lpstr>
      <vt:lpstr>ينبذ الاسلام الخيانة </vt:lpstr>
      <vt:lpstr>أسرى الحرب</vt:lpstr>
      <vt:lpstr>الاسرى الجرحى</vt:lpstr>
      <vt:lpstr>الاضرار الجانبية التطهير العرقي</vt:lpstr>
      <vt:lpstr>الغير مقاتلين</vt:lpstr>
      <vt:lpstr>وصية ابى بكر لأسامة بن زيد</vt:lpstr>
      <vt:lpstr>تحريم السرقة والاغتصاب</vt:lpstr>
      <vt:lpstr>مصير الجواسيس</vt:lpstr>
      <vt:lpstr>احترام أماكن العبادة</vt:lpstr>
      <vt:lpstr>منع اتلاف المحاصيل الزراعية</vt:lpstr>
      <vt:lpstr>الجزية والخراج</vt:lpstr>
      <vt:lpstr>Déclarations adoptées par l’Organisation de la Conférence Islamique (O.C.I)</vt:lpstr>
    </vt:vector>
  </TitlesOfParts>
  <Company>Organisation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TOE</dc:creator>
  <cp:lastModifiedBy>forem</cp:lastModifiedBy>
  <cp:revision>108</cp:revision>
  <dcterms:created xsi:type="dcterms:W3CDTF">2013-01-24T14:49:21Z</dcterms:created>
  <dcterms:modified xsi:type="dcterms:W3CDTF">2015-05-09T21:59:23Z</dcterms:modified>
</cp:coreProperties>
</file>