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2"/>
  </p:notesMasterIdLst>
  <p:sldIdLst>
    <p:sldId id="256" r:id="rId2"/>
    <p:sldId id="292" r:id="rId3"/>
    <p:sldId id="29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94" r:id="rId22"/>
    <p:sldId id="274" r:id="rId23"/>
    <p:sldId id="275" r:id="rId24"/>
    <p:sldId id="276" r:id="rId25"/>
    <p:sldId id="277" r:id="rId26"/>
    <p:sldId id="278" r:id="rId27"/>
    <p:sldId id="279" r:id="rId28"/>
    <p:sldId id="280" r:id="rId29"/>
    <p:sldId id="281" r:id="rId30"/>
    <p:sldId id="282" r:id="rId31"/>
    <p:sldId id="283" r:id="rId32"/>
    <p:sldId id="284" r:id="rId33"/>
    <p:sldId id="288" r:id="rId34"/>
    <p:sldId id="286" r:id="rId35"/>
    <p:sldId id="287" r:id="rId36"/>
    <p:sldId id="289" r:id="rId37"/>
    <p:sldId id="290" r:id="rId38"/>
    <p:sldId id="291" r:id="rId39"/>
    <p:sldId id="295" r:id="rId40"/>
    <p:sldId id="296" r:id="rId41"/>
  </p:sldIdLst>
  <p:sldSz cx="9144000" cy="6858000" type="screen4x3"/>
  <p:notesSz cx="6761163" cy="99425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44D9BB9E-F3B1-4401-AF86-3DD512B94A02}" type="datetimeFigureOut">
              <a:rPr lang="fr-FR" smtClean="0"/>
              <a:pPr/>
              <a:t>14/06/2014</a:t>
            </a:fld>
            <a:endParaRPr lang="fr-FR"/>
          </a:p>
        </p:txBody>
      </p:sp>
      <p:sp>
        <p:nvSpPr>
          <p:cNvPr id="4" name="Espace réservé de l'image des diapositives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C3EA4E3F-53C9-4C5B-BE26-C8BAC216339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3EA4E3F-53C9-4C5B-BE26-C8BAC216339C}" type="slidenum">
              <a:rPr lang="fr-FR" smtClean="0"/>
              <a:pPr/>
              <a:t>36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6BCE175A-47D4-45DD-B9C7-3C548B369683}" type="datetimeFigureOut">
              <a:rPr lang="fr-FR" smtClean="0"/>
              <a:pPr/>
              <a:t>14/06/2014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6771E3-3953-46DA-862B-1F39075B560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BCE175A-47D4-45DD-B9C7-3C548B369683}" type="datetimeFigureOut">
              <a:rPr lang="fr-FR" smtClean="0"/>
              <a:pPr/>
              <a:t>14/06/2014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6771E3-3953-46DA-862B-1F39075B560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BCE175A-47D4-45DD-B9C7-3C548B369683}" type="datetimeFigureOut">
              <a:rPr lang="fr-FR" smtClean="0"/>
              <a:pPr/>
              <a:t>14/06/2014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6771E3-3953-46DA-862B-1F39075B560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BCE175A-47D4-45DD-B9C7-3C548B369683}" type="datetimeFigureOut">
              <a:rPr lang="fr-FR" smtClean="0"/>
              <a:pPr/>
              <a:t>14/06/2014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6771E3-3953-46DA-862B-1F39075B560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BCE175A-47D4-45DD-B9C7-3C548B369683}" type="datetimeFigureOut">
              <a:rPr lang="fr-FR" smtClean="0"/>
              <a:pPr/>
              <a:t>14/06/2014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6771E3-3953-46DA-862B-1F39075B5600}"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BCE175A-47D4-45DD-B9C7-3C548B369683}" type="datetimeFigureOut">
              <a:rPr lang="fr-FR" smtClean="0"/>
              <a:pPr/>
              <a:t>14/06/2014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B6771E3-3953-46DA-862B-1F39075B560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BCE175A-47D4-45DD-B9C7-3C548B369683}" type="datetimeFigureOut">
              <a:rPr lang="fr-FR" smtClean="0"/>
              <a:pPr/>
              <a:t>14/06/2014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B6771E3-3953-46DA-862B-1F39075B560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6BCE175A-47D4-45DD-B9C7-3C548B369683}" type="datetimeFigureOut">
              <a:rPr lang="fr-FR" smtClean="0"/>
              <a:pPr/>
              <a:t>14/06/2014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B6771E3-3953-46DA-862B-1F39075B560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BCE175A-47D4-45DD-B9C7-3C548B369683}" type="datetimeFigureOut">
              <a:rPr lang="fr-FR" smtClean="0"/>
              <a:pPr/>
              <a:t>14/06/2014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B6771E3-3953-46DA-862B-1F39075B560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BCE175A-47D4-45DD-B9C7-3C548B369683}" type="datetimeFigureOut">
              <a:rPr lang="fr-FR" smtClean="0"/>
              <a:pPr/>
              <a:t>14/06/2014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B6771E3-3953-46DA-862B-1F39075B560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BCE175A-47D4-45DD-B9C7-3C548B369683}" type="datetimeFigureOut">
              <a:rPr lang="fr-FR" smtClean="0"/>
              <a:pPr/>
              <a:t>14/06/2014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B6771E3-3953-46DA-862B-1F39075B5600}"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E175A-47D4-45DD-B9C7-3C548B369683}" type="datetimeFigureOut">
              <a:rPr lang="fr-FR" smtClean="0"/>
              <a:pPr/>
              <a:t>14/06/2014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771E3-3953-46DA-862B-1F39075B560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3200" b="1" dirty="0" smtClean="0"/>
              <a:t>Enquête sur le harcèlement sexuel en Algérie</a:t>
            </a:r>
            <a:endParaRPr lang="fr-FR" sz="3200" dirty="0"/>
          </a:p>
        </p:txBody>
      </p:sp>
      <p:sp>
        <p:nvSpPr>
          <p:cNvPr id="3" name="Sous-titre 2"/>
          <p:cNvSpPr>
            <a:spLocks noGrp="1"/>
          </p:cNvSpPr>
          <p:nvPr>
            <p:ph type="subTitle" idx="1"/>
          </p:nvPr>
        </p:nvSpPr>
        <p:spPr/>
        <p:txBody>
          <a:bodyPr>
            <a:normAutofit/>
          </a:bodyPr>
          <a:lstStyle/>
          <a:p>
            <a:r>
              <a:rPr lang="fr-FR" sz="1800" b="1" dirty="0" err="1" smtClean="0"/>
              <a:t>Mostéfa</a:t>
            </a:r>
            <a:r>
              <a:rPr lang="fr-FR" sz="1800" b="1" dirty="0" smtClean="0"/>
              <a:t> </a:t>
            </a:r>
            <a:r>
              <a:rPr lang="fr-FR" sz="1800" b="1" dirty="0" err="1" smtClean="0"/>
              <a:t>Khiati</a:t>
            </a:r>
            <a:endParaRPr lang="fr-FR" sz="1800" b="1" dirty="0" smtClean="0"/>
          </a:p>
          <a:p>
            <a:r>
              <a:rPr lang="fr-FR" sz="1800" b="1" dirty="0" smtClean="0"/>
              <a:t>Sabrina </a:t>
            </a:r>
            <a:r>
              <a:rPr lang="fr-FR" sz="1800" b="1" dirty="0" err="1" smtClean="0"/>
              <a:t>Gahar</a:t>
            </a:r>
            <a:endParaRPr lang="fr-FR" sz="1800" b="1" dirty="0" smtClean="0"/>
          </a:p>
          <a:p>
            <a:r>
              <a:rPr lang="fr-FR" sz="1800" b="1" dirty="0" smtClean="0"/>
              <a:t>Abdelkader Sahraoui-Tahar</a:t>
            </a:r>
          </a:p>
          <a:p>
            <a:r>
              <a:rPr lang="fr-FR" sz="2800" b="1" dirty="0" smtClean="0"/>
              <a:t>Bejaia, 14 juin 2014</a:t>
            </a:r>
          </a:p>
          <a:p>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 : 4</a:t>
            </a:r>
            <a:endParaRPr lang="fr-FR" sz="3200" b="1" dirty="0"/>
          </a:p>
        </p:txBody>
      </p:sp>
      <p:sp>
        <p:nvSpPr>
          <p:cNvPr id="3" name="Espace réservé du contenu 2"/>
          <p:cNvSpPr>
            <a:spLocks noGrp="1"/>
          </p:cNvSpPr>
          <p:nvPr>
            <p:ph idx="1"/>
          </p:nvPr>
        </p:nvSpPr>
        <p:spPr/>
        <p:txBody>
          <a:bodyPr>
            <a:normAutofit/>
          </a:bodyPr>
          <a:lstStyle/>
          <a:p>
            <a:pPr lvl="0"/>
            <a:r>
              <a:rPr lang="fr-FR" dirty="0"/>
              <a:t>Pensez-vous avoir été victime d’harcèlement sexuel </a:t>
            </a:r>
            <a:r>
              <a:rPr lang="fr-FR" dirty="0" smtClean="0"/>
              <a:t>dans votre travail</a:t>
            </a:r>
            <a:r>
              <a:rPr lang="fr-FR" dirty="0"/>
              <a:t> ?  </a:t>
            </a:r>
          </a:p>
          <a:p>
            <a:endParaRPr lang="fr-FR" dirty="0" smtClean="0"/>
          </a:p>
          <a:p>
            <a:r>
              <a:rPr lang="fr-FR" b="1" dirty="0" smtClean="0"/>
              <a:t>50, 21 % </a:t>
            </a:r>
            <a:r>
              <a:rPr lang="fr-FR" b="1" dirty="0"/>
              <a:t>des travailleuses  ont été </a:t>
            </a:r>
            <a:r>
              <a:rPr lang="fr-FR" b="1" dirty="0" smtClean="0"/>
              <a:t>victimes </a:t>
            </a:r>
            <a:r>
              <a:rPr lang="fr-FR" b="1" dirty="0"/>
              <a:t>d’un harcèlement sexuel</a:t>
            </a:r>
          </a:p>
          <a:p>
            <a:pPr>
              <a:buNone/>
            </a:pP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 5</a:t>
            </a:r>
            <a:endParaRPr lang="fr-FR" sz="3200" b="1" dirty="0"/>
          </a:p>
        </p:txBody>
      </p:sp>
      <p:sp>
        <p:nvSpPr>
          <p:cNvPr id="3" name="Espace réservé du contenu 2"/>
          <p:cNvSpPr>
            <a:spLocks noGrp="1"/>
          </p:cNvSpPr>
          <p:nvPr>
            <p:ph idx="1"/>
          </p:nvPr>
        </p:nvSpPr>
        <p:spPr/>
        <p:txBody>
          <a:bodyPr/>
          <a:lstStyle/>
          <a:p>
            <a:pPr lvl="0"/>
            <a:r>
              <a:rPr lang="fr-FR" dirty="0"/>
              <a:t>Si oui, qui était/est l’auteur de cet acte ?</a:t>
            </a:r>
          </a:p>
          <a:p>
            <a:pPr>
              <a:buNone/>
            </a:pPr>
            <a:endParaRPr lang="fr-FR" dirty="0"/>
          </a:p>
          <a:p>
            <a:pPr>
              <a:buNone/>
            </a:pPr>
            <a:endParaRPr lang="fr-FR" dirty="0"/>
          </a:p>
          <a:p>
            <a:r>
              <a:rPr lang="fr-FR" dirty="0"/>
              <a:t>    </a:t>
            </a:r>
            <a:r>
              <a:rPr lang="fr-FR" dirty="0" smtClean="0"/>
              <a:t>30 % </a:t>
            </a:r>
            <a:r>
              <a:rPr lang="fr-FR" dirty="0"/>
              <a:t>par le directeur</a:t>
            </a:r>
          </a:p>
          <a:p>
            <a:r>
              <a:rPr lang="fr-FR" dirty="0"/>
              <a:t>    </a:t>
            </a:r>
            <a:r>
              <a:rPr lang="fr-FR" dirty="0" smtClean="0"/>
              <a:t>20 % </a:t>
            </a:r>
            <a:r>
              <a:rPr lang="fr-FR" dirty="0"/>
              <a:t>par les chefs de bureaux</a:t>
            </a:r>
          </a:p>
          <a:p>
            <a:r>
              <a:rPr lang="fr-FR" dirty="0"/>
              <a:t>    14 % par les agents de </a:t>
            </a:r>
            <a:r>
              <a:rPr lang="fr-FR" dirty="0" smtClean="0"/>
              <a:t>sécurité</a:t>
            </a:r>
            <a:endParaRPr lang="fr-FR" dirty="0"/>
          </a:p>
          <a:p>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 6: De </a:t>
            </a:r>
            <a:r>
              <a:rPr lang="fr-FR" sz="3200" b="1" dirty="0"/>
              <a:t>quelle  façon ?</a:t>
            </a:r>
            <a:br>
              <a:rPr lang="fr-FR" sz="3200" b="1" dirty="0"/>
            </a:br>
            <a:endParaRPr lang="fr-FR" sz="3200" b="1" dirty="0"/>
          </a:p>
        </p:txBody>
      </p:sp>
      <p:sp>
        <p:nvSpPr>
          <p:cNvPr id="3" name="Espace réservé du contenu 2"/>
          <p:cNvSpPr>
            <a:spLocks noGrp="1"/>
          </p:cNvSpPr>
          <p:nvPr>
            <p:ph idx="1"/>
          </p:nvPr>
        </p:nvSpPr>
        <p:spPr/>
        <p:txBody>
          <a:bodyPr>
            <a:normAutofit fontScale="77500" lnSpcReduction="20000"/>
          </a:bodyPr>
          <a:lstStyle/>
          <a:p>
            <a:r>
              <a:rPr lang="fr-FR" dirty="0" smtClean="0"/>
              <a:t>invitation à </a:t>
            </a:r>
            <a:r>
              <a:rPr lang="fr-FR" dirty="0"/>
              <a:t>des endroits suspects.</a:t>
            </a:r>
          </a:p>
          <a:p>
            <a:r>
              <a:rPr lang="fr-FR" dirty="0"/>
              <a:t>Demande explicite de voir le corps de la femme en échange de l’épouser.</a:t>
            </a:r>
          </a:p>
          <a:p>
            <a:r>
              <a:rPr lang="fr-FR" dirty="0" smtClean="0"/>
              <a:t>Un </a:t>
            </a:r>
            <a:r>
              <a:rPr lang="fr-FR" dirty="0"/>
              <a:t>directeur d’une société demande une relation sexuelle avec une travailleuse au sein de la même société sous la menace d’expulsion de son travail avec son fiancé.</a:t>
            </a:r>
          </a:p>
          <a:p>
            <a:r>
              <a:rPr lang="fr-FR" dirty="0" smtClean="0"/>
              <a:t>Expression verbale </a:t>
            </a:r>
            <a:r>
              <a:rPr lang="fr-FR" dirty="0"/>
              <a:t>et non </a:t>
            </a:r>
            <a:r>
              <a:rPr lang="fr-FR" dirty="0" smtClean="0"/>
              <a:t>verbale:</a:t>
            </a:r>
            <a:endParaRPr lang="fr-FR" dirty="0"/>
          </a:p>
          <a:p>
            <a:r>
              <a:rPr lang="fr-FR" b="1" dirty="0"/>
              <a:t>-</a:t>
            </a:r>
            <a:r>
              <a:rPr lang="fr-FR" dirty="0"/>
              <a:t>Il m’a conduit à sa chambre et </a:t>
            </a:r>
            <a:r>
              <a:rPr lang="fr-FR" dirty="0" smtClean="0"/>
              <a:t>a </a:t>
            </a:r>
            <a:r>
              <a:rPr lang="fr-FR" dirty="0"/>
              <a:t>fermé la porte.</a:t>
            </a:r>
          </a:p>
          <a:p>
            <a:r>
              <a:rPr lang="fr-FR" dirty="0"/>
              <a:t>-</a:t>
            </a:r>
            <a:r>
              <a:rPr lang="fr-FR" dirty="0" smtClean="0"/>
              <a:t>Ferme </a:t>
            </a:r>
            <a:r>
              <a:rPr lang="fr-FR" dirty="0"/>
              <a:t>la </a:t>
            </a:r>
            <a:r>
              <a:rPr lang="fr-FR" dirty="0" smtClean="0"/>
              <a:t>porte du bureau.</a:t>
            </a:r>
            <a:endParaRPr lang="fr-FR" dirty="0"/>
          </a:p>
          <a:p>
            <a:r>
              <a:rPr lang="fr-FR" dirty="0" smtClean="0"/>
              <a:t>-Insiste pour la reconduire dans sa </a:t>
            </a:r>
            <a:r>
              <a:rPr lang="fr-FR" dirty="0"/>
              <a:t>voiture.</a:t>
            </a:r>
          </a:p>
          <a:p>
            <a:r>
              <a:rPr lang="fr-FR" dirty="0"/>
              <a:t>-Regards, commentaires et </a:t>
            </a:r>
            <a:r>
              <a:rPr lang="fr-FR" dirty="0" smtClean="0"/>
              <a:t>invitations </a:t>
            </a:r>
            <a:r>
              <a:rPr lang="fr-FR" dirty="0"/>
              <a:t>au bureau.</a:t>
            </a:r>
          </a:p>
          <a:p>
            <a:r>
              <a:rPr lang="fr-FR" dirty="0" smtClean="0"/>
              <a:t>-regards</a:t>
            </a:r>
            <a:r>
              <a:rPr lang="fr-FR" dirty="0"/>
              <a:t>.</a:t>
            </a:r>
          </a:p>
          <a:p>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 7</a:t>
            </a:r>
            <a:endParaRPr lang="fr-FR" dirty="0"/>
          </a:p>
        </p:txBody>
      </p:sp>
      <p:sp>
        <p:nvSpPr>
          <p:cNvPr id="3" name="Espace réservé du contenu 2"/>
          <p:cNvSpPr>
            <a:spLocks noGrp="1"/>
          </p:cNvSpPr>
          <p:nvPr>
            <p:ph idx="1"/>
          </p:nvPr>
        </p:nvSpPr>
        <p:spPr/>
        <p:txBody>
          <a:bodyPr/>
          <a:lstStyle/>
          <a:p>
            <a:pPr>
              <a:buNone/>
            </a:pPr>
            <a:endParaRPr lang="fr-FR" dirty="0"/>
          </a:p>
          <a:p>
            <a:pPr>
              <a:buNone/>
            </a:pPr>
            <a:r>
              <a:rPr lang="fr-FR" dirty="0" smtClean="0"/>
              <a:t>Précisez </a:t>
            </a:r>
            <a:r>
              <a:rPr lang="fr-FR" dirty="0"/>
              <a:t>l’endroit </a:t>
            </a:r>
            <a:r>
              <a:rPr lang="fr-FR" dirty="0" smtClean="0"/>
              <a:t>?</a:t>
            </a:r>
          </a:p>
          <a:p>
            <a:pPr>
              <a:buNone/>
            </a:pPr>
            <a:endParaRPr lang="fr-FR" dirty="0"/>
          </a:p>
          <a:p>
            <a:pPr>
              <a:buNone/>
            </a:pPr>
            <a:r>
              <a:rPr lang="fr-FR" dirty="0" smtClean="0"/>
              <a:t>26 % bureau </a:t>
            </a:r>
            <a:r>
              <a:rPr lang="fr-FR" dirty="0"/>
              <a:t>du </a:t>
            </a:r>
            <a:r>
              <a:rPr lang="fr-FR" dirty="0" smtClean="0"/>
              <a:t>directeur</a:t>
            </a:r>
          </a:p>
          <a:p>
            <a:pPr>
              <a:buNone/>
            </a:pPr>
            <a:r>
              <a:rPr lang="fr-FR" dirty="0" smtClean="0"/>
              <a:t>23 % pendant le </a:t>
            </a:r>
            <a:r>
              <a:rPr lang="fr-FR" dirty="0"/>
              <a:t>travail</a:t>
            </a:r>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FR" sz="3200" b="1" dirty="0" smtClean="0"/>
              <a:t>Avez-vous un fait à rapporter ?</a:t>
            </a:r>
            <a:br>
              <a:rPr lang="fr-FR" sz="3200" b="1" dirty="0" smtClean="0"/>
            </a:br>
            <a:endParaRPr lang="fr-FR" sz="3200" b="1" dirty="0"/>
          </a:p>
        </p:txBody>
      </p:sp>
      <p:sp>
        <p:nvSpPr>
          <p:cNvPr id="3" name="Espace réservé du contenu 2"/>
          <p:cNvSpPr>
            <a:spLocks noGrp="1"/>
          </p:cNvSpPr>
          <p:nvPr>
            <p:ph idx="1"/>
          </p:nvPr>
        </p:nvSpPr>
        <p:spPr/>
        <p:txBody>
          <a:bodyPr/>
          <a:lstStyle/>
          <a:p>
            <a:pPr lvl="0"/>
            <a:r>
              <a:rPr lang="fr-FR" dirty="0" smtClean="0"/>
              <a:t>50 % des travailleuses rapportent </a:t>
            </a:r>
            <a:r>
              <a:rPr lang="fr-FR" dirty="0"/>
              <a:t>des histoires</a:t>
            </a:r>
          </a:p>
          <a:p>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2722314"/>
          </a:xfrm>
        </p:spPr>
        <p:txBody>
          <a:bodyPr>
            <a:normAutofit fontScale="90000"/>
          </a:bodyPr>
          <a:lstStyle/>
          <a:p>
            <a:r>
              <a:rPr lang="fr-FR" sz="2800" b="1" dirty="0" smtClean="0"/>
              <a:t>Question: 9</a:t>
            </a:r>
            <a:r>
              <a:rPr lang="fr-FR" sz="2800" dirty="0" smtClean="0"/>
              <a:t/>
            </a:r>
            <a:br>
              <a:rPr lang="fr-FR" sz="2800" dirty="0" smtClean="0"/>
            </a:br>
            <a:r>
              <a:rPr lang="fr-FR" sz="2800" dirty="0"/>
              <a:t/>
            </a:r>
            <a:br>
              <a:rPr lang="fr-FR" sz="2800" dirty="0"/>
            </a:br>
            <a:r>
              <a:rPr lang="fr-FR" sz="2800" dirty="0" smtClean="0"/>
              <a:t>Sur </a:t>
            </a:r>
            <a:r>
              <a:rPr lang="fr-FR" sz="2800" dirty="0"/>
              <a:t>une échelle de 1 à 10, quel serait le degré de </a:t>
            </a:r>
            <a:r>
              <a:rPr lang="fr-FR" sz="2800" dirty="0" smtClean="0"/>
              <a:t>l’étendue </a:t>
            </a:r>
            <a:r>
              <a:rPr lang="fr-FR" sz="2800" dirty="0"/>
              <a:t>de ce phénomène au sein de </a:t>
            </a:r>
            <a:r>
              <a:rPr lang="fr-FR" sz="2800" dirty="0" smtClean="0"/>
              <a:t>milieu de travail</a:t>
            </a:r>
            <a:r>
              <a:rPr lang="fr-FR" sz="2800" dirty="0"/>
              <a:t> ?</a:t>
            </a:r>
            <a:r>
              <a:rPr lang="fr-FR" dirty="0"/>
              <a:t/>
            </a:r>
            <a:br>
              <a:rPr lang="fr-FR" dirty="0"/>
            </a:br>
            <a:endParaRPr lang="fr-FR" dirty="0"/>
          </a:p>
        </p:txBody>
      </p:sp>
      <p:graphicFrame>
        <p:nvGraphicFramePr>
          <p:cNvPr id="4" name="Espace réservé du contenu 3"/>
          <p:cNvGraphicFramePr>
            <a:graphicFrameLocks noGrp="1"/>
          </p:cNvGraphicFramePr>
          <p:nvPr>
            <p:ph idx="1"/>
          </p:nvPr>
        </p:nvGraphicFramePr>
        <p:xfrm>
          <a:off x="611560" y="3284984"/>
          <a:ext cx="8229600" cy="2952327"/>
        </p:xfrm>
        <a:graphic>
          <a:graphicData uri="http://schemas.openxmlformats.org/drawingml/2006/table">
            <a:tbl>
              <a:tblPr firstRow="1" bandRow="1">
                <a:tableStyleId>{5C22544A-7EE6-4342-B048-85BDC9FD1C3A}</a:tableStyleId>
              </a:tblPr>
              <a:tblGrid>
                <a:gridCol w="685800"/>
                <a:gridCol w="685800"/>
                <a:gridCol w="685800"/>
                <a:gridCol w="685800"/>
                <a:gridCol w="641176"/>
                <a:gridCol w="730424"/>
                <a:gridCol w="685800"/>
                <a:gridCol w="685800"/>
                <a:gridCol w="685800"/>
                <a:gridCol w="685800"/>
                <a:gridCol w="685800"/>
                <a:gridCol w="685800"/>
              </a:tblGrid>
              <a:tr h="984109">
                <a:tc>
                  <a:txBody>
                    <a:bodyPr/>
                    <a:lstStyle/>
                    <a:p>
                      <a:r>
                        <a:rPr lang="fr-FR" dirty="0" smtClean="0"/>
                        <a:t>échelle</a:t>
                      </a:r>
                      <a:endParaRPr lang="fr-FR" dirty="0"/>
                    </a:p>
                  </a:txBody>
                  <a:tcPr/>
                </a:tc>
                <a:tc>
                  <a:txBody>
                    <a:bodyPr/>
                    <a:lstStyle/>
                    <a:p>
                      <a:r>
                        <a:rPr lang="fr-FR" dirty="0" smtClean="0"/>
                        <a:t>NP</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5</a:t>
                      </a:r>
                      <a:endParaRPr lang="fr-FR" dirty="0"/>
                    </a:p>
                  </a:txBody>
                  <a:tcPr/>
                </a:tc>
                <a:tc>
                  <a:txBody>
                    <a:bodyPr/>
                    <a:lstStyle/>
                    <a:p>
                      <a:r>
                        <a:rPr lang="fr-FR" dirty="0" smtClean="0"/>
                        <a:t>6</a:t>
                      </a:r>
                      <a:endParaRPr lang="fr-FR" dirty="0"/>
                    </a:p>
                  </a:txBody>
                  <a:tcPr/>
                </a:tc>
                <a:tc>
                  <a:txBody>
                    <a:bodyPr/>
                    <a:lstStyle/>
                    <a:p>
                      <a:r>
                        <a:rPr lang="fr-FR" dirty="0" smtClean="0"/>
                        <a:t>7</a:t>
                      </a:r>
                      <a:endParaRPr lang="fr-FR" dirty="0"/>
                    </a:p>
                  </a:txBody>
                  <a:tcPr/>
                </a:tc>
                <a:tc>
                  <a:txBody>
                    <a:bodyPr/>
                    <a:lstStyle/>
                    <a:p>
                      <a:r>
                        <a:rPr lang="fr-FR" dirty="0" smtClean="0"/>
                        <a:t>8</a:t>
                      </a:r>
                      <a:endParaRPr lang="fr-FR" dirty="0"/>
                    </a:p>
                  </a:txBody>
                  <a:tcPr/>
                </a:tc>
                <a:tc>
                  <a:txBody>
                    <a:bodyPr/>
                    <a:lstStyle/>
                    <a:p>
                      <a:r>
                        <a:rPr lang="fr-FR" dirty="0" smtClean="0"/>
                        <a:t>9</a:t>
                      </a:r>
                      <a:endParaRPr lang="fr-FR" dirty="0"/>
                    </a:p>
                  </a:txBody>
                  <a:tcPr/>
                </a:tc>
                <a:tc>
                  <a:txBody>
                    <a:bodyPr/>
                    <a:lstStyle/>
                    <a:p>
                      <a:r>
                        <a:rPr lang="fr-FR" dirty="0" smtClean="0"/>
                        <a:t>10</a:t>
                      </a:r>
                      <a:endParaRPr lang="fr-FR" dirty="0"/>
                    </a:p>
                  </a:txBody>
                  <a:tcPr/>
                </a:tc>
              </a:tr>
              <a:tr h="984109">
                <a:tc>
                  <a:txBody>
                    <a:bodyPr/>
                    <a:lstStyle/>
                    <a:p>
                      <a:r>
                        <a:rPr lang="fr-FR" dirty="0" smtClean="0"/>
                        <a:t>degré</a:t>
                      </a:r>
                      <a:endParaRPr lang="fr-FR" dirty="0"/>
                    </a:p>
                  </a:txBody>
                  <a:tcPr/>
                </a:tc>
                <a:tc>
                  <a:txBody>
                    <a:bodyPr/>
                    <a:lstStyle/>
                    <a:p>
                      <a:r>
                        <a:rPr lang="fr-FR" dirty="0" smtClean="0"/>
                        <a:t>25</a:t>
                      </a:r>
                      <a:endParaRPr lang="fr-FR" dirty="0"/>
                    </a:p>
                  </a:txBody>
                  <a:tcPr/>
                </a:tc>
                <a:tc>
                  <a:txBody>
                    <a:bodyPr/>
                    <a:lstStyle/>
                    <a:p>
                      <a:r>
                        <a:rPr lang="fr-FR" dirty="0" smtClean="0"/>
                        <a:t>57</a:t>
                      </a:r>
                      <a:endParaRPr lang="fr-FR" dirty="0"/>
                    </a:p>
                  </a:txBody>
                  <a:tcPr/>
                </a:tc>
                <a:tc>
                  <a:txBody>
                    <a:bodyPr/>
                    <a:lstStyle/>
                    <a:p>
                      <a:r>
                        <a:rPr lang="fr-FR" dirty="0" smtClean="0"/>
                        <a:t>67</a:t>
                      </a:r>
                      <a:endParaRPr lang="fr-FR" dirty="0"/>
                    </a:p>
                  </a:txBody>
                  <a:tcPr/>
                </a:tc>
                <a:tc>
                  <a:txBody>
                    <a:bodyPr/>
                    <a:lstStyle/>
                    <a:p>
                      <a:r>
                        <a:rPr lang="fr-FR" sz="2000" b="1" dirty="0" smtClean="0"/>
                        <a:t>52</a:t>
                      </a:r>
                      <a:endParaRPr lang="fr-FR" sz="2000" b="1" dirty="0"/>
                    </a:p>
                  </a:txBody>
                  <a:tcPr/>
                </a:tc>
                <a:tc>
                  <a:txBody>
                    <a:bodyPr/>
                    <a:lstStyle/>
                    <a:p>
                      <a:r>
                        <a:rPr lang="fr-FR" sz="2000" b="1" dirty="0" smtClean="0"/>
                        <a:t>77</a:t>
                      </a:r>
                      <a:endParaRPr lang="fr-FR" sz="2000" b="1" dirty="0"/>
                    </a:p>
                  </a:txBody>
                  <a:tcPr/>
                </a:tc>
                <a:tc>
                  <a:txBody>
                    <a:bodyPr/>
                    <a:lstStyle/>
                    <a:p>
                      <a:r>
                        <a:rPr lang="fr-FR" sz="2000" b="1" dirty="0" smtClean="0"/>
                        <a:t>101</a:t>
                      </a:r>
                      <a:endParaRPr lang="fr-FR" sz="2000" b="1" dirty="0"/>
                    </a:p>
                  </a:txBody>
                  <a:tcPr/>
                </a:tc>
                <a:tc>
                  <a:txBody>
                    <a:bodyPr/>
                    <a:lstStyle/>
                    <a:p>
                      <a:r>
                        <a:rPr lang="fr-FR" sz="2000" b="1" dirty="0" smtClean="0"/>
                        <a:t>78</a:t>
                      </a:r>
                      <a:endParaRPr lang="fr-FR" sz="2000" b="1" dirty="0"/>
                    </a:p>
                  </a:txBody>
                  <a:tcPr/>
                </a:tc>
                <a:tc>
                  <a:txBody>
                    <a:bodyPr/>
                    <a:lstStyle/>
                    <a:p>
                      <a:r>
                        <a:rPr lang="fr-FR" dirty="0" smtClean="0"/>
                        <a:t>48</a:t>
                      </a:r>
                      <a:endParaRPr lang="fr-FR" dirty="0"/>
                    </a:p>
                  </a:txBody>
                  <a:tcPr/>
                </a:tc>
                <a:tc>
                  <a:txBody>
                    <a:bodyPr/>
                    <a:lstStyle/>
                    <a:p>
                      <a:r>
                        <a:rPr lang="fr-FR" dirty="0" smtClean="0"/>
                        <a:t>28</a:t>
                      </a:r>
                      <a:endParaRPr lang="fr-FR" dirty="0"/>
                    </a:p>
                  </a:txBody>
                  <a:tcPr/>
                </a:tc>
                <a:tc>
                  <a:txBody>
                    <a:bodyPr/>
                    <a:lstStyle/>
                    <a:p>
                      <a:r>
                        <a:rPr lang="fr-FR" dirty="0" smtClean="0"/>
                        <a:t>24</a:t>
                      </a:r>
                      <a:endParaRPr lang="fr-FR" dirty="0"/>
                    </a:p>
                  </a:txBody>
                  <a:tcPr/>
                </a:tc>
                <a:tc>
                  <a:txBody>
                    <a:bodyPr/>
                    <a:lstStyle/>
                    <a:p>
                      <a:r>
                        <a:rPr lang="fr-FR" dirty="0" smtClean="0"/>
                        <a:t>43</a:t>
                      </a:r>
                      <a:endParaRPr lang="fr-FR" dirty="0"/>
                    </a:p>
                  </a:txBody>
                  <a:tcPr/>
                </a:tc>
              </a:tr>
              <a:tr h="984109">
                <a:tc>
                  <a:txBody>
                    <a:bodyPr/>
                    <a:lstStyle/>
                    <a:p>
                      <a:r>
                        <a:rPr lang="fr-FR" dirty="0" smtClean="0"/>
                        <a:t>%</a:t>
                      </a:r>
                      <a:endParaRPr lang="fr-FR" dirty="0"/>
                    </a:p>
                  </a:txBody>
                  <a:tcPr/>
                </a:tc>
                <a:tc>
                  <a:txBody>
                    <a:bodyPr/>
                    <a:lstStyle/>
                    <a:p>
                      <a:r>
                        <a:rPr lang="fr-FR" dirty="0" smtClean="0"/>
                        <a:t>4,16</a:t>
                      </a:r>
                      <a:endParaRPr lang="fr-FR" dirty="0"/>
                    </a:p>
                  </a:txBody>
                  <a:tcPr/>
                </a:tc>
                <a:tc>
                  <a:txBody>
                    <a:bodyPr/>
                    <a:lstStyle/>
                    <a:p>
                      <a:r>
                        <a:rPr lang="fr-FR" dirty="0" smtClean="0"/>
                        <a:t>9,5</a:t>
                      </a:r>
                      <a:endParaRPr lang="fr-FR" dirty="0"/>
                    </a:p>
                  </a:txBody>
                  <a:tcPr/>
                </a:tc>
                <a:tc>
                  <a:txBody>
                    <a:bodyPr/>
                    <a:lstStyle/>
                    <a:p>
                      <a:r>
                        <a:rPr lang="fr-FR" dirty="0" smtClean="0"/>
                        <a:t>11,1</a:t>
                      </a:r>
                      <a:endParaRPr lang="fr-FR" dirty="0"/>
                    </a:p>
                  </a:txBody>
                  <a:tcPr/>
                </a:tc>
                <a:tc>
                  <a:txBody>
                    <a:bodyPr/>
                    <a:lstStyle/>
                    <a:p>
                      <a:r>
                        <a:rPr lang="fr-FR" sz="2000" b="1" dirty="0" smtClean="0"/>
                        <a:t>8,67</a:t>
                      </a:r>
                      <a:endParaRPr lang="fr-FR" sz="2000" b="1" dirty="0"/>
                    </a:p>
                  </a:txBody>
                  <a:tcPr/>
                </a:tc>
                <a:tc>
                  <a:txBody>
                    <a:bodyPr/>
                    <a:lstStyle/>
                    <a:p>
                      <a:r>
                        <a:rPr lang="fr-FR" sz="2000" b="1" dirty="0" smtClean="0"/>
                        <a:t>12,8</a:t>
                      </a:r>
                      <a:endParaRPr lang="fr-FR" sz="2000" b="1" dirty="0"/>
                    </a:p>
                  </a:txBody>
                  <a:tcPr/>
                </a:tc>
                <a:tc>
                  <a:txBody>
                    <a:bodyPr/>
                    <a:lstStyle/>
                    <a:p>
                      <a:r>
                        <a:rPr lang="fr-FR" sz="2000" b="1" dirty="0" smtClean="0"/>
                        <a:t>18,8</a:t>
                      </a:r>
                      <a:endParaRPr lang="fr-FR" sz="2000" b="1" dirty="0"/>
                    </a:p>
                  </a:txBody>
                  <a:tcPr/>
                </a:tc>
                <a:tc>
                  <a:txBody>
                    <a:bodyPr/>
                    <a:lstStyle/>
                    <a:p>
                      <a:r>
                        <a:rPr lang="fr-FR" sz="2000" b="1" dirty="0" smtClean="0"/>
                        <a:t>13</a:t>
                      </a:r>
                      <a:endParaRPr lang="fr-FR" sz="2000" b="1" dirty="0"/>
                    </a:p>
                  </a:txBody>
                  <a:tcPr/>
                </a:tc>
                <a:tc>
                  <a:txBody>
                    <a:bodyPr/>
                    <a:lstStyle/>
                    <a:p>
                      <a:r>
                        <a:rPr lang="fr-FR" dirty="0" smtClean="0"/>
                        <a:t>8</a:t>
                      </a:r>
                      <a:endParaRPr lang="fr-FR" dirty="0"/>
                    </a:p>
                  </a:txBody>
                  <a:tcPr/>
                </a:tc>
                <a:tc>
                  <a:txBody>
                    <a:bodyPr/>
                    <a:lstStyle/>
                    <a:p>
                      <a:r>
                        <a:rPr lang="fr-FR" dirty="0" smtClean="0"/>
                        <a:t>4,67</a:t>
                      </a:r>
                      <a:endParaRPr lang="fr-FR" dirty="0"/>
                    </a:p>
                  </a:txBody>
                  <a:tcPr/>
                </a:tc>
                <a:tc>
                  <a:txBody>
                    <a:bodyPr/>
                    <a:lstStyle/>
                    <a:p>
                      <a:r>
                        <a:rPr lang="fr-FR" dirty="0" smtClean="0"/>
                        <a:t>4</a:t>
                      </a:r>
                      <a:endParaRPr lang="fr-FR" dirty="0"/>
                    </a:p>
                  </a:txBody>
                  <a:tcPr/>
                </a:tc>
                <a:tc>
                  <a:txBody>
                    <a:bodyPr/>
                    <a:lstStyle/>
                    <a:p>
                      <a:r>
                        <a:rPr lang="fr-FR" dirty="0" smtClean="0"/>
                        <a:t>7,16</a:t>
                      </a:r>
                      <a:endParaRPr lang="fr-FR"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fr-FR" sz="3100" b="1" dirty="0" smtClean="0"/>
              <a:t>Avez-vous déjà subi un/des acte(s)suivant(s) de la part de votre responsable</a:t>
            </a:r>
            <a:r>
              <a:rPr lang="fr-FR" dirty="0" smtClean="0"/>
              <a:t/>
            </a:r>
            <a:br>
              <a:rPr lang="fr-FR" dirty="0" smtClean="0"/>
            </a:br>
            <a:endParaRPr lang="fr-FR" dirty="0"/>
          </a:p>
        </p:txBody>
      </p:sp>
      <p:sp>
        <p:nvSpPr>
          <p:cNvPr id="3" name="Espace réservé du contenu 2"/>
          <p:cNvSpPr>
            <a:spLocks noGrp="1"/>
          </p:cNvSpPr>
          <p:nvPr>
            <p:ph idx="1"/>
          </p:nvPr>
        </p:nvSpPr>
        <p:spPr/>
        <p:txBody>
          <a:bodyPr>
            <a:normAutofit fontScale="85000" lnSpcReduction="20000"/>
          </a:bodyPr>
          <a:lstStyle/>
          <a:p>
            <a:r>
              <a:rPr lang="fr-FR" b="1" dirty="0" smtClean="0"/>
              <a:t>-</a:t>
            </a:r>
            <a:r>
              <a:rPr lang="fr-FR" dirty="0"/>
              <a:t>remarques sur l’apparence physique, invitation de manière répétée</a:t>
            </a:r>
          </a:p>
          <a:p>
            <a:r>
              <a:rPr lang="fr-FR" b="1" dirty="0"/>
              <a:t>-</a:t>
            </a:r>
            <a:r>
              <a:rPr lang="fr-FR" dirty="0"/>
              <a:t>menaces de représailles</a:t>
            </a:r>
          </a:p>
          <a:p>
            <a:r>
              <a:rPr lang="fr-FR" b="1" dirty="0"/>
              <a:t>-</a:t>
            </a:r>
            <a:r>
              <a:rPr lang="fr-FR" dirty="0" smtClean="0"/>
              <a:t>promesse </a:t>
            </a:r>
            <a:r>
              <a:rPr lang="fr-FR" dirty="0"/>
              <a:t>des récompenses, </a:t>
            </a:r>
            <a:r>
              <a:rPr lang="fr-FR" dirty="0" smtClean="0"/>
              <a:t>intrusion </a:t>
            </a:r>
            <a:r>
              <a:rPr lang="fr-FR" dirty="0"/>
              <a:t>dans la vie </a:t>
            </a:r>
            <a:r>
              <a:rPr lang="fr-FR" dirty="0" smtClean="0"/>
              <a:t>privée</a:t>
            </a:r>
            <a:endParaRPr lang="fr-FR" dirty="0"/>
          </a:p>
          <a:p>
            <a:r>
              <a:rPr lang="fr-FR" dirty="0" smtClean="0"/>
              <a:t>Subir les regards, regard avec insistance, déshabiller des yeux</a:t>
            </a:r>
            <a:endParaRPr lang="fr-FR" dirty="0"/>
          </a:p>
          <a:p>
            <a:r>
              <a:rPr lang="fr-FR" dirty="0"/>
              <a:t>-Invitation</a:t>
            </a:r>
            <a:r>
              <a:rPr lang="fr-FR" dirty="0" smtClean="0"/>
              <a:t>.</a:t>
            </a:r>
            <a:endParaRPr lang="fr-FR" dirty="0"/>
          </a:p>
          <a:p>
            <a:r>
              <a:rPr lang="fr-FR" dirty="0"/>
              <a:t>-Sifflement devant, </a:t>
            </a:r>
            <a:r>
              <a:rPr lang="fr-FR" dirty="0" smtClean="0"/>
              <a:t> </a:t>
            </a:r>
            <a:r>
              <a:rPr lang="fr-FR" dirty="0"/>
              <a:t>gros mots, </a:t>
            </a:r>
            <a:r>
              <a:rPr lang="fr-FR" dirty="0" smtClean="0"/>
              <a:t>attouchements </a:t>
            </a:r>
            <a:r>
              <a:rPr lang="fr-FR" dirty="0"/>
              <a:t>et </a:t>
            </a:r>
            <a:r>
              <a:rPr lang="fr-FR" dirty="0" smtClean="0"/>
              <a:t>baisers</a:t>
            </a:r>
            <a:r>
              <a:rPr lang="fr-FR" dirty="0"/>
              <a:t>.</a:t>
            </a:r>
          </a:p>
          <a:p>
            <a:r>
              <a:rPr lang="fr-FR" dirty="0" smtClean="0"/>
              <a:t>-remarques </a:t>
            </a:r>
            <a:r>
              <a:rPr lang="fr-FR" dirty="0"/>
              <a:t>sexuelles</a:t>
            </a:r>
          </a:p>
          <a:p>
            <a:endParaRPr lang="fr-FR" dirty="0"/>
          </a:p>
          <a:p>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graphicFrame>
        <p:nvGraphicFramePr>
          <p:cNvPr id="4" name="Espace réservé du contenu 3"/>
          <p:cNvGraphicFramePr>
            <a:graphicFrameLocks noGrp="1"/>
          </p:cNvGraphicFramePr>
          <p:nvPr>
            <p:ph idx="1"/>
          </p:nvPr>
        </p:nvGraphicFramePr>
        <p:xfrm>
          <a:off x="457200" y="1600200"/>
          <a:ext cx="8075240" cy="8122920"/>
        </p:xfrm>
        <a:graphic>
          <a:graphicData uri="http://schemas.openxmlformats.org/drawingml/2006/table">
            <a:tbl>
              <a:tblPr firstRow="1" bandRow="1">
                <a:tableStyleId>{5C22544A-7EE6-4342-B048-85BDC9FD1C3A}</a:tableStyleId>
              </a:tblPr>
              <a:tblGrid>
                <a:gridCol w="4906888"/>
                <a:gridCol w="1368152"/>
                <a:gridCol w="936104"/>
                <a:gridCol w="864096"/>
              </a:tblGrid>
              <a:tr h="370840">
                <a:tc>
                  <a:txBody>
                    <a:bodyPr/>
                    <a:lstStyle/>
                    <a:p>
                      <a:endParaRPr lang="fr-FR" dirty="0">
                        <a:solidFill>
                          <a:schemeClr val="tx1"/>
                        </a:solidFill>
                      </a:endParaRPr>
                    </a:p>
                  </a:txBody>
                  <a:tcPr/>
                </a:tc>
                <a:tc>
                  <a:txBody>
                    <a:bodyPr/>
                    <a:lstStyle/>
                    <a:p>
                      <a:r>
                        <a:rPr lang="fr-FR" dirty="0" smtClean="0"/>
                        <a:t>Oui    %</a:t>
                      </a:r>
                      <a:endParaRPr lang="fr-FR" dirty="0"/>
                    </a:p>
                  </a:txBody>
                  <a:tcPr/>
                </a:tc>
                <a:tc>
                  <a:txBody>
                    <a:bodyPr/>
                    <a:lstStyle/>
                    <a:p>
                      <a:r>
                        <a:rPr lang="fr-FR" dirty="0" smtClean="0"/>
                        <a:t>non</a:t>
                      </a:r>
                      <a:endParaRPr lang="fr-FR" dirty="0"/>
                    </a:p>
                  </a:txBody>
                  <a:tcPr/>
                </a:tc>
                <a:tc>
                  <a:txBody>
                    <a:bodyPr/>
                    <a:lstStyle/>
                    <a:p>
                      <a:r>
                        <a:rPr lang="fr-FR" dirty="0" smtClean="0"/>
                        <a:t>NP</a:t>
                      </a:r>
                      <a:endParaRPr lang="fr-FR" dirty="0"/>
                    </a:p>
                  </a:txBody>
                  <a:tcPr/>
                </a:tc>
              </a:tr>
              <a:tr h="370840">
                <a:tc>
                  <a:txBody>
                    <a:bodyPr/>
                    <a:lstStyle/>
                    <a:p>
                      <a:r>
                        <a:rPr lang="fr-FR" sz="1800" kern="1200" dirty="0" smtClean="0">
                          <a:solidFill>
                            <a:schemeClr val="tx1"/>
                          </a:solidFill>
                          <a:latin typeface="+mn-lt"/>
                          <a:ea typeface="+mn-ea"/>
                          <a:cs typeface="+mn-cs"/>
                        </a:rPr>
                        <a:t>Regard avec insistance</a:t>
                      </a:r>
                      <a:endParaRPr lang="fr-FR" dirty="0">
                        <a:solidFill>
                          <a:schemeClr val="tx1"/>
                        </a:solidFill>
                      </a:endParaRPr>
                    </a:p>
                  </a:txBody>
                  <a:tcPr/>
                </a:tc>
                <a:tc>
                  <a:txBody>
                    <a:bodyPr/>
                    <a:lstStyle/>
                    <a:p>
                      <a:pPr algn="ctr">
                        <a:lnSpc>
                          <a:spcPct val="115000"/>
                        </a:lnSpc>
                        <a:spcAft>
                          <a:spcPts val="1000"/>
                        </a:spcAft>
                      </a:pPr>
                      <a:r>
                        <a:rPr lang="fr-FR" sz="1800" b="1" dirty="0" smtClean="0">
                          <a:solidFill>
                            <a:schemeClr val="tx1"/>
                          </a:solidFill>
                          <a:latin typeface="Calibri"/>
                          <a:ea typeface="Calibri"/>
                          <a:cs typeface="Arial"/>
                        </a:rPr>
                        <a:t>426: </a:t>
                      </a:r>
                      <a:r>
                        <a:rPr lang="fr-FR" sz="1800" b="1" dirty="0" smtClean="0">
                          <a:solidFill>
                            <a:srgbClr val="FF0000"/>
                          </a:solidFill>
                          <a:latin typeface="Calibri"/>
                          <a:ea typeface="Calibri"/>
                          <a:cs typeface="Arial"/>
                        </a:rPr>
                        <a:t>71%</a:t>
                      </a:r>
                      <a:endParaRPr lang="fr-FR" sz="1800" b="1" dirty="0">
                        <a:solidFill>
                          <a:srgbClr val="FF0000"/>
                        </a:solidFill>
                        <a:latin typeface="Calibri"/>
                        <a:ea typeface="Calibri"/>
                        <a:cs typeface="Arial"/>
                      </a:endParaRPr>
                    </a:p>
                  </a:txBody>
                  <a:tcPr marL="89535" marR="89535" marT="0" marB="0"/>
                </a:tc>
                <a:tc>
                  <a:txBody>
                    <a:bodyPr/>
                    <a:lstStyle/>
                    <a:p>
                      <a:r>
                        <a:rPr lang="fr-FR" dirty="0" smtClean="0"/>
                        <a:t>165</a:t>
                      </a:r>
                      <a:endParaRPr lang="fr-FR" dirty="0"/>
                    </a:p>
                  </a:txBody>
                  <a:tcPr/>
                </a:tc>
                <a:tc>
                  <a:txBody>
                    <a:bodyPr/>
                    <a:lstStyle/>
                    <a:p>
                      <a:r>
                        <a:rPr lang="fr-FR" dirty="0" smtClean="0"/>
                        <a:t>9</a:t>
                      </a:r>
                      <a:endParaRPr lang="fr-FR" dirty="0"/>
                    </a:p>
                  </a:txBody>
                  <a:tcPr/>
                </a:tc>
              </a:tr>
              <a:tr h="370840">
                <a:tc>
                  <a:txBody>
                    <a:bodyPr/>
                    <a:lstStyle/>
                    <a:p>
                      <a:r>
                        <a:rPr lang="fr-FR" sz="1800" kern="1200" dirty="0" smtClean="0">
                          <a:solidFill>
                            <a:schemeClr val="dk1"/>
                          </a:solidFill>
                          <a:latin typeface="+mn-lt"/>
                          <a:ea typeface="+mn-ea"/>
                          <a:cs typeface="+mn-cs"/>
                        </a:rPr>
                        <a:t>Déshabiller des yeux</a:t>
                      </a:r>
                      <a:endParaRPr lang="fr-FR" dirty="0"/>
                    </a:p>
                  </a:txBody>
                  <a:tcPr/>
                </a:tc>
                <a:tc>
                  <a:txBody>
                    <a:bodyPr/>
                    <a:lstStyle/>
                    <a:p>
                      <a:r>
                        <a:rPr lang="fr-FR" b="1" dirty="0" smtClean="0">
                          <a:solidFill>
                            <a:schemeClr val="tx1"/>
                          </a:solidFill>
                        </a:rPr>
                        <a:t>319: </a:t>
                      </a:r>
                      <a:r>
                        <a:rPr lang="fr-FR" b="1" dirty="0" smtClean="0">
                          <a:solidFill>
                            <a:srgbClr val="FF0000"/>
                          </a:solidFill>
                        </a:rPr>
                        <a:t>53,16%</a:t>
                      </a:r>
                      <a:endParaRPr lang="fr-FR" b="1" dirty="0">
                        <a:solidFill>
                          <a:srgbClr val="FF0000"/>
                        </a:solidFill>
                      </a:endParaRPr>
                    </a:p>
                  </a:txBody>
                  <a:tcPr/>
                </a:tc>
                <a:tc>
                  <a:txBody>
                    <a:bodyPr/>
                    <a:lstStyle/>
                    <a:p>
                      <a:r>
                        <a:rPr lang="fr-FR" dirty="0" smtClean="0"/>
                        <a:t>260</a:t>
                      </a:r>
                      <a:endParaRPr lang="fr-FR" dirty="0"/>
                    </a:p>
                  </a:txBody>
                  <a:tcPr/>
                </a:tc>
                <a:tc>
                  <a:txBody>
                    <a:bodyPr/>
                    <a:lstStyle/>
                    <a:p>
                      <a:r>
                        <a:rPr lang="fr-FR" dirty="0" smtClean="0"/>
                        <a:t>21</a:t>
                      </a:r>
                      <a:endParaRPr lang="fr-FR" dirty="0"/>
                    </a:p>
                  </a:txBody>
                  <a:tcPr/>
                </a:tc>
              </a:tr>
              <a:tr h="370840">
                <a:tc>
                  <a:txBody>
                    <a:bodyPr/>
                    <a:lstStyle/>
                    <a:p>
                      <a:r>
                        <a:rPr lang="fr-FR" sz="1800" kern="1200" dirty="0" smtClean="0">
                          <a:solidFill>
                            <a:schemeClr val="dk1"/>
                          </a:solidFill>
                          <a:latin typeface="+mn-lt"/>
                          <a:ea typeface="+mn-ea"/>
                          <a:cs typeface="+mn-cs"/>
                        </a:rPr>
                        <a:t>Sifflet devant</a:t>
                      </a:r>
                      <a:endParaRPr lang="fr-FR" dirty="0"/>
                    </a:p>
                  </a:txBody>
                  <a:tcPr/>
                </a:tc>
                <a:tc>
                  <a:txBody>
                    <a:bodyPr/>
                    <a:lstStyle/>
                    <a:p>
                      <a:r>
                        <a:rPr lang="fr-FR" b="1" dirty="0" smtClean="0">
                          <a:solidFill>
                            <a:schemeClr val="tx1"/>
                          </a:solidFill>
                        </a:rPr>
                        <a:t>111:</a:t>
                      </a:r>
                      <a:r>
                        <a:rPr lang="fr-FR" b="1" dirty="0" smtClean="0">
                          <a:solidFill>
                            <a:srgbClr val="FF0000"/>
                          </a:solidFill>
                        </a:rPr>
                        <a:t> 18,5%</a:t>
                      </a:r>
                      <a:endParaRPr lang="fr-FR" b="1" dirty="0">
                        <a:solidFill>
                          <a:srgbClr val="FF0000"/>
                        </a:solidFill>
                      </a:endParaRPr>
                    </a:p>
                  </a:txBody>
                  <a:tcPr/>
                </a:tc>
                <a:tc>
                  <a:txBody>
                    <a:bodyPr/>
                    <a:lstStyle/>
                    <a:p>
                      <a:r>
                        <a:rPr lang="fr-FR" dirty="0" smtClean="0"/>
                        <a:t>466</a:t>
                      </a:r>
                      <a:endParaRPr lang="fr-FR" dirty="0"/>
                    </a:p>
                  </a:txBody>
                  <a:tcPr/>
                </a:tc>
                <a:tc>
                  <a:txBody>
                    <a:bodyPr/>
                    <a:lstStyle/>
                    <a:p>
                      <a:r>
                        <a:rPr lang="fr-FR" dirty="0" smtClean="0"/>
                        <a:t>23</a:t>
                      </a:r>
                      <a:endParaRPr lang="fr-FR" dirty="0"/>
                    </a:p>
                  </a:txBody>
                  <a:tcPr/>
                </a:tc>
              </a:tr>
              <a:tr h="370840">
                <a:tc>
                  <a:txBody>
                    <a:bodyPr/>
                    <a:lstStyle/>
                    <a:p>
                      <a:r>
                        <a:rPr lang="fr-FR" sz="1800" kern="1200" dirty="0" smtClean="0">
                          <a:solidFill>
                            <a:schemeClr val="dk1"/>
                          </a:solidFill>
                          <a:latin typeface="+mn-lt"/>
                          <a:ea typeface="+mn-ea"/>
                          <a:cs typeface="+mn-cs"/>
                        </a:rPr>
                        <a:t>Invitation de manière répétée</a:t>
                      </a:r>
                      <a:endParaRPr lang="fr-FR" dirty="0"/>
                    </a:p>
                  </a:txBody>
                  <a:tcPr/>
                </a:tc>
                <a:tc>
                  <a:txBody>
                    <a:bodyPr/>
                    <a:lstStyle/>
                    <a:p>
                      <a:r>
                        <a:rPr lang="fr-FR" b="1" dirty="0" smtClean="0">
                          <a:solidFill>
                            <a:schemeClr val="tx1"/>
                          </a:solidFill>
                        </a:rPr>
                        <a:t>261:</a:t>
                      </a:r>
                      <a:r>
                        <a:rPr lang="fr-FR" b="1" dirty="0" smtClean="0">
                          <a:solidFill>
                            <a:srgbClr val="FF0000"/>
                          </a:solidFill>
                        </a:rPr>
                        <a:t> 43,5%</a:t>
                      </a:r>
                      <a:endParaRPr lang="fr-FR" b="1" dirty="0">
                        <a:solidFill>
                          <a:srgbClr val="FF0000"/>
                        </a:solidFill>
                      </a:endParaRPr>
                    </a:p>
                  </a:txBody>
                  <a:tcPr/>
                </a:tc>
                <a:tc>
                  <a:txBody>
                    <a:bodyPr/>
                    <a:lstStyle/>
                    <a:p>
                      <a:r>
                        <a:rPr lang="fr-FR" dirty="0" smtClean="0"/>
                        <a:t>329</a:t>
                      </a:r>
                      <a:endParaRPr lang="fr-FR" dirty="0"/>
                    </a:p>
                  </a:txBody>
                  <a:tcPr/>
                </a:tc>
                <a:tc>
                  <a:txBody>
                    <a:bodyPr/>
                    <a:lstStyle/>
                    <a:p>
                      <a:r>
                        <a:rPr lang="fr-FR" dirty="0" smtClean="0"/>
                        <a:t>10</a:t>
                      </a:r>
                      <a:endParaRPr lang="fr-FR" dirty="0"/>
                    </a:p>
                  </a:txBody>
                  <a:tcPr/>
                </a:tc>
              </a:tr>
              <a:tr h="370840">
                <a:tc>
                  <a:txBody>
                    <a:bodyPr/>
                    <a:lstStyle/>
                    <a:p>
                      <a:r>
                        <a:rPr lang="fr-FR" sz="1800" kern="1200" dirty="0" smtClean="0">
                          <a:solidFill>
                            <a:schemeClr val="dk1"/>
                          </a:solidFill>
                          <a:latin typeface="+mn-lt"/>
                          <a:ea typeface="+mn-ea"/>
                          <a:cs typeface="+mn-cs"/>
                        </a:rPr>
                        <a:t>Offre de cadeaux ou autres manifestations d’un intérêt sexuel non désiré</a:t>
                      </a:r>
                      <a:endParaRPr lang="fr-FR" dirty="0"/>
                    </a:p>
                  </a:txBody>
                  <a:tcPr/>
                </a:tc>
                <a:tc>
                  <a:txBody>
                    <a:bodyPr/>
                    <a:lstStyle/>
                    <a:p>
                      <a:r>
                        <a:rPr lang="fr-FR" b="1" dirty="0" smtClean="0">
                          <a:solidFill>
                            <a:schemeClr val="tx1"/>
                          </a:solidFill>
                        </a:rPr>
                        <a:t>178:</a:t>
                      </a:r>
                      <a:r>
                        <a:rPr lang="fr-FR" b="1" dirty="0" smtClean="0">
                          <a:solidFill>
                            <a:srgbClr val="FF0000"/>
                          </a:solidFill>
                        </a:rPr>
                        <a:t> 29,67%</a:t>
                      </a:r>
                      <a:endParaRPr lang="fr-FR" b="1" dirty="0">
                        <a:solidFill>
                          <a:srgbClr val="FF0000"/>
                        </a:solidFill>
                      </a:endParaRPr>
                    </a:p>
                  </a:txBody>
                  <a:tcPr/>
                </a:tc>
                <a:tc>
                  <a:txBody>
                    <a:bodyPr/>
                    <a:lstStyle/>
                    <a:p>
                      <a:r>
                        <a:rPr lang="fr-FR" dirty="0" smtClean="0"/>
                        <a:t>408</a:t>
                      </a:r>
                      <a:endParaRPr lang="fr-FR" dirty="0"/>
                    </a:p>
                  </a:txBody>
                  <a:tcPr/>
                </a:tc>
                <a:tc>
                  <a:txBody>
                    <a:bodyPr/>
                    <a:lstStyle/>
                    <a:p>
                      <a:r>
                        <a:rPr lang="fr-FR" dirty="0" smtClean="0"/>
                        <a:t>14</a:t>
                      </a:r>
                      <a:endParaRPr lang="fr-FR" dirty="0"/>
                    </a:p>
                  </a:txBody>
                  <a:tcPr/>
                </a:tc>
              </a:tr>
              <a:tr h="370840">
                <a:tc>
                  <a:txBody>
                    <a:bodyPr/>
                    <a:lstStyle/>
                    <a:p>
                      <a:r>
                        <a:rPr lang="fr-FR" sz="1800" kern="1200" dirty="0" smtClean="0">
                          <a:solidFill>
                            <a:schemeClr val="dk1"/>
                          </a:solidFill>
                          <a:latin typeface="+mn-lt"/>
                          <a:ea typeface="+mn-ea"/>
                          <a:cs typeface="+mn-cs"/>
                        </a:rPr>
                        <a:t>Question sur votre intimité</a:t>
                      </a:r>
                      <a:endParaRPr lang="fr-FR" dirty="0"/>
                    </a:p>
                  </a:txBody>
                  <a:tcPr/>
                </a:tc>
                <a:tc>
                  <a:txBody>
                    <a:bodyPr/>
                    <a:lstStyle/>
                    <a:p>
                      <a:r>
                        <a:rPr lang="fr-FR" b="1" dirty="0" smtClean="0">
                          <a:solidFill>
                            <a:schemeClr val="tx1"/>
                          </a:solidFill>
                        </a:rPr>
                        <a:t>205:</a:t>
                      </a:r>
                      <a:r>
                        <a:rPr lang="fr-FR" b="1" dirty="0" smtClean="0">
                          <a:solidFill>
                            <a:srgbClr val="FF0000"/>
                          </a:solidFill>
                        </a:rPr>
                        <a:t> 34,16%</a:t>
                      </a:r>
                      <a:endParaRPr lang="fr-FR" b="1" dirty="0">
                        <a:solidFill>
                          <a:srgbClr val="FF0000"/>
                        </a:solidFill>
                      </a:endParaRPr>
                    </a:p>
                  </a:txBody>
                  <a:tcPr/>
                </a:tc>
                <a:tc>
                  <a:txBody>
                    <a:bodyPr/>
                    <a:lstStyle/>
                    <a:p>
                      <a:r>
                        <a:rPr lang="fr-FR" dirty="0" smtClean="0"/>
                        <a:t>377</a:t>
                      </a:r>
                      <a:endParaRPr lang="fr-FR" dirty="0"/>
                    </a:p>
                  </a:txBody>
                  <a:tcPr/>
                </a:tc>
                <a:tc>
                  <a:txBody>
                    <a:bodyPr/>
                    <a:lstStyle/>
                    <a:p>
                      <a:r>
                        <a:rPr lang="fr-FR" dirty="0" smtClean="0"/>
                        <a:t>18</a:t>
                      </a:r>
                      <a:endParaRPr lang="fr-FR" dirty="0"/>
                    </a:p>
                  </a:txBody>
                  <a:tcPr/>
                </a:tc>
              </a:tr>
              <a:tr h="370840">
                <a:tc>
                  <a:txBody>
                    <a:bodyPr/>
                    <a:lstStyle/>
                    <a:p>
                      <a:r>
                        <a:rPr lang="fr-FR" sz="1800" kern="1200" dirty="0" smtClean="0">
                          <a:solidFill>
                            <a:schemeClr val="dk1"/>
                          </a:solidFill>
                          <a:latin typeface="+mn-lt"/>
                          <a:ea typeface="+mn-ea"/>
                          <a:cs typeface="+mn-cs"/>
                        </a:rPr>
                        <a:t>Remarque sexiste ou sexuelle</a:t>
                      </a:r>
                      <a:endParaRPr lang="fr-FR" dirty="0"/>
                    </a:p>
                  </a:txBody>
                  <a:tcPr/>
                </a:tc>
                <a:tc>
                  <a:txBody>
                    <a:bodyPr/>
                    <a:lstStyle/>
                    <a:p>
                      <a:r>
                        <a:rPr lang="fr-FR" b="1" dirty="0" smtClean="0">
                          <a:solidFill>
                            <a:schemeClr val="tx1"/>
                          </a:solidFill>
                        </a:rPr>
                        <a:t>192</a:t>
                      </a:r>
                      <a:r>
                        <a:rPr lang="fr-FR" b="1" dirty="0" smtClean="0">
                          <a:solidFill>
                            <a:srgbClr val="FF0000"/>
                          </a:solidFill>
                        </a:rPr>
                        <a:t>: 32%</a:t>
                      </a:r>
                      <a:endParaRPr lang="fr-FR" b="1" dirty="0">
                        <a:solidFill>
                          <a:srgbClr val="FF0000"/>
                        </a:solidFill>
                      </a:endParaRPr>
                    </a:p>
                  </a:txBody>
                  <a:tcPr/>
                </a:tc>
                <a:tc>
                  <a:txBody>
                    <a:bodyPr/>
                    <a:lstStyle/>
                    <a:p>
                      <a:r>
                        <a:rPr lang="fr-FR" dirty="0" smtClean="0"/>
                        <a:t>390</a:t>
                      </a:r>
                      <a:endParaRPr lang="fr-FR" dirty="0"/>
                    </a:p>
                  </a:txBody>
                  <a:tcPr/>
                </a:tc>
                <a:tc>
                  <a:txBody>
                    <a:bodyPr/>
                    <a:lstStyle/>
                    <a:p>
                      <a:r>
                        <a:rPr lang="fr-FR" dirty="0" smtClean="0"/>
                        <a:t>18</a:t>
                      </a:r>
                      <a:endParaRPr lang="fr-FR" dirty="0"/>
                    </a:p>
                  </a:txBody>
                  <a:tcPr/>
                </a:tc>
              </a:tr>
              <a:tr h="370840">
                <a:tc>
                  <a:txBody>
                    <a:bodyPr/>
                    <a:lstStyle/>
                    <a:p>
                      <a:r>
                        <a:rPr lang="fr-FR" sz="1800" kern="1200" dirty="0" smtClean="0">
                          <a:solidFill>
                            <a:schemeClr val="dk1"/>
                          </a:solidFill>
                          <a:latin typeface="+mn-lt"/>
                          <a:ea typeface="+mn-ea"/>
                          <a:cs typeface="+mn-cs"/>
                        </a:rPr>
                        <a:t>Blague à caractère sexuel</a:t>
                      </a:r>
                      <a:endParaRPr lang="fr-FR" dirty="0"/>
                    </a:p>
                  </a:txBody>
                  <a:tcPr/>
                </a:tc>
                <a:tc>
                  <a:txBody>
                    <a:bodyPr/>
                    <a:lstStyle/>
                    <a:p>
                      <a:r>
                        <a:rPr lang="fr-FR" b="1" dirty="0" smtClean="0">
                          <a:solidFill>
                            <a:schemeClr val="tx1"/>
                          </a:solidFill>
                        </a:rPr>
                        <a:t>116: </a:t>
                      </a:r>
                      <a:r>
                        <a:rPr lang="fr-FR" b="1" dirty="0" smtClean="0">
                          <a:solidFill>
                            <a:srgbClr val="FF0000"/>
                          </a:solidFill>
                        </a:rPr>
                        <a:t>19,33%</a:t>
                      </a:r>
                      <a:endParaRPr lang="fr-FR" b="1" dirty="0">
                        <a:solidFill>
                          <a:srgbClr val="FF0000"/>
                        </a:solidFill>
                      </a:endParaRPr>
                    </a:p>
                  </a:txBody>
                  <a:tcPr/>
                </a:tc>
                <a:tc>
                  <a:txBody>
                    <a:bodyPr/>
                    <a:lstStyle/>
                    <a:p>
                      <a:r>
                        <a:rPr lang="fr-FR" dirty="0" smtClean="0"/>
                        <a:t>467</a:t>
                      </a:r>
                      <a:endParaRPr lang="fr-FR" dirty="0"/>
                    </a:p>
                  </a:txBody>
                  <a:tcPr/>
                </a:tc>
                <a:tc>
                  <a:txBody>
                    <a:bodyPr/>
                    <a:lstStyle/>
                    <a:p>
                      <a:r>
                        <a:rPr lang="fr-FR" dirty="0" smtClean="0"/>
                        <a:t>17</a:t>
                      </a:r>
                      <a:endParaRPr lang="fr-FR" dirty="0"/>
                    </a:p>
                  </a:txBody>
                  <a:tcPr/>
                </a:tc>
              </a:tr>
              <a:tr h="370840">
                <a:tc>
                  <a:txBody>
                    <a:bodyPr/>
                    <a:lstStyle/>
                    <a:p>
                      <a:r>
                        <a:rPr lang="fr-FR" sz="1800" kern="1200" dirty="0" smtClean="0">
                          <a:solidFill>
                            <a:schemeClr val="dk1"/>
                          </a:solidFill>
                          <a:latin typeface="+mn-lt"/>
                          <a:ea typeface="+mn-ea"/>
                          <a:cs typeface="+mn-cs"/>
                        </a:rPr>
                        <a:t>Taquinerie à caractère sexuel</a:t>
                      </a:r>
                      <a:endParaRPr lang="fr-FR" dirty="0"/>
                    </a:p>
                  </a:txBody>
                  <a:tcPr/>
                </a:tc>
                <a:tc>
                  <a:txBody>
                    <a:bodyPr/>
                    <a:lstStyle/>
                    <a:p>
                      <a:r>
                        <a:rPr lang="fr-FR" b="1" dirty="0" smtClean="0">
                          <a:solidFill>
                            <a:schemeClr val="tx1"/>
                          </a:solidFill>
                        </a:rPr>
                        <a:t>107: </a:t>
                      </a:r>
                      <a:r>
                        <a:rPr lang="fr-FR" b="1" dirty="0" smtClean="0">
                          <a:solidFill>
                            <a:srgbClr val="FF0000"/>
                          </a:solidFill>
                        </a:rPr>
                        <a:t>17,83%</a:t>
                      </a:r>
                      <a:endParaRPr lang="fr-FR" b="1" dirty="0">
                        <a:solidFill>
                          <a:srgbClr val="FF0000"/>
                        </a:solidFill>
                      </a:endParaRPr>
                    </a:p>
                  </a:txBody>
                  <a:tcPr/>
                </a:tc>
                <a:tc>
                  <a:txBody>
                    <a:bodyPr/>
                    <a:lstStyle/>
                    <a:p>
                      <a:r>
                        <a:rPr lang="fr-FR" dirty="0" smtClean="0"/>
                        <a:t>474</a:t>
                      </a:r>
                      <a:endParaRPr lang="fr-FR" dirty="0"/>
                    </a:p>
                  </a:txBody>
                  <a:tcPr/>
                </a:tc>
                <a:tc>
                  <a:txBody>
                    <a:bodyPr/>
                    <a:lstStyle/>
                    <a:p>
                      <a:endParaRPr lang="fr-FR"/>
                    </a:p>
                  </a:txBody>
                  <a:tcPr/>
                </a:tc>
              </a:tr>
              <a:tr h="370840">
                <a:tc>
                  <a:txBody>
                    <a:bodyPr/>
                    <a:lstStyle/>
                    <a:p>
                      <a:r>
                        <a:rPr lang="fr-FR" sz="1800" kern="1200" dirty="0" smtClean="0">
                          <a:solidFill>
                            <a:schemeClr val="dk1"/>
                          </a:solidFill>
                          <a:latin typeface="+mn-lt"/>
                          <a:ea typeface="+mn-ea"/>
                          <a:cs typeface="+mn-cs"/>
                        </a:rPr>
                        <a:t>Remarque sur l’apparence physique</a:t>
                      </a:r>
                      <a:endParaRPr lang="fr-FR" dirty="0"/>
                    </a:p>
                  </a:txBody>
                  <a:tcPr/>
                </a:tc>
                <a:tc>
                  <a:txBody>
                    <a:bodyPr/>
                    <a:lstStyle/>
                    <a:p>
                      <a:r>
                        <a:rPr lang="fr-FR" b="1" dirty="0" smtClean="0">
                          <a:solidFill>
                            <a:schemeClr val="tx1"/>
                          </a:solidFill>
                        </a:rPr>
                        <a:t>336:</a:t>
                      </a:r>
                      <a:r>
                        <a:rPr lang="fr-FR" b="1" dirty="0" smtClean="0">
                          <a:solidFill>
                            <a:srgbClr val="FF0000"/>
                          </a:solidFill>
                        </a:rPr>
                        <a:t> 56%</a:t>
                      </a:r>
                      <a:endParaRPr lang="fr-FR" b="1" dirty="0">
                        <a:solidFill>
                          <a:srgbClr val="FF0000"/>
                        </a:solidFill>
                      </a:endParaRPr>
                    </a:p>
                  </a:txBody>
                  <a:tcPr/>
                </a:tc>
                <a:tc>
                  <a:txBody>
                    <a:bodyPr/>
                    <a:lstStyle/>
                    <a:p>
                      <a:r>
                        <a:rPr lang="fr-FR" dirty="0" smtClean="0"/>
                        <a:t>257</a:t>
                      </a:r>
                      <a:endParaRPr lang="fr-FR" dirty="0"/>
                    </a:p>
                  </a:txBody>
                  <a:tcPr/>
                </a:tc>
                <a:tc>
                  <a:txBody>
                    <a:bodyPr/>
                    <a:lstStyle/>
                    <a:p>
                      <a:endParaRPr lang="fr-FR"/>
                    </a:p>
                  </a:txBody>
                  <a:tcPr/>
                </a:tc>
              </a:tr>
              <a:tr h="370840">
                <a:tc>
                  <a:txBody>
                    <a:bodyPr/>
                    <a:lstStyle/>
                    <a:p>
                      <a:r>
                        <a:rPr lang="fr-FR" sz="1800" kern="1200" dirty="0" smtClean="0">
                          <a:solidFill>
                            <a:schemeClr val="dk1"/>
                          </a:solidFill>
                          <a:latin typeface="+mn-lt"/>
                          <a:ea typeface="+mn-ea"/>
                          <a:cs typeface="+mn-cs"/>
                        </a:rPr>
                        <a:t>Attouchement</a:t>
                      </a:r>
                      <a:endParaRPr lang="fr-FR" dirty="0"/>
                    </a:p>
                  </a:txBody>
                  <a:tcPr/>
                </a:tc>
                <a:tc>
                  <a:txBody>
                    <a:bodyPr/>
                    <a:lstStyle/>
                    <a:p>
                      <a:r>
                        <a:rPr lang="fr-FR" b="1" dirty="0" smtClean="0">
                          <a:solidFill>
                            <a:schemeClr val="tx1"/>
                          </a:solidFill>
                        </a:rPr>
                        <a:t>172: </a:t>
                      </a:r>
                      <a:r>
                        <a:rPr lang="fr-FR" b="1" dirty="0" smtClean="0">
                          <a:solidFill>
                            <a:srgbClr val="FF0000"/>
                          </a:solidFill>
                        </a:rPr>
                        <a:t>28,67%</a:t>
                      </a:r>
                      <a:endParaRPr lang="fr-FR" b="1" dirty="0">
                        <a:solidFill>
                          <a:srgbClr val="FF0000"/>
                        </a:solidFill>
                      </a:endParaRPr>
                    </a:p>
                  </a:txBody>
                  <a:tcPr/>
                </a:tc>
                <a:tc>
                  <a:txBody>
                    <a:bodyPr/>
                    <a:lstStyle/>
                    <a:p>
                      <a:r>
                        <a:rPr lang="fr-FR" dirty="0" smtClean="0"/>
                        <a:t>413</a:t>
                      </a:r>
                      <a:endParaRPr lang="fr-FR" dirty="0"/>
                    </a:p>
                  </a:txBody>
                  <a:tcPr/>
                </a:tc>
                <a:tc>
                  <a:txBody>
                    <a:bodyPr/>
                    <a:lstStyle/>
                    <a:p>
                      <a:r>
                        <a:rPr lang="fr-FR" dirty="0" smtClean="0"/>
                        <a:t>15</a:t>
                      </a:r>
                      <a:endParaRPr lang="fr-FR" dirty="0"/>
                    </a:p>
                  </a:txBody>
                  <a:tcPr/>
                </a:tc>
              </a:tr>
              <a:tr h="370840">
                <a:tc>
                  <a:txBody>
                    <a:bodyPr/>
                    <a:lstStyle/>
                    <a:p>
                      <a:r>
                        <a:rPr lang="fr-FR" dirty="0" smtClean="0"/>
                        <a:t>baisers</a:t>
                      </a:r>
                      <a:endParaRPr lang="fr-FR" dirty="0"/>
                    </a:p>
                  </a:txBody>
                  <a:tcPr/>
                </a:tc>
                <a:tc>
                  <a:txBody>
                    <a:bodyPr/>
                    <a:lstStyle/>
                    <a:p>
                      <a:r>
                        <a:rPr lang="fr-FR" b="1" dirty="0" smtClean="0">
                          <a:solidFill>
                            <a:schemeClr val="tx1"/>
                          </a:solidFill>
                        </a:rPr>
                        <a:t>47:</a:t>
                      </a:r>
                      <a:r>
                        <a:rPr lang="fr-FR" b="1" dirty="0" smtClean="0">
                          <a:solidFill>
                            <a:srgbClr val="FF0000"/>
                          </a:solidFill>
                        </a:rPr>
                        <a:t>   7,83%</a:t>
                      </a:r>
                      <a:endParaRPr lang="fr-FR" b="1" dirty="0">
                        <a:solidFill>
                          <a:srgbClr val="FF0000"/>
                        </a:solidFill>
                      </a:endParaRPr>
                    </a:p>
                  </a:txBody>
                  <a:tcPr/>
                </a:tc>
                <a:tc>
                  <a:txBody>
                    <a:bodyPr/>
                    <a:lstStyle/>
                    <a:p>
                      <a:r>
                        <a:rPr lang="fr-FR" dirty="0" smtClean="0"/>
                        <a:t>532</a:t>
                      </a:r>
                      <a:endParaRPr lang="fr-FR" dirty="0"/>
                    </a:p>
                  </a:txBody>
                  <a:tcPr/>
                </a:tc>
                <a:tc>
                  <a:txBody>
                    <a:bodyPr/>
                    <a:lstStyle/>
                    <a:p>
                      <a:r>
                        <a:rPr lang="fr-FR" dirty="0" smtClean="0"/>
                        <a:t>21</a:t>
                      </a:r>
                      <a:endParaRPr lang="fr-FR" dirty="0"/>
                    </a:p>
                  </a:txBody>
                  <a:tcPr/>
                </a:tc>
              </a:tr>
              <a:tr h="370840">
                <a:tc>
                  <a:txBody>
                    <a:bodyPr/>
                    <a:lstStyle/>
                    <a:p>
                      <a:r>
                        <a:rPr lang="fr-FR" dirty="0" smtClean="0"/>
                        <a:t>Proposition sexuelle ou autre proposition d’intimité non désirée</a:t>
                      </a:r>
                      <a:endParaRPr lang="fr-FR" dirty="0"/>
                    </a:p>
                  </a:txBody>
                  <a:tcPr/>
                </a:tc>
                <a:tc>
                  <a:txBody>
                    <a:bodyPr/>
                    <a:lstStyle/>
                    <a:p>
                      <a:r>
                        <a:rPr lang="fr-FR" b="1" dirty="0" smtClean="0">
                          <a:solidFill>
                            <a:schemeClr val="tx1"/>
                          </a:solidFill>
                        </a:rPr>
                        <a:t>60: </a:t>
                      </a:r>
                      <a:r>
                        <a:rPr lang="fr-FR" b="1" dirty="0" smtClean="0">
                          <a:solidFill>
                            <a:srgbClr val="FF0000"/>
                          </a:solidFill>
                        </a:rPr>
                        <a:t>10%</a:t>
                      </a:r>
                      <a:endParaRPr lang="fr-FR" b="1" dirty="0">
                        <a:solidFill>
                          <a:srgbClr val="FF0000"/>
                        </a:solidFill>
                      </a:endParaRPr>
                    </a:p>
                  </a:txBody>
                  <a:tcPr/>
                </a:tc>
                <a:tc>
                  <a:txBody>
                    <a:bodyPr/>
                    <a:lstStyle/>
                    <a:p>
                      <a:r>
                        <a:rPr lang="fr-FR" dirty="0" smtClean="0"/>
                        <a:t>527</a:t>
                      </a:r>
                      <a:endParaRPr lang="fr-FR" dirty="0"/>
                    </a:p>
                  </a:txBody>
                  <a:tcPr/>
                </a:tc>
                <a:tc>
                  <a:txBody>
                    <a:bodyPr/>
                    <a:lstStyle/>
                    <a:p>
                      <a:r>
                        <a:rPr lang="fr-FR" dirty="0" smtClean="0"/>
                        <a:t>13</a:t>
                      </a:r>
                      <a:endParaRPr lang="fr-FR" dirty="0"/>
                    </a:p>
                  </a:txBody>
                  <a:tcPr/>
                </a:tc>
              </a:tr>
              <a:tr h="370840">
                <a:tc>
                  <a:txBody>
                    <a:bodyPr/>
                    <a:lstStyle/>
                    <a:p>
                      <a:r>
                        <a:rPr lang="fr-FR" dirty="0" smtClean="0"/>
                        <a:t>Promesse de récompense</a:t>
                      </a:r>
                      <a:endParaRPr lang="fr-FR" dirty="0"/>
                    </a:p>
                  </a:txBody>
                  <a:tcPr/>
                </a:tc>
                <a:tc>
                  <a:txBody>
                    <a:bodyPr/>
                    <a:lstStyle/>
                    <a:p>
                      <a:r>
                        <a:rPr lang="fr-FR" b="1" dirty="0" smtClean="0">
                          <a:solidFill>
                            <a:schemeClr val="tx1"/>
                          </a:solidFill>
                        </a:rPr>
                        <a:t>194: </a:t>
                      </a:r>
                      <a:r>
                        <a:rPr lang="fr-FR" b="1" dirty="0" smtClean="0">
                          <a:solidFill>
                            <a:srgbClr val="FF0000"/>
                          </a:solidFill>
                        </a:rPr>
                        <a:t>32,33%</a:t>
                      </a:r>
                      <a:endParaRPr lang="fr-FR" b="1" dirty="0">
                        <a:solidFill>
                          <a:srgbClr val="FF0000"/>
                        </a:solidFill>
                      </a:endParaRPr>
                    </a:p>
                  </a:txBody>
                  <a:tcPr/>
                </a:tc>
                <a:tc>
                  <a:txBody>
                    <a:bodyPr/>
                    <a:lstStyle/>
                    <a:p>
                      <a:r>
                        <a:rPr lang="fr-FR" dirty="0" smtClean="0"/>
                        <a:t>384</a:t>
                      </a:r>
                      <a:endParaRPr lang="fr-FR" dirty="0"/>
                    </a:p>
                  </a:txBody>
                  <a:tcPr/>
                </a:tc>
                <a:tc>
                  <a:txBody>
                    <a:bodyPr/>
                    <a:lstStyle/>
                    <a:p>
                      <a:r>
                        <a:rPr lang="fr-FR" dirty="0" smtClean="0"/>
                        <a:t>22</a:t>
                      </a:r>
                      <a:endParaRPr lang="fr-FR" dirty="0"/>
                    </a:p>
                  </a:txBody>
                  <a:tcPr/>
                </a:tc>
              </a:tr>
              <a:tr h="370840">
                <a:tc>
                  <a:txBody>
                    <a:bodyPr/>
                    <a:lstStyle/>
                    <a:p>
                      <a:r>
                        <a:rPr lang="fr-FR" sz="1800" kern="1200" dirty="0" smtClean="0">
                          <a:solidFill>
                            <a:schemeClr val="dk1"/>
                          </a:solidFill>
                          <a:latin typeface="+mn-lt"/>
                          <a:ea typeface="+mn-ea"/>
                          <a:cs typeface="+mn-cs"/>
                        </a:rPr>
                        <a:t>Menace de représailles ou représailles liées à des demandes sexuelles</a:t>
                      </a:r>
                      <a:endParaRPr lang="fr-FR" dirty="0"/>
                    </a:p>
                  </a:txBody>
                  <a:tcPr/>
                </a:tc>
                <a:tc>
                  <a:txBody>
                    <a:bodyPr/>
                    <a:lstStyle/>
                    <a:p>
                      <a:r>
                        <a:rPr lang="fr-FR" b="1" dirty="0" smtClean="0">
                          <a:solidFill>
                            <a:schemeClr val="tx1"/>
                          </a:solidFill>
                        </a:rPr>
                        <a:t>73: </a:t>
                      </a:r>
                      <a:r>
                        <a:rPr lang="fr-FR" b="1" dirty="0" smtClean="0">
                          <a:solidFill>
                            <a:srgbClr val="FF0000"/>
                          </a:solidFill>
                        </a:rPr>
                        <a:t>12,16%</a:t>
                      </a:r>
                      <a:endParaRPr lang="fr-FR" b="1" dirty="0">
                        <a:solidFill>
                          <a:srgbClr val="FF0000"/>
                        </a:solidFill>
                      </a:endParaRPr>
                    </a:p>
                  </a:txBody>
                  <a:tcPr/>
                </a:tc>
                <a:tc>
                  <a:txBody>
                    <a:bodyPr/>
                    <a:lstStyle/>
                    <a:p>
                      <a:r>
                        <a:rPr lang="fr-FR" dirty="0" smtClean="0"/>
                        <a:t>512</a:t>
                      </a:r>
                      <a:endParaRPr lang="fr-FR" dirty="0"/>
                    </a:p>
                  </a:txBody>
                  <a:tcPr/>
                </a:tc>
                <a:tc>
                  <a:txBody>
                    <a:bodyPr/>
                    <a:lstStyle/>
                    <a:p>
                      <a:r>
                        <a:rPr lang="fr-FR" dirty="0" smtClean="0"/>
                        <a:t>15</a:t>
                      </a:r>
                      <a:endParaRPr lang="fr-FR" dirty="0"/>
                    </a:p>
                  </a:txBody>
                  <a:tcPr/>
                </a:tc>
              </a:tr>
              <a:tr h="370840">
                <a:tc>
                  <a:txBody>
                    <a:bodyPr/>
                    <a:lstStyle/>
                    <a:p>
                      <a:r>
                        <a:rPr lang="fr-FR" dirty="0" smtClean="0"/>
                        <a:t>Intrusion dans la vie privée</a:t>
                      </a:r>
                      <a:endParaRPr lang="fr-FR" dirty="0"/>
                    </a:p>
                  </a:txBody>
                  <a:tcPr/>
                </a:tc>
                <a:tc>
                  <a:txBody>
                    <a:bodyPr/>
                    <a:lstStyle/>
                    <a:p>
                      <a:r>
                        <a:rPr lang="fr-FR" b="1" dirty="0" smtClean="0">
                          <a:solidFill>
                            <a:schemeClr val="tx1"/>
                          </a:solidFill>
                        </a:rPr>
                        <a:t>195: </a:t>
                      </a:r>
                      <a:r>
                        <a:rPr lang="fr-FR" b="1" dirty="0" smtClean="0">
                          <a:solidFill>
                            <a:srgbClr val="FF0000"/>
                          </a:solidFill>
                        </a:rPr>
                        <a:t>32,5%</a:t>
                      </a:r>
                      <a:endParaRPr lang="fr-FR" b="1" dirty="0">
                        <a:solidFill>
                          <a:srgbClr val="FF0000"/>
                        </a:solidFill>
                      </a:endParaRPr>
                    </a:p>
                  </a:txBody>
                  <a:tcPr/>
                </a:tc>
                <a:tc>
                  <a:txBody>
                    <a:bodyPr/>
                    <a:lstStyle/>
                    <a:p>
                      <a:r>
                        <a:rPr lang="fr-FR" dirty="0" smtClean="0"/>
                        <a:t>387</a:t>
                      </a:r>
                      <a:endParaRPr lang="fr-FR" dirty="0"/>
                    </a:p>
                  </a:txBody>
                  <a:tcPr/>
                </a:tc>
                <a:tc>
                  <a:txBody>
                    <a:bodyPr/>
                    <a:lstStyle/>
                    <a:p>
                      <a:r>
                        <a:rPr lang="fr-FR" dirty="0" smtClean="0"/>
                        <a:t>18</a:t>
                      </a:r>
                      <a:endParaRPr lang="fr-FR" dirty="0"/>
                    </a:p>
                  </a:txBody>
                  <a:tcPr/>
                </a:tc>
              </a:tr>
              <a:tr h="370840">
                <a:tc>
                  <a:txBody>
                    <a:bodyPr/>
                    <a:lstStyle/>
                    <a:p>
                      <a:r>
                        <a:rPr lang="fr-FR" dirty="0" smtClean="0"/>
                        <a:t>Confrontée</a:t>
                      </a:r>
                      <a:r>
                        <a:rPr lang="fr-FR" baseline="0" dirty="0" smtClean="0"/>
                        <a:t> à une exhibition</a:t>
                      </a:r>
                      <a:endParaRPr lang="fr-FR" dirty="0"/>
                    </a:p>
                  </a:txBody>
                  <a:tcPr/>
                </a:tc>
                <a:tc>
                  <a:txBody>
                    <a:bodyPr/>
                    <a:lstStyle/>
                    <a:p>
                      <a:r>
                        <a:rPr lang="fr-FR" b="1" dirty="0" smtClean="0">
                          <a:solidFill>
                            <a:schemeClr val="tx1"/>
                          </a:solidFill>
                        </a:rPr>
                        <a:t>19: </a:t>
                      </a:r>
                      <a:r>
                        <a:rPr lang="fr-FR" b="1" dirty="0" smtClean="0">
                          <a:solidFill>
                            <a:srgbClr val="FF0000"/>
                          </a:solidFill>
                        </a:rPr>
                        <a:t>3,16%</a:t>
                      </a:r>
                      <a:endParaRPr lang="fr-FR" b="1" dirty="0">
                        <a:solidFill>
                          <a:srgbClr val="FF0000"/>
                        </a:solidFill>
                      </a:endParaRPr>
                    </a:p>
                  </a:txBody>
                  <a:tcPr/>
                </a:tc>
                <a:tc>
                  <a:txBody>
                    <a:bodyPr/>
                    <a:lstStyle/>
                    <a:p>
                      <a:r>
                        <a:rPr lang="fr-FR" dirty="0" smtClean="0"/>
                        <a:t>580</a:t>
                      </a:r>
                      <a:endParaRPr lang="fr-FR" dirty="0"/>
                    </a:p>
                  </a:txBody>
                  <a:tcPr/>
                </a:tc>
                <a:tc>
                  <a:txBody>
                    <a:bodyPr/>
                    <a:lstStyle/>
                    <a:p>
                      <a:r>
                        <a:rPr lang="fr-FR" dirty="0" smtClean="0"/>
                        <a:t>1</a:t>
                      </a:r>
                      <a:endParaRPr lang="fr-FR" dirty="0"/>
                    </a:p>
                  </a:txBody>
                  <a:tcPr/>
                </a:tc>
              </a:tr>
              <a:tr h="370840">
                <a:tc>
                  <a:txBody>
                    <a:bodyPr/>
                    <a:lstStyle/>
                    <a:p>
                      <a:r>
                        <a:rPr lang="fr-FR" sz="1800" kern="1200" dirty="0" smtClean="0">
                          <a:solidFill>
                            <a:schemeClr val="dk1"/>
                          </a:solidFill>
                          <a:latin typeface="+mn-lt"/>
                          <a:ea typeface="+mn-ea"/>
                          <a:cs typeface="+mn-cs"/>
                        </a:rPr>
                        <a:t>Soumission de texte à connotation sexuelle</a:t>
                      </a:r>
                    </a:p>
                    <a:p>
                      <a:r>
                        <a:rPr lang="fr-FR" sz="1800" kern="1200" dirty="0" smtClean="0">
                          <a:solidFill>
                            <a:schemeClr val="dk1"/>
                          </a:solidFill>
                          <a:latin typeface="+mn-lt"/>
                          <a:ea typeface="+mn-ea"/>
                          <a:cs typeface="+mn-cs"/>
                        </a:rPr>
                        <a:t>Agression sexuelle</a:t>
                      </a:r>
                      <a:endParaRPr lang="fr-FR" dirty="0"/>
                    </a:p>
                  </a:txBody>
                  <a:tcPr/>
                </a:tc>
                <a:tc>
                  <a:txBody>
                    <a:bodyPr/>
                    <a:lstStyle/>
                    <a:p>
                      <a:r>
                        <a:rPr lang="fr-FR" b="1" dirty="0" smtClean="0">
                          <a:solidFill>
                            <a:schemeClr val="tx1"/>
                          </a:solidFill>
                        </a:rPr>
                        <a:t>22:</a:t>
                      </a:r>
                      <a:r>
                        <a:rPr lang="fr-FR" b="1" dirty="0" smtClean="0">
                          <a:solidFill>
                            <a:srgbClr val="FF0000"/>
                          </a:solidFill>
                        </a:rPr>
                        <a:t> 3,67%</a:t>
                      </a:r>
                    </a:p>
                    <a:p>
                      <a:r>
                        <a:rPr lang="fr-FR" b="1" dirty="0" smtClean="0">
                          <a:solidFill>
                            <a:schemeClr val="tx1"/>
                          </a:solidFill>
                        </a:rPr>
                        <a:t>15: </a:t>
                      </a:r>
                      <a:r>
                        <a:rPr lang="fr-FR" b="1" dirty="0" smtClean="0">
                          <a:solidFill>
                            <a:srgbClr val="FF0000"/>
                          </a:solidFill>
                        </a:rPr>
                        <a:t>2,5%</a:t>
                      </a:r>
                      <a:endParaRPr lang="fr-FR" b="1" dirty="0">
                        <a:solidFill>
                          <a:srgbClr val="FF0000"/>
                        </a:solidFill>
                      </a:endParaRPr>
                    </a:p>
                  </a:txBody>
                  <a:tcPr/>
                </a:tc>
                <a:tc>
                  <a:txBody>
                    <a:bodyPr/>
                    <a:lstStyle/>
                    <a:p>
                      <a:r>
                        <a:rPr lang="fr-FR" dirty="0" smtClean="0"/>
                        <a:t>557</a:t>
                      </a:r>
                    </a:p>
                    <a:p>
                      <a:r>
                        <a:rPr lang="fr-FR" dirty="0" smtClean="0"/>
                        <a:t>566</a:t>
                      </a:r>
                      <a:endParaRPr lang="fr-FR" dirty="0"/>
                    </a:p>
                  </a:txBody>
                  <a:tcPr/>
                </a:tc>
                <a:tc>
                  <a:txBody>
                    <a:bodyPr/>
                    <a:lstStyle/>
                    <a:p>
                      <a:r>
                        <a:rPr lang="fr-FR" dirty="0" smtClean="0"/>
                        <a:t>2</a:t>
                      </a:r>
                    </a:p>
                    <a:p>
                      <a:r>
                        <a:rPr lang="fr-FR" dirty="0" smtClean="0"/>
                        <a:t>191</a:t>
                      </a:r>
                      <a:endParaRPr lang="fr-FR"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 11</a:t>
            </a:r>
            <a:endParaRPr lang="fr-FR" sz="3200" b="1" dirty="0"/>
          </a:p>
        </p:txBody>
      </p:sp>
      <p:sp>
        <p:nvSpPr>
          <p:cNvPr id="3" name="Espace réservé du contenu 2"/>
          <p:cNvSpPr>
            <a:spLocks noGrp="1"/>
          </p:cNvSpPr>
          <p:nvPr>
            <p:ph idx="1"/>
          </p:nvPr>
        </p:nvSpPr>
        <p:spPr/>
        <p:txBody>
          <a:bodyPr/>
          <a:lstStyle/>
          <a:p>
            <a:pPr lvl="0"/>
            <a:r>
              <a:rPr lang="fr-FR" dirty="0"/>
              <a:t>Précisez-nous le nombre de travailleuses harcelées et l’acte subi  dans votre </a:t>
            </a:r>
            <a:r>
              <a:rPr lang="fr-FR" dirty="0" smtClean="0"/>
              <a:t>entourage:</a:t>
            </a:r>
          </a:p>
          <a:p>
            <a:pPr lvl="0"/>
            <a:endParaRPr lang="fr-FR" dirty="0"/>
          </a:p>
          <a:p>
            <a:pPr lvl="0">
              <a:buNone/>
            </a:pPr>
            <a:endParaRPr lang="fr-FR" dirty="0"/>
          </a:p>
          <a:p>
            <a:r>
              <a:rPr lang="fr-FR" b="1" dirty="0" smtClean="0"/>
              <a:t>&gt; 4 : 40,5 % </a:t>
            </a:r>
            <a:r>
              <a:rPr lang="fr-FR" b="1" dirty="0"/>
              <a:t>de travailleuse l’affirment</a:t>
            </a:r>
          </a:p>
          <a:p>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Avez-vous autre chose à ajouter ? </a:t>
            </a:r>
            <a:br>
              <a:rPr lang="fr-FR" sz="3200" b="1" dirty="0" smtClean="0"/>
            </a:br>
            <a:endParaRPr lang="fr-FR" sz="3200" b="1" dirty="0"/>
          </a:p>
        </p:txBody>
      </p:sp>
      <p:sp>
        <p:nvSpPr>
          <p:cNvPr id="3" name="Espace réservé du contenu 2"/>
          <p:cNvSpPr>
            <a:spLocks noGrp="1"/>
          </p:cNvSpPr>
          <p:nvPr>
            <p:ph idx="1"/>
          </p:nvPr>
        </p:nvSpPr>
        <p:spPr/>
        <p:txBody>
          <a:bodyPr>
            <a:normAutofit fontScale="70000" lnSpcReduction="20000"/>
          </a:bodyPr>
          <a:lstStyle/>
          <a:p>
            <a:r>
              <a:rPr lang="fr-FR" b="1" dirty="0" smtClean="0"/>
              <a:t>-</a:t>
            </a:r>
            <a:r>
              <a:rPr lang="fr-FR" dirty="0"/>
              <a:t>l’harcèlement sexuel est une </a:t>
            </a:r>
            <a:r>
              <a:rPr lang="fr-FR" b="1" dirty="0"/>
              <a:t>maladie</a:t>
            </a:r>
            <a:r>
              <a:rPr lang="fr-FR" dirty="0"/>
              <a:t> mentale très </a:t>
            </a:r>
            <a:r>
              <a:rPr lang="fr-FR" dirty="0" smtClean="0"/>
              <a:t>disséminée </a:t>
            </a:r>
            <a:r>
              <a:rPr lang="fr-FR" dirty="0"/>
              <a:t>donc il faut éviter l’aggravation  de ce phénomène </a:t>
            </a:r>
          </a:p>
          <a:p>
            <a:r>
              <a:rPr lang="fr-FR" dirty="0"/>
              <a:t>-En Algérie  l’harcèlement sexuel est due </a:t>
            </a:r>
            <a:r>
              <a:rPr lang="fr-FR" dirty="0" smtClean="0"/>
              <a:t>à </a:t>
            </a:r>
            <a:r>
              <a:rPr lang="fr-FR" b="1" dirty="0"/>
              <a:t>l’absence de conscience </a:t>
            </a:r>
            <a:r>
              <a:rPr lang="fr-FR" dirty="0"/>
              <a:t>et un manque de passion et de compassion </a:t>
            </a:r>
            <a:r>
              <a:rPr lang="fr-FR" dirty="0" smtClean="0"/>
              <a:t>à </a:t>
            </a:r>
            <a:r>
              <a:rPr lang="fr-FR" dirty="0"/>
              <a:t>l intérieur de la société pour cela les jeunes hommes le pratiquent pensant que c’est la bonne façon de faire ces preuves. Pour cela il faut intensifier les efforts et la mise en place de conférences pour lutter contre ce phénomène.</a:t>
            </a:r>
          </a:p>
          <a:p>
            <a:r>
              <a:rPr lang="fr-FR" dirty="0" smtClean="0"/>
              <a:t>- </a:t>
            </a:r>
            <a:r>
              <a:rPr lang="fr-FR" dirty="0"/>
              <a:t>il faut arrêter ce phénomène par la </a:t>
            </a:r>
            <a:r>
              <a:rPr lang="fr-FR" b="1" dirty="0"/>
              <a:t>sensibilisatio</a:t>
            </a:r>
            <a:r>
              <a:rPr lang="fr-FR" dirty="0"/>
              <a:t>n</a:t>
            </a:r>
          </a:p>
          <a:p>
            <a:r>
              <a:rPr lang="fr-FR" dirty="0"/>
              <a:t>-Licenciement à cause des refus des invitations pour sortir après le travail.</a:t>
            </a:r>
          </a:p>
          <a:p>
            <a:r>
              <a:rPr lang="fr-FR" dirty="0"/>
              <a:t>-Remarques et invitations répétées de la part d’un collègue malgré qu’il sache que je suis fiancée.</a:t>
            </a:r>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Enquête sur le Harcèlement sexuel</a:t>
            </a:r>
            <a:endParaRPr lang="fr-FR" sz="3200" b="1" dirty="0"/>
          </a:p>
        </p:txBody>
      </p:sp>
      <p:sp>
        <p:nvSpPr>
          <p:cNvPr id="3" name="Espace réservé du contenu 2"/>
          <p:cNvSpPr>
            <a:spLocks noGrp="1"/>
          </p:cNvSpPr>
          <p:nvPr>
            <p:ph idx="1"/>
          </p:nvPr>
        </p:nvSpPr>
        <p:spPr/>
        <p:txBody>
          <a:bodyPr>
            <a:normAutofit lnSpcReduction="10000"/>
          </a:bodyPr>
          <a:lstStyle/>
          <a:p>
            <a:r>
              <a:rPr lang="fr-FR" dirty="0" smtClean="0"/>
              <a:t>En milieu professionnel (5 wilayas) et en milieu universitaire (15 wilayas)</a:t>
            </a:r>
          </a:p>
          <a:p>
            <a:r>
              <a:rPr lang="fr-FR" dirty="0" smtClean="0"/>
              <a:t>3 207 étudiantes dont 2 886 algériennes,</a:t>
            </a:r>
            <a:r>
              <a:rPr lang="fr-FR" dirty="0"/>
              <a:t> 341 </a:t>
            </a:r>
            <a:r>
              <a:rPr lang="fr-FR" dirty="0" smtClean="0"/>
              <a:t>étrangères et </a:t>
            </a:r>
            <a:r>
              <a:rPr lang="fr-FR" dirty="0"/>
              <a:t>600 </a:t>
            </a:r>
            <a:r>
              <a:rPr lang="fr-FR" dirty="0" smtClean="0"/>
              <a:t>travailleuses, soit au total     3 807 personnes. </a:t>
            </a:r>
          </a:p>
          <a:p>
            <a:r>
              <a:rPr lang="fr-FR" dirty="0" smtClean="0"/>
              <a:t>Premier trimestre 2014</a:t>
            </a:r>
          </a:p>
          <a:p>
            <a:r>
              <a:rPr lang="fr-FR" dirty="0" smtClean="0"/>
              <a:t>Questionnaire distribué </a:t>
            </a:r>
            <a:r>
              <a:rPr lang="fr-FR" dirty="0"/>
              <a:t>et rempli de façon </a:t>
            </a:r>
            <a:r>
              <a:rPr lang="fr-FR" dirty="0" smtClean="0"/>
              <a:t>anonyme, </a:t>
            </a:r>
            <a:r>
              <a:rPr lang="fr-FR" dirty="0"/>
              <a:t>comporte 15 questions et 20 sous questions</a:t>
            </a:r>
          </a:p>
          <a:p>
            <a:endParaRPr lang="fr-FR" dirty="0"/>
          </a:p>
          <a:p>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b="1" dirty="0" smtClean="0"/>
              <a:t>Avez-vous autre chose à ajouter ? </a:t>
            </a:r>
            <a:r>
              <a:rPr lang="fr-FR" b="1" dirty="0" smtClean="0"/>
              <a:t/>
            </a:r>
            <a:br>
              <a:rPr lang="fr-FR" b="1" dirty="0" smtClean="0"/>
            </a:b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t>-Les médecins et les agents envers les infirmiers.</a:t>
            </a:r>
          </a:p>
          <a:p>
            <a:r>
              <a:rPr lang="fr-FR" dirty="0"/>
              <a:t>-Un supérieur </a:t>
            </a:r>
            <a:r>
              <a:rPr lang="fr-FR" dirty="0" smtClean="0"/>
              <a:t>m’a </a:t>
            </a:r>
            <a:r>
              <a:rPr lang="fr-FR" dirty="0"/>
              <a:t>invité à son bureau </a:t>
            </a:r>
            <a:r>
              <a:rPr lang="fr-FR" dirty="0" smtClean="0"/>
              <a:t>et </a:t>
            </a:r>
            <a:r>
              <a:rPr lang="fr-FR" dirty="0"/>
              <a:t>m’a demandé de </a:t>
            </a:r>
            <a:r>
              <a:rPr lang="fr-FR" dirty="0" smtClean="0"/>
              <a:t>s’asseoir </a:t>
            </a:r>
            <a:r>
              <a:rPr lang="fr-FR" dirty="0"/>
              <a:t>avec lui sur son lit.</a:t>
            </a:r>
          </a:p>
          <a:p>
            <a:r>
              <a:rPr lang="fr-FR" dirty="0"/>
              <a:t>-certains supérieurs surtout les âgés harcèlent en se cachant derrière le mot de « ma fille ! »   </a:t>
            </a:r>
          </a:p>
          <a:p>
            <a:r>
              <a:rPr lang="fr-FR" dirty="0"/>
              <a:t>-l’harcèlement est fréquent dans le milieu hospitalier et les administrations.</a:t>
            </a:r>
          </a:p>
          <a:p>
            <a:r>
              <a:rPr lang="fr-FR" dirty="0"/>
              <a:t>-Un agent qui a commencé à lancer des </a:t>
            </a:r>
            <a:r>
              <a:rPr lang="fr-FR" dirty="0" smtClean="0"/>
              <a:t>compliments </a:t>
            </a:r>
            <a:r>
              <a:rPr lang="fr-FR" dirty="0"/>
              <a:t>à but d’harcèlement.</a:t>
            </a:r>
          </a:p>
          <a:p>
            <a:r>
              <a:rPr lang="fr-FR" dirty="0"/>
              <a:t>-il y a des gents qui dépassent leurs limites par des paroles </a:t>
            </a:r>
            <a:r>
              <a:rPr lang="fr-FR" dirty="0" smtClean="0"/>
              <a:t>inappropriées </a:t>
            </a:r>
            <a:r>
              <a:rPr lang="fr-FR" dirty="0"/>
              <a:t>mais n’arrivent pas à commettre des actes.</a:t>
            </a:r>
          </a:p>
          <a:p>
            <a:r>
              <a:rPr lang="fr-FR" dirty="0"/>
              <a:t>-Généralement on harcèle une jeun fille célibataire occupant un poste subalterne comme secrétaires et femmes de ménage…..une femme instruite connait ses droits.</a:t>
            </a:r>
          </a:p>
          <a:p>
            <a:endParaRPr lang="fr-FR" dirty="0"/>
          </a:p>
          <a:p>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36712"/>
            <a:ext cx="8229600" cy="5289451"/>
          </a:xfrm>
        </p:spPr>
        <p:txBody>
          <a:bodyPr>
            <a:normAutofit/>
          </a:bodyPr>
          <a:lstStyle/>
          <a:p>
            <a:pPr algn="ctr">
              <a:buNone/>
            </a:pPr>
            <a:r>
              <a:rPr lang="fr-FR" sz="6600" b="1" dirty="0" smtClean="0"/>
              <a:t>Harcèlement</a:t>
            </a:r>
          </a:p>
          <a:p>
            <a:pPr algn="ctr">
              <a:buNone/>
            </a:pPr>
            <a:r>
              <a:rPr lang="fr-FR" sz="6600" b="1" dirty="0" smtClean="0"/>
              <a:t>en </a:t>
            </a:r>
            <a:endParaRPr lang="fr-FR" sz="6600" b="1" dirty="0"/>
          </a:p>
          <a:p>
            <a:pPr algn="ctr">
              <a:buNone/>
            </a:pPr>
            <a:r>
              <a:rPr lang="fr-FR" sz="6600" b="1" dirty="0" smtClean="0"/>
              <a:t>milieu </a:t>
            </a:r>
          </a:p>
          <a:p>
            <a:pPr algn="ctr">
              <a:buNone/>
            </a:pPr>
            <a:r>
              <a:rPr lang="fr-FR" sz="6600" b="1" dirty="0" smtClean="0"/>
              <a:t>universitaire</a:t>
            </a:r>
            <a:endParaRPr lang="fr-FR" sz="66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b="1" dirty="0"/>
              <a:t>Harcèlement sexuel en milieu universitaire</a:t>
            </a:r>
            <a:r>
              <a:rPr lang="fr-FR" dirty="0"/>
              <a:t> </a:t>
            </a:r>
          </a:p>
        </p:txBody>
      </p:sp>
      <p:sp>
        <p:nvSpPr>
          <p:cNvPr id="3" name="Espace réservé du contenu 2"/>
          <p:cNvSpPr>
            <a:spLocks noGrp="1"/>
          </p:cNvSpPr>
          <p:nvPr>
            <p:ph idx="1"/>
          </p:nvPr>
        </p:nvSpPr>
        <p:spPr/>
        <p:txBody>
          <a:bodyPr>
            <a:normAutofit fontScale="85000" lnSpcReduction="20000"/>
          </a:bodyPr>
          <a:lstStyle/>
          <a:p>
            <a:r>
              <a:rPr lang="fr-FR" b="1" dirty="0"/>
              <a:t>Enquête menée dans 15 Wilayas </a:t>
            </a:r>
            <a:r>
              <a:rPr lang="fr-FR" dirty="0" smtClean="0"/>
              <a:t>: filières </a:t>
            </a:r>
            <a:r>
              <a:rPr lang="fr-FR" dirty="0"/>
              <a:t>droit, informatique, </a:t>
            </a:r>
            <a:r>
              <a:rPr lang="fr-FR" dirty="0" smtClean="0"/>
              <a:t>commerce, biologie,</a:t>
            </a:r>
            <a:r>
              <a:rPr lang="fr-FR" dirty="0"/>
              <a:t> langues, médecine sciences </a:t>
            </a:r>
            <a:r>
              <a:rPr lang="fr-FR" dirty="0" smtClean="0"/>
              <a:t>économiques, mathématiques…</a:t>
            </a:r>
            <a:endParaRPr lang="fr-FR" dirty="0"/>
          </a:p>
          <a:p>
            <a:r>
              <a:rPr lang="fr-FR" dirty="0"/>
              <a:t>Région Centre : Alger (Alger 1, Alger 2, USTHB, INV, ENS </a:t>
            </a:r>
            <a:r>
              <a:rPr lang="fr-FR" dirty="0" err="1"/>
              <a:t>Kouba</a:t>
            </a:r>
            <a:r>
              <a:rPr lang="fr-FR" dirty="0"/>
              <a:t>, ENSE), Blida, Tipasa, </a:t>
            </a:r>
            <a:r>
              <a:rPr lang="fr-FR" dirty="0" err="1"/>
              <a:t>Boumerdes</a:t>
            </a:r>
            <a:r>
              <a:rPr lang="fr-FR" dirty="0"/>
              <a:t>, Tizi-Ouzou</a:t>
            </a:r>
          </a:p>
          <a:p>
            <a:r>
              <a:rPr lang="fr-FR" dirty="0"/>
              <a:t>Région Est : </a:t>
            </a:r>
            <a:r>
              <a:rPr lang="fr-FR" dirty="0" err="1"/>
              <a:t>Bouira</a:t>
            </a:r>
            <a:r>
              <a:rPr lang="fr-FR" dirty="0"/>
              <a:t>, BBA, Guelma, Skikda, Biskra,</a:t>
            </a:r>
          </a:p>
          <a:p>
            <a:r>
              <a:rPr lang="fr-FR" dirty="0"/>
              <a:t> Région Ouest : Ain </a:t>
            </a:r>
            <a:r>
              <a:rPr lang="fr-FR" dirty="0" err="1"/>
              <a:t>Défla</a:t>
            </a:r>
            <a:r>
              <a:rPr lang="fr-FR" dirty="0"/>
              <a:t>, </a:t>
            </a:r>
            <a:r>
              <a:rPr lang="fr-FR" dirty="0" err="1"/>
              <a:t>Chlef</a:t>
            </a:r>
            <a:r>
              <a:rPr lang="fr-FR" dirty="0"/>
              <a:t>, Tlemcen, Oran </a:t>
            </a:r>
          </a:p>
          <a:p>
            <a:r>
              <a:rPr lang="fr-FR" dirty="0"/>
              <a:t>Sud : Ghardaïa</a:t>
            </a:r>
          </a:p>
          <a:p>
            <a:r>
              <a:rPr lang="fr-FR" b="1" dirty="0"/>
              <a:t>2 </a:t>
            </a:r>
            <a:r>
              <a:rPr lang="fr-FR" b="1" dirty="0" smtClean="0"/>
              <a:t>886 </a:t>
            </a:r>
            <a:r>
              <a:rPr lang="fr-FR" b="1" dirty="0"/>
              <a:t>étudiantes algériennes, </a:t>
            </a:r>
          </a:p>
          <a:p>
            <a:r>
              <a:rPr lang="fr-FR" b="1" dirty="0"/>
              <a:t>341 étudiantes étrangères, </a:t>
            </a:r>
            <a:r>
              <a:rPr lang="fr-FR" b="1" dirty="0" smtClean="0"/>
              <a:t>total: 3207</a:t>
            </a:r>
          </a:p>
          <a:p>
            <a:r>
              <a:rPr lang="fr-FR" dirty="0" smtClean="0"/>
              <a:t>Enquête menée durant </a:t>
            </a:r>
            <a:r>
              <a:rPr lang="fr-FR" dirty="0"/>
              <a:t>le </a:t>
            </a:r>
            <a:r>
              <a:rPr lang="fr-FR" b="1" dirty="0"/>
              <a:t>premier trimestre 2014</a:t>
            </a:r>
            <a:r>
              <a:rPr lang="fr-FR" dirty="0"/>
              <a:t>.</a:t>
            </a:r>
          </a:p>
          <a:p>
            <a:endParaRPr lang="fr-FR" dirty="0" smtClean="0"/>
          </a:p>
          <a:p>
            <a:endParaRPr lang="fr-FR" dirty="0"/>
          </a:p>
          <a:p>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 : 1</a:t>
            </a:r>
            <a:endParaRPr lang="fr-FR" sz="3200" b="1" dirty="0"/>
          </a:p>
        </p:txBody>
      </p:sp>
      <p:sp>
        <p:nvSpPr>
          <p:cNvPr id="3" name="Espace réservé du contenu 2"/>
          <p:cNvSpPr>
            <a:spLocks noGrp="1"/>
          </p:cNvSpPr>
          <p:nvPr>
            <p:ph idx="1"/>
          </p:nvPr>
        </p:nvSpPr>
        <p:spPr/>
        <p:txBody>
          <a:bodyPr/>
          <a:lstStyle/>
          <a:p>
            <a:pPr lvl="0"/>
            <a:r>
              <a:rPr lang="fr-FR" dirty="0"/>
              <a:t>Avez-vous une connaissance claire sur l’harcèlement sexuel ?    </a:t>
            </a:r>
          </a:p>
          <a:p>
            <a:pPr>
              <a:buNone/>
            </a:pPr>
            <a:endParaRPr lang="fr-FR" dirty="0"/>
          </a:p>
          <a:p>
            <a:r>
              <a:rPr lang="fr-FR" dirty="0"/>
              <a:t>72,12 % des étudiantes algériennes  le connaissent et </a:t>
            </a:r>
            <a:r>
              <a:rPr lang="fr-FR" dirty="0" smtClean="0"/>
              <a:t>60,71 % </a:t>
            </a:r>
            <a:r>
              <a:rPr lang="fr-FR" dirty="0"/>
              <a:t>l’ont défini</a:t>
            </a:r>
          </a:p>
          <a:p>
            <a:r>
              <a:rPr lang="fr-FR" dirty="0" smtClean="0"/>
              <a:t>76 %  </a:t>
            </a:r>
            <a:r>
              <a:rPr lang="fr-FR" dirty="0"/>
              <a:t>étudiantes étrangères le connaissent </a:t>
            </a:r>
            <a:endParaRPr lang="fr-FR" dirty="0" smtClean="0"/>
          </a:p>
          <a:p>
            <a:pPr>
              <a:buNone/>
            </a:pPr>
            <a:r>
              <a:rPr lang="fr-FR" dirty="0"/>
              <a:t> </a:t>
            </a:r>
            <a:r>
              <a:rPr lang="fr-FR" dirty="0" smtClean="0"/>
              <a:t>   36 % </a:t>
            </a:r>
            <a:r>
              <a:rPr lang="fr-FR" dirty="0"/>
              <a:t>l’ont défini </a:t>
            </a:r>
          </a:p>
          <a:p>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fr-FR" sz="3600" b="1" dirty="0" smtClean="0"/>
              <a:t>Question 2: </a:t>
            </a:r>
            <a:r>
              <a:rPr lang="fr-FR" sz="3600" b="1" dirty="0"/>
              <a:t>Si oui, définissez-le brièvement ? </a:t>
            </a:r>
            <a:r>
              <a:rPr lang="fr-FR" dirty="0"/>
              <a:t/>
            </a:r>
            <a:br>
              <a:rPr lang="fr-FR" dirty="0"/>
            </a:br>
            <a:endParaRPr lang="fr-FR" dirty="0"/>
          </a:p>
        </p:txBody>
      </p:sp>
      <p:sp>
        <p:nvSpPr>
          <p:cNvPr id="3" name="Espace réservé du contenu 2"/>
          <p:cNvSpPr>
            <a:spLocks noGrp="1"/>
          </p:cNvSpPr>
          <p:nvPr>
            <p:ph idx="1"/>
          </p:nvPr>
        </p:nvSpPr>
        <p:spPr/>
        <p:txBody>
          <a:bodyPr>
            <a:normAutofit fontScale="70000" lnSpcReduction="20000"/>
          </a:bodyPr>
          <a:lstStyle/>
          <a:p>
            <a:pPr lvl="0"/>
            <a:r>
              <a:rPr lang="fr-FR" dirty="0" smtClean="0"/>
              <a:t>poursuivre </a:t>
            </a:r>
            <a:r>
              <a:rPr lang="fr-FR" dirty="0"/>
              <a:t>une personne quelconque de n’ importe quelle façon dans un but sexuel.</a:t>
            </a:r>
          </a:p>
          <a:p>
            <a:pPr lvl="0"/>
            <a:r>
              <a:rPr lang="fr-FR" dirty="0" smtClean="0"/>
              <a:t>poursuivre </a:t>
            </a:r>
            <a:r>
              <a:rPr lang="fr-FR" dirty="0"/>
              <a:t>quelqu’un par toutes les manières afin </a:t>
            </a:r>
            <a:r>
              <a:rPr lang="fr-FR" dirty="0" smtClean="0"/>
              <a:t>d’assouvir </a:t>
            </a:r>
            <a:r>
              <a:rPr lang="fr-FR" dirty="0"/>
              <a:t>un désir sexuel.</a:t>
            </a:r>
          </a:p>
          <a:p>
            <a:pPr lvl="0"/>
            <a:r>
              <a:rPr lang="fr-FR" dirty="0" smtClean="0"/>
              <a:t>relation </a:t>
            </a:r>
            <a:r>
              <a:rPr lang="fr-FR" dirty="0"/>
              <a:t>inégale entre une personne qui est </a:t>
            </a:r>
            <a:r>
              <a:rPr lang="fr-FR" dirty="0" smtClean="0"/>
              <a:t>forte </a:t>
            </a:r>
            <a:r>
              <a:rPr lang="fr-FR" dirty="0"/>
              <a:t>et autre faible </a:t>
            </a:r>
            <a:r>
              <a:rPr lang="fr-FR" dirty="0" smtClean="0"/>
              <a:t>de  </a:t>
            </a:r>
            <a:r>
              <a:rPr lang="fr-FR" dirty="0"/>
              <a:t>nos  </a:t>
            </a:r>
            <a:r>
              <a:rPr lang="fr-FR" dirty="0" smtClean="0"/>
              <a:t>jours, </a:t>
            </a:r>
            <a:r>
              <a:rPr lang="fr-FR" dirty="0"/>
              <a:t>c’est une épidémie</a:t>
            </a:r>
          </a:p>
          <a:p>
            <a:pPr lvl="0"/>
            <a:r>
              <a:rPr lang="fr-FR" dirty="0"/>
              <a:t> Tout acte, parole à caractère sexuel commis sur une personne par force, contrainte ou surprise.</a:t>
            </a:r>
          </a:p>
          <a:p>
            <a:pPr lvl="0"/>
            <a:r>
              <a:rPr lang="fr-FR" dirty="0"/>
              <a:t>C’est un acte : soit verbal non commis sur une personne  (</a:t>
            </a:r>
            <a:r>
              <a:rPr lang="fr-FR" dirty="0" smtClean="0"/>
              <a:t>étudiante </a:t>
            </a:r>
            <a:r>
              <a:rPr lang="fr-FR" dirty="0"/>
              <a:t>ou </a:t>
            </a:r>
            <a:r>
              <a:rPr lang="fr-FR" dirty="0" smtClean="0"/>
              <a:t>autre) </a:t>
            </a:r>
            <a:r>
              <a:rPr lang="fr-FR" dirty="0"/>
              <a:t>qui n’est pas totalement consentent.</a:t>
            </a:r>
          </a:p>
          <a:p>
            <a:r>
              <a:rPr lang="fr-FR" dirty="0"/>
              <a:t>C’est un enchainement </a:t>
            </a:r>
            <a:r>
              <a:rPr lang="fr-FR" dirty="0" smtClean="0"/>
              <a:t>d’agissements hostiles </a:t>
            </a:r>
            <a:r>
              <a:rPr lang="fr-FR" dirty="0"/>
              <a:t>dont la répétition affaiblit  </a:t>
            </a:r>
            <a:r>
              <a:rPr lang="fr-FR" dirty="0" smtClean="0"/>
              <a:t>psychologiquement </a:t>
            </a:r>
            <a:r>
              <a:rPr lang="fr-FR" dirty="0"/>
              <a:t>la personne victime.</a:t>
            </a:r>
          </a:p>
          <a:p>
            <a:pPr lvl="0"/>
            <a:r>
              <a:rPr lang="fr-FR" dirty="0"/>
              <a:t> </a:t>
            </a:r>
            <a:r>
              <a:rPr lang="fr-FR" dirty="0" smtClean="0"/>
              <a:t>C’est </a:t>
            </a:r>
            <a:r>
              <a:rPr lang="fr-FR" dirty="0"/>
              <a:t>le fait d’imposer à une personne de façon répétée, des propos </a:t>
            </a:r>
            <a:r>
              <a:rPr lang="fr-FR" dirty="0" smtClean="0"/>
              <a:t>ou </a:t>
            </a:r>
            <a:r>
              <a:rPr lang="fr-FR" dirty="0"/>
              <a:t>comportements à connotation sexuelle.</a:t>
            </a:r>
          </a:p>
          <a:p>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 : 3</a:t>
            </a:r>
            <a:endParaRPr lang="fr-FR" sz="3200" b="1" dirty="0"/>
          </a:p>
        </p:txBody>
      </p:sp>
      <p:sp>
        <p:nvSpPr>
          <p:cNvPr id="3" name="Espace réservé du contenu 2"/>
          <p:cNvSpPr>
            <a:spLocks noGrp="1"/>
          </p:cNvSpPr>
          <p:nvPr>
            <p:ph idx="1"/>
          </p:nvPr>
        </p:nvSpPr>
        <p:spPr/>
        <p:txBody>
          <a:bodyPr/>
          <a:lstStyle/>
          <a:p>
            <a:pPr lvl="0"/>
            <a:r>
              <a:rPr lang="fr-FR" dirty="0"/>
              <a:t>L’harcèlement sexuel se manifeste de façon : Verbale,  Non </a:t>
            </a:r>
            <a:r>
              <a:rPr lang="fr-FR" dirty="0" smtClean="0"/>
              <a:t>verbale </a:t>
            </a:r>
            <a:r>
              <a:rPr lang="fr-FR" b="1" dirty="0" smtClean="0">
                <a:solidFill>
                  <a:srgbClr val="FF0000"/>
                </a:solidFill>
              </a:rPr>
              <a:t>ou les deux</a:t>
            </a:r>
          </a:p>
          <a:p>
            <a:pPr lvl="0"/>
            <a:endParaRPr lang="fr-FR" dirty="0"/>
          </a:p>
          <a:p>
            <a:r>
              <a:rPr lang="fr-FR" dirty="0" smtClean="0"/>
              <a:t>75 % des étudiantes  algériennes: verbale </a:t>
            </a:r>
            <a:r>
              <a:rPr lang="fr-FR" dirty="0"/>
              <a:t>et non verbale.</a:t>
            </a:r>
          </a:p>
          <a:p>
            <a:r>
              <a:rPr lang="fr-FR" dirty="0" smtClean="0"/>
              <a:t>83 % des étudiantes </a:t>
            </a:r>
            <a:r>
              <a:rPr lang="fr-FR" dirty="0"/>
              <a:t>étrangères </a:t>
            </a:r>
            <a:r>
              <a:rPr lang="fr-FR" dirty="0" smtClean="0"/>
              <a:t>: verbale </a:t>
            </a:r>
            <a:r>
              <a:rPr lang="fr-FR" dirty="0"/>
              <a:t>et non verbale. </a:t>
            </a:r>
          </a:p>
          <a:p>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 : 4</a:t>
            </a:r>
            <a:endParaRPr lang="fr-FR" sz="3200" b="1" dirty="0"/>
          </a:p>
        </p:txBody>
      </p:sp>
      <p:sp>
        <p:nvSpPr>
          <p:cNvPr id="3" name="Espace réservé du contenu 2"/>
          <p:cNvSpPr>
            <a:spLocks noGrp="1"/>
          </p:cNvSpPr>
          <p:nvPr>
            <p:ph idx="1"/>
          </p:nvPr>
        </p:nvSpPr>
        <p:spPr/>
        <p:txBody>
          <a:bodyPr/>
          <a:lstStyle/>
          <a:p>
            <a:pPr lvl="0"/>
            <a:r>
              <a:rPr lang="fr-FR" dirty="0"/>
              <a:t>Pensez-vous avoir été victime d’harcèlement sexuel au sein de l’université ?  </a:t>
            </a:r>
            <a:endParaRPr lang="fr-FR" dirty="0" smtClean="0"/>
          </a:p>
          <a:p>
            <a:pPr lvl="0"/>
            <a:endParaRPr lang="fr-FR" dirty="0"/>
          </a:p>
          <a:p>
            <a:r>
              <a:rPr lang="fr-FR" b="1" dirty="0"/>
              <a:t>45,11% d’étudiantes </a:t>
            </a:r>
            <a:r>
              <a:rPr lang="fr-FR" b="1" dirty="0" smtClean="0"/>
              <a:t>algériennes ont </a:t>
            </a:r>
            <a:r>
              <a:rPr lang="fr-FR" b="1" dirty="0"/>
              <a:t>été victime </a:t>
            </a:r>
            <a:r>
              <a:rPr lang="fr-FR" b="1" dirty="0" smtClean="0"/>
              <a:t>d’harcèlement sexuel</a:t>
            </a:r>
            <a:endParaRPr lang="fr-FR" b="1" dirty="0"/>
          </a:p>
          <a:p>
            <a:r>
              <a:rPr lang="fr-FR" dirty="0" smtClean="0"/>
              <a:t>37 % des </a:t>
            </a:r>
            <a:r>
              <a:rPr lang="fr-FR" dirty="0"/>
              <a:t>étudiantes étrangères ont été victimes </a:t>
            </a:r>
            <a:r>
              <a:rPr lang="fr-FR" dirty="0" smtClean="0"/>
              <a:t>d’harcèlement sexuel</a:t>
            </a:r>
            <a:endParaRPr lang="fr-FR" dirty="0"/>
          </a:p>
          <a:p>
            <a:endParaRPr lang="fr-F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 5</a:t>
            </a:r>
            <a:endParaRPr lang="fr-FR" sz="3200" b="1" dirty="0"/>
          </a:p>
        </p:txBody>
      </p:sp>
      <p:sp>
        <p:nvSpPr>
          <p:cNvPr id="3" name="Espace réservé du contenu 2"/>
          <p:cNvSpPr>
            <a:spLocks noGrp="1"/>
          </p:cNvSpPr>
          <p:nvPr>
            <p:ph idx="1"/>
          </p:nvPr>
        </p:nvSpPr>
        <p:spPr/>
        <p:txBody>
          <a:bodyPr>
            <a:normAutofit lnSpcReduction="10000"/>
          </a:bodyPr>
          <a:lstStyle/>
          <a:p>
            <a:pPr lvl="0"/>
            <a:r>
              <a:rPr lang="fr-FR" dirty="0"/>
              <a:t>Si oui, qui était/est l’auteur de cet acte ?</a:t>
            </a:r>
          </a:p>
          <a:p>
            <a:r>
              <a:rPr lang="fr-FR" dirty="0"/>
              <a:t>+Pour les étudiantes </a:t>
            </a:r>
            <a:r>
              <a:rPr lang="fr-FR" dirty="0" smtClean="0"/>
              <a:t>algériennes</a:t>
            </a:r>
            <a:endParaRPr lang="fr-FR" dirty="0"/>
          </a:p>
          <a:p>
            <a:pPr>
              <a:buNone/>
            </a:pPr>
            <a:r>
              <a:rPr lang="fr-FR" dirty="0" smtClean="0"/>
              <a:t>		 33,4 %  </a:t>
            </a:r>
            <a:r>
              <a:rPr lang="fr-FR" dirty="0"/>
              <a:t>par l’enseignant </a:t>
            </a:r>
          </a:p>
          <a:p>
            <a:pPr>
              <a:buNone/>
            </a:pPr>
            <a:r>
              <a:rPr lang="fr-FR" dirty="0" smtClean="0"/>
              <a:t>             </a:t>
            </a:r>
            <a:r>
              <a:rPr lang="fr-FR" dirty="0"/>
              <a:t>7 %  par </a:t>
            </a:r>
            <a:r>
              <a:rPr lang="fr-FR" dirty="0" smtClean="0"/>
              <a:t>un administrateur </a:t>
            </a:r>
            <a:endParaRPr lang="fr-FR" dirty="0"/>
          </a:p>
          <a:p>
            <a:r>
              <a:rPr lang="fr-FR" dirty="0"/>
              <a:t>+Etudiantes </a:t>
            </a:r>
            <a:r>
              <a:rPr lang="fr-FR" dirty="0" smtClean="0"/>
              <a:t>étrangères</a:t>
            </a:r>
            <a:endParaRPr lang="fr-FR" dirty="0"/>
          </a:p>
          <a:p>
            <a:r>
              <a:rPr lang="fr-FR" dirty="0"/>
              <a:t>    </a:t>
            </a:r>
            <a:r>
              <a:rPr lang="fr-FR" dirty="0" smtClean="0"/>
              <a:t>26,8 l’enseignant</a:t>
            </a:r>
            <a:endParaRPr lang="fr-FR" dirty="0"/>
          </a:p>
          <a:p>
            <a:r>
              <a:rPr lang="fr-FR" dirty="0"/>
              <a:t>      </a:t>
            </a:r>
            <a:r>
              <a:rPr lang="fr-FR" dirty="0" smtClean="0"/>
              <a:t>6,1</a:t>
            </a:r>
            <a:r>
              <a:rPr lang="fr-FR" dirty="0"/>
              <a:t>% </a:t>
            </a:r>
            <a:r>
              <a:rPr lang="fr-FR" dirty="0" smtClean="0"/>
              <a:t>un administratif</a:t>
            </a:r>
            <a:endParaRPr lang="fr-FR" dirty="0"/>
          </a:p>
          <a:p>
            <a:r>
              <a:rPr lang="fr-FR" dirty="0"/>
              <a:t>     </a:t>
            </a:r>
            <a:r>
              <a:rPr lang="fr-FR" dirty="0" smtClean="0"/>
              <a:t> 3,2</a:t>
            </a:r>
            <a:r>
              <a:rPr lang="fr-FR" dirty="0"/>
              <a:t>%  </a:t>
            </a:r>
            <a:r>
              <a:rPr lang="fr-FR" dirty="0" smtClean="0"/>
              <a:t> un agent </a:t>
            </a:r>
            <a:r>
              <a:rPr lang="fr-FR" dirty="0"/>
              <a:t>de </a:t>
            </a:r>
            <a:r>
              <a:rPr lang="fr-FR" dirty="0" smtClean="0"/>
              <a:t>sécurité</a:t>
            </a:r>
            <a:endParaRPr lang="fr-FR" dirty="0"/>
          </a:p>
          <a:p>
            <a:endParaRPr lang="fr-F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 6 : </a:t>
            </a:r>
            <a:r>
              <a:rPr lang="fr-FR" sz="3200" b="1" dirty="0"/>
              <a:t>De quelle  façon ?</a:t>
            </a:r>
            <a:br>
              <a:rPr lang="fr-FR" sz="3200" b="1" dirty="0"/>
            </a:br>
            <a:endParaRPr lang="fr-FR" sz="3200" b="1" dirty="0"/>
          </a:p>
        </p:txBody>
      </p:sp>
      <p:sp>
        <p:nvSpPr>
          <p:cNvPr id="3" name="Espace réservé du contenu 2"/>
          <p:cNvSpPr>
            <a:spLocks noGrp="1"/>
          </p:cNvSpPr>
          <p:nvPr>
            <p:ph idx="1"/>
          </p:nvPr>
        </p:nvSpPr>
        <p:spPr/>
        <p:txBody>
          <a:bodyPr>
            <a:normAutofit fontScale="70000" lnSpcReduction="20000"/>
          </a:bodyPr>
          <a:lstStyle/>
          <a:p>
            <a:r>
              <a:rPr lang="fr-FR" dirty="0"/>
              <a:t>Une personne que je connais était victime de cet acte par son enseignant.</a:t>
            </a:r>
          </a:p>
          <a:p>
            <a:r>
              <a:rPr lang="fr-FR" dirty="0" smtClean="0"/>
              <a:t>Echange </a:t>
            </a:r>
            <a:r>
              <a:rPr lang="fr-FR" dirty="0"/>
              <a:t>physique pour avoir l’année.</a:t>
            </a:r>
          </a:p>
          <a:p>
            <a:r>
              <a:rPr lang="fr-FR" dirty="0" smtClean="0"/>
              <a:t>Promesse </a:t>
            </a:r>
            <a:r>
              <a:rPr lang="fr-FR" dirty="0"/>
              <a:t>de notes.</a:t>
            </a:r>
          </a:p>
          <a:p>
            <a:r>
              <a:rPr lang="fr-FR" dirty="0" smtClean="0"/>
              <a:t>Promesse  d’argent</a:t>
            </a:r>
            <a:r>
              <a:rPr lang="fr-FR" dirty="0"/>
              <a:t>.</a:t>
            </a:r>
          </a:p>
          <a:p>
            <a:r>
              <a:rPr lang="fr-FR" dirty="0" smtClean="0"/>
              <a:t>L’enseignant appelle </a:t>
            </a:r>
            <a:r>
              <a:rPr lang="fr-FR" dirty="0"/>
              <a:t>avec un numéro inconnu et propose.</a:t>
            </a:r>
          </a:p>
          <a:p>
            <a:r>
              <a:rPr lang="fr-FR" dirty="0" smtClean="0"/>
              <a:t>pour voir ses </a:t>
            </a:r>
            <a:r>
              <a:rPr lang="fr-FR" dirty="0"/>
              <a:t>notes, </a:t>
            </a:r>
            <a:r>
              <a:rPr lang="fr-FR" dirty="0" smtClean="0"/>
              <a:t>une amie a été invitée par son enseignant dans son bureau</a:t>
            </a:r>
            <a:endParaRPr lang="fr-FR" dirty="0"/>
          </a:p>
          <a:p>
            <a:r>
              <a:rPr lang="fr-FR" dirty="0" smtClean="0"/>
              <a:t>Remarque </a:t>
            </a:r>
            <a:r>
              <a:rPr lang="fr-FR" dirty="0"/>
              <a:t>sur l’apparence physique en salle d’étude.</a:t>
            </a:r>
          </a:p>
          <a:p>
            <a:r>
              <a:rPr lang="fr-FR" dirty="0" smtClean="0"/>
              <a:t>Des </a:t>
            </a:r>
            <a:r>
              <a:rPr lang="fr-FR" dirty="0"/>
              <a:t>amies ont </a:t>
            </a:r>
            <a:r>
              <a:rPr lang="fr-FR" dirty="0" smtClean="0"/>
              <a:t>subi des </a:t>
            </a:r>
            <a:r>
              <a:rPr lang="fr-FR" dirty="0"/>
              <a:t>avances </a:t>
            </a:r>
            <a:r>
              <a:rPr lang="fr-FR" dirty="0" smtClean="0"/>
              <a:t>de la part de leurs enseignants, sinon</a:t>
            </a:r>
            <a:r>
              <a:rPr lang="fr-FR" dirty="0"/>
              <a:t>, </a:t>
            </a:r>
            <a:r>
              <a:rPr lang="fr-FR" dirty="0" smtClean="0"/>
              <a:t>elles obtiennent de mauvaises notes </a:t>
            </a:r>
            <a:r>
              <a:rPr lang="fr-FR" dirty="0"/>
              <a:t>durant l’année.</a:t>
            </a:r>
          </a:p>
          <a:p>
            <a:r>
              <a:rPr lang="fr-FR" dirty="0"/>
              <a:t> </a:t>
            </a:r>
            <a:r>
              <a:rPr lang="fr-FR" dirty="0" smtClean="0"/>
              <a:t>Invitation </a:t>
            </a:r>
            <a:r>
              <a:rPr lang="fr-FR" dirty="0"/>
              <a:t>de manière répétée.</a:t>
            </a:r>
          </a:p>
          <a:p>
            <a:r>
              <a:rPr lang="fr-FR" dirty="0"/>
              <a:t> </a:t>
            </a:r>
            <a:r>
              <a:rPr lang="fr-FR" dirty="0" smtClean="0"/>
              <a:t>Attouchements </a:t>
            </a:r>
            <a:r>
              <a:rPr lang="fr-FR" dirty="0"/>
              <a:t>et </a:t>
            </a:r>
            <a:r>
              <a:rPr lang="fr-FR" dirty="0" smtClean="0"/>
              <a:t>baisers.</a:t>
            </a:r>
            <a:endParaRPr lang="fr-FR" dirty="0"/>
          </a:p>
          <a:p>
            <a:endParaRPr lang="fr-F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Question7: Précisez l’endroit ?</a:t>
            </a:r>
            <a:br>
              <a:rPr lang="fr-FR" sz="3200" b="1" dirty="0" smtClean="0"/>
            </a:br>
            <a:endParaRPr lang="fr-FR" sz="3200" b="1" dirty="0"/>
          </a:p>
        </p:txBody>
      </p:sp>
      <p:sp>
        <p:nvSpPr>
          <p:cNvPr id="3" name="Espace réservé du contenu 2"/>
          <p:cNvSpPr>
            <a:spLocks noGrp="1"/>
          </p:cNvSpPr>
          <p:nvPr>
            <p:ph idx="1"/>
          </p:nvPr>
        </p:nvSpPr>
        <p:spPr/>
        <p:txBody>
          <a:bodyPr>
            <a:normAutofit fontScale="92500" lnSpcReduction="20000"/>
          </a:bodyPr>
          <a:lstStyle/>
          <a:p>
            <a:r>
              <a:rPr lang="fr-FR" dirty="0" smtClean="0"/>
              <a:t>+</a:t>
            </a:r>
            <a:r>
              <a:rPr lang="fr-FR" dirty="0"/>
              <a:t>étudiantes algériennes </a:t>
            </a:r>
          </a:p>
          <a:p>
            <a:r>
              <a:rPr lang="fr-FR" dirty="0"/>
              <a:t>   21 ,</a:t>
            </a:r>
            <a:r>
              <a:rPr lang="fr-FR" dirty="0" smtClean="0"/>
              <a:t>73 % </a:t>
            </a:r>
            <a:r>
              <a:rPr lang="fr-FR" dirty="0"/>
              <a:t>au bureau </a:t>
            </a:r>
          </a:p>
          <a:p>
            <a:r>
              <a:rPr lang="fr-FR" dirty="0"/>
              <a:t>   </a:t>
            </a:r>
            <a:r>
              <a:rPr lang="fr-FR" dirty="0" smtClean="0"/>
              <a:t>40 % à l’université</a:t>
            </a:r>
            <a:endParaRPr lang="fr-FR" dirty="0"/>
          </a:p>
          <a:p>
            <a:r>
              <a:rPr lang="fr-FR" dirty="0"/>
              <a:t>  </a:t>
            </a:r>
            <a:r>
              <a:rPr lang="fr-FR" dirty="0" smtClean="0"/>
              <a:t> 37,39</a:t>
            </a:r>
            <a:r>
              <a:rPr lang="fr-FR" dirty="0"/>
              <a:t>%  pendant le </a:t>
            </a:r>
            <a:r>
              <a:rPr lang="fr-FR" dirty="0" smtClean="0"/>
              <a:t>transport</a:t>
            </a:r>
          </a:p>
          <a:p>
            <a:pPr>
              <a:buNone/>
            </a:pPr>
            <a:endParaRPr lang="fr-FR" dirty="0"/>
          </a:p>
          <a:p>
            <a:r>
              <a:rPr lang="fr-FR" dirty="0"/>
              <a:t> </a:t>
            </a:r>
            <a:r>
              <a:rPr lang="fr-FR" dirty="0" smtClean="0"/>
              <a:t>+</a:t>
            </a:r>
            <a:r>
              <a:rPr lang="fr-FR" dirty="0"/>
              <a:t>Etrangères   </a:t>
            </a:r>
          </a:p>
          <a:p>
            <a:r>
              <a:rPr lang="fr-FR" dirty="0"/>
              <a:t>   </a:t>
            </a:r>
            <a:r>
              <a:rPr lang="fr-FR" dirty="0" smtClean="0"/>
              <a:t>18 % </a:t>
            </a:r>
            <a:r>
              <a:rPr lang="fr-FR" dirty="0"/>
              <a:t>salle d’étude</a:t>
            </a:r>
          </a:p>
          <a:p>
            <a:r>
              <a:rPr lang="fr-FR" dirty="0"/>
              <a:t>   </a:t>
            </a:r>
            <a:r>
              <a:rPr lang="fr-FR" dirty="0" smtClean="0"/>
              <a:t>33 % </a:t>
            </a:r>
            <a:r>
              <a:rPr lang="fr-FR" dirty="0"/>
              <a:t>université </a:t>
            </a:r>
          </a:p>
          <a:p>
            <a:r>
              <a:rPr lang="fr-FR" dirty="0"/>
              <a:t>  </a:t>
            </a:r>
            <a:r>
              <a:rPr lang="fr-FR" dirty="0" smtClean="0"/>
              <a:t> 31 % </a:t>
            </a:r>
            <a:r>
              <a:rPr lang="fr-FR" dirty="0"/>
              <a:t>transport</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64704"/>
            <a:ext cx="8229600" cy="5361459"/>
          </a:xfrm>
        </p:spPr>
        <p:txBody>
          <a:bodyPr/>
          <a:lstStyle/>
          <a:p>
            <a:pPr algn="ctr">
              <a:buNone/>
            </a:pPr>
            <a:r>
              <a:rPr lang="fr-FR" sz="6600" b="1" dirty="0" smtClean="0"/>
              <a:t>Harcèlement </a:t>
            </a:r>
          </a:p>
          <a:p>
            <a:pPr algn="ctr">
              <a:buNone/>
            </a:pPr>
            <a:r>
              <a:rPr lang="fr-FR" sz="6600" b="1" dirty="0" smtClean="0"/>
              <a:t>en </a:t>
            </a:r>
          </a:p>
          <a:p>
            <a:pPr algn="ctr">
              <a:buNone/>
            </a:pPr>
            <a:r>
              <a:rPr lang="fr-FR" sz="6600" b="1" dirty="0" smtClean="0"/>
              <a:t>milieu </a:t>
            </a:r>
          </a:p>
          <a:p>
            <a:pPr algn="ctr">
              <a:buNone/>
            </a:pPr>
            <a:r>
              <a:rPr lang="fr-FR" sz="6600" b="1" dirty="0" smtClean="0"/>
              <a:t>professionnel</a:t>
            </a:r>
            <a:endParaRPr lang="fr-FR" sz="66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 8</a:t>
            </a:r>
            <a:endParaRPr lang="fr-FR" sz="3200" b="1" dirty="0"/>
          </a:p>
        </p:txBody>
      </p:sp>
      <p:sp>
        <p:nvSpPr>
          <p:cNvPr id="3" name="Espace réservé du contenu 2"/>
          <p:cNvSpPr>
            <a:spLocks noGrp="1"/>
          </p:cNvSpPr>
          <p:nvPr>
            <p:ph idx="1"/>
          </p:nvPr>
        </p:nvSpPr>
        <p:spPr/>
        <p:txBody>
          <a:bodyPr>
            <a:normAutofit lnSpcReduction="10000"/>
          </a:bodyPr>
          <a:lstStyle/>
          <a:p>
            <a:r>
              <a:rPr lang="fr-FR" dirty="0" smtClean="0"/>
              <a:t>Pensez-vous </a:t>
            </a:r>
            <a:r>
              <a:rPr lang="fr-FR" dirty="0"/>
              <a:t>que les enseignants universitaires agissent dans le sens de l’harcèlement sexuel ?</a:t>
            </a:r>
          </a:p>
          <a:p>
            <a:r>
              <a:rPr lang="fr-FR" dirty="0"/>
              <a:t>+Etudiante </a:t>
            </a:r>
            <a:r>
              <a:rPr lang="fr-FR" dirty="0" smtClean="0"/>
              <a:t>s algériennes:</a:t>
            </a:r>
            <a:endParaRPr lang="fr-FR" dirty="0"/>
          </a:p>
          <a:p>
            <a:r>
              <a:rPr lang="fr-FR" dirty="0"/>
              <a:t>  </a:t>
            </a:r>
            <a:r>
              <a:rPr lang="fr-FR" b="1" dirty="0" smtClean="0"/>
              <a:t>59</a:t>
            </a:r>
            <a:r>
              <a:rPr lang="fr-FR" b="1" dirty="0"/>
              <a:t> ,</a:t>
            </a:r>
            <a:r>
              <a:rPr lang="fr-FR" b="1" dirty="0" smtClean="0"/>
              <a:t>49 % </a:t>
            </a:r>
            <a:r>
              <a:rPr lang="fr-FR" b="1" dirty="0"/>
              <a:t>pensent que les enseignants agissent de sens de l’harcèlement</a:t>
            </a:r>
          </a:p>
          <a:p>
            <a:r>
              <a:rPr lang="fr-FR" dirty="0" smtClean="0"/>
              <a:t>+Etudiantes étrangères:</a:t>
            </a:r>
            <a:endParaRPr lang="fr-FR" dirty="0"/>
          </a:p>
          <a:p>
            <a:r>
              <a:rPr lang="fr-FR" dirty="0" smtClean="0"/>
              <a:t> 37 %  </a:t>
            </a:r>
            <a:r>
              <a:rPr lang="fr-FR" dirty="0"/>
              <a:t>Pensent qu’il agissent dans le sens de l’harcèlement </a:t>
            </a:r>
          </a:p>
          <a:p>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 9</a:t>
            </a:r>
            <a:endParaRPr lang="fr-FR" sz="3200" b="1" dirty="0"/>
          </a:p>
        </p:txBody>
      </p:sp>
      <p:sp>
        <p:nvSpPr>
          <p:cNvPr id="3" name="Espace réservé du contenu 2"/>
          <p:cNvSpPr>
            <a:spLocks noGrp="1"/>
          </p:cNvSpPr>
          <p:nvPr>
            <p:ph idx="1"/>
          </p:nvPr>
        </p:nvSpPr>
        <p:spPr/>
        <p:txBody>
          <a:bodyPr>
            <a:normAutofit fontScale="92500" lnSpcReduction="10000"/>
          </a:bodyPr>
          <a:lstStyle/>
          <a:p>
            <a:pPr lvl="0">
              <a:buNone/>
            </a:pPr>
            <a:r>
              <a:rPr lang="fr-FR" dirty="0"/>
              <a:t>Selon vous, y-a-t-il des enseignants universitaires qui le </a:t>
            </a:r>
            <a:r>
              <a:rPr lang="fr-FR" dirty="0" smtClean="0"/>
              <a:t>pratiquent</a:t>
            </a:r>
            <a:r>
              <a:rPr lang="fr-FR" dirty="0"/>
              <a:t> ?  </a:t>
            </a:r>
          </a:p>
          <a:p>
            <a:pPr>
              <a:buNone/>
            </a:pPr>
            <a:endParaRPr lang="fr-FR" dirty="0"/>
          </a:p>
          <a:p>
            <a:r>
              <a:rPr lang="fr-FR" dirty="0"/>
              <a:t>+Etudiante </a:t>
            </a:r>
            <a:r>
              <a:rPr lang="fr-FR" dirty="0" smtClean="0"/>
              <a:t>s algériennes:</a:t>
            </a:r>
            <a:endParaRPr lang="fr-FR" dirty="0"/>
          </a:p>
          <a:p>
            <a:r>
              <a:rPr lang="fr-FR" dirty="0"/>
              <a:t> </a:t>
            </a:r>
            <a:r>
              <a:rPr lang="fr-FR" b="1" dirty="0" smtClean="0"/>
              <a:t>60 % </a:t>
            </a:r>
            <a:r>
              <a:rPr lang="fr-FR" b="1" dirty="0"/>
              <a:t>pensent que les enseignants  le pratiquent   </a:t>
            </a:r>
            <a:endParaRPr lang="fr-FR" b="1" dirty="0" smtClean="0"/>
          </a:p>
          <a:p>
            <a:pPr>
              <a:buNone/>
            </a:pPr>
            <a:endParaRPr lang="fr-FR" dirty="0"/>
          </a:p>
          <a:p>
            <a:r>
              <a:rPr lang="fr-FR" dirty="0"/>
              <a:t>+Les </a:t>
            </a:r>
            <a:r>
              <a:rPr lang="fr-FR" dirty="0" smtClean="0"/>
              <a:t>étudiantes étrangères:</a:t>
            </a:r>
            <a:endParaRPr lang="fr-FR" dirty="0"/>
          </a:p>
          <a:p>
            <a:r>
              <a:rPr lang="fr-FR" dirty="0" smtClean="0"/>
              <a:t>37 %  </a:t>
            </a:r>
            <a:r>
              <a:rPr lang="fr-FR" dirty="0"/>
              <a:t>Pensent qu’ils agissent dans le sens de l’harcèlement et ils le  </a:t>
            </a:r>
            <a:r>
              <a:rPr lang="fr-FR" dirty="0" smtClean="0"/>
              <a:t>pratiquent</a:t>
            </a:r>
            <a:endParaRPr lang="fr-FR" dirty="0"/>
          </a:p>
          <a:p>
            <a:endParaRPr lang="fr-F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100" b="1" dirty="0"/>
              <a:t>Sur une échelle de 1 à 10, quel serait le degré de </a:t>
            </a:r>
            <a:r>
              <a:rPr lang="fr-FR" sz="3100" b="1" dirty="0" smtClean="0"/>
              <a:t>l’étendue </a:t>
            </a:r>
            <a:r>
              <a:rPr lang="fr-FR" sz="3100" b="1" dirty="0"/>
              <a:t>de ce phénomène au sein de votre université ?</a:t>
            </a:r>
            <a:r>
              <a:rPr lang="fr-FR" dirty="0"/>
              <a:t/>
            </a:r>
            <a:br>
              <a:rPr lang="fr-FR" dirty="0"/>
            </a:br>
            <a:endParaRPr lang="fr-FR" dirty="0"/>
          </a:p>
        </p:txBody>
      </p:sp>
      <p:graphicFrame>
        <p:nvGraphicFramePr>
          <p:cNvPr id="4" name="Espace réservé du contenu 3"/>
          <p:cNvGraphicFramePr>
            <a:graphicFrameLocks noGrp="1"/>
          </p:cNvGraphicFramePr>
          <p:nvPr>
            <p:ph idx="1"/>
          </p:nvPr>
        </p:nvGraphicFramePr>
        <p:xfrm>
          <a:off x="457200" y="1600200"/>
          <a:ext cx="8686800" cy="3629001"/>
        </p:xfrm>
        <a:graphic>
          <a:graphicData uri="http://schemas.openxmlformats.org/drawingml/2006/table">
            <a:tbl>
              <a:tblPr firstRow="1" bandRow="1">
                <a:tableStyleId>{5C22544A-7EE6-4342-B048-85BDC9FD1C3A}</a:tableStyleId>
              </a:tblPr>
              <a:tblGrid>
                <a:gridCol w="723900"/>
                <a:gridCol w="723900"/>
                <a:gridCol w="723900"/>
                <a:gridCol w="723900"/>
                <a:gridCol w="723900"/>
                <a:gridCol w="723900"/>
                <a:gridCol w="723900"/>
                <a:gridCol w="723900"/>
                <a:gridCol w="723900"/>
                <a:gridCol w="723900"/>
                <a:gridCol w="723900"/>
                <a:gridCol w="723900"/>
              </a:tblGrid>
              <a:tr h="1209667">
                <a:tc>
                  <a:txBody>
                    <a:bodyPr/>
                    <a:lstStyle/>
                    <a:p>
                      <a:r>
                        <a:rPr lang="fr-FR" dirty="0" smtClean="0"/>
                        <a:t>échelle</a:t>
                      </a:r>
                      <a:endParaRPr lang="fr-FR" dirty="0"/>
                    </a:p>
                  </a:txBody>
                  <a:tcPr/>
                </a:tc>
                <a:tc>
                  <a:txBody>
                    <a:bodyPr/>
                    <a:lstStyle/>
                    <a:p>
                      <a:r>
                        <a:rPr lang="fr-FR" dirty="0" smtClean="0"/>
                        <a:t>NP</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5</a:t>
                      </a:r>
                      <a:endParaRPr lang="fr-FR" dirty="0"/>
                    </a:p>
                  </a:txBody>
                  <a:tcPr/>
                </a:tc>
                <a:tc>
                  <a:txBody>
                    <a:bodyPr/>
                    <a:lstStyle/>
                    <a:p>
                      <a:r>
                        <a:rPr lang="fr-FR" dirty="0" smtClean="0"/>
                        <a:t>6</a:t>
                      </a:r>
                      <a:endParaRPr lang="fr-FR" dirty="0"/>
                    </a:p>
                  </a:txBody>
                  <a:tcPr/>
                </a:tc>
                <a:tc>
                  <a:txBody>
                    <a:bodyPr/>
                    <a:lstStyle/>
                    <a:p>
                      <a:r>
                        <a:rPr lang="fr-FR" dirty="0" smtClean="0"/>
                        <a:t>7</a:t>
                      </a:r>
                      <a:endParaRPr lang="fr-FR" dirty="0"/>
                    </a:p>
                  </a:txBody>
                  <a:tcPr/>
                </a:tc>
                <a:tc>
                  <a:txBody>
                    <a:bodyPr/>
                    <a:lstStyle/>
                    <a:p>
                      <a:r>
                        <a:rPr lang="fr-FR" dirty="0" smtClean="0"/>
                        <a:t>8</a:t>
                      </a:r>
                      <a:endParaRPr lang="fr-FR" dirty="0"/>
                    </a:p>
                  </a:txBody>
                  <a:tcPr/>
                </a:tc>
                <a:tc>
                  <a:txBody>
                    <a:bodyPr/>
                    <a:lstStyle/>
                    <a:p>
                      <a:r>
                        <a:rPr lang="fr-FR" dirty="0" smtClean="0"/>
                        <a:t>9</a:t>
                      </a:r>
                      <a:endParaRPr lang="fr-FR" dirty="0"/>
                    </a:p>
                  </a:txBody>
                  <a:tcPr/>
                </a:tc>
                <a:tc>
                  <a:txBody>
                    <a:bodyPr/>
                    <a:lstStyle/>
                    <a:p>
                      <a:r>
                        <a:rPr lang="fr-FR" dirty="0" smtClean="0"/>
                        <a:t>  10</a:t>
                      </a:r>
                      <a:endParaRPr lang="fr-FR" dirty="0"/>
                    </a:p>
                  </a:txBody>
                  <a:tcPr/>
                </a:tc>
              </a:tr>
              <a:tr h="1209667">
                <a:tc>
                  <a:txBody>
                    <a:bodyPr/>
                    <a:lstStyle/>
                    <a:p>
                      <a:r>
                        <a:rPr lang="fr-FR" dirty="0" smtClean="0"/>
                        <a:t>degré</a:t>
                      </a:r>
                      <a:endParaRPr lang="fr-FR" dirty="0"/>
                    </a:p>
                  </a:txBody>
                  <a:tcPr/>
                </a:tc>
                <a:tc>
                  <a:txBody>
                    <a:bodyPr/>
                    <a:lstStyle/>
                    <a:p>
                      <a:r>
                        <a:rPr lang="fr-FR" dirty="0" smtClean="0"/>
                        <a:t>210</a:t>
                      </a:r>
                      <a:endParaRPr lang="fr-FR" dirty="0"/>
                    </a:p>
                  </a:txBody>
                  <a:tcPr/>
                </a:tc>
                <a:tc>
                  <a:txBody>
                    <a:bodyPr/>
                    <a:lstStyle/>
                    <a:p>
                      <a:r>
                        <a:rPr lang="fr-FR" dirty="0" smtClean="0"/>
                        <a:t>337</a:t>
                      </a:r>
                      <a:endParaRPr lang="fr-FR" dirty="0"/>
                    </a:p>
                  </a:txBody>
                  <a:tcPr/>
                </a:tc>
                <a:tc>
                  <a:txBody>
                    <a:bodyPr/>
                    <a:lstStyle/>
                    <a:p>
                      <a:r>
                        <a:rPr lang="fr-FR" dirty="0" smtClean="0"/>
                        <a:t>269</a:t>
                      </a:r>
                      <a:endParaRPr lang="fr-FR" dirty="0"/>
                    </a:p>
                  </a:txBody>
                  <a:tcPr/>
                </a:tc>
                <a:tc>
                  <a:txBody>
                    <a:bodyPr/>
                    <a:lstStyle/>
                    <a:p>
                      <a:r>
                        <a:rPr lang="fr-FR" sz="2000" b="1" dirty="0" smtClean="0"/>
                        <a:t>283</a:t>
                      </a:r>
                      <a:endParaRPr lang="fr-FR" sz="2000" b="1" dirty="0"/>
                    </a:p>
                  </a:txBody>
                  <a:tcPr/>
                </a:tc>
                <a:tc>
                  <a:txBody>
                    <a:bodyPr/>
                    <a:lstStyle/>
                    <a:p>
                      <a:r>
                        <a:rPr lang="fr-FR" sz="2000" b="1" dirty="0" smtClean="0"/>
                        <a:t>301</a:t>
                      </a:r>
                      <a:endParaRPr lang="fr-FR" sz="2000" b="1" dirty="0"/>
                    </a:p>
                  </a:txBody>
                  <a:tcPr/>
                </a:tc>
                <a:tc>
                  <a:txBody>
                    <a:bodyPr/>
                    <a:lstStyle/>
                    <a:p>
                      <a:r>
                        <a:rPr lang="fr-FR" sz="2000" b="1" dirty="0" smtClean="0"/>
                        <a:t>526</a:t>
                      </a:r>
                      <a:endParaRPr lang="fr-FR" sz="2000" b="1" dirty="0"/>
                    </a:p>
                  </a:txBody>
                  <a:tcPr/>
                </a:tc>
                <a:tc>
                  <a:txBody>
                    <a:bodyPr/>
                    <a:lstStyle/>
                    <a:p>
                      <a:r>
                        <a:rPr lang="fr-FR" sz="2000" b="1" dirty="0" smtClean="0"/>
                        <a:t>303</a:t>
                      </a:r>
                      <a:endParaRPr lang="fr-FR" sz="2000" b="1" dirty="0"/>
                    </a:p>
                  </a:txBody>
                  <a:tcPr/>
                </a:tc>
                <a:tc>
                  <a:txBody>
                    <a:bodyPr/>
                    <a:lstStyle/>
                    <a:p>
                      <a:r>
                        <a:rPr lang="fr-FR" sz="2000" b="1" dirty="0" smtClean="0"/>
                        <a:t>330</a:t>
                      </a:r>
                      <a:endParaRPr lang="fr-FR" sz="2000" b="1" dirty="0"/>
                    </a:p>
                  </a:txBody>
                  <a:tcPr/>
                </a:tc>
                <a:tc>
                  <a:txBody>
                    <a:bodyPr/>
                    <a:lstStyle/>
                    <a:p>
                      <a:r>
                        <a:rPr lang="fr-FR" sz="2000" b="1" dirty="0" smtClean="0"/>
                        <a:t>310</a:t>
                      </a:r>
                      <a:endParaRPr lang="fr-FR" sz="2000" b="1" dirty="0"/>
                    </a:p>
                  </a:txBody>
                  <a:tcPr/>
                </a:tc>
                <a:tc>
                  <a:txBody>
                    <a:bodyPr/>
                    <a:lstStyle/>
                    <a:p>
                      <a:r>
                        <a:rPr lang="fr-FR" dirty="0" smtClean="0"/>
                        <a:t>190</a:t>
                      </a:r>
                      <a:endParaRPr lang="fr-FR" dirty="0"/>
                    </a:p>
                  </a:txBody>
                  <a:tcPr/>
                </a:tc>
                <a:tc>
                  <a:txBody>
                    <a:bodyPr/>
                    <a:lstStyle/>
                    <a:p>
                      <a:r>
                        <a:rPr lang="fr-FR" dirty="0" smtClean="0"/>
                        <a:t>148</a:t>
                      </a:r>
                      <a:endParaRPr lang="fr-FR" dirty="0"/>
                    </a:p>
                  </a:txBody>
                  <a:tcPr/>
                </a:tc>
              </a:tr>
              <a:tr h="1209667">
                <a:tc>
                  <a:txBody>
                    <a:bodyPr/>
                    <a:lstStyle/>
                    <a:p>
                      <a:r>
                        <a:rPr lang="fr-FR" dirty="0" smtClean="0"/>
                        <a:t>%</a:t>
                      </a:r>
                      <a:endParaRPr lang="fr-FR" dirty="0"/>
                    </a:p>
                  </a:txBody>
                  <a:tcPr/>
                </a:tc>
                <a:tc>
                  <a:txBody>
                    <a:bodyPr/>
                    <a:lstStyle/>
                    <a:p>
                      <a:r>
                        <a:rPr lang="fr-FR" dirty="0" smtClean="0"/>
                        <a:t>6,55</a:t>
                      </a:r>
                      <a:endParaRPr lang="fr-FR" dirty="0"/>
                    </a:p>
                  </a:txBody>
                  <a:tcPr/>
                </a:tc>
                <a:tc>
                  <a:txBody>
                    <a:bodyPr/>
                    <a:lstStyle/>
                    <a:p>
                      <a:r>
                        <a:rPr lang="fr-FR" dirty="0" smtClean="0"/>
                        <a:t>10,51</a:t>
                      </a:r>
                      <a:endParaRPr lang="fr-FR" dirty="0"/>
                    </a:p>
                  </a:txBody>
                  <a:tcPr/>
                </a:tc>
                <a:tc>
                  <a:txBody>
                    <a:bodyPr/>
                    <a:lstStyle/>
                    <a:p>
                      <a:r>
                        <a:rPr lang="fr-FR" dirty="0" smtClean="0"/>
                        <a:t>3,39</a:t>
                      </a:r>
                      <a:endParaRPr lang="fr-FR" dirty="0"/>
                    </a:p>
                  </a:txBody>
                  <a:tcPr/>
                </a:tc>
                <a:tc>
                  <a:txBody>
                    <a:bodyPr/>
                    <a:lstStyle/>
                    <a:p>
                      <a:r>
                        <a:rPr lang="fr-FR" sz="2000" b="1" dirty="0" smtClean="0"/>
                        <a:t>8,82</a:t>
                      </a:r>
                      <a:endParaRPr lang="fr-FR" sz="2000" b="1" dirty="0"/>
                    </a:p>
                  </a:txBody>
                  <a:tcPr/>
                </a:tc>
                <a:tc>
                  <a:txBody>
                    <a:bodyPr/>
                    <a:lstStyle/>
                    <a:p>
                      <a:r>
                        <a:rPr lang="fr-FR" sz="2000" b="1" dirty="0" smtClean="0"/>
                        <a:t>9,38</a:t>
                      </a:r>
                      <a:endParaRPr lang="fr-FR" sz="2000" b="1" dirty="0"/>
                    </a:p>
                  </a:txBody>
                  <a:tcPr/>
                </a:tc>
                <a:tc>
                  <a:txBody>
                    <a:bodyPr/>
                    <a:lstStyle/>
                    <a:p>
                      <a:r>
                        <a:rPr lang="fr-FR" sz="2000" b="1" dirty="0" smtClean="0"/>
                        <a:t>16,4</a:t>
                      </a:r>
                      <a:endParaRPr lang="fr-FR" sz="2000" b="1" dirty="0"/>
                    </a:p>
                  </a:txBody>
                  <a:tcPr/>
                </a:tc>
                <a:tc>
                  <a:txBody>
                    <a:bodyPr/>
                    <a:lstStyle/>
                    <a:p>
                      <a:r>
                        <a:rPr lang="fr-FR" sz="2000" b="1" dirty="0" smtClean="0"/>
                        <a:t>9,45</a:t>
                      </a:r>
                      <a:endParaRPr lang="fr-FR" sz="2000" b="1" dirty="0"/>
                    </a:p>
                  </a:txBody>
                  <a:tcPr/>
                </a:tc>
                <a:tc>
                  <a:txBody>
                    <a:bodyPr/>
                    <a:lstStyle/>
                    <a:p>
                      <a:r>
                        <a:rPr lang="fr-FR" sz="2000" b="1" dirty="0" smtClean="0"/>
                        <a:t>10,3</a:t>
                      </a:r>
                      <a:endParaRPr lang="fr-FR" sz="2000" b="1" dirty="0"/>
                    </a:p>
                  </a:txBody>
                  <a:tcPr/>
                </a:tc>
                <a:tc>
                  <a:txBody>
                    <a:bodyPr/>
                    <a:lstStyle/>
                    <a:p>
                      <a:r>
                        <a:rPr lang="fr-FR" sz="2000" b="1" dirty="0" smtClean="0"/>
                        <a:t>9,66</a:t>
                      </a:r>
                      <a:endParaRPr lang="fr-FR" sz="2000" b="1" dirty="0"/>
                    </a:p>
                  </a:txBody>
                  <a:tcPr/>
                </a:tc>
                <a:tc>
                  <a:txBody>
                    <a:bodyPr/>
                    <a:lstStyle/>
                    <a:p>
                      <a:r>
                        <a:rPr lang="fr-FR" dirty="0" smtClean="0"/>
                        <a:t>5,92</a:t>
                      </a:r>
                      <a:endParaRPr lang="fr-FR" dirty="0"/>
                    </a:p>
                  </a:txBody>
                  <a:tcPr/>
                </a:tc>
                <a:tc>
                  <a:txBody>
                    <a:bodyPr/>
                    <a:lstStyle/>
                    <a:p>
                      <a:r>
                        <a:rPr lang="fr-FR" dirty="0" smtClean="0"/>
                        <a:t>4,61</a:t>
                      </a:r>
                      <a:endParaRPr lang="fr-FR"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normAutofit fontScale="90000"/>
          </a:bodyPr>
          <a:lstStyle/>
          <a:p>
            <a:pPr lvl="0"/>
            <a:r>
              <a:rPr lang="fr-FR" sz="3100" b="1" dirty="0"/>
              <a:t>Avez-vous déjà subit un/des acte(s)suivant(s) de la part de vos enseignants </a:t>
            </a:r>
            <a:r>
              <a:rPr lang="fr-FR" dirty="0"/>
              <a:t/>
            </a:r>
            <a:br>
              <a:rPr lang="fr-FR" dirty="0"/>
            </a:br>
            <a:endParaRPr lang="fr-FR" dirty="0"/>
          </a:p>
        </p:txBody>
      </p:sp>
      <p:graphicFrame>
        <p:nvGraphicFramePr>
          <p:cNvPr id="4" name="Espace réservé du contenu 3"/>
          <p:cNvGraphicFramePr>
            <a:graphicFrameLocks noGrp="1"/>
          </p:cNvGraphicFramePr>
          <p:nvPr>
            <p:ph idx="1"/>
          </p:nvPr>
        </p:nvGraphicFramePr>
        <p:xfrm>
          <a:off x="457200" y="1600200"/>
          <a:ext cx="8075240" cy="8489616"/>
        </p:xfrm>
        <a:graphic>
          <a:graphicData uri="http://schemas.openxmlformats.org/drawingml/2006/table">
            <a:tbl>
              <a:tblPr firstRow="1" bandRow="1">
                <a:tableStyleId>{5C22544A-7EE6-4342-B048-85BDC9FD1C3A}</a:tableStyleId>
              </a:tblPr>
              <a:tblGrid>
                <a:gridCol w="4906888"/>
                <a:gridCol w="1368152"/>
                <a:gridCol w="936104"/>
                <a:gridCol w="864096"/>
              </a:tblGrid>
              <a:tr h="370840">
                <a:tc>
                  <a:txBody>
                    <a:bodyPr/>
                    <a:lstStyle/>
                    <a:p>
                      <a:endParaRPr lang="fr-FR" dirty="0">
                        <a:solidFill>
                          <a:schemeClr val="tx1"/>
                        </a:solidFill>
                      </a:endParaRPr>
                    </a:p>
                  </a:txBody>
                  <a:tcPr/>
                </a:tc>
                <a:tc>
                  <a:txBody>
                    <a:bodyPr/>
                    <a:lstStyle/>
                    <a:p>
                      <a:r>
                        <a:rPr lang="fr-FR" dirty="0" smtClean="0"/>
                        <a:t>Oui    %</a:t>
                      </a:r>
                      <a:endParaRPr lang="fr-FR" dirty="0"/>
                    </a:p>
                  </a:txBody>
                  <a:tcPr/>
                </a:tc>
                <a:tc>
                  <a:txBody>
                    <a:bodyPr/>
                    <a:lstStyle/>
                    <a:p>
                      <a:r>
                        <a:rPr lang="fr-FR" dirty="0" smtClean="0"/>
                        <a:t>Non</a:t>
                      </a:r>
                      <a:endParaRPr lang="fr-FR" dirty="0"/>
                    </a:p>
                  </a:txBody>
                  <a:tcPr/>
                </a:tc>
                <a:tc>
                  <a:txBody>
                    <a:bodyPr/>
                    <a:lstStyle/>
                    <a:p>
                      <a:r>
                        <a:rPr lang="fr-FR" dirty="0" smtClean="0"/>
                        <a:t>NP</a:t>
                      </a:r>
                      <a:endParaRPr lang="fr-FR" dirty="0"/>
                    </a:p>
                  </a:txBody>
                  <a:tcPr/>
                </a:tc>
              </a:tr>
              <a:tr h="370840">
                <a:tc>
                  <a:txBody>
                    <a:bodyPr/>
                    <a:lstStyle/>
                    <a:p>
                      <a:r>
                        <a:rPr lang="fr-FR" sz="1800" kern="1200" dirty="0" smtClean="0">
                          <a:solidFill>
                            <a:schemeClr val="dk1"/>
                          </a:solidFill>
                          <a:latin typeface="+mn-lt"/>
                          <a:ea typeface="+mn-ea"/>
                          <a:cs typeface="+mn-cs"/>
                        </a:rPr>
                        <a:t>Regard avec insistance</a:t>
                      </a:r>
                      <a:endParaRPr lang="fr-FR" dirty="0"/>
                    </a:p>
                  </a:txBody>
                  <a:tcPr/>
                </a:tc>
                <a:tc>
                  <a:txBody>
                    <a:bodyPr/>
                    <a:lstStyle/>
                    <a:p>
                      <a:pPr algn="ctr">
                        <a:lnSpc>
                          <a:spcPct val="115000"/>
                        </a:lnSpc>
                        <a:spcAft>
                          <a:spcPts val="1000"/>
                        </a:spcAft>
                      </a:pPr>
                      <a:r>
                        <a:rPr lang="fr-FR" sz="1800" b="1" dirty="0" smtClean="0">
                          <a:solidFill>
                            <a:schemeClr val="tx1"/>
                          </a:solidFill>
                          <a:latin typeface="Calibri"/>
                          <a:ea typeface="Calibri"/>
                          <a:cs typeface="Arial"/>
                        </a:rPr>
                        <a:t>1298: </a:t>
                      </a:r>
                      <a:r>
                        <a:rPr lang="fr-FR" sz="1800" b="1" dirty="0" smtClean="0">
                          <a:solidFill>
                            <a:srgbClr val="FF0000"/>
                          </a:solidFill>
                          <a:latin typeface="Calibri"/>
                          <a:ea typeface="Calibri"/>
                          <a:cs typeface="Arial"/>
                        </a:rPr>
                        <a:t>40,47%</a:t>
                      </a:r>
                      <a:endParaRPr lang="fr-FR" sz="1800" b="1" dirty="0">
                        <a:solidFill>
                          <a:srgbClr val="FF0000"/>
                        </a:solidFill>
                        <a:latin typeface="Calibri"/>
                        <a:ea typeface="Calibri"/>
                        <a:cs typeface="Arial"/>
                      </a:endParaRPr>
                    </a:p>
                  </a:txBody>
                  <a:tcPr marL="89535" marR="89535" marT="0" marB="0"/>
                </a:tc>
                <a:tc>
                  <a:txBody>
                    <a:bodyPr/>
                    <a:lstStyle/>
                    <a:p>
                      <a:r>
                        <a:rPr lang="fr-FR" dirty="0" smtClean="0"/>
                        <a:t>1841</a:t>
                      </a:r>
                      <a:endParaRPr lang="fr-FR" dirty="0"/>
                    </a:p>
                  </a:txBody>
                  <a:tcPr/>
                </a:tc>
                <a:tc>
                  <a:txBody>
                    <a:bodyPr/>
                    <a:lstStyle/>
                    <a:p>
                      <a:r>
                        <a:rPr lang="fr-FR" dirty="0" smtClean="0"/>
                        <a:t>68</a:t>
                      </a:r>
                      <a:endParaRPr lang="fr-FR" dirty="0"/>
                    </a:p>
                  </a:txBody>
                  <a:tcPr/>
                </a:tc>
              </a:tr>
              <a:tr h="370840">
                <a:tc>
                  <a:txBody>
                    <a:bodyPr/>
                    <a:lstStyle/>
                    <a:p>
                      <a:r>
                        <a:rPr lang="fr-FR" sz="1800" kern="1200" dirty="0" smtClean="0">
                          <a:solidFill>
                            <a:schemeClr val="dk1"/>
                          </a:solidFill>
                          <a:latin typeface="+mn-lt"/>
                          <a:ea typeface="+mn-ea"/>
                          <a:cs typeface="+mn-cs"/>
                        </a:rPr>
                        <a:t>Déshabiller des yeux</a:t>
                      </a:r>
                      <a:endParaRPr lang="fr-FR" dirty="0"/>
                    </a:p>
                  </a:txBody>
                  <a:tcPr/>
                </a:tc>
                <a:tc>
                  <a:txBody>
                    <a:bodyPr/>
                    <a:lstStyle/>
                    <a:p>
                      <a:r>
                        <a:rPr lang="fr-FR" b="1" dirty="0" smtClean="0">
                          <a:solidFill>
                            <a:schemeClr val="tx1"/>
                          </a:solidFill>
                        </a:rPr>
                        <a:t>584: </a:t>
                      </a:r>
                      <a:r>
                        <a:rPr lang="fr-FR" b="1" dirty="0" smtClean="0">
                          <a:solidFill>
                            <a:srgbClr val="FF0000"/>
                          </a:solidFill>
                        </a:rPr>
                        <a:t>18,21%</a:t>
                      </a:r>
                      <a:endParaRPr lang="fr-FR" b="1" dirty="0">
                        <a:solidFill>
                          <a:srgbClr val="FF0000"/>
                        </a:solidFill>
                      </a:endParaRPr>
                    </a:p>
                  </a:txBody>
                  <a:tcPr/>
                </a:tc>
                <a:tc>
                  <a:txBody>
                    <a:bodyPr/>
                    <a:lstStyle/>
                    <a:p>
                      <a:r>
                        <a:rPr lang="fr-FR" dirty="0" smtClean="0"/>
                        <a:t>2471</a:t>
                      </a:r>
                      <a:endParaRPr lang="fr-FR" dirty="0"/>
                    </a:p>
                  </a:txBody>
                  <a:tcPr/>
                </a:tc>
                <a:tc>
                  <a:txBody>
                    <a:bodyPr/>
                    <a:lstStyle/>
                    <a:p>
                      <a:r>
                        <a:rPr lang="fr-FR" dirty="0" smtClean="0"/>
                        <a:t>152</a:t>
                      </a:r>
                      <a:endParaRPr lang="fr-FR" dirty="0"/>
                    </a:p>
                  </a:txBody>
                  <a:tcPr/>
                </a:tc>
              </a:tr>
              <a:tr h="370840">
                <a:tc>
                  <a:txBody>
                    <a:bodyPr/>
                    <a:lstStyle/>
                    <a:p>
                      <a:r>
                        <a:rPr lang="fr-FR" sz="1800" kern="1200" dirty="0" smtClean="0">
                          <a:solidFill>
                            <a:schemeClr val="dk1"/>
                          </a:solidFill>
                          <a:latin typeface="+mn-lt"/>
                          <a:ea typeface="+mn-ea"/>
                          <a:cs typeface="+mn-cs"/>
                        </a:rPr>
                        <a:t>Sifflet devant</a:t>
                      </a:r>
                      <a:endParaRPr lang="fr-FR" dirty="0"/>
                    </a:p>
                  </a:txBody>
                  <a:tcPr/>
                </a:tc>
                <a:tc>
                  <a:txBody>
                    <a:bodyPr/>
                    <a:lstStyle/>
                    <a:p>
                      <a:r>
                        <a:rPr lang="fr-FR" b="1" dirty="0" smtClean="0">
                          <a:solidFill>
                            <a:schemeClr val="tx1"/>
                          </a:solidFill>
                        </a:rPr>
                        <a:t>234: </a:t>
                      </a:r>
                      <a:r>
                        <a:rPr lang="fr-FR" b="1" dirty="0" smtClean="0">
                          <a:solidFill>
                            <a:srgbClr val="FF0000"/>
                          </a:solidFill>
                        </a:rPr>
                        <a:t>7,3%</a:t>
                      </a:r>
                      <a:endParaRPr lang="fr-FR" b="1" dirty="0">
                        <a:solidFill>
                          <a:srgbClr val="FF0000"/>
                        </a:solidFill>
                      </a:endParaRPr>
                    </a:p>
                  </a:txBody>
                  <a:tcPr/>
                </a:tc>
                <a:tc>
                  <a:txBody>
                    <a:bodyPr/>
                    <a:lstStyle/>
                    <a:p>
                      <a:r>
                        <a:rPr lang="fr-FR" dirty="0" smtClean="0"/>
                        <a:t>2817</a:t>
                      </a:r>
                      <a:endParaRPr lang="fr-FR" dirty="0"/>
                    </a:p>
                  </a:txBody>
                  <a:tcPr/>
                </a:tc>
                <a:tc>
                  <a:txBody>
                    <a:bodyPr/>
                    <a:lstStyle/>
                    <a:p>
                      <a:r>
                        <a:rPr lang="fr-FR" dirty="0" smtClean="0"/>
                        <a:t>156</a:t>
                      </a:r>
                      <a:endParaRPr lang="fr-FR" dirty="0"/>
                    </a:p>
                  </a:txBody>
                  <a:tcPr/>
                </a:tc>
              </a:tr>
              <a:tr h="370840">
                <a:tc>
                  <a:txBody>
                    <a:bodyPr/>
                    <a:lstStyle/>
                    <a:p>
                      <a:r>
                        <a:rPr lang="fr-FR" sz="1800" kern="1200" dirty="0" smtClean="0">
                          <a:solidFill>
                            <a:schemeClr val="dk1"/>
                          </a:solidFill>
                          <a:latin typeface="+mn-lt"/>
                          <a:ea typeface="+mn-ea"/>
                          <a:cs typeface="+mn-cs"/>
                        </a:rPr>
                        <a:t>Invitation de manière répétée</a:t>
                      </a:r>
                      <a:endParaRPr lang="fr-FR" dirty="0"/>
                    </a:p>
                  </a:txBody>
                  <a:tcPr/>
                </a:tc>
                <a:tc>
                  <a:txBody>
                    <a:bodyPr/>
                    <a:lstStyle/>
                    <a:p>
                      <a:r>
                        <a:rPr lang="fr-FR" b="1" dirty="0" smtClean="0">
                          <a:solidFill>
                            <a:schemeClr val="tx1"/>
                          </a:solidFill>
                        </a:rPr>
                        <a:t>485: </a:t>
                      </a:r>
                      <a:r>
                        <a:rPr lang="fr-FR" b="1" dirty="0" smtClean="0">
                          <a:solidFill>
                            <a:srgbClr val="FF0000"/>
                          </a:solidFill>
                        </a:rPr>
                        <a:t>15,12%</a:t>
                      </a:r>
                      <a:endParaRPr lang="fr-FR" b="1" dirty="0">
                        <a:solidFill>
                          <a:srgbClr val="FF0000"/>
                        </a:solidFill>
                      </a:endParaRPr>
                    </a:p>
                  </a:txBody>
                  <a:tcPr/>
                </a:tc>
                <a:tc>
                  <a:txBody>
                    <a:bodyPr/>
                    <a:lstStyle/>
                    <a:p>
                      <a:r>
                        <a:rPr lang="fr-FR" dirty="0" smtClean="0"/>
                        <a:t>2626</a:t>
                      </a:r>
                      <a:endParaRPr lang="fr-FR" dirty="0"/>
                    </a:p>
                  </a:txBody>
                  <a:tcPr/>
                </a:tc>
                <a:tc>
                  <a:txBody>
                    <a:bodyPr/>
                    <a:lstStyle/>
                    <a:p>
                      <a:r>
                        <a:rPr lang="fr-FR" dirty="0" smtClean="0"/>
                        <a:t>96</a:t>
                      </a:r>
                      <a:endParaRPr lang="fr-FR" dirty="0"/>
                    </a:p>
                  </a:txBody>
                  <a:tcPr/>
                </a:tc>
              </a:tr>
              <a:tr h="370840">
                <a:tc>
                  <a:txBody>
                    <a:bodyPr/>
                    <a:lstStyle/>
                    <a:p>
                      <a:r>
                        <a:rPr lang="fr-FR" sz="1800" kern="1200" dirty="0" smtClean="0">
                          <a:solidFill>
                            <a:schemeClr val="dk1"/>
                          </a:solidFill>
                          <a:latin typeface="+mn-lt"/>
                          <a:ea typeface="+mn-ea"/>
                          <a:cs typeface="+mn-cs"/>
                        </a:rPr>
                        <a:t>Offre de cadeaux ou autres manifestations d’un intérêt sexuel non désiré</a:t>
                      </a:r>
                      <a:endParaRPr lang="fr-FR" dirty="0"/>
                    </a:p>
                  </a:txBody>
                  <a:tcPr/>
                </a:tc>
                <a:tc>
                  <a:txBody>
                    <a:bodyPr/>
                    <a:lstStyle/>
                    <a:p>
                      <a:r>
                        <a:rPr lang="fr-FR" b="1" dirty="0" smtClean="0">
                          <a:solidFill>
                            <a:schemeClr val="tx1"/>
                          </a:solidFill>
                        </a:rPr>
                        <a:t>211: </a:t>
                      </a:r>
                      <a:r>
                        <a:rPr lang="fr-FR" b="1" dirty="0" smtClean="0">
                          <a:solidFill>
                            <a:srgbClr val="FF0000"/>
                          </a:solidFill>
                        </a:rPr>
                        <a:t>6,58%</a:t>
                      </a:r>
                      <a:endParaRPr lang="fr-FR" b="1" dirty="0">
                        <a:solidFill>
                          <a:srgbClr val="FF0000"/>
                        </a:solidFill>
                      </a:endParaRPr>
                    </a:p>
                  </a:txBody>
                  <a:tcPr/>
                </a:tc>
                <a:tc>
                  <a:txBody>
                    <a:bodyPr/>
                    <a:lstStyle/>
                    <a:p>
                      <a:r>
                        <a:rPr lang="fr-FR" dirty="0" smtClean="0"/>
                        <a:t>2893</a:t>
                      </a:r>
                      <a:endParaRPr lang="fr-FR" dirty="0"/>
                    </a:p>
                  </a:txBody>
                  <a:tcPr/>
                </a:tc>
                <a:tc>
                  <a:txBody>
                    <a:bodyPr/>
                    <a:lstStyle/>
                    <a:p>
                      <a:r>
                        <a:rPr lang="fr-FR" dirty="0" smtClean="0"/>
                        <a:t>103</a:t>
                      </a:r>
                      <a:endParaRPr lang="fr-FR" dirty="0"/>
                    </a:p>
                  </a:txBody>
                  <a:tcPr/>
                </a:tc>
              </a:tr>
              <a:tr h="370840">
                <a:tc>
                  <a:txBody>
                    <a:bodyPr/>
                    <a:lstStyle/>
                    <a:p>
                      <a:r>
                        <a:rPr lang="fr-FR" sz="1800" kern="1200" dirty="0" smtClean="0">
                          <a:solidFill>
                            <a:schemeClr val="dk1"/>
                          </a:solidFill>
                          <a:latin typeface="+mn-lt"/>
                          <a:ea typeface="+mn-ea"/>
                          <a:cs typeface="+mn-cs"/>
                        </a:rPr>
                        <a:t>Question sur votre intimité</a:t>
                      </a:r>
                      <a:endParaRPr lang="fr-FR" dirty="0"/>
                    </a:p>
                  </a:txBody>
                  <a:tcPr/>
                </a:tc>
                <a:tc>
                  <a:txBody>
                    <a:bodyPr/>
                    <a:lstStyle/>
                    <a:p>
                      <a:r>
                        <a:rPr lang="fr-FR" b="1" dirty="0" smtClean="0">
                          <a:solidFill>
                            <a:schemeClr val="tx1"/>
                          </a:solidFill>
                        </a:rPr>
                        <a:t>404: </a:t>
                      </a:r>
                      <a:r>
                        <a:rPr lang="fr-FR" b="1" dirty="0" smtClean="0">
                          <a:solidFill>
                            <a:srgbClr val="FF0000"/>
                          </a:solidFill>
                        </a:rPr>
                        <a:t>12,60%</a:t>
                      </a:r>
                      <a:endParaRPr lang="fr-FR" b="1" dirty="0">
                        <a:solidFill>
                          <a:srgbClr val="FF0000"/>
                        </a:solidFill>
                      </a:endParaRPr>
                    </a:p>
                  </a:txBody>
                  <a:tcPr/>
                </a:tc>
                <a:tc>
                  <a:txBody>
                    <a:bodyPr/>
                    <a:lstStyle/>
                    <a:p>
                      <a:r>
                        <a:rPr lang="fr-FR" dirty="0" smtClean="0"/>
                        <a:t>2704</a:t>
                      </a:r>
                      <a:endParaRPr lang="fr-FR" dirty="0"/>
                    </a:p>
                  </a:txBody>
                  <a:tcPr/>
                </a:tc>
                <a:tc>
                  <a:txBody>
                    <a:bodyPr/>
                    <a:lstStyle/>
                    <a:p>
                      <a:r>
                        <a:rPr lang="fr-FR" dirty="0" smtClean="0"/>
                        <a:t>99</a:t>
                      </a:r>
                      <a:endParaRPr lang="fr-FR" dirty="0"/>
                    </a:p>
                  </a:txBody>
                  <a:tcPr/>
                </a:tc>
              </a:tr>
              <a:tr h="370840">
                <a:tc>
                  <a:txBody>
                    <a:bodyPr/>
                    <a:lstStyle/>
                    <a:p>
                      <a:r>
                        <a:rPr lang="fr-FR" sz="1800" kern="1200" dirty="0" smtClean="0">
                          <a:solidFill>
                            <a:schemeClr val="dk1"/>
                          </a:solidFill>
                          <a:latin typeface="+mn-lt"/>
                          <a:ea typeface="+mn-ea"/>
                          <a:cs typeface="+mn-cs"/>
                        </a:rPr>
                        <a:t>Remarque sexiste ou sexuelle</a:t>
                      </a:r>
                      <a:endParaRPr lang="fr-FR" dirty="0"/>
                    </a:p>
                  </a:txBody>
                  <a:tcPr/>
                </a:tc>
                <a:tc>
                  <a:txBody>
                    <a:bodyPr/>
                    <a:lstStyle/>
                    <a:p>
                      <a:r>
                        <a:rPr lang="fr-FR" b="1" dirty="0" smtClean="0">
                          <a:solidFill>
                            <a:schemeClr val="tx1"/>
                          </a:solidFill>
                        </a:rPr>
                        <a:t>603: </a:t>
                      </a:r>
                      <a:r>
                        <a:rPr lang="fr-FR" b="1" dirty="0" smtClean="0">
                          <a:solidFill>
                            <a:srgbClr val="FF0000"/>
                          </a:solidFill>
                        </a:rPr>
                        <a:t>18,8%</a:t>
                      </a:r>
                      <a:endParaRPr lang="fr-FR" b="1" dirty="0">
                        <a:solidFill>
                          <a:srgbClr val="FF0000"/>
                        </a:solidFill>
                      </a:endParaRPr>
                    </a:p>
                  </a:txBody>
                  <a:tcPr/>
                </a:tc>
                <a:tc>
                  <a:txBody>
                    <a:bodyPr/>
                    <a:lstStyle/>
                    <a:p>
                      <a:r>
                        <a:rPr lang="fr-FR" dirty="0" smtClean="0"/>
                        <a:t>2513</a:t>
                      </a:r>
                      <a:endParaRPr lang="fr-FR" dirty="0"/>
                    </a:p>
                  </a:txBody>
                  <a:tcPr/>
                </a:tc>
                <a:tc>
                  <a:txBody>
                    <a:bodyPr/>
                    <a:lstStyle/>
                    <a:p>
                      <a:r>
                        <a:rPr lang="fr-FR" dirty="0" smtClean="0"/>
                        <a:t>91</a:t>
                      </a:r>
                      <a:endParaRPr lang="fr-FR" dirty="0"/>
                    </a:p>
                  </a:txBody>
                  <a:tcPr/>
                </a:tc>
              </a:tr>
              <a:tr h="370840">
                <a:tc>
                  <a:txBody>
                    <a:bodyPr/>
                    <a:lstStyle/>
                    <a:p>
                      <a:r>
                        <a:rPr lang="fr-FR" sz="1800" kern="1200" dirty="0" smtClean="0">
                          <a:solidFill>
                            <a:schemeClr val="dk1"/>
                          </a:solidFill>
                          <a:latin typeface="+mn-lt"/>
                          <a:ea typeface="+mn-ea"/>
                          <a:cs typeface="+mn-cs"/>
                        </a:rPr>
                        <a:t>Blague à caractère sexuel</a:t>
                      </a:r>
                      <a:endParaRPr lang="fr-FR" dirty="0"/>
                    </a:p>
                  </a:txBody>
                  <a:tcPr/>
                </a:tc>
                <a:tc>
                  <a:txBody>
                    <a:bodyPr/>
                    <a:lstStyle/>
                    <a:p>
                      <a:r>
                        <a:rPr lang="fr-FR" b="1" dirty="0" smtClean="0">
                          <a:solidFill>
                            <a:schemeClr val="tx1"/>
                          </a:solidFill>
                        </a:rPr>
                        <a:t>318: </a:t>
                      </a:r>
                      <a:r>
                        <a:rPr lang="fr-FR" b="1" dirty="0" smtClean="0">
                          <a:solidFill>
                            <a:srgbClr val="FF0000"/>
                          </a:solidFill>
                        </a:rPr>
                        <a:t>9,92%</a:t>
                      </a:r>
                      <a:endParaRPr lang="fr-FR" b="1" dirty="0">
                        <a:solidFill>
                          <a:srgbClr val="FF0000"/>
                        </a:solidFill>
                      </a:endParaRPr>
                    </a:p>
                  </a:txBody>
                  <a:tcPr/>
                </a:tc>
                <a:tc>
                  <a:txBody>
                    <a:bodyPr/>
                    <a:lstStyle/>
                    <a:p>
                      <a:r>
                        <a:rPr lang="fr-FR" dirty="0" smtClean="0"/>
                        <a:t>2633</a:t>
                      </a:r>
                      <a:endParaRPr lang="fr-FR" dirty="0"/>
                    </a:p>
                  </a:txBody>
                  <a:tcPr/>
                </a:tc>
                <a:tc>
                  <a:txBody>
                    <a:bodyPr/>
                    <a:lstStyle/>
                    <a:p>
                      <a:r>
                        <a:rPr lang="fr-FR" dirty="0" smtClean="0"/>
                        <a:t>256</a:t>
                      </a:r>
                      <a:endParaRPr lang="fr-FR" dirty="0"/>
                    </a:p>
                  </a:txBody>
                  <a:tcPr/>
                </a:tc>
              </a:tr>
              <a:tr h="370840">
                <a:tc>
                  <a:txBody>
                    <a:bodyPr/>
                    <a:lstStyle/>
                    <a:p>
                      <a:r>
                        <a:rPr lang="fr-FR" sz="1800" kern="1200" dirty="0" smtClean="0">
                          <a:solidFill>
                            <a:schemeClr val="dk1"/>
                          </a:solidFill>
                          <a:latin typeface="+mn-lt"/>
                          <a:ea typeface="+mn-ea"/>
                          <a:cs typeface="+mn-cs"/>
                        </a:rPr>
                        <a:t>Taquinerie à caractère sexuel</a:t>
                      </a:r>
                      <a:endParaRPr lang="fr-FR" dirty="0"/>
                    </a:p>
                  </a:txBody>
                  <a:tcPr/>
                </a:tc>
                <a:tc>
                  <a:txBody>
                    <a:bodyPr/>
                    <a:lstStyle/>
                    <a:p>
                      <a:r>
                        <a:rPr lang="fr-FR" b="1" dirty="0" smtClean="0">
                          <a:solidFill>
                            <a:schemeClr val="tx1"/>
                          </a:solidFill>
                        </a:rPr>
                        <a:t>405: </a:t>
                      </a:r>
                      <a:r>
                        <a:rPr lang="fr-FR" b="1" dirty="0" smtClean="0">
                          <a:solidFill>
                            <a:srgbClr val="FF0000"/>
                          </a:solidFill>
                        </a:rPr>
                        <a:t>12,63%</a:t>
                      </a:r>
                      <a:endParaRPr lang="fr-FR" b="1" dirty="0">
                        <a:solidFill>
                          <a:srgbClr val="FF0000"/>
                        </a:solidFill>
                      </a:endParaRPr>
                    </a:p>
                  </a:txBody>
                  <a:tcPr/>
                </a:tc>
                <a:tc>
                  <a:txBody>
                    <a:bodyPr/>
                    <a:lstStyle/>
                    <a:p>
                      <a:r>
                        <a:rPr lang="fr-FR" dirty="0" smtClean="0"/>
                        <a:t>2673</a:t>
                      </a:r>
                      <a:endParaRPr lang="fr-FR" dirty="0"/>
                    </a:p>
                  </a:txBody>
                  <a:tcPr/>
                </a:tc>
                <a:tc>
                  <a:txBody>
                    <a:bodyPr/>
                    <a:lstStyle/>
                    <a:p>
                      <a:r>
                        <a:rPr lang="fr-FR" dirty="0" smtClean="0"/>
                        <a:t>129</a:t>
                      </a:r>
                      <a:endParaRPr lang="fr-FR" dirty="0"/>
                    </a:p>
                  </a:txBody>
                  <a:tcPr/>
                </a:tc>
              </a:tr>
              <a:tr h="370840">
                <a:tc>
                  <a:txBody>
                    <a:bodyPr/>
                    <a:lstStyle/>
                    <a:p>
                      <a:r>
                        <a:rPr lang="fr-FR" sz="1800" kern="1200" dirty="0" smtClean="0">
                          <a:solidFill>
                            <a:schemeClr val="dk1"/>
                          </a:solidFill>
                          <a:latin typeface="+mn-lt"/>
                          <a:ea typeface="+mn-ea"/>
                          <a:cs typeface="+mn-cs"/>
                        </a:rPr>
                        <a:t>Remarque sur l’apparence physique</a:t>
                      </a:r>
                      <a:endParaRPr lang="fr-FR" dirty="0"/>
                    </a:p>
                  </a:txBody>
                  <a:tcPr/>
                </a:tc>
                <a:tc>
                  <a:txBody>
                    <a:bodyPr/>
                    <a:lstStyle/>
                    <a:p>
                      <a:r>
                        <a:rPr lang="fr-FR" b="1" dirty="0" smtClean="0">
                          <a:solidFill>
                            <a:schemeClr val="tx1"/>
                          </a:solidFill>
                        </a:rPr>
                        <a:t>669: </a:t>
                      </a:r>
                      <a:r>
                        <a:rPr lang="fr-FR" b="1" dirty="0" smtClean="0">
                          <a:solidFill>
                            <a:srgbClr val="FF0000"/>
                          </a:solidFill>
                        </a:rPr>
                        <a:t>20,86%</a:t>
                      </a:r>
                      <a:endParaRPr lang="fr-FR" b="1" dirty="0">
                        <a:solidFill>
                          <a:srgbClr val="FF0000"/>
                        </a:solidFill>
                      </a:endParaRPr>
                    </a:p>
                  </a:txBody>
                  <a:tcPr/>
                </a:tc>
                <a:tc>
                  <a:txBody>
                    <a:bodyPr/>
                    <a:lstStyle/>
                    <a:p>
                      <a:r>
                        <a:rPr lang="fr-FR" dirty="0" smtClean="0"/>
                        <a:t>2420</a:t>
                      </a:r>
                      <a:endParaRPr lang="fr-FR" dirty="0"/>
                    </a:p>
                  </a:txBody>
                  <a:tcPr/>
                </a:tc>
                <a:tc>
                  <a:txBody>
                    <a:bodyPr/>
                    <a:lstStyle/>
                    <a:p>
                      <a:r>
                        <a:rPr lang="fr-FR" dirty="0" smtClean="0"/>
                        <a:t>118</a:t>
                      </a:r>
                      <a:endParaRPr lang="fr-FR" dirty="0"/>
                    </a:p>
                  </a:txBody>
                  <a:tcPr/>
                </a:tc>
              </a:tr>
              <a:tr h="370840">
                <a:tc>
                  <a:txBody>
                    <a:bodyPr/>
                    <a:lstStyle/>
                    <a:p>
                      <a:r>
                        <a:rPr lang="fr-FR" sz="1800" kern="1200" dirty="0" smtClean="0">
                          <a:solidFill>
                            <a:schemeClr val="dk1"/>
                          </a:solidFill>
                          <a:latin typeface="+mn-lt"/>
                          <a:ea typeface="+mn-ea"/>
                          <a:cs typeface="+mn-cs"/>
                        </a:rPr>
                        <a:t>Attouchement</a:t>
                      </a:r>
                      <a:endParaRPr lang="fr-FR" dirty="0"/>
                    </a:p>
                  </a:txBody>
                  <a:tcPr/>
                </a:tc>
                <a:tc>
                  <a:txBody>
                    <a:bodyPr/>
                    <a:lstStyle/>
                    <a:p>
                      <a:r>
                        <a:rPr lang="fr-FR" b="1" dirty="0" smtClean="0">
                          <a:solidFill>
                            <a:schemeClr val="tx1"/>
                          </a:solidFill>
                        </a:rPr>
                        <a:t>506: </a:t>
                      </a:r>
                      <a:r>
                        <a:rPr lang="fr-FR" b="1" dirty="0" smtClean="0">
                          <a:solidFill>
                            <a:srgbClr val="FF0000"/>
                          </a:solidFill>
                        </a:rPr>
                        <a:t>15,78%</a:t>
                      </a:r>
                      <a:endParaRPr lang="fr-FR" b="1" dirty="0">
                        <a:solidFill>
                          <a:srgbClr val="FF0000"/>
                        </a:solidFill>
                      </a:endParaRPr>
                    </a:p>
                  </a:txBody>
                  <a:tcPr/>
                </a:tc>
                <a:tc>
                  <a:txBody>
                    <a:bodyPr/>
                    <a:lstStyle/>
                    <a:p>
                      <a:r>
                        <a:rPr lang="fr-FR" dirty="0" smtClean="0"/>
                        <a:t>2539</a:t>
                      </a:r>
                      <a:endParaRPr lang="fr-FR" dirty="0"/>
                    </a:p>
                  </a:txBody>
                  <a:tcPr/>
                </a:tc>
                <a:tc>
                  <a:txBody>
                    <a:bodyPr/>
                    <a:lstStyle/>
                    <a:p>
                      <a:r>
                        <a:rPr lang="fr-FR" dirty="0" smtClean="0"/>
                        <a:t>162</a:t>
                      </a:r>
                      <a:endParaRPr lang="fr-FR" dirty="0"/>
                    </a:p>
                  </a:txBody>
                  <a:tcPr/>
                </a:tc>
              </a:tr>
              <a:tr h="370840">
                <a:tc>
                  <a:txBody>
                    <a:bodyPr/>
                    <a:lstStyle/>
                    <a:p>
                      <a:r>
                        <a:rPr lang="fr-FR" dirty="0" smtClean="0"/>
                        <a:t>baisers</a:t>
                      </a:r>
                      <a:endParaRPr lang="fr-FR" dirty="0"/>
                    </a:p>
                  </a:txBody>
                  <a:tcPr/>
                </a:tc>
                <a:tc>
                  <a:txBody>
                    <a:bodyPr/>
                    <a:lstStyle/>
                    <a:p>
                      <a:r>
                        <a:rPr lang="fr-FR" b="1" dirty="0" smtClean="0">
                          <a:solidFill>
                            <a:schemeClr val="tx1"/>
                          </a:solidFill>
                        </a:rPr>
                        <a:t>166: </a:t>
                      </a:r>
                      <a:r>
                        <a:rPr lang="fr-FR" b="1" dirty="0" smtClean="0">
                          <a:solidFill>
                            <a:srgbClr val="FF0000"/>
                          </a:solidFill>
                        </a:rPr>
                        <a:t>5,18%</a:t>
                      </a:r>
                      <a:endParaRPr lang="fr-FR" b="1" dirty="0">
                        <a:solidFill>
                          <a:srgbClr val="FF0000"/>
                        </a:solidFill>
                      </a:endParaRPr>
                    </a:p>
                  </a:txBody>
                  <a:tcPr/>
                </a:tc>
                <a:tc>
                  <a:txBody>
                    <a:bodyPr/>
                    <a:lstStyle/>
                    <a:p>
                      <a:r>
                        <a:rPr lang="fr-FR" dirty="0" smtClean="0"/>
                        <a:t>2910</a:t>
                      </a:r>
                      <a:endParaRPr lang="fr-FR" dirty="0"/>
                    </a:p>
                  </a:txBody>
                  <a:tcPr/>
                </a:tc>
                <a:tc>
                  <a:txBody>
                    <a:bodyPr/>
                    <a:lstStyle/>
                    <a:p>
                      <a:r>
                        <a:rPr lang="fr-FR" dirty="0" smtClean="0"/>
                        <a:t>131</a:t>
                      </a:r>
                      <a:endParaRPr lang="fr-FR" dirty="0"/>
                    </a:p>
                  </a:txBody>
                  <a:tcPr/>
                </a:tc>
              </a:tr>
              <a:tr h="370840">
                <a:tc>
                  <a:txBody>
                    <a:bodyPr/>
                    <a:lstStyle/>
                    <a:p>
                      <a:r>
                        <a:rPr lang="fr-FR" dirty="0" smtClean="0"/>
                        <a:t>Proposition sexuelle ou autre proposition d’intimité non désirée</a:t>
                      </a:r>
                      <a:endParaRPr lang="fr-FR" dirty="0"/>
                    </a:p>
                  </a:txBody>
                  <a:tcPr/>
                </a:tc>
                <a:tc>
                  <a:txBody>
                    <a:bodyPr/>
                    <a:lstStyle/>
                    <a:p>
                      <a:r>
                        <a:rPr lang="fr-FR" b="1" dirty="0" smtClean="0">
                          <a:solidFill>
                            <a:schemeClr val="tx1"/>
                          </a:solidFill>
                        </a:rPr>
                        <a:t>127: </a:t>
                      </a:r>
                      <a:r>
                        <a:rPr lang="fr-FR" b="1" dirty="0" smtClean="0">
                          <a:solidFill>
                            <a:srgbClr val="FF0000"/>
                          </a:solidFill>
                        </a:rPr>
                        <a:t>3,96%</a:t>
                      </a:r>
                      <a:endParaRPr lang="fr-FR" b="1" dirty="0">
                        <a:solidFill>
                          <a:srgbClr val="FF0000"/>
                        </a:solidFill>
                      </a:endParaRPr>
                    </a:p>
                  </a:txBody>
                  <a:tcPr/>
                </a:tc>
                <a:tc>
                  <a:txBody>
                    <a:bodyPr/>
                    <a:lstStyle/>
                    <a:p>
                      <a:r>
                        <a:rPr lang="fr-FR" dirty="0" smtClean="0"/>
                        <a:t>2918</a:t>
                      </a:r>
                      <a:endParaRPr lang="fr-FR" dirty="0"/>
                    </a:p>
                  </a:txBody>
                  <a:tcPr/>
                </a:tc>
                <a:tc>
                  <a:txBody>
                    <a:bodyPr/>
                    <a:lstStyle/>
                    <a:p>
                      <a:r>
                        <a:rPr lang="fr-FR" dirty="0" smtClean="0"/>
                        <a:t>162</a:t>
                      </a:r>
                      <a:endParaRPr lang="fr-FR" dirty="0"/>
                    </a:p>
                  </a:txBody>
                  <a:tcPr/>
                </a:tc>
              </a:tr>
              <a:tr h="370840">
                <a:tc>
                  <a:txBody>
                    <a:bodyPr/>
                    <a:lstStyle/>
                    <a:p>
                      <a:r>
                        <a:rPr lang="fr-FR" dirty="0" smtClean="0"/>
                        <a:t>Promesse de récompense</a:t>
                      </a:r>
                      <a:endParaRPr lang="fr-FR" dirty="0"/>
                    </a:p>
                  </a:txBody>
                  <a:tcPr/>
                </a:tc>
                <a:tc>
                  <a:txBody>
                    <a:bodyPr/>
                    <a:lstStyle/>
                    <a:p>
                      <a:r>
                        <a:rPr lang="fr-FR" b="1" dirty="0" smtClean="0">
                          <a:solidFill>
                            <a:schemeClr val="tx1"/>
                          </a:solidFill>
                        </a:rPr>
                        <a:t>419: </a:t>
                      </a:r>
                      <a:r>
                        <a:rPr lang="fr-FR" b="1" dirty="0" smtClean="0">
                          <a:solidFill>
                            <a:srgbClr val="FF0000"/>
                          </a:solidFill>
                        </a:rPr>
                        <a:t>13,07%</a:t>
                      </a:r>
                      <a:endParaRPr lang="fr-FR" b="1" dirty="0">
                        <a:solidFill>
                          <a:srgbClr val="FF0000"/>
                        </a:solidFill>
                      </a:endParaRPr>
                    </a:p>
                  </a:txBody>
                  <a:tcPr/>
                </a:tc>
                <a:tc>
                  <a:txBody>
                    <a:bodyPr/>
                    <a:lstStyle/>
                    <a:p>
                      <a:r>
                        <a:rPr lang="fr-FR" dirty="0" smtClean="0"/>
                        <a:t>2651</a:t>
                      </a:r>
                      <a:endParaRPr lang="fr-FR" dirty="0"/>
                    </a:p>
                  </a:txBody>
                  <a:tcPr/>
                </a:tc>
                <a:tc>
                  <a:txBody>
                    <a:bodyPr/>
                    <a:lstStyle/>
                    <a:p>
                      <a:r>
                        <a:rPr lang="fr-FR" dirty="0" smtClean="0"/>
                        <a:t>137</a:t>
                      </a:r>
                      <a:endParaRPr lang="fr-FR" dirty="0"/>
                    </a:p>
                  </a:txBody>
                  <a:tcPr/>
                </a:tc>
              </a:tr>
              <a:tr h="370840">
                <a:tc>
                  <a:txBody>
                    <a:bodyPr/>
                    <a:lstStyle/>
                    <a:p>
                      <a:r>
                        <a:rPr lang="fr-FR" sz="1800" kern="1200" dirty="0" smtClean="0">
                          <a:solidFill>
                            <a:schemeClr val="dk1"/>
                          </a:solidFill>
                          <a:latin typeface="+mn-lt"/>
                          <a:ea typeface="+mn-ea"/>
                          <a:cs typeface="+mn-cs"/>
                        </a:rPr>
                        <a:t>Menace de représailles ou représailles liées à des demandes sexuelles</a:t>
                      </a:r>
                      <a:endParaRPr lang="fr-FR" dirty="0"/>
                    </a:p>
                  </a:txBody>
                  <a:tcPr/>
                </a:tc>
                <a:tc>
                  <a:txBody>
                    <a:bodyPr/>
                    <a:lstStyle/>
                    <a:p>
                      <a:r>
                        <a:rPr lang="fr-FR" b="1" dirty="0" smtClean="0">
                          <a:solidFill>
                            <a:schemeClr val="tx1"/>
                          </a:solidFill>
                        </a:rPr>
                        <a:t>239: </a:t>
                      </a:r>
                      <a:r>
                        <a:rPr lang="fr-FR" b="1" dirty="0" smtClean="0">
                          <a:solidFill>
                            <a:srgbClr val="FF0000"/>
                          </a:solidFill>
                        </a:rPr>
                        <a:t>7,45%</a:t>
                      </a:r>
                      <a:endParaRPr lang="fr-FR" b="1" dirty="0">
                        <a:solidFill>
                          <a:srgbClr val="FF0000"/>
                        </a:solidFill>
                      </a:endParaRPr>
                    </a:p>
                  </a:txBody>
                  <a:tcPr/>
                </a:tc>
                <a:tc>
                  <a:txBody>
                    <a:bodyPr/>
                    <a:lstStyle/>
                    <a:p>
                      <a:r>
                        <a:rPr lang="fr-FR" dirty="0" smtClean="0"/>
                        <a:t>2801</a:t>
                      </a:r>
                      <a:endParaRPr lang="fr-FR" dirty="0"/>
                    </a:p>
                  </a:txBody>
                  <a:tcPr/>
                </a:tc>
                <a:tc>
                  <a:txBody>
                    <a:bodyPr/>
                    <a:lstStyle/>
                    <a:p>
                      <a:r>
                        <a:rPr lang="fr-FR" dirty="0" smtClean="0"/>
                        <a:t>167</a:t>
                      </a:r>
                      <a:endParaRPr lang="fr-FR" dirty="0"/>
                    </a:p>
                  </a:txBody>
                  <a:tcPr/>
                </a:tc>
              </a:tr>
              <a:tr h="370840">
                <a:tc>
                  <a:txBody>
                    <a:bodyPr/>
                    <a:lstStyle/>
                    <a:p>
                      <a:r>
                        <a:rPr lang="fr-FR" dirty="0" smtClean="0"/>
                        <a:t>Intrusion dans la vie privée</a:t>
                      </a:r>
                      <a:endParaRPr lang="fr-FR" dirty="0"/>
                    </a:p>
                  </a:txBody>
                  <a:tcPr/>
                </a:tc>
                <a:tc>
                  <a:txBody>
                    <a:bodyPr/>
                    <a:lstStyle/>
                    <a:p>
                      <a:r>
                        <a:rPr lang="fr-FR" b="1" dirty="0" smtClean="0">
                          <a:solidFill>
                            <a:schemeClr val="tx1"/>
                          </a:solidFill>
                        </a:rPr>
                        <a:t>272</a:t>
                      </a:r>
                      <a:r>
                        <a:rPr lang="fr-FR" b="1" dirty="0" smtClean="0">
                          <a:solidFill>
                            <a:srgbClr val="FF0000"/>
                          </a:solidFill>
                        </a:rPr>
                        <a:t>: 8,48%</a:t>
                      </a:r>
                      <a:endParaRPr lang="fr-FR" b="1" dirty="0">
                        <a:solidFill>
                          <a:srgbClr val="FF0000"/>
                        </a:solidFill>
                      </a:endParaRPr>
                    </a:p>
                  </a:txBody>
                  <a:tcPr/>
                </a:tc>
                <a:tc>
                  <a:txBody>
                    <a:bodyPr/>
                    <a:lstStyle/>
                    <a:p>
                      <a:r>
                        <a:rPr lang="fr-FR" dirty="0" smtClean="0"/>
                        <a:t>2711</a:t>
                      </a:r>
                      <a:endParaRPr lang="fr-FR" dirty="0"/>
                    </a:p>
                  </a:txBody>
                  <a:tcPr/>
                </a:tc>
                <a:tc>
                  <a:txBody>
                    <a:bodyPr/>
                    <a:lstStyle/>
                    <a:p>
                      <a:r>
                        <a:rPr lang="fr-FR" dirty="0" smtClean="0"/>
                        <a:t>234</a:t>
                      </a:r>
                      <a:endParaRPr lang="fr-FR" dirty="0"/>
                    </a:p>
                  </a:txBody>
                  <a:tcPr/>
                </a:tc>
              </a:tr>
              <a:tr h="477440">
                <a:tc>
                  <a:txBody>
                    <a:bodyPr/>
                    <a:lstStyle/>
                    <a:p>
                      <a:r>
                        <a:rPr lang="fr-FR" dirty="0" smtClean="0"/>
                        <a:t>Confrontée</a:t>
                      </a:r>
                      <a:r>
                        <a:rPr lang="fr-FR" baseline="0" dirty="0" smtClean="0"/>
                        <a:t> à une exhibition</a:t>
                      </a:r>
                      <a:endParaRPr lang="fr-FR" dirty="0"/>
                    </a:p>
                  </a:txBody>
                  <a:tcPr/>
                </a:tc>
                <a:tc>
                  <a:txBody>
                    <a:bodyPr/>
                    <a:lstStyle/>
                    <a:p>
                      <a:r>
                        <a:rPr lang="fr-FR" b="1" dirty="0" smtClean="0">
                          <a:solidFill>
                            <a:schemeClr val="tx1"/>
                          </a:solidFill>
                        </a:rPr>
                        <a:t>80: </a:t>
                      </a:r>
                      <a:r>
                        <a:rPr lang="fr-FR" b="1" dirty="0" smtClean="0">
                          <a:solidFill>
                            <a:srgbClr val="FF0000"/>
                          </a:solidFill>
                        </a:rPr>
                        <a:t>2,49%</a:t>
                      </a:r>
                      <a:endParaRPr lang="fr-FR" b="1" dirty="0">
                        <a:solidFill>
                          <a:srgbClr val="FF0000"/>
                        </a:solidFill>
                      </a:endParaRPr>
                    </a:p>
                  </a:txBody>
                  <a:tcPr/>
                </a:tc>
                <a:tc>
                  <a:txBody>
                    <a:bodyPr/>
                    <a:lstStyle/>
                    <a:p>
                      <a:r>
                        <a:rPr lang="fr-FR" dirty="0" smtClean="0"/>
                        <a:t>2952</a:t>
                      </a:r>
                      <a:endParaRPr lang="fr-FR" dirty="0"/>
                    </a:p>
                  </a:txBody>
                  <a:tcPr/>
                </a:tc>
                <a:tc>
                  <a:txBody>
                    <a:bodyPr/>
                    <a:lstStyle/>
                    <a:p>
                      <a:r>
                        <a:rPr lang="fr-FR" dirty="0" smtClean="0"/>
                        <a:t>175</a:t>
                      </a:r>
                      <a:endParaRPr lang="fr-FR" dirty="0"/>
                    </a:p>
                  </a:txBody>
                  <a:tcPr/>
                </a:tc>
              </a:tr>
              <a:tr h="370840">
                <a:tc>
                  <a:txBody>
                    <a:bodyPr/>
                    <a:lstStyle/>
                    <a:p>
                      <a:r>
                        <a:rPr lang="fr-FR" sz="1800" kern="1200" dirty="0" smtClean="0">
                          <a:solidFill>
                            <a:schemeClr val="dk1"/>
                          </a:solidFill>
                          <a:latin typeface="+mn-lt"/>
                          <a:ea typeface="+mn-ea"/>
                          <a:cs typeface="+mn-cs"/>
                        </a:rPr>
                        <a:t>Soumission de texte à connotation sexuelle</a:t>
                      </a:r>
                    </a:p>
                    <a:p>
                      <a:r>
                        <a:rPr lang="fr-FR" sz="1800" kern="1200" dirty="0" smtClean="0">
                          <a:solidFill>
                            <a:schemeClr val="dk1"/>
                          </a:solidFill>
                          <a:latin typeface="+mn-lt"/>
                          <a:ea typeface="+mn-ea"/>
                          <a:cs typeface="+mn-cs"/>
                        </a:rPr>
                        <a:t>Agression sexuelle</a:t>
                      </a:r>
                      <a:endParaRPr lang="fr-FR" dirty="0"/>
                    </a:p>
                  </a:txBody>
                  <a:tcPr/>
                </a:tc>
                <a:tc>
                  <a:txBody>
                    <a:bodyPr/>
                    <a:lstStyle/>
                    <a:p>
                      <a:r>
                        <a:rPr lang="fr-FR" b="1" dirty="0" smtClean="0">
                          <a:solidFill>
                            <a:schemeClr val="tx1"/>
                          </a:solidFill>
                        </a:rPr>
                        <a:t>84</a:t>
                      </a:r>
                      <a:r>
                        <a:rPr lang="fr-FR" b="1" dirty="0" smtClean="0">
                          <a:solidFill>
                            <a:srgbClr val="FF0000"/>
                          </a:solidFill>
                        </a:rPr>
                        <a:t>: 2,62%</a:t>
                      </a:r>
                    </a:p>
                    <a:p>
                      <a:r>
                        <a:rPr lang="fr-FR" b="1" dirty="0" smtClean="0">
                          <a:solidFill>
                            <a:schemeClr val="tx1"/>
                          </a:solidFill>
                        </a:rPr>
                        <a:t>58: </a:t>
                      </a:r>
                      <a:r>
                        <a:rPr lang="fr-FR" b="1" dirty="0" smtClean="0">
                          <a:solidFill>
                            <a:srgbClr val="FF0000"/>
                          </a:solidFill>
                        </a:rPr>
                        <a:t>1,81%</a:t>
                      </a:r>
                      <a:endParaRPr lang="fr-FR" b="1" dirty="0">
                        <a:solidFill>
                          <a:srgbClr val="FF0000"/>
                        </a:solidFill>
                      </a:endParaRPr>
                    </a:p>
                  </a:txBody>
                  <a:tcPr/>
                </a:tc>
                <a:tc>
                  <a:txBody>
                    <a:bodyPr/>
                    <a:lstStyle/>
                    <a:p>
                      <a:r>
                        <a:rPr lang="fr-FR" dirty="0" smtClean="0"/>
                        <a:t>2964</a:t>
                      </a:r>
                    </a:p>
                    <a:p>
                      <a:r>
                        <a:rPr lang="fr-FR" dirty="0" smtClean="0"/>
                        <a:t>2909</a:t>
                      </a:r>
                      <a:endParaRPr lang="fr-FR" dirty="0"/>
                    </a:p>
                  </a:txBody>
                  <a:tcPr/>
                </a:tc>
                <a:tc>
                  <a:txBody>
                    <a:bodyPr/>
                    <a:lstStyle/>
                    <a:p>
                      <a:r>
                        <a:rPr lang="fr-FR" dirty="0" smtClean="0"/>
                        <a:t>159</a:t>
                      </a:r>
                    </a:p>
                    <a:p>
                      <a:r>
                        <a:rPr lang="fr-FR" dirty="0" smtClean="0"/>
                        <a:t>240</a:t>
                      </a:r>
                      <a:endParaRPr lang="fr-FR" dirty="0"/>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fr-FR" sz="3100" b="1" dirty="0"/>
              <a:t>Connaissez-vous une étudiante qui </a:t>
            </a:r>
            <a:r>
              <a:rPr lang="fr-FR" sz="3100" b="1" dirty="0" smtClean="0"/>
              <a:t>a </a:t>
            </a:r>
            <a:r>
              <a:rPr lang="fr-FR" sz="3100" b="1" dirty="0"/>
              <a:t>déjà </a:t>
            </a:r>
            <a:r>
              <a:rPr lang="fr-FR" sz="3100" b="1" dirty="0" smtClean="0"/>
              <a:t>subi </a:t>
            </a:r>
            <a:r>
              <a:rPr lang="fr-FR" sz="3100" b="1" dirty="0"/>
              <a:t>un des actes d’harcèlement cités </a:t>
            </a:r>
            <a:r>
              <a:rPr lang="fr-FR" sz="3100" b="1" dirty="0" smtClean="0"/>
              <a:t>plus </a:t>
            </a:r>
            <a:r>
              <a:rPr lang="fr-FR" sz="3100" b="1" dirty="0"/>
              <a:t>haut ? </a:t>
            </a:r>
            <a:r>
              <a:rPr lang="fr-FR" dirty="0"/>
              <a:t/>
            </a:r>
            <a:br>
              <a:rPr lang="fr-FR" dirty="0"/>
            </a:br>
            <a:endParaRPr lang="fr-FR" dirty="0"/>
          </a:p>
        </p:txBody>
      </p:sp>
      <p:sp>
        <p:nvSpPr>
          <p:cNvPr id="3" name="Espace réservé du contenu 2"/>
          <p:cNvSpPr>
            <a:spLocks noGrp="1"/>
          </p:cNvSpPr>
          <p:nvPr>
            <p:ph idx="1"/>
          </p:nvPr>
        </p:nvSpPr>
        <p:spPr/>
        <p:txBody>
          <a:bodyPr/>
          <a:lstStyle/>
          <a:p>
            <a:r>
              <a:rPr lang="fr-FR" dirty="0" smtClean="0"/>
              <a:t>Oui: 1 555  (</a:t>
            </a:r>
            <a:r>
              <a:rPr lang="fr-FR" b="1" dirty="0" smtClean="0"/>
              <a:t>48,49 %)</a:t>
            </a:r>
          </a:p>
          <a:p>
            <a:r>
              <a:rPr lang="fr-FR" dirty="0" smtClean="0"/>
              <a:t>Non:</a:t>
            </a:r>
            <a:r>
              <a:rPr lang="fr-FR" dirty="0"/>
              <a:t> </a:t>
            </a:r>
            <a:r>
              <a:rPr lang="fr-FR" dirty="0" smtClean="0"/>
              <a:t>1 526 (47,58 %) </a:t>
            </a:r>
          </a:p>
          <a:p>
            <a:r>
              <a:rPr lang="fr-FR" dirty="0"/>
              <a:t>Non </a:t>
            </a:r>
            <a:r>
              <a:rPr lang="fr-FR" dirty="0" smtClean="0"/>
              <a:t>précisé: 126 (3,93 %)</a:t>
            </a:r>
          </a:p>
          <a:p>
            <a:r>
              <a:rPr lang="fr-FR" dirty="0" smtClean="0"/>
              <a:t>Total: 3 207</a:t>
            </a:r>
            <a:endParaRPr lang="fr-FR" dirty="0"/>
          </a:p>
          <a:p>
            <a:endParaRPr lang="fr-F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60648"/>
            <a:ext cx="8229600" cy="1143000"/>
          </a:xfrm>
        </p:spPr>
        <p:txBody>
          <a:bodyPr>
            <a:normAutofit fontScale="90000"/>
          </a:bodyPr>
          <a:lstStyle/>
          <a:p>
            <a:r>
              <a:rPr lang="fr-FR" sz="3100" b="1" dirty="0" smtClean="0"/>
              <a:t>Précisez </a:t>
            </a:r>
            <a:r>
              <a:rPr lang="fr-FR" sz="3100" b="1" dirty="0"/>
              <a:t>le nombre </a:t>
            </a:r>
            <a:r>
              <a:rPr lang="fr-FR" sz="3100" b="1" dirty="0" smtClean="0"/>
              <a:t>d’étudiantes harcelées </a:t>
            </a:r>
            <a:r>
              <a:rPr lang="fr-FR" sz="3100" b="1" dirty="0"/>
              <a:t>et l’acte subi ?</a:t>
            </a:r>
            <a:r>
              <a:rPr lang="fr-FR" dirty="0"/>
              <a:t/>
            </a:r>
            <a:br>
              <a:rPr lang="fr-FR" dirty="0"/>
            </a:br>
            <a:endParaRPr lang="fr-FR" dirty="0"/>
          </a:p>
        </p:txBody>
      </p:sp>
      <p:sp>
        <p:nvSpPr>
          <p:cNvPr id="3" name="Espace réservé du contenu 2"/>
          <p:cNvSpPr>
            <a:spLocks noGrp="1"/>
          </p:cNvSpPr>
          <p:nvPr>
            <p:ph idx="1"/>
          </p:nvPr>
        </p:nvSpPr>
        <p:spPr/>
        <p:txBody>
          <a:bodyPr>
            <a:normAutofit/>
          </a:bodyPr>
          <a:lstStyle/>
          <a:p>
            <a:r>
              <a:rPr lang="fr-FR" b="1" dirty="0" smtClean="0"/>
              <a:t>1: 343  soit 23 %</a:t>
            </a:r>
          </a:p>
          <a:p>
            <a:r>
              <a:rPr lang="fr-FR" b="1" dirty="0" smtClean="0"/>
              <a:t>2: 327 soit 21 %</a:t>
            </a:r>
          </a:p>
          <a:p>
            <a:r>
              <a:rPr lang="fr-FR" dirty="0" smtClean="0"/>
              <a:t>3: 186 soit 12 %</a:t>
            </a:r>
          </a:p>
          <a:p>
            <a:r>
              <a:rPr lang="fr-FR" dirty="0" smtClean="0"/>
              <a:t>4: 162 soit 11 %</a:t>
            </a:r>
          </a:p>
          <a:p>
            <a:r>
              <a:rPr lang="fr-FR" b="1" dirty="0"/>
              <a:t>&gt;</a:t>
            </a:r>
            <a:r>
              <a:rPr lang="fr-FR" b="1" dirty="0" smtClean="0"/>
              <a:t>4 : 513 soit 33 %</a:t>
            </a:r>
            <a:endParaRPr lang="fr-FR" b="1" dirty="0"/>
          </a:p>
          <a:p>
            <a:endParaRPr lang="fr-FR" dirty="0"/>
          </a:p>
          <a:p>
            <a:endParaRPr lang="fr-FR" dirty="0"/>
          </a:p>
          <a:p>
            <a:endParaRPr lang="fr-FR" dirty="0"/>
          </a:p>
          <a:p>
            <a:endParaRPr lang="fr-FR" dirty="0"/>
          </a:p>
          <a:p>
            <a:endParaRPr lang="fr-F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b="1" dirty="0"/>
              <a:t>Avez-vous autre chose à </a:t>
            </a:r>
            <a:r>
              <a:rPr lang="fr-FR" sz="3600" b="1" dirty="0" smtClean="0"/>
              <a:t>ajouter</a:t>
            </a:r>
            <a:r>
              <a:rPr lang="fr-FR" sz="3600" b="1" dirty="0"/>
              <a:t> ? </a:t>
            </a:r>
            <a:r>
              <a:rPr lang="fr-FR" dirty="0"/>
              <a:t/>
            </a:r>
            <a:br>
              <a:rPr lang="fr-FR" dirty="0"/>
            </a:br>
            <a:endParaRPr lang="fr-FR" dirty="0"/>
          </a:p>
        </p:txBody>
      </p:sp>
      <p:sp>
        <p:nvSpPr>
          <p:cNvPr id="3" name="Espace réservé du contenu 2"/>
          <p:cNvSpPr>
            <a:spLocks noGrp="1"/>
          </p:cNvSpPr>
          <p:nvPr>
            <p:ph idx="1"/>
          </p:nvPr>
        </p:nvSpPr>
        <p:spPr>
          <a:xfrm>
            <a:off x="457200" y="980728"/>
            <a:ext cx="8229600" cy="6480720"/>
          </a:xfrm>
        </p:spPr>
        <p:txBody>
          <a:bodyPr>
            <a:noAutofit/>
          </a:bodyPr>
          <a:lstStyle/>
          <a:p>
            <a:r>
              <a:rPr lang="fr-FR" sz="1800" dirty="0"/>
              <a:t>L’université reste un milieu plus </a:t>
            </a:r>
            <a:r>
              <a:rPr lang="fr-FR" sz="1800" dirty="0" smtClean="0"/>
              <a:t>ou </a:t>
            </a:r>
            <a:r>
              <a:rPr lang="fr-FR" sz="1800" dirty="0"/>
              <a:t>moins respectueux par rapport aux autres</a:t>
            </a:r>
          </a:p>
          <a:p>
            <a:r>
              <a:rPr lang="fr-FR" sz="1800" dirty="0" smtClean="0"/>
              <a:t>Phénomène </a:t>
            </a:r>
            <a:r>
              <a:rPr lang="fr-FR" sz="1800" dirty="0"/>
              <a:t>qui se voit surtout dans l’université et on doit sensibiliser les gens</a:t>
            </a:r>
          </a:p>
          <a:p>
            <a:r>
              <a:rPr lang="fr-FR" sz="1800" b="1" dirty="0" smtClean="0"/>
              <a:t>C</a:t>
            </a:r>
            <a:r>
              <a:rPr lang="fr-FR" sz="1800" b="1" dirty="0"/>
              <a:t>’ est un sujet qui reste malgré tout tabou </a:t>
            </a:r>
            <a:r>
              <a:rPr lang="fr-FR" sz="1800" dirty="0"/>
              <a:t>dans notre société, ce qui profite aux auteurs </a:t>
            </a:r>
            <a:r>
              <a:rPr lang="fr-FR" sz="1800" dirty="0" smtClean="0"/>
              <a:t> d’harcèlement </a:t>
            </a:r>
            <a:r>
              <a:rPr lang="fr-FR" sz="1800" dirty="0"/>
              <a:t>sexuel</a:t>
            </a:r>
          </a:p>
          <a:p>
            <a:r>
              <a:rPr lang="fr-FR" sz="1800" dirty="0" smtClean="0"/>
              <a:t>Cela </a:t>
            </a:r>
            <a:r>
              <a:rPr lang="fr-FR" sz="1800" dirty="0"/>
              <a:t>représente de plus en plus de </a:t>
            </a:r>
            <a:r>
              <a:rPr lang="fr-FR" sz="1800" dirty="0" smtClean="0"/>
              <a:t>victimes </a:t>
            </a:r>
            <a:r>
              <a:rPr lang="fr-FR" sz="1800" dirty="0"/>
              <a:t>de nos jours, </a:t>
            </a:r>
            <a:r>
              <a:rPr lang="fr-FR" sz="1800" dirty="0" smtClean="0"/>
              <a:t>personne </a:t>
            </a:r>
            <a:r>
              <a:rPr lang="fr-FR" sz="1800" dirty="0"/>
              <a:t>ne prend les choses en mains pour arrêter ce fléau et les filles le subissent et certaines sont </a:t>
            </a:r>
            <a:r>
              <a:rPr lang="fr-FR" sz="1800" dirty="0" smtClean="0"/>
              <a:t>obligées de se soumettre afin </a:t>
            </a:r>
            <a:r>
              <a:rPr lang="fr-FR" sz="1800" dirty="0"/>
              <a:t>de réussir dans </a:t>
            </a:r>
            <a:r>
              <a:rPr lang="fr-FR" sz="1800" dirty="0" smtClean="0"/>
              <a:t>leurs </a:t>
            </a:r>
            <a:r>
              <a:rPr lang="fr-FR" sz="1800" dirty="0"/>
              <a:t>études et comme tout sujet tabou, il est difficile, j’espère que cela se réglera.</a:t>
            </a:r>
          </a:p>
          <a:p>
            <a:r>
              <a:rPr lang="fr-FR" sz="1800" dirty="0" smtClean="0"/>
              <a:t>Il </a:t>
            </a:r>
            <a:r>
              <a:rPr lang="fr-FR" sz="1800" dirty="0"/>
              <a:t>devient un </a:t>
            </a:r>
            <a:r>
              <a:rPr lang="fr-FR" sz="1800" b="1" dirty="0"/>
              <a:t>acte fréquent </a:t>
            </a:r>
            <a:r>
              <a:rPr lang="fr-FR" sz="1800" dirty="0"/>
              <a:t>de la part des enseignants</a:t>
            </a:r>
          </a:p>
          <a:p>
            <a:r>
              <a:rPr lang="fr-FR" sz="1800" dirty="0" smtClean="0"/>
              <a:t>Ce </a:t>
            </a:r>
            <a:r>
              <a:rPr lang="fr-FR" sz="1800" dirty="0"/>
              <a:t>phénomène est un cauchemar pour les élèves qui le subissent</a:t>
            </a:r>
          </a:p>
          <a:p>
            <a:r>
              <a:rPr lang="fr-FR" sz="1800" dirty="0" smtClean="0"/>
              <a:t>L’harcèlement </a:t>
            </a:r>
            <a:r>
              <a:rPr lang="fr-FR" sz="1800" dirty="0"/>
              <a:t>sexuel au sein des universités, </a:t>
            </a:r>
            <a:r>
              <a:rPr lang="fr-FR" sz="1800" dirty="0" smtClean="0"/>
              <a:t>c’est </a:t>
            </a:r>
            <a:r>
              <a:rPr lang="fr-FR" sz="1800" dirty="0"/>
              <a:t>une honte pour la société Algérienne soit disant musulmane, l’université est normalement un lieu d’étude, d’éducation  et de recherche</a:t>
            </a:r>
          </a:p>
          <a:p>
            <a:r>
              <a:rPr lang="fr-FR" sz="1800" b="1" dirty="0" smtClean="0"/>
              <a:t>Racisme</a:t>
            </a:r>
            <a:endParaRPr lang="fr-FR" sz="1800" b="1" dirty="0"/>
          </a:p>
          <a:p>
            <a:r>
              <a:rPr lang="fr-FR" sz="1800" dirty="0" smtClean="0"/>
              <a:t>Harcèlement </a:t>
            </a:r>
            <a:r>
              <a:rPr lang="fr-FR" sz="1800" dirty="0"/>
              <a:t>est plus souvent dans les rues</a:t>
            </a:r>
          </a:p>
          <a:p>
            <a:r>
              <a:rPr lang="fr-FR" sz="1800" dirty="0" smtClean="0"/>
              <a:t>Niveau </a:t>
            </a:r>
            <a:r>
              <a:rPr lang="fr-FR" sz="1800" dirty="0"/>
              <a:t>d’harcèlement sexuel est très </a:t>
            </a:r>
            <a:r>
              <a:rPr lang="fr-FR" sz="1800" dirty="0" smtClean="0"/>
              <a:t>élevé</a:t>
            </a:r>
            <a:endParaRPr lang="fr-FR" sz="1800" dirty="0"/>
          </a:p>
          <a:p>
            <a:r>
              <a:rPr lang="fr-FR" sz="1800" dirty="0" smtClean="0"/>
              <a:t>Il </a:t>
            </a:r>
            <a:r>
              <a:rPr lang="fr-FR" sz="1800" dirty="0"/>
              <a:t>faut prendre ce sujet au sérieux pour avoir une disparition </a:t>
            </a:r>
            <a:r>
              <a:rPr lang="fr-FR" sz="1800" dirty="0" smtClean="0"/>
              <a:t>radicale </a:t>
            </a:r>
            <a:r>
              <a:rPr lang="fr-FR" sz="1800" dirty="0"/>
              <a:t>de ce dangereux phénomène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Conclusions</a:t>
            </a:r>
            <a:endParaRPr lang="fr-FR" sz="3200" b="1" dirty="0"/>
          </a:p>
        </p:txBody>
      </p:sp>
      <p:sp>
        <p:nvSpPr>
          <p:cNvPr id="3" name="Espace réservé du contenu 2"/>
          <p:cNvSpPr>
            <a:spLocks noGrp="1"/>
          </p:cNvSpPr>
          <p:nvPr>
            <p:ph idx="1"/>
          </p:nvPr>
        </p:nvSpPr>
        <p:spPr/>
        <p:txBody>
          <a:bodyPr/>
          <a:lstStyle/>
          <a:p>
            <a:r>
              <a:rPr lang="fr-FR" dirty="0" smtClean="0"/>
              <a:t>Le harcèlement est un phénomène qui a tendance à se généraliser:</a:t>
            </a:r>
          </a:p>
          <a:p>
            <a:r>
              <a:rPr lang="fr-FR" dirty="0" smtClean="0"/>
              <a:t>- touche tout le pays</a:t>
            </a:r>
          </a:p>
          <a:p>
            <a:r>
              <a:rPr lang="fr-FR" dirty="0" smtClean="0"/>
              <a:t>-touche tous les secteurs</a:t>
            </a:r>
          </a:p>
          <a:p>
            <a:r>
              <a:rPr lang="fr-FR" dirty="0" smtClean="0"/>
              <a:t>-intéresse toutes les femmes: le classement de 2004: femmes divorcées, femmes célibataires, femmes mariées…</a:t>
            </a:r>
          </a:p>
          <a:p>
            <a:r>
              <a:rPr lang="fr-FR" dirty="0" smtClean="0"/>
              <a:t>Déliquescence des valeurs traditionnelles</a:t>
            </a:r>
            <a:endParaRPr lang="fr-F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Conclusions</a:t>
            </a:r>
            <a:endParaRPr lang="fr-FR" sz="3200" b="1" dirty="0"/>
          </a:p>
        </p:txBody>
      </p:sp>
      <p:sp>
        <p:nvSpPr>
          <p:cNvPr id="3" name="Espace réservé du contenu 2"/>
          <p:cNvSpPr>
            <a:spLocks noGrp="1"/>
          </p:cNvSpPr>
          <p:nvPr>
            <p:ph idx="1"/>
          </p:nvPr>
        </p:nvSpPr>
        <p:spPr/>
        <p:txBody>
          <a:bodyPr>
            <a:normAutofit fontScale="92500" lnSpcReduction="10000"/>
          </a:bodyPr>
          <a:lstStyle/>
          <a:p>
            <a:r>
              <a:rPr lang="fr-FR" b="1" dirty="0"/>
              <a:t>L’article 341 bis du code pénal</a:t>
            </a:r>
            <a:r>
              <a:rPr lang="fr-FR" dirty="0"/>
              <a:t>, </a:t>
            </a:r>
            <a:r>
              <a:rPr lang="fr-FR" dirty="0" smtClean="0"/>
              <a:t>du 20 </a:t>
            </a:r>
            <a:r>
              <a:rPr lang="fr-FR" dirty="0"/>
              <a:t>décembre 2006 (article 60 de la loi n°06-23 du 20 décembre 2006) </a:t>
            </a:r>
            <a:r>
              <a:rPr lang="fr-FR" dirty="0" smtClean="0"/>
              <a:t>considère </a:t>
            </a:r>
            <a:r>
              <a:rPr lang="fr-FR" dirty="0"/>
              <a:t>le harcèlement sexuel comme une infraction </a:t>
            </a:r>
            <a:r>
              <a:rPr lang="fr-FR" dirty="0" smtClean="0"/>
              <a:t>(chapitre </a:t>
            </a:r>
            <a:r>
              <a:rPr lang="fr-FR" dirty="0"/>
              <a:t>“attentat aux mœurs</a:t>
            </a:r>
            <a:r>
              <a:rPr lang="fr-FR" dirty="0" smtClean="0"/>
              <a:t>”). </a:t>
            </a:r>
          </a:p>
          <a:p>
            <a:pPr>
              <a:buFont typeface="Wingdings" pitchFamily="2" charset="2"/>
              <a:buChar char="Ø"/>
            </a:pPr>
            <a:r>
              <a:rPr lang="fr-FR" dirty="0" smtClean="0"/>
              <a:t>Celui </a:t>
            </a:r>
            <a:r>
              <a:rPr lang="fr-FR" dirty="0"/>
              <a:t>qui se rend coupable de cette infraction, en </a:t>
            </a:r>
            <a:r>
              <a:rPr lang="fr-FR" b="1" dirty="0"/>
              <a:t>abusant de son autorité </a:t>
            </a:r>
            <a:r>
              <a:rPr lang="fr-FR" dirty="0"/>
              <a:t>que lui confère sa fonction ou sa profession dans le but </a:t>
            </a:r>
            <a:r>
              <a:rPr lang="fr-FR" b="1" dirty="0"/>
              <a:t>d’obtenir des faveurs de nature sexuelle</a:t>
            </a:r>
            <a:r>
              <a:rPr lang="fr-FR" dirty="0"/>
              <a:t> est condamné à un emprisonnement de 2 mois à un an et d’une amende de 50 000 DA à 200 000 DA.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Limite de l’article 341 bis </a:t>
            </a:r>
            <a:endParaRPr lang="fr-FR" sz="3200" b="1" dirty="0"/>
          </a:p>
        </p:txBody>
      </p:sp>
      <p:sp>
        <p:nvSpPr>
          <p:cNvPr id="3" name="Espace réservé du contenu 2"/>
          <p:cNvSpPr>
            <a:spLocks noGrp="1"/>
          </p:cNvSpPr>
          <p:nvPr>
            <p:ph idx="1"/>
          </p:nvPr>
        </p:nvSpPr>
        <p:spPr/>
        <p:txBody>
          <a:bodyPr>
            <a:normAutofit fontScale="85000" lnSpcReduction="10000"/>
          </a:bodyPr>
          <a:lstStyle/>
          <a:p>
            <a:r>
              <a:rPr lang="fr-FR" dirty="0"/>
              <a:t>L</a:t>
            </a:r>
            <a:r>
              <a:rPr lang="fr-FR" dirty="0" smtClean="0"/>
              <a:t>e </a:t>
            </a:r>
            <a:r>
              <a:rPr lang="fr-FR" dirty="0"/>
              <a:t>code pénal </a:t>
            </a:r>
            <a:r>
              <a:rPr lang="fr-FR" dirty="0" smtClean="0"/>
              <a:t>donne une définition générale du harcèlement. </a:t>
            </a:r>
          </a:p>
          <a:p>
            <a:pPr>
              <a:buFont typeface="Wingdings" pitchFamily="2" charset="2"/>
              <a:buChar char="Ø"/>
            </a:pPr>
            <a:r>
              <a:rPr lang="fr-FR" dirty="0" smtClean="0"/>
              <a:t>La </a:t>
            </a:r>
            <a:r>
              <a:rPr lang="fr-FR" dirty="0"/>
              <a:t>victime doit </a:t>
            </a:r>
            <a:r>
              <a:rPr lang="fr-FR" b="1" dirty="0"/>
              <a:t>prouver les menaces </a:t>
            </a:r>
            <a:r>
              <a:rPr lang="fr-FR" dirty="0"/>
              <a:t>dont elle fait l’objet, les pressions et les contraintes qui sont exercées sur elle. </a:t>
            </a:r>
            <a:endParaRPr lang="fr-FR" dirty="0" smtClean="0"/>
          </a:p>
          <a:p>
            <a:pPr>
              <a:buFont typeface="Wingdings" pitchFamily="2" charset="2"/>
              <a:buChar char="Ø"/>
            </a:pPr>
            <a:r>
              <a:rPr lang="fr-FR" dirty="0" smtClean="0"/>
              <a:t>Il </a:t>
            </a:r>
            <a:r>
              <a:rPr lang="fr-FR" dirty="0"/>
              <a:t>est </a:t>
            </a:r>
            <a:r>
              <a:rPr lang="fr-FR" b="1" dirty="0"/>
              <a:t>difficile de rapporter ou de prouver des propos </a:t>
            </a:r>
            <a:r>
              <a:rPr lang="fr-FR" dirty="0"/>
              <a:t>malsains ou des gestes malveillants…  </a:t>
            </a:r>
            <a:r>
              <a:rPr lang="fr-FR" dirty="0" smtClean="0"/>
              <a:t>Il est </a:t>
            </a:r>
            <a:r>
              <a:rPr lang="fr-FR" dirty="0"/>
              <a:t>difficile d’apporter la </a:t>
            </a:r>
            <a:r>
              <a:rPr lang="fr-FR" dirty="0" smtClean="0"/>
              <a:t>preuve.</a:t>
            </a:r>
          </a:p>
          <a:p>
            <a:pPr>
              <a:buFont typeface="Wingdings" pitchFamily="2" charset="2"/>
              <a:buChar char="Ø"/>
            </a:pPr>
            <a:r>
              <a:rPr lang="fr-FR" dirty="0" smtClean="0"/>
              <a:t>les </a:t>
            </a:r>
            <a:r>
              <a:rPr lang="fr-FR" b="1" dirty="0"/>
              <a:t>témoins refusent </a:t>
            </a:r>
            <a:r>
              <a:rPr lang="fr-FR" dirty="0" smtClean="0"/>
              <a:t>souvent de </a:t>
            </a:r>
            <a:r>
              <a:rPr lang="fr-FR" dirty="0"/>
              <a:t>témoigner, par peur de </a:t>
            </a:r>
            <a:r>
              <a:rPr lang="fr-FR" dirty="0" smtClean="0"/>
              <a:t>représailles or ne pas dénoncer un harceleur doit être qualifié de non assistance à personne en danger! </a:t>
            </a:r>
            <a:endParaRPr lang="fr-FR" dirty="0"/>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 </a:t>
            </a:r>
            <a:r>
              <a:rPr lang="fr-FR" sz="3600" b="1" dirty="0"/>
              <a:t>Harcèlement sexuel en milieu professionnel</a:t>
            </a:r>
            <a:r>
              <a:rPr lang="fr-FR" sz="3600" dirty="0"/>
              <a:t> </a:t>
            </a:r>
          </a:p>
        </p:txBody>
      </p:sp>
      <p:sp>
        <p:nvSpPr>
          <p:cNvPr id="3" name="Espace réservé du contenu 2"/>
          <p:cNvSpPr>
            <a:spLocks noGrp="1"/>
          </p:cNvSpPr>
          <p:nvPr>
            <p:ph idx="1"/>
          </p:nvPr>
        </p:nvSpPr>
        <p:spPr/>
        <p:txBody>
          <a:bodyPr/>
          <a:lstStyle/>
          <a:p>
            <a:r>
              <a:rPr lang="fr-FR" dirty="0"/>
              <a:t>secteur public : santé, finances poste</a:t>
            </a:r>
            <a:r>
              <a:rPr lang="fr-FR" dirty="0" smtClean="0"/>
              <a:t>…</a:t>
            </a:r>
            <a:endParaRPr lang="fr-FR" dirty="0"/>
          </a:p>
          <a:p>
            <a:r>
              <a:rPr lang="fr-FR" dirty="0"/>
              <a:t>Durant le premier trimestre 2014.</a:t>
            </a:r>
          </a:p>
          <a:p>
            <a:r>
              <a:rPr lang="fr-FR" dirty="0"/>
              <a:t>5 wilaya  Alger, </a:t>
            </a:r>
            <a:r>
              <a:rPr lang="fr-FR" dirty="0" err="1"/>
              <a:t>Chlef</a:t>
            </a:r>
            <a:r>
              <a:rPr lang="fr-FR" dirty="0"/>
              <a:t>, </a:t>
            </a:r>
            <a:r>
              <a:rPr lang="fr-FR" dirty="0" smtClean="0"/>
              <a:t>Blida, </a:t>
            </a:r>
            <a:r>
              <a:rPr lang="fr-FR" dirty="0" err="1" smtClean="0"/>
              <a:t>Guelma,Tipasa</a:t>
            </a:r>
            <a:endParaRPr lang="fr-FR" dirty="0" smtClean="0"/>
          </a:p>
          <a:p>
            <a:r>
              <a:rPr lang="fr-FR" dirty="0"/>
              <a:t>600 femmes ont été </a:t>
            </a:r>
            <a:r>
              <a:rPr lang="fr-FR" dirty="0" smtClean="0"/>
              <a:t>interrogées</a:t>
            </a:r>
            <a:endParaRPr lang="fr-FR" dirty="0"/>
          </a:p>
          <a:p>
            <a:r>
              <a:rPr lang="fr-FR" dirty="0"/>
              <a:t>Un questionnaire a été distribue et rempli de façon anonyme comporte 15 questions et 20 sous questions</a:t>
            </a:r>
          </a:p>
          <a:p>
            <a:endParaRPr lang="fr-F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Conclusions</a:t>
            </a:r>
            <a:endParaRPr lang="fr-FR" sz="3200" b="1" dirty="0"/>
          </a:p>
        </p:txBody>
      </p:sp>
      <p:sp>
        <p:nvSpPr>
          <p:cNvPr id="3" name="Espace réservé du contenu 2"/>
          <p:cNvSpPr>
            <a:spLocks noGrp="1"/>
          </p:cNvSpPr>
          <p:nvPr>
            <p:ph idx="1"/>
          </p:nvPr>
        </p:nvSpPr>
        <p:spPr/>
        <p:txBody>
          <a:bodyPr>
            <a:normAutofit/>
          </a:bodyPr>
          <a:lstStyle/>
          <a:p>
            <a:r>
              <a:rPr lang="fr-FR" dirty="0" smtClean="0"/>
              <a:t>Préciser l’article 341 bis et le durcir</a:t>
            </a:r>
          </a:p>
          <a:p>
            <a:r>
              <a:rPr lang="fr-FR" dirty="0" smtClean="0"/>
              <a:t>Surtout </a:t>
            </a:r>
            <a:r>
              <a:rPr lang="fr-FR" b="1" dirty="0" smtClean="0"/>
              <a:t>inclusion dans la législation </a:t>
            </a:r>
            <a:r>
              <a:rPr lang="fr-FR" dirty="0" smtClean="0"/>
              <a:t>du travail de sanctions administratives: blâme, suspension voire  </a:t>
            </a:r>
            <a:r>
              <a:rPr lang="fr-FR" dirty="0"/>
              <a:t>licenciement de l’auteur. </a:t>
            </a:r>
            <a:endParaRPr lang="fr-FR" dirty="0" smtClean="0"/>
          </a:p>
          <a:p>
            <a:r>
              <a:rPr lang="fr-FR" dirty="0" smtClean="0"/>
              <a:t>Sensibilisation du personnel en milieu de travail et en milieu universitaire, mise en place de conseiller psychologique, de ligne verte?</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b="1" dirty="0" smtClean="0"/>
              <a:t>Différentes </a:t>
            </a:r>
            <a:r>
              <a:rPr lang="fr-FR" sz="3600" b="1" dirty="0"/>
              <a:t>définitions proposées</a:t>
            </a:r>
            <a:r>
              <a:rPr lang="fr-FR" b="1" dirty="0"/>
              <a:t> </a:t>
            </a:r>
            <a:br>
              <a:rPr lang="fr-FR" b="1" dirty="0"/>
            </a:br>
            <a:endParaRPr lang="fr-FR" dirty="0"/>
          </a:p>
        </p:txBody>
      </p:sp>
      <p:sp>
        <p:nvSpPr>
          <p:cNvPr id="3" name="Espace réservé du contenu 2"/>
          <p:cNvSpPr>
            <a:spLocks noGrp="1"/>
          </p:cNvSpPr>
          <p:nvPr>
            <p:ph idx="1"/>
          </p:nvPr>
        </p:nvSpPr>
        <p:spPr/>
        <p:txBody>
          <a:bodyPr>
            <a:normAutofit fontScale="70000" lnSpcReduction="20000"/>
          </a:bodyPr>
          <a:lstStyle/>
          <a:p>
            <a:pPr lvl="0"/>
            <a:r>
              <a:rPr lang="fr-FR" dirty="0" smtClean="0"/>
              <a:t>viol </a:t>
            </a:r>
            <a:r>
              <a:rPr lang="fr-FR" dirty="0"/>
              <a:t>de l’intimité</a:t>
            </a:r>
          </a:p>
          <a:p>
            <a:pPr lvl="0"/>
            <a:r>
              <a:rPr lang="fr-FR" dirty="0" smtClean="0"/>
              <a:t>paroles et </a:t>
            </a:r>
            <a:r>
              <a:rPr lang="fr-FR" dirty="0"/>
              <a:t>actes obscènes, </a:t>
            </a:r>
            <a:r>
              <a:rPr lang="fr-FR" dirty="0" smtClean="0"/>
              <a:t>faits </a:t>
            </a:r>
            <a:r>
              <a:rPr lang="fr-FR" dirty="0"/>
              <a:t>surtout par les hommes</a:t>
            </a:r>
          </a:p>
          <a:p>
            <a:pPr lvl="0"/>
            <a:r>
              <a:rPr lang="fr-FR" dirty="0" smtClean="0"/>
              <a:t>essayer d’attirer </a:t>
            </a:r>
            <a:r>
              <a:rPr lang="fr-FR" dirty="0"/>
              <a:t>les filles pour tomber dans des relations illicites</a:t>
            </a:r>
          </a:p>
          <a:p>
            <a:pPr lvl="0"/>
            <a:r>
              <a:rPr lang="fr-FR" dirty="0"/>
              <a:t>Montrer le désir sexuel  d’une manière directe ou indirecte</a:t>
            </a:r>
          </a:p>
          <a:p>
            <a:pPr lvl="0"/>
            <a:r>
              <a:rPr lang="fr-FR" dirty="0" smtClean="0"/>
              <a:t>viol </a:t>
            </a:r>
            <a:r>
              <a:rPr lang="fr-FR" dirty="0"/>
              <a:t>de la pudeur</a:t>
            </a:r>
          </a:p>
          <a:p>
            <a:pPr lvl="0"/>
            <a:r>
              <a:rPr lang="fr-FR" dirty="0" smtClean="0"/>
              <a:t>acte </a:t>
            </a:r>
            <a:r>
              <a:rPr lang="fr-FR" dirty="0"/>
              <a:t>immoral et aussi atteinte à la </a:t>
            </a:r>
            <a:r>
              <a:rPr lang="fr-FR" dirty="0" smtClean="0"/>
              <a:t>dignité, l’honneur et </a:t>
            </a:r>
            <a:r>
              <a:rPr lang="fr-FR" dirty="0"/>
              <a:t>la vie privée des femmes </a:t>
            </a:r>
          </a:p>
          <a:p>
            <a:pPr lvl="0"/>
            <a:r>
              <a:rPr lang="fr-FR" dirty="0"/>
              <a:t>Pratique dégoutante </a:t>
            </a:r>
            <a:r>
              <a:rPr lang="fr-FR" dirty="0" smtClean="0"/>
              <a:t> faites par certains </a:t>
            </a:r>
            <a:r>
              <a:rPr lang="fr-FR" dirty="0"/>
              <a:t>hommes envers les femmes</a:t>
            </a:r>
          </a:p>
          <a:p>
            <a:pPr lvl="0"/>
            <a:r>
              <a:rPr lang="fr-FR" dirty="0" smtClean="0"/>
              <a:t>Obliger </a:t>
            </a:r>
            <a:r>
              <a:rPr lang="fr-FR" dirty="0"/>
              <a:t>la victime a subir les tentations </a:t>
            </a:r>
            <a:r>
              <a:rPr lang="fr-FR" dirty="0" smtClean="0"/>
              <a:t>répétées </a:t>
            </a:r>
            <a:r>
              <a:rPr lang="fr-FR" dirty="0"/>
              <a:t>pour un objectif sexuel</a:t>
            </a:r>
          </a:p>
          <a:p>
            <a:pPr lvl="0"/>
            <a:r>
              <a:rPr lang="fr-FR" dirty="0"/>
              <a:t>Essayer </a:t>
            </a:r>
            <a:r>
              <a:rPr lang="fr-FR" dirty="0" smtClean="0"/>
              <a:t>d’établir </a:t>
            </a:r>
            <a:r>
              <a:rPr lang="fr-FR" dirty="0"/>
              <a:t>une relation </a:t>
            </a:r>
            <a:r>
              <a:rPr lang="fr-FR" dirty="0" smtClean="0"/>
              <a:t>sexuelle par des procédés illégaux</a:t>
            </a:r>
            <a:endParaRPr lang="fr-FR" dirty="0"/>
          </a:p>
          <a:p>
            <a:pPr lvl="0"/>
            <a:r>
              <a:rPr lang="fr-FR" dirty="0" smtClean="0"/>
              <a:t>paroles </a:t>
            </a:r>
            <a:r>
              <a:rPr lang="fr-FR" dirty="0"/>
              <a:t>et </a:t>
            </a:r>
            <a:r>
              <a:rPr lang="fr-FR" dirty="0" smtClean="0"/>
              <a:t>actes </a:t>
            </a:r>
            <a:r>
              <a:rPr lang="fr-FR" dirty="0"/>
              <a:t>non </a:t>
            </a:r>
            <a:r>
              <a:rPr lang="fr-FR" dirty="0" smtClean="0"/>
              <a:t>respectueux</a:t>
            </a:r>
            <a:endParaRPr lang="fr-FR" dirty="0"/>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Différentes définitions proposées </a:t>
            </a:r>
            <a:br>
              <a:rPr lang="fr-FR" sz="3200" b="1" dirty="0" smtClean="0"/>
            </a:br>
            <a:endParaRPr lang="fr-FR" sz="3200" dirty="0"/>
          </a:p>
        </p:txBody>
      </p:sp>
      <p:sp>
        <p:nvSpPr>
          <p:cNvPr id="3" name="Espace réservé du contenu 2"/>
          <p:cNvSpPr>
            <a:spLocks noGrp="1"/>
          </p:cNvSpPr>
          <p:nvPr>
            <p:ph idx="1"/>
          </p:nvPr>
        </p:nvSpPr>
        <p:spPr/>
        <p:txBody>
          <a:bodyPr>
            <a:normAutofit fontScale="85000" lnSpcReduction="10000"/>
          </a:bodyPr>
          <a:lstStyle/>
          <a:p>
            <a:pPr lvl="0"/>
            <a:r>
              <a:rPr lang="fr-FR" dirty="0" smtClean="0"/>
              <a:t>satisfaire ses </a:t>
            </a:r>
            <a:r>
              <a:rPr lang="fr-FR" dirty="0"/>
              <a:t>désirs </a:t>
            </a:r>
            <a:r>
              <a:rPr lang="fr-FR" dirty="0" smtClean="0"/>
              <a:t>et toucher à </a:t>
            </a:r>
            <a:r>
              <a:rPr lang="fr-FR" dirty="0"/>
              <a:t>l’honneur des autres</a:t>
            </a:r>
          </a:p>
          <a:p>
            <a:pPr lvl="0"/>
            <a:r>
              <a:rPr lang="fr-FR" dirty="0"/>
              <a:t>Ne peut être </a:t>
            </a:r>
            <a:r>
              <a:rPr lang="fr-FR" dirty="0" smtClean="0"/>
              <a:t>défini car </a:t>
            </a:r>
            <a:r>
              <a:rPr lang="fr-FR" dirty="0"/>
              <a:t>c’est un sujet </a:t>
            </a:r>
            <a:r>
              <a:rPr lang="fr-FR" dirty="0" smtClean="0"/>
              <a:t>tabou </a:t>
            </a:r>
            <a:r>
              <a:rPr lang="fr-FR" dirty="0"/>
              <a:t>et chaque personne le comprend </a:t>
            </a:r>
            <a:r>
              <a:rPr lang="fr-FR" dirty="0" smtClean="0"/>
              <a:t>à </a:t>
            </a:r>
            <a:r>
              <a:rPr lang="fr-FR" dirty="0"/>
              <a:t>sa manière</a:t>
            </a:r>
          </a:p>
          <a:p>
            <a:pPr lvl="0"/>
            <a:r>
              <a:rPr lang="fr-FR" dirty="0" smtClean="0"/>
              <a:t>agression </a:t>
            </a:r>
            <a:r>
              <a:rPr lang="fr-FR" dirty="0"/>
              <a:t>sexuelle </a:t>
            </a:r>
            <a:r>
              <a:rPr lang="fr-FR" dirty="0" smtClean="0"/>
              <a:t>imposée à une femme en recourant à des menaces ou à du chantage</a:t>
            </a:r>
            <a:endParaRPr lang="fr-FR" dirty="0"/>
          </a:p>
          <a:p>
            <a:pPr lvl="0"/>
            <a:r>
              <a:rPr lang="fr-FR" dirty="0" smtClean="0"/>
              <a:t>comportement animal</a:t>
            </a:r>
            <a:endParaRPr lang="fr-FR" dirty="0"/>
          </a:p>
          <a:p>
            <a:pPr lvl="0"/>
            <a:r>
              <a:rPr lang="fr-FR" dirty="0" smtClean="0"/>
              <a:t>acte </a:t>
            </a:r>
            <a:r>
              <a:rPr lang="fr-FR" dirty="0"/>
              <a:t>contre la religion islamique et la morale </a:t>
            </a:r>
          </a:p>
          <a:p>
            <a:pPr lvl="0"/>
            <a:r>
              <a:rPr lang="fr-FR" dirty="0" smtClean="0"/>
              <a:t>avoir </a:t>
            </a:r>
            <a:r>
              <a:rPr lang="fr-FR" dirty="0"/>
              <a:t>des intentions vicieuses </a:t>
            </a:r>
            <a:r>
              <a:rPr lang="fr-FR" dirty="0" smtClean="0"/>
              <a:t>envers </a:t>
            </a:r>
            <a:r>
              <a:rPr lang="fr-FR" dirty="0"/>
              <a:t>une personne avant de passer </a:t>
            </a:r>
            <a:r>
              <a:rPr lang="fr-FR" dirty="0" smtClean="0"/>
              <a:t>à </a:t>
            </a:r>
            <a:r>
              <a:rPr lang="fr-FR" dirty="0"/>
              <a:t>l’acte abusif.</a:t>
            </a:r>
          </a:p>
          <a:p>
            <a:pPr lvl="0"/>
            <a:r>
              <a:rPr lang="fr-FR" dirty="0" smtClean="0"/>
              <a:t>viol</a:t>
            </a:r>
            <a:endParaRPr lang="fr-FR" dirty="0"/>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Différentes définitions proposées </a:t>
            </a:r>
            <a:br>
              <a:rPr lang="fr-FR" sz="3200" b="1" dirty="0" smtClean="0"/>
            </a:br>
            <a:endParaRPr lang="fr-FR" sz="3200" dirty="0"/>
          </a:p>
        </p:txBody>
      </p:sp>
      <p:sp>
        <p:nvSpPr>
          <p:cNvPr id="3" name="Espace réservé du contenu 2"/>
          <p:cNvSpPr>
            <a:spLocks noGrp="1"/>
          </p:cNvSpPr>
          <p:nvPr>
            <p:ph idx="1"/>
          </p:nvPr>
        </p:nvSpPr>
        <p:spPr/>
        <p:txBody>
          <a:bodyPr>
            <a:normAutofit fontScale="77500" lnSpcReduction="20000"/>
          </a:bodyPr>
          <a:lstStyle/>
          <a:p>
            <a:pPr lvl="0"/>
            <a:r>
              <a:rPr lang="fr-FR" dirty="0" smtClean="0"/>
              <a:t>paroles </a:t>
            </a:r>
            <a:r>
              <a:rPr lang="fr-FR" dirty="0"/>
              <a:t>et </a:t>
            </a:r>
            <a:r>
              <a:rPr lang="fr-FR" dirty="0" smtClean="0"/>
              <a:t>actes </a:t>
            </a:r>
            <a:r>
              <a:rPr lang="fr-FR" dirty="0"/>
              <a:t>obscènes, </a:t>
            </a:r>
            <a:r>
              <a:rPr lang="fr-FR" dirty="0" smtClean="0"/>
              <a:t>faits </a:t>
            </a:r>
            <a:r>
              <a:rPr lang="fr-FR" dirty="0"/>
              <a:t>surtout par les hommes</a:t>
            </a:r>
          </a:p>
          <a:p>
            <a:pPr lvl="0"/>
            <a:r>
              <a:rPr lang="fr-FR" dirty="0"/>
              <a:t>Montrer le désir sexuel  d’une manière directe ou indirecte</a:t>
            </a:r>
          </a:p>
          <a:p>
            <a:pPr lvl="0"/>
            <a:r>
              <a:rPr lang="fr-FR" dirty="0" smtClean="0"/>
              <a:t>agression </a:t>
            </a:r>
            <a:r>
              <a:rPr lang="fr-FR" dirty="0"/>
              <a:t>de la </a:t>
            </a:r>
            <a:r>
              <a:rPr lang="fr-FR" dirty="0" smtClean="0"/>
              <a:t>femme  aux fins d’une </a:t>
            </a:r>
            <a:r>
              <a:rPr lang="fr-FR" dirty="0"/>
              <a:t>exploitation sexuelle  contre sa volonté </a:t>
            </a:r>
          </a:p>
          <a:p>
            <a:pPr lvl="0"/>
            <a:r>
              <a:rPr lang="fr-FR" dirty="0" smtClean="0"/>
              <a:t>acte </a:t>
            </a:r>
            <a:r>
              <a:rPr lang="fr-FR" dirty="0"/>
              <a:t>immoral et aussi atteinte à la </a:t>
            </a:r>
            <a:r>
              <a:rPr lang="fr-FR" dirty="0" smtClean="0"/>
              <a:t>dignité, l’honneur </a:t>
            </a:r>
            <a:r>
              <a:rPr lang="fr-FR" dirty="0"/>
              <a:t>et la vie privée des femmes</a:t>
            </a:r>
          </a:p>
          <a:p>
            <a:pPr lvl="0"/>
            <a:r>
              <a:rPr lang="fr-FR" dirty="0" smtClean="0"/>
              <a:t>infraction indécente sur </a:t>
            </a:r>
            <a:r>
              <a:rPr lang="fr-FR" dirty="0"/>
              <a:t>le corps par des paroles ou </a:t>
            </a:r>
            <a:r>
              <a:rPr lang="fr-FR" dirty="0" smtClean="0"/>
              <a:t>autre</a:t>
            </a:r>
            <a:endParaRPr lang="fr-FR" dirty="0"/>
          </a:p>
          <a:p>
            <a:pPr lvl="0"/>
            <a:r>
              <a:rPr lang="fr-FR" dirty="0" smtClean="0"/>
              <a:t>avoir </a:t>
            </a:r>
            <a:r>
              <a:rPr lang="fr-FR" dirty="0"/>
              <a:t>des intentions vicieuses </a:t>
            </a:r>
            <a:r>
              <a:rPr lang="fr-FR" dirty="0" smtClean="0"/>
              <a:t>envers </a:t>
            </a:r>
            <a:r>
              <a:rPr lang="fr-FR" dirty="0"/>
              <a:t>une personne.</a:t>
            </a:r>
          </a:p>
          <a:p>
            <a:pPr lvl="0"/>
            <a:r>
              <a:rPr lang="fr-FR" dirty="0" smtClean="0"/>
              <a:t>agression </a:t>
            </a:r>
            <a:r>
              <a:rPr lang="fr-FR" dirty="0"/>
              <a:t>sexuelle. </a:t>
            </a:r>
          </a:p>
          <a:p>
            <a:pPr lvl="0"/>
            <a:r>
              <a:rPr lang="fr-FR" dirty="0" smtClean="0"/>
              <a:t>Agressions répétées </a:t>
            </a:r>
            <a:r>
              <a:rPr lang="fr-FR" dirty="0"/>
              <a:t>par les paroles ou les gestes de la part des supérieurs pour intimidation.</a:t>
            </a:r>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Différentes définitions proposées</a:t>
            </a:r>
            <a:endParaRPr lang="fr-FR" sz="3200" dirty="0"/>
          </a:p>
        </p:txBody>
      </p:sp>
      <p:sp>
        <p:nvSpPr>
          <p:cNvPr id="3" name="Espace réservé du contenu 2"/>
          <p:cNvSpPr>
            <a:spLocks noGrp="1"/>
          </p:cNvSpPr>
          <p:nvPr>
            <p:ph idx="1"/>
          </p:nvPr>
        </p:nvSpPr>
        <p:spPr/>
        <p:txBody>
          <a:bodyPr>
            <a:normAutofit fontScale="92500" lnSpcReduction="20000"/>
          </a:bodyPr>
          <a:lstStyle/>
          <a:p>
            <a:pPr lvl="0"/>
            <a:r>
              <a:rPr lang="fr-FR" dirty="0"/>
              <a:t>Agression sexuelle par des paroles ou des gestes du sexe masculin envers le sexe féminin ou le contraire.</a:t>
            </a:r>
          </a:p>
          <a:p>
            <a:pPr lvl="0"/>
            <a:r>
              <a:rPr lang="fr-FR" dirty="0" smtClean="0"/>
              <a:t>atteinte </a:t>
            </a:r>
            <a:r>
              <a:rPr lang="fr-FR" dirty="0"/>
              <a:t>à la liberté et à la dignité de la femme.</a:t>
            </a:r>
          </a:p>
          <a:p>
            <a:pPr lvl="0"/>
            <a:r>
              <a:rPr lang="fr-FR" dirty="0" smtClean="0"/>
              <a:t>atteinte </a:t>
            </a:r>
            <a:r>
              <a:rPr lang="fr-FR" dirty="0"/>
              <a:t>à l’intégrité psychique de la femme émanant du sexe masculin. </a:t>
            </a:r>
          </a:p>
          <a:p>
            <a:pPr lvl="0"/>
            <a:r>
              <a:rPr lang="fr-FR" dirty="0" smtClean="0"/>
              <a:t>gestes </a:t>
            </a:r>
            <a:r>
              <a:rPr lang="fr-FR" dirty="0"/>
              <a:t>à caractère sexuel contre la femme provenant du sexe masculin pour satisfaire son </a:t>
            </a:r>
            <a:r>
              <a:rPr lang="fr-FR" dirty="0" smtClean="0"/>
              <a:t>désir.</a:t>
            </a:r>
            <a:endParaRPr lang="fr-FR" dirty="0"/>
          </a:p>
          <a:p>
            <a:r>
              <a:rPr lang="fr-FR" dirty="0"/>
              <a:t>Agression sexuelle verbale ou non verbale à contexte sexuel.</a:t>
            </a:r>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Question: 3</a:t>
            </a:r>
            <a:endParaRPr lang="fr-FR" sz="3200" b="1" dirty="0"/>
          </a:p>
        </p:txBody>
      </p:sp>
      <p:sp>
        <p:nvSpPr>
          <p:cNvPr id="3" name="Espace réservé du contenu 2"/>
          <p:cNvSpPr>
            <a:spLocks noGrp="1"/>
          </p:cNvSpPr>
          <p:nvPr>
            <p:ph idx="1"/>
          </p:nvPr>
        </p:nvSpPr>
        <p:spPr/>
        <p:txBody>
          <a:bodyPr/>
          <a:lstStyle/>
          <a:p>
            <a:pPr lvl="0"/>
            <a:r>
              <a:rPr lang="fr-FR" dirty="0"/>
              <a:t>L’harcèlement sexuel se manifeste de façon : Verbale,  Non </a:t>
            </a:r>
            <a:r>
              <a:rPr lang="fr-FR" dirty="0" smtClean="0"/>
              <a:t>verbale ou </a:t>
            </a:r>
            <a:r>
              <a:rPr lang="fr-FR" b="1" dirty="0" smtClean="0">
                <a:solidFill>
                  <a:srgbClr val="FF0000"/>
                </a:solidFill>
              </a:rPr>
              <a:t>les </a:t>
            </a:r>
            <a:r>
              <a:rPr lang="fr-FR" b="1" dirty="0">
                <a:solidFill>
                  <a:srgbClr val="FF0000"/>
                </a:solidFill>
              </a:rPr>
              <a:t>deux</a:t>
            </a:r>
          </a:p>
          <a:p>
            <a:endParaRPr lang="fr-FR" dirty="0" smtClean="0"/>
          </a:p>
          <a:p>
            <a:r>
              <a:rPr lang="fr-FR" dirty="0" smtClean="0"/>
              <a:t>66,5 % des </a:t>
            </a:r>
            <a:r>
              <a:rPr lang="fr-FR" dirty="0"/>
              <a:t>travailleuses  répondent que l’harcèlement sexuel se  manifeste  </a:t>
            </a:r>
            <a:r>
              <a:rPr lang="fr-FR" dirty="0" smtClean="0"/>
              <a:t>de </a:t>
            </a:r>
            <a:r>
              <a:rPr lang="fr-FR" dirty="0"/>
              <a:t>façon verbale et non verbale.</a:t>
            </a:r>
          </a:p>
          <a:p>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2113</Words>
  <Application>Microsoft Office PowerPoint</Application>
  <PresentationFormat>Affichage à l'écran (4:3)</PresentationFormat>
  <Paragraphs>472</Paragraphs>
  <Slides>40</Slides>
  <Notes>1</Notes>
  <HiddenSlides>0</HiddenSlides>
  <MMClips>0</MMClips>
  <ScaleCrop>false</ScaleCrop>
  <HeadingPairs>
    <vt:vector size="4" baseType="variant">
      <vt:variant>
        <vt:lpstr>Thème</vt:lpstr>
      </vt:variant>
      <vt:variant>
        <vt:i4>1</vt:i4>
      </vt:variant>
      <vt:variant>
        <vt:lpstr>Titres des diapositives</vt:lpstr>
      </vt:variant>
      <vt:variant>
        <vt:i4>40</vt:i4>
      </vt:variant>
    </vt:vector>
  </HeadingPairs>
  <TitlesOfParts>
    <vt:vector size="41" baseType="lpstr">
      <vt:lpstr>Thème Office</vt:lpstr>
      <vt:lpstr>Enquête sur le harcèlement sexuel en Algérie</vt:lpstr>
      <vt:lpstr>Enquête sur le Harcèlement sexuel</vt:lpstr>
      <vt:lpstr>Diapositive 3</vt:lpstr>
      <vt:lpstr> Harcèlement sexuel en milieu professionnel </vt:lpstr>
      <vt:lpstr>Différentes définitions proposées  </vt:lpstr>
      <vt:lpstr>Différentes définitions proposées  </vt:lpstr>
      <vt:lpstr>Différentes définitions proposées  </vt:lpstr>
      <vt:lpstr>Différentes définitions proposées</vt:lpstr>
      <vt:lpstr>Question: 3</vt:lpstr>
      <vt:lpstr>Question : 4</vt:lpstr>
      <vt:lpstr>Question: 5</vt:lpstr>
      <vt:lpstr>Question 6: De quelle  façon ? </vt:lpstr>
      <vt:lpstr>Question: 7</vt:lpstr>
      <vt:lpstr>Avez-vous un fait à rapporter ? </vt:lpstr>
      <vt:lpstr>Question: 9  Sur une échelle de 1 à 10, quel serait le degré de l’étendue de ce phénomène au sein de milieu de travail ? </vt:lpstr>
      <vt:lpstr>Avez-vous déjà subi un/des acte(s)suivant(s) de la part de votre responsable </vt:lpstr>
      <vt:lpstr>Diapositive 17</vt:lpstr>
      <vt:lpstr>Question: 11</vt:lpstr>
      <vt:lpstr>Avez-vous autre chose à ajouter ?  </vt:lpstr>
      <vt:lpstr>Avez-vous autre chose à ajouter ?  </vt:lpstr>
      <vt:lpstr>Diapositive 21</vt:lpstr>
      <vt:lpstr>Harcèlement sexuel en milieu universitaire </vt:lpstr>
      <vt:lpstr>Question : 1</vt:lpstr>
      <vt:lpstr>Question 2: Si oui, définissez-le brièvement ?  </vt:lpstr>
      <vt:lpstr>Question : 3</vt:lpstr>
      <vt:lpstr>Question : 4</vt:lpstr>
      <vt:lpstr>Question: 5</vt:lpstr>
      <vt:lpstr>Question 6 : De quelle  façon ? </vt:lpstr>
      <vt:lpstr>Question7: Précisez l’endroit ? </vt:lpstr>
      <vt:lpstr>Question: 8</vt:lpstr>
      <vt:lpstr>Question: 9</vt:lpstr>
      <vt:lpstr>Sur une échelle de 1 à 10, quel serait le degré de l’étendue de ce phénomène au sein de votre université ? </vt:lpstr>
      <vt:lpstr>Avez-vous déjà subit un/des acte(s)suivant(s) de la part de vos enseignants  </vt:lpstr>
      <vt:lpstr>Connaissez-vous une étudiante qui a déjà subi un des actes d’harcèlement cités plus haut ?  </vt:lpstr>
      <vt:lpstr>Précisez le nombre d’étudiantes harcelées et l’acte subi ? </vt:lpstr>
      <vt:lpstr>Avez-vous autre chose à ajouter ?  </vt:lpstr>
      <vt:lpstr>Conclusions</vt:lpstr>
      <vt:lpstr>Conclusions</vt:lpstr>
      <vt:lpstr>Limite de l’article 341 bis </vt:lpstr>
      <vt:lpstr>Conclusions</vt:lpstr>
    </vt:vector>
  </TitlesOfParts>
  <Company>Sweet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hp</dc:creator>
  <cp:lastModifiedBy>forem</cp:lastModifiedBy>
  <cp:revision>45</cp:revision>
  <dcterms:created xsi:type="dcterms:W3CDTF">2014-06-11T14:58:04Z</dcterms:created>
  <dcterms:modified xsi:type="dcterms:W3CDTF">2014-06-14T06:32:00Z</dcterms:modified>
</cp:coreProperties>
</file>