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4" r:id="rId4"/>
    <p:sldId id="283" r:id="rId5"/>
    <p:sldId id="285" r:id="rId6"/>
    <p:sldId id="281" r:id="rId7"/>
    <p:sldId id="258" r:id="rId8"/>
    <p:sldId id="259" r:id="rId9"/>
    <p:sldId id="260" r:id="rId10"/>
    <p:sldId id="261" r:id="rId11"/>
    <p:sldId id="262" r:id="rId12"/>
    <p:sldId id="263" r:id="rId13"/>
    <p:sldId id="264" r:id="rId14"/>
    <p:sldId id="266" r:id="rId15"/>
    <p:sldId id="278" r:id="rId16"/>
    <p:sldId id="279" r:id="rId17"/>
    <p:sldId id="280" r:id="rId18"/>
    <p:sldId id="267" r:id="rId19"/>
    <p:sldId id="268" r:id="rId20"/>
    <p:sldId id="269" r:id="rId21"/>
    <p:sldId id="273" r:id="rId22"/>
    <p:sldId id="271" r:id="rId23"/>
    <p:sldId id="272" r:id="rId24"/>
    <p:sldId id="274" r:id="rId25"/>
    <p:sldId id="275" r:id="rId26"/>
    <p:sldId id="276" r:id="rId27"/>
    <p:sldId id="286" r:id="rId28"/>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671"/>
  </p:normalViewPr>
  <p:slideViewPr>
    <p:cSldViewPr>
      <p:cViewPr>
        <p:scale>
          <a:sx n="68" d="100"/>
          <a:sy n="68" d="100"/>
        </p:scale>
        <p:origin x="-576" y="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C83D84A6-9594-400D-AF6C-4A7E57C38F48}" type="datetimeFigureOut">
              <a:rPr lang="fr-FR"/>
              <a:pPr>
                <a:defRPr/>
              </a:pPr>
              <a:t>13/11/2016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3DC9E92-BEA8-4734-AC6B-624B8C389E08}" type="slidenum">
              <a:rPr lang="fr-FR" altLang="fr-FR"/>
              <a:pPr>
                <a:defRPr/>
              </a:pPr>
              <a:t>‹N°›</a:t>
            </a:fld>
            <a:endParaRPr lang="fr-FR" alt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EE8B41AE-6A15-4573-BD7D-5C24068B4C67}" type="datetimeFigureOut">
              <a:rPr lang="fr-FR"/>
              <a:pPr>
                <a:defRPr/>
              </a:pPr>
              <a:t>13/11/2016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D43EB59-263A-4337-A555-CF3553D1423F}" type="slidenum">
              <a:rPr lang="fr-FR" altLang="fr-FR"/>
              <a:pPr>
                <a:defRPr/>
              </a:pPr>
              <a:t>‹N°›</a:t>
            </a:fld>
            <a:endParaRPr lang="fr-FR" alt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DAC931DC-78C8-4B47-A379-23E8659C635D}" type="datetimeFigureOut">
              <a:rPr lang="fr-FR"/>
              <a:pPr>
                <a:defRPr/>
              </a:pPr>
              <a:t>13/11/2016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7909FFD-542E-4BCD-A36A-FA65C9A9CDA3}" type="slidenum">
              <a:rPr lang="fr-FR" altLang="fr-FR"/>
              <a:pPr>
                <a:defRPr/>
              </a:pPr>
              <a:t>‹N°›</a:t>
            </a:fld>
            <a:endParaRPr lang="fr-FR" alt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8F8C7BC5-2174-429B-92AF-ED907276E31F}" type="datetimeFigureOut">
              <a:rPr lang="fr-FR"/>
              <a:pPr>
                <a:defRPr/>
              </a:pPr>
              <a:t>13/11/2016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8CBA70E-C151-4F67-BFDA-65E8BB90D5AC}" type="slidenum">
              <a:rPr lang="fr-FR" altLang="fr-FR"/>
              <a:pPr>
                <a:defRPr/>
              </a:pPr>
              <a:t>‹N°›</a:t>
            </a:fld>
            <a:endParaRPr lang="fr-FR" alt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933B09AA-CEAB-484A-B670-1EA1F41653D5}" type="datetimeFigureOut">
              <a:rPr lang="fr-FR"/>
              <a:pPr>
                <a:defRPr/>
              </a:pPr>
              <a:t>13/11/2016</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FE88906-903A-48BE-90BB-9E4D60F41FD2}" type="slidenum">
              <a:rPr lang="fr-FR" altLang="fr-FR"/>
              <a:pPr>
                <a:defRPr/>
              </a:pPr>
              <a:t>‹N°›</a:t>
            </a:fld>
            <a:endParaRPr lang="fr-FR" alt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13A47E12-7129-4812-ABB3-5F583985A619}" type="datetimeFigureOut">
              <a:rPr lang="fr-FR"/>
              <a:pPr>
                <a:defRPr/>
              </a:pPr>
              <a:t>13/11/2016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9CB8549-8A21-4AD2-82DA-EB3281DB98CF}" type="slidenum">
              <a:rPr lang="fr-FR" altLang="fr-FR"/>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624AE0DE-1529-4E84-92F1-8612CC9905EF}" type="datetimeFigureOut">
              <a:rPr lang="fr-FR"/>
              <a:pPr>
                <a:defRPr/>
              </a:pPr>
              <a:t>13/11/2016</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B9E7B90B-243F-4C26-AD5E-86A1749FF290}" type="slidenum">
              <a:rPr lang="fr-FR" altLang="fr-FR"/>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FA67F24B-0E42-4C67-9D09-9392D8C786E7}" type="datetimeFigureOut">
              <a:rPr lang="fr-FR"/>
              <a:pPr>
                <a:defRPr/>
              </a:pPr>
              <a:t>13/11/2016</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2EECC5FE-C2FE-4B7A-AAAE-EF09A76373A5}" type="slidenum">
              <a:rPr lang="fr-FR" altLang="fr-FR"/>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B2F94D1-215D-4912-AA32-D5771245B867}" type="datetimeFigureOut">
              <a:rPr lang="fr-FR"/>
              <a:pPr>
                <a:defRPr/>
              </a:pPr>
              <a:t>13/11/2016</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34C0FA7F-5F3D-4FBA-AF73-53BEAABEFDFB}" type="slidenum">
              <a:rPr lang="fr-FR" altLang="fr-FR"/>
              <a:pPr>
                <a:defRPr/>
              </a:pPr>
              <a:t>‹N°›</a:t>
            </a:fld>
            <a:endParaRPr lang="fr-FR" alt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595E439D-62C4-4674-9208-27C356DDEA94}" type="datetimeFigureOut">
              <a:rPr lang="fr-FR"/>
              <a:pPr>
                <a:defRPr/>
              </a:pPr>
              <a:t>13/11/2016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31B976B-378C-4132-AEF6-102AD63B970F}" type="slidenum">
              <a:rPr lang="fr-FR" altLang="fr-FR"/>
              <a:pPr>
                <a:defRPr/>
              </a:pPr>
              <a:t>‹N°›</a:t>
            </a:fld>
            <a:endParaRPr lang="fr-FR" alt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B86A8D6-6F49-405B-A6B7-7E8A55BB2FED}" type="datetimeFigureOut">
              <a:rPr lang="fr-FR"/>
              <a:pPr>
                <a:defRPr/>
              </a:pPr>
              <a:t>13/11/2016</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C7A5991D-1E15-47B7-A3F7-4F54C92123F4}" type="slidenum">
              <a:rPr lang="fr-FR" altLang="fr-FR"/>
              <a:pPr>
                <a:defRPr/>
              </a:pPr>
              <a:t>‹N°›</a:t>
            </a:fld>
            <a:endParaRPr lang="fr-FR" alt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60BF8134-AC97-4941-AD3D-687117223E31}" type="datetimeFigureOut">
              <a:rPr lang="fr-FR"/>
              <a:pPr>
                <a:defRPr/>
              </a:pPr>
              <a:t>13/11/2016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EEC5C464-79B3-4CF9-A0FB-A0A4581932A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130425"/>
            <a:ext cx="7772400" cy="1941513"/>
          </a:xfrm>
        </p:spPr>
        <p:txBody>
          <a:bodyPr/>
          <a:lstStyle/>
          <a:p>
            <a:pPr eaLnBrk="1" hangingPunct="1"/>
            <a:r>
              <a:rPr lang="en-US" altLang="fr-FR" sz="3200" b="1" smtClean="0"/>
              <a:t>Alternative &amp; Complementary Medicine : The Maghreb Experience</a:t>
            </a:r>
          </a:p>
        </p:txBody>
      </p:sp>
      <p:sp>
        <p:nvSpPr>
          <p:cNvPr id="2051" name="Sous-titre 2"/>
          <p:cNvSpPr>
            <a:spLocks noGrp="1"/>
          </p:cNvSpPr>
          <p:nvPr>
            <p:ph type="subTitle" idx="1"/>
          </p:nvPr>
        </p:nvSpPr>
        <p:spPr/>
        <p:txBody>
          <a:bodyPr/>
          <a:lstStyle/>
          <a:p>
            <a:pPr eaLnBrk="1" hangingPunct="1"/>
            <a:r>
              <a:rPr lang="fr-FR" sz="2800" b="1" smtClean="0">
                <a:solidFill>
                  <a:srgbClr val="898989"/>
                </a:solidFill>
              </a:rPr>
              <a:t>Mostefa Khiati</a:t>
            </a:r>
          </a:p>
          <a:p>
            <a:pPr eaLnBrk="1" hangingPunct="1"/>
            <a:r>
              <a:rPr lang="fr-FR" sz="2000" b="1" smtClean="0">
                <a:solidFill>
                  <a:srgbClr val="898989"/>
                </a:solidFill>
              </a:rPr>
              <a:t>Abu Dhabi </a:t>
            </a:r>
          </a:p>
          <a:p>
            <a:pPr eaLnBrk="1" hangingPunct="1"/>
            <a:r>
              <a:rPr lang="fr-FR" sz="2000" b="1" smtClean="0">
                <a:solidFill>
                  <a:srgbClr val="898989"/>
                </a:solidFill>
              </a:rPr>
              <a:t>2016-11-8/9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pPr eaLnBrk="1" hangingPunct="1"/>
            <a:r>
              <a:rPr lang="fr-FR" altLang="fr-FR" sz="3200" b="1" smtClean="0"/>
              <a:t>The Integration of Traditional Medicine in the National Health-Care System</a:t>
            </a:r>
          </a:p>
        </p:txBody>
      </p:sp>
      <p:sp>
        <p:nvSpPr>
          <p:cNvPr id="12291" name="Espace réservé du contenu 2"/>
          <p:cNvSpPr>
            <a:spLocks noGrp="1"/>
          </p:cNvSpPr>
          <p:nvPr>
            <p:ph idx="1"/>
          </p:nvPr>
        </p:nvSpPr>
        <p:spPr/>
        <p:txBody>
          <a:bodyPr/>
          <a:lstStyle/>
          <a:p>
            <a:pPr eaLnBrk="1" hangingPunct="1"/>
            <a:r>
              <a:rPr lang="fr-FR" altLang="fr-FR" smtClean="0"/>
              <a:t>Will allow both systems to perform together effectively, </a:t>
            </a:r>
          </a:p>
          <a:p>
            <a:pPr lvl="2" eaLnBrk="1" hangingPunct="1">
              <a:buFont typeface="Wingdings" pitchFamily="2" charset="2"/>
              <a:buChar char="Ø"/>
            </a:pPr>
            <a:r>
              <a:rPr lang="fr-FR" altLang="fr-FR" smtClean="0"/>
              <a:t>In the interests of authorities, </a:t>
            </a:r>
          </a:p>
          <a:p>
            <a:pPr lvl="2" eaLnBrk="1" hangingPunct="1">
              <a:buFont typeface="Wingdings" pitchFamily="2" charset="2"/>
              <a:buChar char="Ø"/>
            </a:pPr>
            <a:r>
              <a:rPr lang="fr-FR" altLang="fr-FR" smtClean="0"/>
              <a:t>Of patients,</a:t>
            </a:r>
          </a:p>
          <a:p>
            <a:pPr lvl="2" eaLnBrk="1" hangingPunct="1">
              <a:buFont typeface="Wingdings" pitchFamily="2" charset="2"/>
              <a:buChar char="Ø"/>
            </a:pPr>
            <a:r>
              <a:rPr lang="fr-FR" altLang="fr-FR" smtClean="0"/>
              <a:t>And consumers. </a:t>
            </a:r>
            <a:br>
              <a:rPr lang="fr-FR" altLang="fr-FR" smtClean="0"/>
            </a:br>
            <a:endParaRPr lang="fr-FR" altLang="fr-FR"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96863" y="2874963"/>
            <a:ext cx="2879725" cy="1030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solidFill>
                <a:srgbClr val="FFFFFF"/>
              </a:solidFill>
              <a:cs typeface="Arial" charset="0"/>
            </a:endParaRPr>
          </a:p>
        </p:txBody>
      </p:sp>
      <p:sp>
        <p:nvSpPr>
          <p:cNvPr id="13315" name="Titre 1"/>
          <p:cNvSpPr>
            <a:spLocks noGrp="1"/>
          </p:cNvSpPr>
          <p:nvPr>
            <p:ph type="title"/>
          </p:nvPr>
        </p:nvSpPr>
        <p:spPr/>
        <p:txBody>
          <a:bodyPr/>
          <a:lstStyle/>
          <a:p>
            <a:pPr eaLnBrk="1" hangingPunct="1"/>
            <a:r>
              <a:rPr lang="fr-FR" altLang="fr-FR" sz="3200" b="1" smtClean="0"/>
              <a:t>Traditional Medicine Strategy</a:t>
            </a:r>
            <a:br>
              <a:rPr lang="fr-FR" altLang="fr-FR" sz="3200" b="1" smtClean="0"/>
            </a:br>
            <a:r>
              <a:rPr lang="fr-FR" altLang="fr-FR" sz="3200" b="1" smtClean="0"/>
              <a:t>WHO 2002</a:t>
            </a:r>
          </a:p>
        </p:txBody>
      </p:sp>
      <p:sp>
        <p:nvSpPr>
          <p:cNvPr id="13316" name="Rectangle 3"/>
          <p:cNvSpPr>
            <a:spLocks noChangeArrowheads="1"/>
          </p:cNvSpPr>
          <p:nvPr/>
        </p:nvSpPr>
        <p:spPr bwMode="auto">
          <a:xfrm>
            <a:off x="4276725" y="3929063"/>
            <a:ext cx="1646238" cy="1477962"/>
          </a:xfrm>
          <a:prstGeom prst="rect">
            <a:avLst/>
          </a:prstGeom>
          <a:noFill/>
          <a:ln w="9525">
            <a:noFill/>
            <a:miter lim="800000"/>
            <a:headEnd/>
            <a:tailEnd/>
          </a:ln>
        </p:spPr>
        <p:txBody>
          <a:bodyPr lIns="0" tIns="0" rIns="0" bIns="0">
            <a:spAutoFit/>
          </a:bodyPr>
          <a:lstStyle/>
          <a:p>
            <a:pPr eaLnBrk="1" hangingPunct="1"/>
            <a:r>
              <a:rPr lang="fr-FR" sz="1200" b="1">
                <a:solidFill>
                  <a:srgbClr val="8064A2"/>
                </a:solidFill>
              </a:rPr>
              <a:t>Patients : </a:t>
            </a:r>
          </a:p>
          <a:p>
            <a:pPr eaLnBrk="1" hangingPunct="1"/>
            <a:endParaRPr lang="fr-FR" sz="1200" b="1">
              <a:solidFill>
                <a:srgbClr val="8064A2"/>
              </a:solidFill>
            </a:endParaRPr>
          </a:p>
          <a:p>
            <a:pPr eaLnBrk="1" hangingPunct="1"/>
            <a:r>
              <a:rPr lang="fr-FR" sz="1200">
                <a:solidFill>
                  <a:srgbClr val="8064A2"/>
                </a:solidFill>
              </a:rPr>
              <a:t>If modern medicine fails, it does not involve treatment with medication or chemical products and involves less side-effects.</a:t>
            </a:r>
          </a:p>
        </p:txBody>
      </p:sp>
      <p:sp>
        <p:nvSpPr>
          <p:cNvPr id="5" name="TextBox 4"/>
          <p:cNvSpPr txBox="1"/>
          <p:nvPr/>
        </p:nvSpPr>
        <p:spPr>
          <a:xfrm>
            <a:off x="4689475" y="3265488"/>
            <a:ext cx="385763" cy="688975"/>
          </a:xfrm>
          <a:prstGeom prst="rect">
            <a:avLst/>
          </a:prstGeom>
          <a:noFill/>
        </p:spPr>
        <p:txBody>
          <a:bodyPr lIns="36000" tIns="36000" rIns="36000" bIns="36000">
            <a:spAutoFit/>
          </a:bodyPr>
          <a:lstStyle/>
          <a:p>
            <a:pPr eaLnBrk="1" hangingPunct="1">
              <a:defRPr/>
            </a:pPr>
            <a:r>
              <a:rPr lang="en-US" sz="4000" b="1" dirty="0">
                <a:solidFill>
                  <a:schemeClr val="accent4"/>
                </a:solidFill>
                <a:latin typeface="Arial" panose="020B0604020202020204" pitchFamily="34" charset="0"/>
                <a:cs typeface="Arial" panose="020B0604020202020204" pitchFamily="34" charset="0"/>
              </a:rPr>
              <a:t>1</a:t>
            </a:r>
          </a:p>
        </p:txBody>
      </p:sp>
      <p:sp>
        <p:nvSpPr>
          <p:cNvPr id="13318" name="Rectangle 5"/>
          <p:cNvSpPr>
            <a:spLocks noChangeArrowheads="1"/>
          </p:cNvSpPr>
          <p:nvPr/>
        </p:nvSpPr>
        <p:spPr bwMode="auto">
          <a:xfrm>
            <a:off x="6867525" y="3935413"/>
            <a:ext cx="1819275" cy="923925"/>
          </a:xfrm>
          <a:prstGeom prst="rect">
            <a:avLst/>
          </a:prstGeom>
          <a:noFill/>
          <a:ln w="9525">
            <a:noFill/>
            <a:miter lim="800000"/>
            <a:headEnd/>
            <a:tailEnd/>
          </a:ln>
        </p:spPr>
        <p:txBody>
          <a:bodyPr lIns="0" tIns="0" rIns="0" bIns="0">
            <a:spAutoFit/>
          </a:bodyPr>
          <a:lstStyle/>
          <a:p>
            <a:pPr eaLnBrk="1" hangingPunct="1"/>
            <a:r>
              <a:rPr lang="fr-FR" altLang="fr-FR" sz="1200" b="1">
                <a:solidFill>
                  <a:schemeClr val="accent2"/>
                </a:solidFill>
              </a:rPr>
              <a:t>Non patients: </a:t>
            </a:r>
          </a:p>
          <a:p>
            <a:pPr eaLnBrk="1" hangingPunct="1"/>
            <a:endParaRPr lang="fr-FR" altLang="fr-FR" sz="1200" b="1">
              <a:solidFill>
                <a:schemeClr val="accent2"/>
              </a:solidFill>
            </a:endParaRPr>
          </a:p>
          <a:p>
            <a:pPr eaLnBrk="1" hangingPunct="1"/>
            <a:r>
              <a:rPr lang="fr-FR" altLang="fr-FR" sz="1200">
                <a:solidFill>
                  <a:schemeClr val="accent2"/>
                </a:solidFill>
              </a:rPr>
              <a:t>To improve their well-beings and avoid getting sick</a:t>
            </a:r>
            <a:endParaRPr lang="en-US" altLang="fr-FR" sz="1200" b="1">
              <a:solidFill>
                <a:schemeClr val="accent2"/>
              </a:solidFill>
            </a:endParaRPr>
          </a:p>
        </p:txBody>
      </p:sp>
      <p:sp>
        <p:nvSpPr>
          <p:cNvPr id="13319" name="TextBox 7"/>
          <p:cNvSpPr txBox="1">
            <a:spLocks noChangeArrowheads="1"/>
          </p:cNvSpPr>
          <p:nvPr/>
        </p:nvSpPr>
        <p:spPr bwMode="auto">
          <a:xfrm>
            <a:off x="7497763" y="3265488"/>
            <a:ext cx="385762" cy="688975"/>
          </a:xfrm>
          <a:prstGeom prst="rect">
            <a:avLst/>
          </a:prstGeom>
          <a:noFill/>
          <a:ln w="9525">
            <a:noFill/>
            <a:miter lim="800000"/>
            <a:headEnd/>
            <a:tailEnd/>
          </a:ln>
        </p:spPr>
        <p:txBody>
          <a:bodyPr lIns="36000" tIns="36000" rIns="36000" bIns="36000">
            <a:spAutoFit/>
          </a:bodyPr>
          <a:lstStyle/>
          <a:p>
            <a:pPr eaLnBrk="1" hangingPunct="1"/>
            <a:r>
              <a:rPr lang="en-US" altLang="fr-FR" sz="4000" b="1">
                <a:solidFill>
                  <a:schemeClr val="accent2"/>
                </a:solidFill>
              </a:rPr>
              <a:t>2</a:t>
            </a:r>
          </a:p>
        </p:txBody>
      </p:sp>
      <p:sp>
        <p:nvSpPr>
          <p:cNvPr id="10" name="Diagonal Stripe 9"/>
          <p:cNvSpPr/>
          <p:nvPr/>
        </p:nvSpPr>
        <p:spPr>
          <a:xfrm>
            <a:off x="3176588" y="3424238"/>
            <a:ext cx="1512887" cy="1512887"/>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11" name="Diagonal Stripe 10"/>
          <p:cNvSpPr/>
          <p:nvPr/>
        </p:nvSpPr>
        <p:spPr>
          <a:xfrm flipV="1">
            <a:off x="3176588" y="1844675"/>
            <a:ext cx="1512887" cy="151288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14" name="Diagonal Stripe 13"/>
          <p:cNvSpPr/>
          <p:nvPr/>
        </p:nvSpPr>
        <p:spPr>
          <a:xfrm>
            <a:off x="5969000" y="3424238"/>
            <a:ext cx="1512888" cy="1512887"/>
          </a:xfrm>
          <a:prstGeom prst="diagStrip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15" name="Diagonal Stripe 14"/>
          <p:cNvSpPr/>
          <p:nvPr/>
        </p:nvSpPr>
        <p:spPr>
          <a:xfrm flipV="1">
            <a:off x="5969000" y="1844675"/>
            <a:ext cx="1512888" cy="1512888"/>
          </a:xfrm>
          <a:prstGeom prst="diagStrip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13324" name="Rectangle 1"/>
          <p:cNvSpPr>
            <a:spLocks noChangeArrowheads="1"/>
          </p:cNvSpPr>
          <p:nvPr/>
        </p:nvSpPr>
        <p:spPr bwMode="auto">
          <a:xfrm>
            <a:off x="296863" y="2947988"/>
            <a:ext cx="2879725" cy="738187"/>
          </a:xfrm>
          <a:prstGeom prst="rect">
            <a:avLst/>
          </a:prstGeom>
          <a:noFill/>
          <a:ln w="9525">
            <a:noFill/>
            <a:miter lim="800000"/>
            <a:headEnd/>
            <a:tailEnd/>
          </a:ln>
        </p:spPr>
        <p:txBody>
          <a:bodyPr>
            <a:spAutoFit/>
          </a:bodyPr>
          <a:lstStyle/>
          <a:p>
            <a:pPr algn="ctr" eaLnBrk="1" hangingPunct="1"/>
            <a:r>
              <a:rPr lang="fr-FR" altLang="fr-FR" sz="1400" b="1">
                <a:solidFill>
                  <a:schemeClr val="bg1"/>
                </a:solidFill>
              </a:rPr>
              <a:t>Therapies and most widespread therapeutic techniques in the world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defRPr/>
            </a:pPr>
            <a:r>
              <a:rPr lang="fr-FR" altLang="fr-FR" dirty="0" smtClean="0">
                <a:latin typeface="+mn-lt"/>
              </a:rPr>
              <a:t>State of </a:t>
            </a:r>
            <a:r>
              <a:rPr lang="fr-FR" altLang="fr-FR" dirty="0" err="1" smtClean="0">
                <a:latin typeface="+mn-lt"/>
              </a:rPr>
              <a:t>Affairs</a:t>
            </a:r>
            <a:r>
              <a:rPr lang="fr-FR" altLang="fr-FR" dirty="0" smtClean="0">
                <a:latin typeface="+mn-lt"/>
              </a:rPr>
              <a:t>: </a:t>
            </a:r>
            <a:r>
              <a:rPr lang="fr-FR" altLang="fr-FR" dirty="0" err="1" smtClean="0">
                <a:latin typeface="+mn-lt"/>
              </a:rPr>
              <a:t>Today</a:t>
            </a:r>
            <a:endParaRPr lang="fr-FR" altLang="fr-FR" dirty="0" smtClean="0">
              <a:latin typeface="+mn-lt"/>
            </a:endParaRPr>
          </a:p>
        </p:txBody>
      </p:sp>
      <p:sp>
        <p:nvSpPr>
          <p:cNvPr id="14339" name="TextBox 3"/>
          <p:cNvSpPr txBox="1">
            <a:spLocks noChangeArrowheads="1"/>
          </p:cNvSpPr>
          <p:nvPr/>
        </p:nvSpPr>
        <p:spPr bwMode="auto">
          <a:xfrm>
            <a:off x="2189163" y="3228975"/>
            <a:ext cx="2051050" cy="1077913"/>
          </a:xfrm>
          <a:prstGeom prst="rect">
            <a:avLst/>
          </a:prstGeom>
          <a:noFill/>
          <a:ln w="9525">
            <a:noFill/>
            <a:miter lim="800000"/>
            <a:headEnd/>
            <a:tailEnd/>
          </a:ln>
        </p:spPr>
        <p:txBody>
          <a:bodyPr lIns="0" tIns="0" rIns="0" bIns="0"/>
          <a:lstStyle/>
          <a:p>
            <a:pPr eaLnBrk="1" hangingPunct="1"/>
            <a:r>
              <a:rPr lang="en-GB" sz="1100" b="1">
                <a:solidFill>
                  <a:srgbClr val="9BBB59"/>
                </a:solidFill>
                <a:latin typeface="Calibri" pitchFamily="34" charset="0"/>
              </a:rPr>
              <a:t>CANADA (GP)</a:t>
            </a:r>
          </a:p>
          <a:p>
            <a:pPr eaLnBrk="1" hangingPunct="1"/>
            <a:r>
              <a:rPr lang="fr-FR" sz="1100">
                <a:latin typeface="Calibri" pitchFamily="34" charset="0"/>
              </a:rPr>
              <a:t>57 % of therapies are plant-based, 31 % of treatments done with chiropractics et 24 % with acupuncture.</a:t>
            </a:r>
            <a:endParaRPr lang="en-GB" sz="1100">
              <a:solidFill>
                <a:srgbClr val="53565A"/>
              </a:solidFill>
              <a:latin typeface="Calibri" pitchFamily="34" charset="0"/>
            </a:endParaRPr>
          </a:p>
        </p:txBody>
      </p:sp>
      <p:sp>
        <p:nvSpPr>
          <p:cNvPr id="5" name="TextBox 4"/>
          <p:cNvSpPr txBox="1"/>
          <p:nvPr/>
        </p:nvSpPr>
        <p:spPr>
          <a:xfrm>
            <a:off x="254000" y="3003550"/>
            <a:ext cx="2154238" cy="1354138"/>
          </a:xfrm>
          <a:prstGeom prst="rect">
            <a:avLst/>
          </a:prstGeom>
          <a:noFill/>
        </p:spPr>
        <p:txBody>
          <a:bodyPr lIns="0" tIns="0" rIns="0" bIns="0">
            <a:spAutoFit/>
          </a:bodyPr>
          <a:lstStyle/>
          <a:p>
            <a:pPr algn="ctr" eaLnBrk="1" hangingPunct="1">
              <a:spcBef>
                <a:spcPts val="600"/>
              </a:spcBef>
              <a:buSzPct val="100000"/>
              <a:defRPr/>
            </a:pPr>
            <a:r>
              <a:rPr lang="en-GB" sz="8800" dirty="0">
                <a:solidFill>
                  <a:schemeClr val="accent3"/>
                </a:solidFill>
                <a:latin typeface="+mn-lt"/>
                <a:cs typeface="Arial" panose="020B0604020202020204" pitchFamily="34" charset="0"/>
              </a:rPr>
              <a:t>01</a:t>
            </a:r>
          </a:p>
        </p:txBody>
      </p:sp>
      <p:sp>
        <p:nvSpPr>
          <p:cNvPr id="6" name="TextBox 5"/>
          <p:cNvSpPr txBox="1"/>
          <p:nvPr/>
        </p:nvSpPr>
        <p:spPr>
          <a:xfrm>
            <a:off x="6405563" y="3228975"/>
            <a:ext cx="2255837" cy="1077913"/>
          </a:xfrm>
          <a:prstGeom prst="rect">
            <a:avLst/>
          </a:prstGeom>
          <a:noFill/>
        </p:spPr>
        <p:txBody>
          <a:bodyPr lIns="0" tIns="0" rIns="0" bIns="0"/>
          <a:lstStyle/>
          <a:p>
            <a:pPr eaLnBrk="1" hangingPunct="1">
              <a:defRPr/>
            </a:pPr>
            <a:r>
              <a:rPr lang="en-GB" sz="1100" b="1" dirty="0">
                <a:solidFill>
                  <a:schemeClr val="tx2"/>
                </a:solidFill>
                <a:latin typeface="+mn-lt"/>
                <a:cs typeface="Arial" panose="020B0604020202020204" pitchFamily="34" charset="0"/>
              </a:rPr>
              <a:t>Pays-bas (50% GP)</a:t>
            </a:r>
          </a:p>
          <a:p>
            <a:pPr eaLnBrk="1" fontAlgn="auto" hangingPunct="1">
              <a:spcAft>
                <a:spcPts val="0"/>
              </a:spcAft>
              <a:defRPr/>
            </a:pPr>
            <a:r>
              <a:rPr lang="en-GB" sz="1100" dirty="0">
                <a:latin typeface="+mn-lt"/>
                <a:cs typeface="Arial" panose="020B0604020202020204" pitchFamily="34" charset="0"/>
              </a:rPr>
              <a:t>P</a:t>
            </a:r>
            <a:r>
              <a:rPr lang="fr-FR" sz="1100" dirty="0" err="1">
                <a:latin typeface="+mn-lt"/>
                <a:cs typeface="Arial" panose="020B0604020202020204" pitchFamily="34" charset="0"/>
              </a:rPr>
              <a:t>rescribe</a:t>
            </a:r>
            <a:r>
              <a:rPr lang="fr-FR" sz="1100" dirty="0">
                <a:latin typeface="+mn-lt"/>
                <a:cs typeface="Arial" panose="020B0604020202020204" pitchFamily="34" charset="0"/>
              </a:rPr>
              <a:t> </a:t>
            </a:r>
            <a:r>
              <a:rPr lang="fr-FR" sz="1100" dirty="0" err="1">
                <a:latin typeface="+mn-lt"/>
                <a:cs typeface="Arial" panose="020B0604020202020204" pitchFamily="34" charset="0"/>
              </a:rPr>
              <a:t>medicinal</a:t>
            </a:r>
            <a:r>
              <a:rPr lang="fr-FR" sz="1100" dirty="0">
                <a:latin typeface="+mn-lt"/>
                <a:cs typeface="Arial" panose="020B0604020202020204" pitchFamily="34" charset="0"/>
              </a:rPr>
              <a:t> plants and practice </a:t>
            </a:r>
            <a:r>
              <a:rPr lang="fr-FR" sz="1100" dirty="0" err="1">
                <a:latin typeface="+mn-lt"/>
                <a:cs typeface="Arial" panose="020B0604020202020204" pitchFamily="34" charset="0"/>
              </a:rPr>
              <a:t>manual</a:t>
            </a:r>
            <a:r>
              <a:rPr lang="fr-FR" sz="1100" dirty="0">
                <a:latin typeface="+mn-lt"/>
                <a:cs typeface="Arial" panose="020B0604020202020204" pitchFamily="34" charset="0"/>
              </a:rPr>
              <a:t> </a:t>
            </a:r>
            <a:r>
              <a:rPr lang="fr-FR" sz="1100" dirty="0" err="1">
                <a:latin typeface="+mn-lt"/>
                <a:cs typeface="Arial" panose="020B0604020202020204" pitchFamily="34" charset="0"/>
              </a:rPr>
              <a:t>therapies</a:t>
            </a:r>
            <a:r>
              <a:rPr lang="fr-FR" sz="1100" dirty="0">
                <a:latin typeface="+mn-lt"/>
                <a:cs typeface="Arial" panose="020B0604020202020204" pitchFamily="34" charset="0"/>
              </a:rPr>
              <a:t> and acupuncture.</a:t>
            </a:r>
          </a:p>
          <a:p>
            <a:pPr eaLnBrk="1" fontAlgn="auto" hangingPunct="1">
              <a:spcAft>
                <a:spcPts val="0"/>
              </a:spcAft>
              <a:buFont typeface="Arial" panose="020B0604020202020204" pitchFamily="34" charset="0"/>
              <a:buNone/>
              <a:defRPr/>
            </a:pPr>
            <a:r>
              <a:rPr lang="fr-FR" sz="1100" dirty="0" err="1">
                <a:latin typeface="+mn-lt"/>
                <a:cs typeface="Arial" panose="020B0604020202020204" pitchFamily="34" charset="0"/>
              </a:rPr>
              <a:t>Between</a:t>
            </a:r>
            <a:r>
              <a:rPr lang="fr-FR" sz="1100" dirty="0">
                <a:latin typeface="+mn-lt"/>
                <a:cs typeface="Arial" panose="020B0604020202020204" pitchFamily="34" charset="0"/>
              </a:rPr>
              <a:t> 1995-2000: x2 training </a:t>
            </a:r>
            <a:r>
              <a:rPr lang="fr-FR" sz="1100" dirty="0" err="1">
                <a:latin typeface="+mn-lt"/>
                <a:cs typeface="Arial" panose="020B0604020202020204" pitchFamily="34" charset="0"/>
              </a:rPr>
              <a:t>with</a:t>
            </a:r>
            <a:r>
              <a:rPr lang="fr-FR" sz="1100" dirty="0">
                <a:latin typeface="+mn-lt"/>
                <a:cs typeface="Arial" panose="020B0604020202020204" pitchFamily="34" charset="0"/>
              </a:rPr>
              <a:t> 10 800.</a:t>
            </a:r>
          </a:p>
        </p:txBody>
      </p:sp>
      <p:sp>
        <p:nvSpPr>
          <p:cNvPr id="7" name="TextBox 6"/>
          <p:cNvSpPr txBox="1"/>
          <p:nvPr/>
        </p:nvSpPr>
        <p:spPr>
          <a:xfrm>
            <a:off x="4462463" y="3003550"/>
            <a:ext cx="2152650" cy="1354138"/>
          </a:xfrm>
          <a:prstGeom prst="rect">
            <a:avLst/>
          </a:prstGeom>
          <a:noFill/>
        </p:spPr>
        <p:txBody>
          <a:bodyPr lIns="0" tIns="0" rIns="0" bIns="0">
            <a:spAutoFit/>
          </a:bodyPr>
          <a:lstStyle/>
          <a:p>
            <a:pPr algn="ctr" eaLnBrk="1" hangingPunct="1">
              <a:spcBef>
                <a:spcPts val="600"/>
              </a:spcBef>
              <a:buSzPct val="100000"/>
              <a:defRPr/>
            </a:pPr>
            <a:r>
              <a:rPr lang="en-GB" sz="8800" dirty="0">
                <a:solidFill>
                  <a:schemeClr val="tx2"/>
                </a:solidFill>
                <a:latin typeface="+mn-lt"/>
                <a:cs typeface="Arial" panose="020B0604020202020204" pitchFamily="34" charset="0"/>
              </a:rPr>
              <a:t>02</a:t>
            </a:r>
          </a:p>
        </p:txBody>
      </p:sp>
      <p:sp>
        <p:nvSpPr>
          <p:cNvPr id="2" name="Rectangle 1"/>
          <p:cNvSpPr/>
          <p:nvPr/>
        </p:nvSpPr>
        <p:spPr>
          <a:xfrm>
            <a:off x="609600" y="2146300"/>
            <a:ext cx="7704138" cy="369888"/>
          </a:xfrm>
          <a:prstGeom prst="rect">
            <a:avLst/>
          </a:prstGeom>
        </p:spPr>
        <p:txBody>
          <a:bodyPr>
            <a:spAutoFit/>
          </a:bodyPr>
          <a:lstStyle/>
          <a:p>
            <a:pPr eaLnBrk="1" fontAlgn="auto" hangingPunct="1">
              <a:spcAft>
                <a:spcPts val="0"/>
              </a:spcAft>
              <a:defRPr/>
            </a:pPr>
            <a:r>
              <a:rPr lang="fr-FR" dirty="0" err="1">
                <a:latin typeface="+mn-lt"/>
                <a:cs typeface="Arial" panose="020B0604020202020204" pitchFamily="34" charset="0"/>
              </a:rPr>
              <a:t>Traditional</a:t>
            </a:r>
            <a:r>
              <a:rPr lang="fr-FR" dirty="0">
                <a:latin typeface="+mn-lt"/>
                <a:cs typeface="Arial" panose="020B0604020202020204" pitchFamily="34" charset="0"/>
              </a:rPr>
              <a:t> </a:t>
            </a:r>
            <a:r>
              <a:rPr lang="fr-FR" dirty="0" err="1">
                <a:latin typeface="+mn-lt"/>
                <a:cs typeface="Arial" panose="020B0604020202020204" pitchFamily="34" charset="0"/>
              </a:rPr>
              <a:t>medicine</a:t>
            </a:r>
            <a:r>
              <a:rPr lang="fr-FR" dirty="0">
                <a:latin typeface="+mn-lt"/>
                <a:cs typeface="Arial" panose="020B0604020202020204" pitchFamily="34" charset="0"/>
              </a:rPr>
              <a:t> </a:t>
            </a:r>
            <a:r>
              <a:rPr lang="fr-FR" dirty="0" err="1">
                <a:latin typeface="+mn-lt"/>
                <a:cs typeface="Arial" panose="020B0604020202020204" pitchFamily="34" charset="0"/>
              </a:rPr>
              <a:t>is</a:t>
            </a:r>
            <a:r>
              <a:rPr lang="fr-FR" dirty="0">
                <a:latin typeface="+mn-lt"/>
                <a:cs typeface="Arial" panose="020B0604020202020204" pitchFamily="34" charset="0"/>
              </a:rPr>
              <a:t> </a:t>
            </a:r>
            <a:r>
              <a:rPr lang="fr-FR" dirty="0" err="1">
                <a:latin typeface="+mn-lt"/>
                <a:cs typeface="Arial" panose="020B0604020202020204" pitchFamily="34" charset="0"/>
              </a:rPr>
              <a:t>practiced</a:t>
            </a:r>
            <a:r>
              <a:rPr lang="fr-FR" dirty="0">
                <a:latin typeface="+mn-lt"/>
                <a:cs typeface="Arial" panose="020B0604020202020204" pitchFamily="34" charset="0"/>
              </a:rPr>
              <a:t> </a:t>
            </a:r>
            <a:r>
              <a:rPr lang="fr-FR" dirty="0" err="1">
                <a:latin typeface="+mn-lt"/>
                <a:cs typeface="Arial" panose="020B0604020202020204" pitchFamily="34" charset="0"/>
              </a:rPr>
              <a:t>both</a:t>
            </a:r>
            <a:r>
              <a:rPr lang="fr-FR" dirty="0">
                <a:latin typeface="+mn-lt"/>
                <a:cs typeface="Arial" panose="020B0604020202020204" pitchFamily="34" charset="0"/>
              </a:rPr>
              <a:t> by </a:t>
            </a:r>
            <a:r>
              <a:rPr lang="fr-FR" dirty="0" err="1">
                <a:latin typeface="+mn-lt"/>
                <a:cs typeface="Arial" panose="020B0604020202020204" pitchFamily="34" charset="0"/>
              </a:rPr>
              <a:t>traditional</a:t>
            </a:r>
            <a:r>
              <a:rPr lang="fr-FR" dirty="0">
                <a:latin typeface="+mn-lt"/>
                <a:cs typeface="Arial" panose="020B0604020202020204" pitchFamily="34" charset="0"/>
              </a:rPr>
              <a:t> </a:t>
            </a:r>
            <a:r>
              <a:rPr lang="fr-FR" dirty="0" err="1">
                <a:latin typeface="+mn-lt"/>
                <a:cs typeface="Arial" panose="020B0604020202020204" pitchFamily="34" charset="0"/>
              </a:rPr>
              <a:t>healers</a:t>
            </a:r>
            <a:r>
              <a:rPr lang="fr-FR" dirty="0">
                <a:latin typeface="+mn-lt"/>
                <a:cs typeface="Arial" panose="020B0604020202020204" pitchFamily="34" charset="0"/>
              </a:rPr>
              <a:t> and </a:t>
            </a:r>
            <a:r>
              <a:rPr lang="fr-FR" dirty="0" err="1">
                <a:latin typeface="+mn-lt"/>
                <a:cs typeface="Arial" panose="020B0604020202020204" pitchFamily="34" charset="0"/>
              </a:rPr>
              <a:t>medical</a:t>
            </a:r>
            <a:r>
              <a:rPr lang="fr-FR" dirty="0">
                <a:latin typeface="+mn-lt"/>
                <a:cs typeface="Arial" panose="020B0604020202020204" pitchFamily="34" charset="0"/>
              </a:rPr>
              <a:t> </a:t>
            </a:r>
            <a:r>
              <a:rPr lang="fr-FR" dirty="0" err="1">
                <a:latin typeface="+mn-lt"/>
                <a:cs typeface="Arial" panose="020B0604020202020204" pitchFamily="34" charset="0"/>
              </a:rPr>
              <a:t>doctors</a:t>
            </a:r>
            <a:endParaRPr lang="fr-FR"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1264"/>
          <p:cNvGrpSpPr>
            <a:grpSpLocks/>
          </p:cNvGrpSpPr>
          <p:nvPr/>
        </p:nvGrpSpPr>
        <p:grpSpPr bwMode="auto">
          <a:xfrm>
            <a:off x="1547813" y="-171450"/>
            <a:ext cx="6113462" cy="6315075"/>
            <a:chOff x="1471646" y="233797"/>
            <a:chExt cx="6114015" cy="6314770"/>
          </a:xfrm>
        </p:grpSpPr>
        <p:sp>
          <p:nvSpPr>
            <p:cNvPr id="4" name="Oval 3"/>
            <p:cNvSpPr/>
            <p:nvPr/>
          </p:nvSpPr>
          <p:spPr>
            <a:xfrm>
              <a:off x="2503614" y="1595806"/>
              <a:ext cx="4140575" cy="4140000"/>
            </a:xfrm>
            <a:prstGeom prst="ellipse">
              <a:avLst/>
            </a:prstGeom>
            <a:solidFill>
              <a:schemeClr val="bg2">
                <a:lumMod val="60000"/>
                <a:lumOff val="4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a:solidFill>
                  <a:schemeClr val="tx2"/>
                </a:solidFill>
                <a:cs typeface="Arial" charset="0"/>
              </a:endParaRPr>
            </a:p>
          </p:txBody>
        </p:sp>
        <p:sp>
          <p:nvSpPr>
            <p:cNvPr id="5" name="Freeform 4"/>
            <p:cNvSpPr/>
            <p:nvPr/>
          </p:nvSpPr>
          <p:spPr>
            <a:xfrm>
              <a:off x="1930475" y="2846696"/>
              <a:ext cx="2475137" cy="3543129"/>
            </a:xfrm>
            <a:custGeom>
              <a:avLst/>
              <a:gdLst>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5617 w 1829884"/>
                <a:gd name="connsiteY0" fmla="*/ 0 h 2607734"/>
                <a:gd name="connsiteX1" fmla="*/ 1084 w 1829884"/>
                <a:gd name="connsiteY1" fmla="*/ 1007534 h 2607734"/>
                <a:gd name="connsiteX2" fmla="*/ 1829884 w 1829884"/>
                <a:gd name="connsiteY2" fmla="*/ 2607734 h 2607734"/>
                <a:gd name="connsiteX3" fmla="*/ 1118684 w 1829884"/>
                <a:gd name="connsiteY3" fmla="*/ 1498600 h 2607734"/>
                <a:gd name="connsiteX4" fmla="*/ 1338817 w 1829884"/>
                <a:gd name="connsiteY4" fmla="*/ 567267 h 2607734"/>
                <a:gd name="connsiteX5" fmla="*/ 1135617 w 1829884"/>
                <a:gd name="connsiteY5" fmla="*/ 0 h 2607734"/>
                <a:gd name="connsiteX0" fmla="*/ 1154609 w 1848876"/>
                <a:gd name="connsiteY0" fmla="*/ 0 h 2607734"/>
                <a:gd name="connsiteX1" fmla="*/ 1026 w 1848876"/>
                <a:gd name="connsiteY1" fmla="*/ 1012296 h 2607734"/>
                <a:gd name="connsiteX2" fmla="*/ 1848876 w 1848876"/>
                <a:gd name="connsiteY2" fmla="*/ 2607734 h 2607734"/>
                <a:gd name="connsiteX3" fmla="*/ 1137676 w 1848876"/>
                <a:gd name="connsiteY3" fmla="*/ 1498600 h 2607734"/>
                <a:gd name="connsiteX4" fmla="*/ 1357809 w 1848876"/>
                <a:gd name="connsiteY4" fmla="*/ 567267 h 2607734"/>
                <a:gd name="connsiteX5" fmla="*/ 1154609 w 1848876"/>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28103 w 1834570"/>
                <a:gd name="connsiteY0" fmla="*/ 0 h 2626034"/>
                <a:gd name="connsiteX1" fmla="*/ 1008 w 1834570"/>
                <a:gd name="connsiteY1" fmla="*/ 1044884 h 2626034"/>
                <a:gd name="connsiteX2" fmla="*/ 1834570 w 1834570"/>
                <a:gd name="connsiteY2" fmla="*/ 2626034 h 2626034"/>
                <a:gd name="connsiteX3" fmla="*/ 1123370 w 1834570"/>
                <a:gd name="connsiteY3" fmla="*/ 1516900 h 2626034"/>
                <a:gd name="connsiteX4" fmla="*/ 1148241 w 1834570"/>
                <a:gd name="connsiteY4" fmla="*/ 861792 h 2626034"/>
                <a:gd name="connsiteX5" fmla="*/ 1128103 w 1834570"/>
                <a:gd name="connsiteY5" fmla="*/ 0 h 262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570" h="2626034">
                  <a:moveTo>
                    <a:pt x="1128103" y="0"/>
                  </a:moveTo>
                  <a:cubicBezTo>
                    <a:pt x="311774" y="11995"/>
                    <a:pt x="-20864" y="499489"/>
                    <a:pt x="1008" y="1044884"/>
                  </a:cubicBezTo>
                  <a:cubicBezTo>
                    <a:pt x="-2167" y="1171884"/>
                    <a:pt x="342320" y="2403783"/>
                    <a:pt x="1834570" y="2626034"/>
                  </a:cubicBezTo>
                  <a:cubicBezTo>
                    <a:pt x="1059340" y="2294423"/>
                    <a:pt x="1084212" y="1705636"/>
                    <a:pt x="1123370" y="1516900"/>
                  </a:cubicBezTo>
                  <a:cubicBezTo>
                    <a:pt x="1131660" y="1298531"/>
                    <a:pt x="1206627" y="1170648"/>
                    <a:pt x="1148241" y="861792"/>
                  </a:cubicBezTo>
                  <a:cubicBezTo>
                    <a:pt x="993195" y="432990"/>
                    <a:pt x="63948" y="85902"/>
                    <a:pt x="1128103" y="0"/>
                  </a:cubicBezTo>
                  <a:close/>
                </a:path>
              </a:pathLst>
            </a:cu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6" name="Freeform 5"/>
            <p:cNvSpPr/>
            <p:nvPr/>
          </p:nvSpPr>
          <p:spPr>
            <a:xfrm rot="4341267">
              <a:off x="2025111" y="775654"/>
              <a:ext cx="2474793" cy="3581724"/>
            </a:xfrm>
            <a:custGeom>
              <a:avLst/>
              <a:gdLst>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5617 w 1829884"/>
                <a:gd name="connsiteY0" fmla="*/ 0 h 2607734"/>
                <a:gd name="connsiteX1" fmla="*/ 1084 w 1829884"/>
                <a:gd name="connsiteY1" fmla="*/ 1007534 h 2607734"/>
                <a:gd name="connsiteX2" fmla="*/ 1829884 w 1829884"/>
                <a:gd name="connsiteY2" fmla="*/ 2607734 h 2607734"/>
                <a:gd name="connsiteX3" fmla="*/ 1118684 w 1829884"/>
                <a:gd name="connsiteY3" fmla="*/ 1498600 h 2607734"/>
                <a:gd name="connsiteX4" fmla="*/ 1338817 w 1829884"/>
                <a:gd name="connsiteY4" fmla="*/ 567267 h 2607734"/>
                <a:gd name="connsiteX5" fmla="*/ 1135617 w 1829884"/>
                <a:gd name="connsiteY5" fmla="*/ 0 h 2607734"/>
                <a:gd name="connsiteX0" fmla="*/ 1154609 w 1848876"/>
                <a:gd name="connsiteY0" fmla="*/ 0 h 2607734"/>
                <a:gd name="connsiteX1" fmla="*/ 1026 w 1848876"/>
                <a:gd name="connsiteY1" fmla="*/ 1012296 h 2607734"/>
                <a:gd name="connsiteX2" fmla="*/ 1848876 w 1848876"/>
                <a:gd name="connsiteY2" fmla="*/ 2607734 h 2607734"/>
                <a:gd name="connsiteX3" fmla="*/ 1137676 w 1848876"/>
                <a:gd name="connsiteY3" fmla="*/ 1498600 h 2607734"/>
                <a:gd name="connsiteX4" fmla="*/ 1357809 w 1848876"/>
                <a:gd name="connsiteY4" fmla="*/ 567267 h 2607734"/>
                <a:gd name="connsiteX5" fmla="*/ 1154609 w 1848876"/>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1852 w 1834534"/>
                <a:gd name="connsiteY0" fmla="*/ 0 h 2612705"/>
                <a:gd name="connsiteX1" fmla="*/ 972 w 1834534"/>
                <a:gd name="connsiteY1" fmla="*/ 1031555 h 2612705"/>
                <a:gd name="connsiteX2" fmla="*/ 1834534 w 1834534"/>
                <a:gd name="connsiteY2" fmla="*/ 2612705 h 2612705"/>
                <a:gd name="connsiteX3" fmla="*/ 1123334 w 1834534"/>
                <a:gd name="connsiteY3" fmla="*/ 1503571 h 2612705"/>
                <a:gd name="connsiteX4" fmla="*/ 1148205 w 1834534"/>
                <a:gd name="connsiteY4" fmla="*/ 848463 h 2612705"/>
                <a:gd name="connsiteX5" fmla="*/ 1141852 w 1834534"/>
                <a:gd name="connsiteY5" fmla="*/ 0 h 261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534" h="2612705">
                  <a:moveTo>
                    <a:pt x="1141852" y="0"/>
                  </a:moveTo>
                  <a:cubicBezTo>
                    <a:pt x="325523" y="11995"/>
                    <a:pt x="-20900" y="486160"/>
                    <a:pt x="972" y="1031555"/>
                  </a:cubicBezTo>
                  <a:cubicBezTo>
                    <a:pt x="-2203" y="1158555"/>
                    <a:pt x="342284" y="2390454"/>
                    <a:pt x="1834534" y="2612705"/>
                  </a:cubicBezTo>
                  <a:cubicBezTo>
                    <a:pt x="1059304" y="2281094"/>
                    <a:pt x="1084176" y="1692307"/>
                    <a:pt x="1123334" y="1503571"/>
                  </a:cubicBezTo>
                  <a:cubicBezTo>
                    <a:pt x="1131624" y="1285202"/>
                    <a:pt x="1206591" y="1157319"/>
                    <a:pt x="1148205" y="848463"/>
                  </a:cubicBezTo>
                  <a:cubicBezTo>
                    <a:pt x="993159" y="419661"/>
                    <a:pt x="77697" y="85902"/>
                    <a:pt x="1141852" y="0"/>
                  </a:cubicBezTo>
                  <a:close/>
                </a:path>
              </a:pathLst>
            </a:cu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7" name="Freeform 6"/>
            <p:cNvSpPr/>
            <p:nvPr/>
          </p:nvSpPr>
          <p:spPr>
            <a:xfrm rot="8659183">
              <a:off x="4010288" y="233797"/>
              <a:ext cx="2473549" cy="3538367"/>
            </a:xfrm>
            <a:custGeom>
              <a:avLst/>
              <a:gdLst>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5617 w 1829884"/>
                <a:gd name="connsiteY0" fmla="*/ 0 h 2607734"/>
                <a:gd name="connsiteX1" fmla="*/ 1084 w 1829884"/>
                <a:gd name="connsiteY1" fmla="*/ 1007534 h 2607734"/>
                <a:gd name="connsiteX2" fmla="*/ 1829884 w 1829884"/>
                <a:gd name="connsiteY2" fmla="*/ 2607734 h 2607734"/>
                <a:gd name="connsiteX3" fmla="*/ 1118684 w 1829884"/>
                <a:gd name="connsiteY3" fmla="*/ 1498600 h 2607734"/>
                <a:gd name="connsiteX4" fmla="*/ 1338817 w 1829884"/>
                <a:gd name="connsiteY4" fmla="*/ 567267 h 2607734"/>
                <a:gd name="connsiteX5" fmla="*/ 1135617 w 1829884"/>
                <a:gd name="connsiteY5" fmla="*/ 0 h 2607734"/>
                <a:gd name="connsiteX0" fmla="*/ 1154609 w 1848876"/>
                <a:gd name="connsiteY0" fmla="*/ 0 h 2607734"/>
                <a:gd name="connsiteX1" fmla="*/ 1026 w 1848876"/>
                <a:gd name="connsiteY1" fmla="*/ 1012296 h 2607734"/>
                <a:gd name="connsiteX2" fmla="*/ 1848876 w 1848876"/>
                <a:gd name="connsiteY2" fmla="*/ 2607734 h 2607734"/>
                <a:gd name="connsiteX3" fmla="*/ 1137676 w 1848876"/>
                <a:gd name="connsiteY3" fmla="*/ 1498600 h 2607734"/>
                <a:gd name="connsiteX4" fmla="*/ 1357809 w 1848876"/>
                <a:gd name="connsiteY4" fmla="*/ 567267 h 2607734"/>
                <a:gd name="connsiteX5" fmla="*/ 1154609 w 1848876"/>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08 w 1834537"/>
                <a:gd name="connsiteY0" fmla="*/ 0 h 2622920"/>
                <a:gd name="connsiteX1" fmla="*/ 975 w 1834537"/>
                <a:gd name="connsiteY1" fmla="*/ 1041770 h 2622920"/>
                <a:gd name="connsiteX2" fmla="*/ 1834537 w 1834537"/>
                <a:gd name="connsiteY2" fmla="*/ 2622920 h 2622920"/>
                <a:gd name="connsiteX3" fmla="*/ 1123337 w 1834537"/>
                <a:gd name="connsiteY3" fmla="*/ 1513786 h 2622920"/>
                <a:gd name="connsiteX4" fmla="*/ 1148208 w 1834537"/>
                <a:gd name="connsiteY4" fmla="*/ 858678 h 2622920"/>
                <a:gd name="connsiteX5" fmla="*/ 1140208 w 1834537"/>
                <a:gd name="connsiteY5" fmla="*/ 0 h 262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537" h="2622920">
                  <a:moveTo>
                    <a:pt x="1140208" y="0"/>
                  </a:moveTo>
                  <a:cubicBezTo>
                    <a:pt x="323879" y="11995"/>
                    <a:pt x="-20897" y="496375"/>
                    <a:pt x="975" y="1041770"/>
                  </a:cubicBezTo>
                  <a:cubicBezTo>
                    <a:pt x="-2200" y="1168770"/>
                    <a:pt x="342287" y="2400669"/>
                    <a:pt x="1834537" y="2622920"/>
                  </a:cubicBezTo>
                  <a:cubicBezTo>
                    <a:pt x="1059307" y="2291309"/>
                    <a:pt x="1084179" y="1702522"/>
                    <a:pt x="1123337" y="1513786"/>
                  </a:cubicBezTo>
                  <a:cubicBezTo>
                    <a:pt x="1131627" y="1295417"/>
                    <a:pt x="1206594" y="1167534"/>
                    <a:pt x="1148208" y="858678"/>
                  </a:cubicBezTo>
                  <a:cubicBezTo>
                    <a:pt x="993162" y="429876"/>
                    <a:pt x="76053" y="85902"/>
                    <a:pt x="1140208" y="0"/>
                  </a:cubicBezTo>
                  <a:close/>
                </a:path>
              </a:pathLst>
            </a:cu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8" name="Freeform 7"/>
            <p:cNvSpPr/>
            <p:nvPr/>
          </p:nvSpPr>
          <p:spPr>
            <a:xfrm rot="13082864">
              <a:off x="5110525" y="1973613"/>
              <a:ext cx="2475136" cy="3533604"/>
            </a:xfrm>
            <a:custGeom>
              <a:avLst/>
              <a:gdLst>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5617 w 1829884"/>
                <a:gd name="connsiteY0" fmla="*/ 0 h 2607734"/>
                <a:gd name="connsiteX1" fmla="*/ 1084 w 1829884"/>
                <a:gd name="connsiteY1" fmla="*/ 1007534 h 2607734"/>
                <a:gd name="connsiteX2" fmla="*/ 1829884 w 1829884"/>
                <a:gd name="connsiteY2" fmla="*/ 2607734 h 2607734"/>
                <a:gd name="connsiteX3" fmla="*/ 1118684 w 1829884"/>
                <a:gd name="connsiteY3" fmla="*/ 1498600 h 2607734"/>
                <a:gd name="connsiteX4" fmla="*/ 1338817 w 1829884"/>
                <a:gd name="connsiteY4" fmla="*/ 567267 h 2607734"/>
                <a:gd name="connsiteX5" fmla="*/ 1135617 w 1829884"/>
                <a:gd name="connsiteY5" fmla="*/ 0 h 2607734"/>
                <a:gd name="connsiteX0" fmla="*/ 1154609 w 1848876"/>
                <a:gd name="connsiteY0" fmla="*/ 0 h 2607734"/>
                <a:gd name="connsiteX1" fmla="*/ 1026 w 1848876"/>
                <a:gd name="connsiteY1" fmla="*/ 1012296 h 2607734"/>
                <a:gd name="connsiteX2" fmla="*/ 1848876 w 1848876"/>
                <a:gd name="connsiteY2" fmla="*/ 2607734 h 2607734"/>
                <a:gd name="connsiteX3" fmla="*/ 1137676 w 1848876"/>
                <a:gd name="connsiteY3" fmla="*/ 1498600 h 2607734"/>
                <a:gd name="connsiteX4" fmla="*/ 1357809 w 1848876"/>
                <a:gd name="connsiteY4" fmla="*/ 567267 h 2607734"/>
                <a:gd name="connsiteX5" fmla="*/ 1154609 w 1848876"/>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391 w 1834537"/>
                <a:gd name="connsiteY0" fmla="*/ 0 h 2619037"/>
                <a:gd name="connsiteX1" fmla="*/ 975 w 1834537"/>
                <a:gd name="connsiteY1" fmla="*/ 1037887 h 2619037"/>
                <a:gd name="connsiteX2" fmla="*/ 1834537 w 1834537"/>
                <a:gd name="connsiteY2" fmla="*/ 2619037 h 2619037"/>
                <a:gd name="connsiteX3" fmla="*/ 1123337 w 1834537"/>
                <a:gd name="connsiteY3" fmla="*/ 1509903 h 2619037"/>
                <a:gd name="connsiteX4" fmla="*/ 1148208 w 1834537"/>
                <a:gd name="connsiteY4" fmla="*/ 854795 h 2619037"/>
                <a:gd name="connsiteX5" fmla="*/ 1140391 w 1834537"/>
                <a:gd name="connsiteY5" fmla="*/ 0 h 261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537" h="2619037">
                  <a:moveTo>
                    <a:pt x="1140391" y="0"/>
                  </a:moveTo>
                  <a:cubicBezTo>
                    <a:pt x="324062" y="11995"/>
                    <a:pt x="-20897" y="492492"/>
                    <a:pt x="975" y="1037887"/>
                  </a:cubicBezTo>
                  <a:cubicBezTo>
                    <a:pt x="-2200" y="1164887"/>
                    <a:pt x="342287" y="2396786"/>
                    <a:pt x="1834537" y="2619037"/>
                  </a:cubicBezTo>
                  <a:cubicBezTo>
                    <a:pt x="1059307" y="2287426"/>
                    <a:pt x="1084179" y="1698639"/>
                    <a:pt x="1123337" y="1509903"/>
                  </a:cubicBezTo>
                  <a:cubicBezTo>
                    <a:pt x="1131627" y="1291534"/>
                    <a:pt x="1206594" y="1163651"/>
                    <a:pt x="1148208" y="854795"/>
                  </a:cubicBezTo>
                  <a:cubicBezTo>
                    <a:pt x="993162" y="425993"/>
                    <a:pt x="76236" y="85902"/>
                    <a:pt x="1140391" y="0"/>
                  </a:cubicBezTo>
                  <a:close/>
                </a:path>
              </a:pathLst>
            </a:custGeom>
            <a:solidFill>
              <a:schemeClr val="accent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9" name="Freeform 8"/>
            <p:cNvSpPr/>
            <p:nvPr/>
          </p:nvSpPr>
          <p:spPr>
            <a:xfrm rot="17264471">
              <a:off x="3858841" y="3544123"/>
              <a:ext cx="2474792" cy="3534095"/>
            </a:xfrm>
            <a:custGeom>
              <a:avLst/>
              <a:gdLst>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4533 w 1828800"/>
                <a:gd name="connsiteY0" fmla="*/ 0 h 2607734"/>
                <a:gd name="connsiteX1" fmla="*/ 0 w 1828800"/>
                <a:gd name="connsiteY1" fmla="*/ 1007534 h 2607734"/>
                <a:gd name="connsiteX2" fmla="*/ 1828800 w 1828800"/>
                <a:gd name="connsiteY2" fmla="*/ 2607734 h 2607734"/>
                <a:gd name="connsiteX3" fmla="*/ 1117600 w 1828800"/>
                <a:gd name="connsiteY3" fmla="*/ 1498600 h 2607734"/>
                <a:gd name="connsiteX4" fmla="*/ 1337733 w 1828800"/>
                <a:gd name="connsiteY4" fmla="*/ 567267 h 2607734"/>
                <a:gd name="connsiteX5" fmla="*/ 1134533 w 1828800"/>
                <a:gd name="connsiteY5" fmla="*/ 0 h 2607734"/>
                <a:gd name="connsiteX0" fmla="*/ 1135617 w 1829884"/>
                <a:gd name="connsiteY0" fmla="*/ 0 h 2607734"/>
                <a:gd name="connsiteX1" fmla="*/ 1084 w 1829884"/>
                <a:gd name="connsiteY1" fmla="*/ 1007534 h 2607734"/>
                <a:gd name="connsiteX2" fmla="*/ 1829884 w 1829884"/>
                <a:gd name="connsiteY2" fmla="*/ 2607734 h 2607734"/>
                <a:gd name="connsiteX3" fmla="*/ 1118684 w 1829884"/>
                <a:gd name="connsiteY3" fmla="*/ 1498600 h 2607734"/>
                <a:gd name="connsiteX4" fmla="*/ 1338817 w 1829884"/>
                <a:gd name="connsiteY4" fmla="*/ 567267 h 2607734"/>
                <a:gd name="connsiteX5" fmla="*/ 1135617 w 1829884"/>
                <a:gd name="connsiteY5" fmla="*/ 0 h 2607734"/>
                <a:gd name="connsiteX0" fmla="*/ 1154609 w 1848876"/>
                <a:gd name="connsiteY0" fmla="*/ 0 h 2607734"/>
                <a:gd name="connsiteX1" fmla="*/ 1026 w 1848876"/>
                <a:gd name="connsiteY1" fmla="*/ 1012296 h 2607734"/>
                <a:gd name="connsiteX2" fmla="*/ 1848876 w 1848876"/>
                <a:gd name="connsiteY2" fmla="*/ 2607734 h 2607734"/>
                <a:gd name="connsiteX3" fmla="*/ 1137676 w 1848876"/>
                <a:gd name="connsiteY3" fmla="*/ 1498600 h 2607734"/>
                <a:gd name="connsiteX4" fmla="*/ 1357809 w 1848876"/>
                <a:gd name="connsiteY4" fmla="*/ 567267 h 2607734"/>
                <a:gd name="connsiteX5" fmla="*/ 1154609 w 1848876"/>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54450 w 1848717"/>
                <a:gd name="connsiteY0" fmla="*/ 0 h 2607734"/>
                <a:gd name="connsiteX1" fmla="*/ 867 w 1848717"/>
                <a:gd name="connsiteY1" fmla="*/ 1012296 h 2607734"/>
                <a:gd name="connsiteX2" fmla="*/ 1848717 w 1848717"/>
                <a:gd name="connsiteY2" fmla="*/ 2607734 h 2607734"/>
                <a:gd name="connsiteX3" fmla="*/ 1137517 w 1848717"/>
                <a:gd name="connsiteY3" fmla="*/ 1498600 h 2607734"/>
                <a:gd name="connsiteX4" fmla="*/ 1357650 w 1848717"/>
                <a:gd name="connsiteY4" fmla="*/ 567267 h 2607734"/>
                <a:gd name="connsiteX5" fmla="*/ 1154450 w 1848717"/>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343392 w 1834459"/>
                <a:gd name="connsiteY4" fmla="*/ 567267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192 w 1834459"/>
                <a:gd name="connsiteY0" fmla="*/ 0 h 2607734"/>
                <a:gd name="connsiteX1" fmla="*/ 897 w 1834459"/>
                <a:gd name="connsiteY1" fmla="*/ 1026584 h 2607734"/>
                <a:gd name="connsiteX2" fmla="*/ 1834459 w 1834459"/>
                <a:gd name="connsiteY2" fmla="*/ 2607734 h 2607734"/>
                <a:gd name="connsiteX3" fmla="*/ 1123259 w 1834459"/>
                <a:gd name="connsiteY3" fmla="*/ 1498600 h 2607734"/>
                <a:gd name="connsiteX4" fmla="*/ 1148130 w 1834459"/>
                <a:gd name="connsiteY4" fmla="*/ 843492 h 2607734"/>
                <a:gd name="connsiteX5" fmla="*/ 1140192 w 1834459"/>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40270 w 1834537"/>
                <a:gd name="connsiteY0" fmla="*/ 0 h 2607734"/>
                <a:gd name="connsiteX1" fmla="*/ 975 w 1834537"/>
                <a:gd name="connsiteY1" fmla="*/ 1026584 h 2607734"/>
                <a:gd name="connsiteX2" fmla="*/ 1834537 w 1834537"/>
                <a:gd name="connsiteY2" fmla="*/ 2607734 h 2607734"/>
                <a:gd name="connsiteX3" fmla="*/ 1123337 w 1834537"/>
                <a:gd name="connsiteY3" fmla="*/ 1498600 h 2607734"/>
                <a:gd name="connsiteX4" fmla="*/ 1148208 w 1834537"/>
                <a:gd name="connsiteY4" fmla="*/ 843492 h 2607734"/>
                <a:gd name="connsiteX5" fmla="*/ 1140270 w 1834537"/>
                <a:gd name="connsiteY5" fmla="*/ 0 h 2607734"/>
                <a:gd name="connsiteX0" fmla="*/ 1138256 w 1834542"/>
                <a:gd name="connsiteY0" fmla="*/ 0 h 2620053"/>
                <a:gd name="connsiteX1" fmla="*/ 980 w 1834542"/>
                <a:gd name="connsiteY1" fmla="*/ 1038903 h 2620053"/>
                <a:gd name="connsiteX2" fmla="*/ 1834542 w 1834542"/>
                <a:gd name="connsiteY2" fmla="*/ 2620053 h 2620053"/>
                <a:gd name="connsiteX3" fmla="*/ 1123342 w 1834542"/>
                <a:gd name="connsiteY3" fmla="*/ 1510919 h 2620053"/>
                <a:gd name="connsiteX4" fmla="*/ 1148213 w 1834542"/>
                <a:gd name="connsiteY4" fmla="*/ 855811 h 2620053"/>
                <a:gd name="connsiteX5" fmla="*/ 1138256 w 1834542"/>
                <a:gd name="connsiteY5" fmla="*/ 0 h 2620053"/>
                <a:gd name="connsiteX0" fmla="*/ 1128566 w 1834569"/>
                <a:gd name="connsiteY0" fmla="*/ 0 h 2639350"/>
                <a:gd name="connsiteX1" fmla="*/ 1007 w 1834569"/>
                <a:gd name="connsiteY1" fmla="*/ 1058200 h 2639350"/>
                <a:gd name="connsiteX2" fmla="*/ 1834569 w 1834569"/>
                <a:gd name="connsiteY2" fmla="*/ 2639350 h 2639350"/>
                <a:gd name="connsiteX3" fmla="*/ 1123369 w 1834569"/>
                <a:gd name="connsiteY3" fmla="*/ 1530216 h 2639350"/>
                <a:gd name="connsiteX4" fmla="*/ 1148240 w 1834569"/>
                <a:gd name="connsiteY4" fmla="*/ 875108 h 2639350"/>
                <a:gd name="connsiteX5" fmla="*/ 1128566 w 1834569"/>
                <a:gd name="connsiteY5" fmla="*/ 0 h 2639350"/>
                <a:gd name="connsiteX0" fmla="*/ 1128566 w 1834569"/>
                <a:gd name="connsiteY0" fmla="*/ 0 h 2639350"/>
                <a:gd name="connsiteX1" fmla="*/ 1007 w 1834569"/>
                <a:gd name="connsiteY1" fmla="*/ 1058200 h 2639350"/>
                <a:gd name="connsiteX2" fmla="*/ 1834569 w 1834569"/>
                <a:gd name="connsiteY2" fmla="*/ 2639350 h 2639350"/>
                <a:gd name="connsiteX3" fmla="*/ 1123369 w 1834569"/>
                <a:gd name="connsiteY3" fmla="*/ 1530216 h 2639350"/>
                <a:gd name="connsiteX4" fmla="*/ 1148240 w 1834569"/>
                <a:gd name="connsiteY4" fmla="*/ 875108 h 2639350"/>
                <a:gd name="connsiteX5" fmla="*/ 1128566 w 1834569"/>
                <a:gd name="connsiteY5" fmla="*/ 0 h 2639350"/>
                <a:gd name="connsiteX0" fmla="*/ 1128551 w 1834554"/>
                <a:gd name="connsiteY0" fmla="*/ 0 h 2639350"/>
                <a:gd name="connsiteX1" fmla="*/ 992 w 1834554"/>
                <a:gd name="connsiteY1" fmla="*/ 1058200 h 2639350"/>
                <a:gd name="connsiteX2" fmla="*/ 1834554 w 1834554"/>
                <a:gd name="connsiteY2" fmla="*/ 2639350 h 2639350"/>
                <a:gd name="connsiteX3" fmla="*/ 1123354 w 1834554"/>
                <a:gd name="connsiteY3" fmla="*/ 1530216 h 2639350"/>
                <a:gd name="connsiteX4" fmla="*/ 1148225 w 1834554"/>
                <a:gd name="connsiteY4" fmla="*/ 875108 h 2639350"/>
                <a:gd name="connsiteX5" fmla="*/ 1128551 w 1834554"/>
                <a:gd name="connsiteY5" fmla="*/ 0 h 263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554" h="2639350">
                  <a:moveTo>
                    <a:pt x="1128551" y="0"/>
                  </a:moveTo>
                  <a:cubicBezTo>
                    <a:pt x="318180" y="54851"/>
                    <a:pt x="-20880" y="512805"/>
                    <a:pt x="992" y="1058200"/>
                  </a:cubicBezTo>
                  <a:cubicBezTo>
                    <a:pt x="-2183" y="1185200"/>
                    <a:pt x="342304" y="2417099"/>
                    <a:pt x="1834554" y="2639350"/>
                  </a:cubicBezTo>
                  <a:cubicBezTo>
                    <a:pt x="1059324" y="2307739"/>
                    <a:pt x="1084196" y="1718952"/>
                    <a:pt x="1123354" y="1530216"/>
                  </a:cubicBezTo>
                  <a:cubicBezTo>
                    <a:pt x="1131644" y="1311847"/>
                    <a:pt x="1206611" y="1183964"/>
                    <a:pt x="1148225" y="875108"/>
                  </a:cubicBezTo>
                  <a:cubicBezTo>
                    <a:pt x="993179" y="446306"/>
                    <a:pt x="85945" y="131282"/>
                    <a:pt x="1128551" y="0"/>
                  </a:cubicBezTo>
                  <a:close/>
                </a:path>
              </a:pathLst>
            </a:cu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10" name="Rectangle 9"/>
            <p:cNvSpPr/>
            <p:nvPr/>
          </p:nvSpPr>
          <p:spPr>
            <a:xfrm>
              <a:off x="2710008" y="1795822"/>
              <a:ext cx="1109762" cy="923880"/>
            </a:xfrm>
            <a:prstGeom prst="rect">
              <a:avLst/>
            </a:prstGeom>
          </p:spPr>
          <p:txBody>
            <a:bodyPr lIns="0" tIns="0" rIns="0" bIns="0">
              <a:spAutoFit/>
            </a:bodyPr>
            <a:lstStyle/>
            <a:p>
              <a:pPr eaLnBrk="1" hangingPunct="1">
                <a:defRPr/>
              </a:pPr>
              <a:r>
                <a:rPr lang="fr-FR" sz="1200" b="1" dirty="0" err="1">
                  <a:solidFill>
                    <a:schemeClr val="bg1"/>
                  </a:solidFill>
                  <a:latin typeface="+mn-lt"/>
                  <a:cs typeface="Arial" panose="020B0604020202020204" pitchFamily="34" charset="0"/>
                </a:rPr>
                <a:t>Two</a:t>
              </a:r>
              <a:r>
                <a:rPr lang="fr-FR" sz="1200" b="1" dirty="0">
                  <a:solidFill>
                    <a:schemeClr val="bg1"/>
                  </a:solidFill>
                  <a:latin typeface="+mn-lt"/>
                  <a:cs typeface="Arial" panose="020B0604020202020204" pitchFamily="34" charset="0"/>
                </a:rPr>
                <a:t> out of </a:t>
              </a:r>
              <a:r>
                <a:rPr lang="fr-FR" sz="1200" b="1" dirty="0" err="1">
                  <a:solidFill>
                    <a:schemeClr val="bg1"/>
                  </a:solidFill>
                  <a:latin typeface="+mn-lt"/>
                  <a:cs typeface="Arial" panose="020B0604020202020204" pitchFamily="34" charset="0"/>
                </a:rPr>
                <a:t>three</a:t>
              </a:r>
              <a:r>
                <a:rPr lang="fr-FR" sz="1200" b="1" dirty="0">
                  <a:solidFill>
                    <a:schemeClr val="bg1"/>
                  </a:solidFill>
                  <a:latin typeface="+mn-lt"/>
                  <a:cs typeface="Arial" panose="020B0604020202020204" pitchFamily="34" charset="0"/>
                </a:rPr>
                <a:t> people have </a:t>
              </a:r>
              <a:r>
                <a:rPr lang="fr-FR" sz="1200" b="1" dirty="0" err="1">
                  <a:solidFill>
                    <a:schemeClr val="bg1"/>
                  </a:solidFill>
                  <a:latin typeface="+mn-lt"/>
                  <a:cs typeface="Arial" panose="020B0604020202020204" pitchFamily="34" charset="0"/>
                </a:rPr>
                <a:t>used</a:t>
              </a:r>
              <a:r>
                <a:rPr lang="fr-FR" sz="1200" b="1" dirty="0">
                  <a:solidFill>
                    <a:schemeClr val="bg1"/>
                  </a:solidFill>
                  <a:latin typeface="+mn-lt"/>
                  <a:cs typeface="Arial" panose="020B0604020202020204" pitchFamily="34" charset="0"/>
                </a:rPr>
                <a:t> a </a:t>
              </a:r>
              <a:r>
                <a:rPr lang="fr-FR" sz="1200" b="1" dirty="0" err="1">
                  <a:solidFill>
                    <a:schemeClr val="bg1"/>
                  </a:solidFill>
                  <a:latin typeface="+mn-lt"/>
                  <a:cs typeface="Arial" panose="020B0604020202020204" pitchFamily="34" charset="0"/>
                </a:rPr>
                <a:t>form</a:t>
              </a:r>
              <a:r>
                <a:rPr lang="fr-FR" sz="1200" b="1" dirty="0">
                  <a:solidFill>
                    <a:schemeClr val="bg1"/>
                  </a:solidFill>
                  <a:latin typeface="+mn-lt"/>
                  <a:cs typeface="Arial" panose="020B0604020202020204" pitchFamily="34" charset="0"/>
                </a:rPr>
                <a:t> of alternative </a:t>
              </a:r>
              <a:r>
                <a:rPr lang="fr-FR" sz="1200" b="1" dirty="0" err="1">
                  <a:solidFill>
                    <a:schemeClr val="bg1"/>
                  </a:solidFill>
                  <a:latin typeface="+mn-lt"/>
                  <a:cs typeface="Arial" panose="020B0604020202020204" pitchFamily="34" charset="0"/>
                </a:rPr>
                <a:t>medicine</a:t>
              </a:r>
              <a:endParaRPr lang="fr-FR" sz="1200" b="1" dirty="0">
                <a:solidFill>
                  <a:schemeClr val="bg1"/>
                </a:solidFill>
                <a:latin typeface="+mn-lt"/>
                <a:cs typeface="Arial" panose="020B0604020202020204" pitchFamily="34" charset="0"/>
              </a:endParaRPr>
            </a:p>
          </p:txBody>
        </p:sp>
        <p:sp>
          <p:nvSpPr>
            <p:cNvPr id="11" name="Rectangle 10"/>
            <p:cNvSpPr/>
            <p:nvPr/>
          </p:nvSpPr>
          <p:spPr>
            <a:xfrm>
              <a:off x="5437580" y="1600569"/>
              <a:ext cx="1205021" cy="369869"/>
            </a:xfrm>
            <a:prstGeom prst="rect">
              <a:avLst/>
            </a:prstGeom>
          </p:spPr>
          <p:txBody>
            <a:bodyPr lIns="0" tIns="0" rIns="0" bIns="0">
              <a:spAutoFit/>
            </a:bodyPr>
            <a:lstStyle/>
            <a:p>
              <a:pPr eaLnBrk="1" hangingPunct="1">
                <a:defRPr/>
              </a:pPr>
              <a:r>
                <a:rPr lang="fr-FR" sz="1200" b="1" dirty="0">
                  <a:solidFill>
                    <a:schemeClr val="bg1"/>
                  </a:solidFill>
                  <a:latin typeface="+mn-lt"/>
                  <a:cs typeface="Arial" panose="020B0604020202020204" pitchFamily="34" charset="0"/>
                </a:rPr>
                <a:t>Age : </a:t>
              </a:r>
              <a:r>
                <a:rPr lang="fr-FR" sz="1200" b="1" dirty="0" err="1">
                  <a:solidFill>
                    <a:schemeClr val="bg1"/>
                  </a:solidFill>
                  <a:latin typeface="+mn-lt"/>
                  <a:cs typeface="Arial" panose="020B0604020202020204" pitchFamily="34" charset="0"/>
                </a:rPr>
                <a:t>especially</a:t>
              </a:r>
              <a:r>
                <a:rPr lang="fr-FR" sz="1200" b="1" dirty="0">
                  <a:solidFill>
                    <a:schemeClr val="bg1"/>
                  </a:solidFill>
                  <a:latin typeface="+mn-lt"/>
                  <a:cs typeface="Arial" panose="020B0604020202020204" pitchFamily="34" charset="0"/>
                </a:rPr>
                <a:t> </a:t>
              </a:r>
              <a:r>
                <a:rPr lang="fr-FR" sz="1200" b="1" dirty="0" err="1">
                  <a:solidFill>
                    <a:schemeClr val="bg1"/>
                  </a:solidFill>
                  <a:latin typeface="+mn-lt"/>
                  <a:cs typeface="Arial" panose="020B0604020202020204" pitchFamily="34" charset="0"/>
                </a:rPr>
                <a:t>those</a:t>
              </a:r>
              <a:r>
                <a:rPr lang="fr-FR" sz="1200" b="1" dirty="0">
                  <a:solidFill>
                    <a:schemeClr val="bg1"/>
                  </a:solidFill>
                  <a:latin typeface="+mn-lt"/>
                  <a:cs typeface="Arial" panose="020B0604020202020204" pitchFamily="34" charset="0"/>
                </a:rPr>
                <a:t> </a:t>
              </a:r>
              <a:r>
                <a:rPr lang="fr-FR" sz="1200" b="1" dirty="0" err="1">
                  <a:solidFill>
                    <a:schemeClr val="bg1"/>
                  </a:solidFill>
                  <a:latin typeface="+mn-lt"/>
                  <a:cs typeface="Arial" panose="020B0604020202020204" pitchFamily="34" charset="0"/>
                </a:rPr>
                <a:t>above</a:t>
              </a:r>
              <a:r>
                <a:rPr lang="fr-FR" sz="1200" b="1" dirty="0">
                  <a:solidFill>
                    <a:schemeClr val="bg1"/>
                  </a:solidFill>
                  <a:latin typeface="+mn-lt"/>
                  <a:cs typeface="Arial" panose="020B0604020202020204" pitchFamily="34" charset="0"/>
                </a:rPr>
                <a:t> 30.</a:t>
              </a:r>
            </a:p>
          </p:txBody>
        </p:sp>
        <p:sp>
          <p:nvSpPr>
            <p:cNvPr id="12" name="Rectangle 11"/>
            <p:cNvSpPr/>
            <p:nvPr/>
          </p:nvSpPr>
          <p:spPr>
            <a:xfrm>
              <a:off x="6064698" y="3667394"/>
              <a:ext cx="1158980" cy="554010"/>
            </a:xfrm>
            <a:prstGeom prst="rect">
              <a:avLst/>
            </a:prstGeom>
          </p:spPr>
          <p:txBody>
            <a:bodyPr lIns="0" tIns="0" rIns="0" bIns="0">
              <a:spAutoFit/>
            </a:bodyPr>
            <a:lstStyle/>
            <a:p>
              <a:pPr eaLnBrk="1" hangingPunct="1">
                <a:defRPr/>
              </a:pPr>
              <a:r>
                <a:rPr lang="fr-FR" sz="1200" b="1" dirty="0" err="1">
                  <a:solidFill>
                    <a:schemeClr val="bg1"/>
                  </a:solidFill>
                  <a:latin typeface="+mn-lt"/>
                  <a:cs typeface="Arial" panose="020B0604020202020204" pitchFamily="34" charset="0"/>
                </a:rPr>
                <a:t>Predominance</a:t>
              </a:r>
              <a:r>
                <a:rPr lang="fr-FR" sz="1200" b="1" dirty="0">
                  <a:solidFill>
                    <a:schemeClr val="bg1"/>
                  </a:solidFill>
                  <a:latin typeface="+mn-lt"/>
                  <a:cs typeface="Arial" panose="020B0604020202020204" pitchFamily="34" charset="0"/>
                </a:rPr>
                <a:t> of </a:t>
              </a:r>
              <a:r>
                <a:rPr lang="fr-FR" sz="1200" b="1" dirty="0" err="1">
                  <a:solidFill>
                    <a:schemeClr val="bg1"/>
                  </a:solidFill>
                  <a:latin typeface="+mn-lt"/>
                  <a:cs typeface="Arial" panose="020B0604020202020204" pitchFamily="34" charset="0"/>
                </a:rPr>
                <a:t>women</a:t>
              </a:r>
              <a:r>
                <a:rPr lang="fr-FR" sz="1200" b="1" dirty="0">
                  <a:solidFill>
                    <a:schemeClr val="bg1"/>
                  </a:solidFill>
                  <a:latin typeface="+mn-lt"/>
                  <a:cs typeface="Arial" panose="020B0604020202020204" pitchFamily="34" charset="0"/>
                </a:rPr>
                <a:t> (4 out of 5)</a:t>
              </a:r>
            </a:p>
          </p:txBody>
        </p:sp>
        <p:sp>
          <p:nvSpPr>
            <p:cNvPr id="13" name="Rectangle 12"/>
            <p:cNvSpPr/>
            <p:nvPr/>
          </p:nvSpPr>
          <p:spPr>
            <a:xfrm>
              <a:off x="4405611" y="5229419"/>
              <a:ext cx="1706716" cy="738151"/>
            </a:xfrm>
            <a:prstGeom prst="rect">
              <a:avLst/>
            </a:prstGeom>
          </p:spPr>
          <p:txBody>
            <a:bodyPr lIns="0" tIns="0" rIns="0" bIns="0">
              <a:spAutoFit/>
            </a:bodyPr>
            <a:lstStyle/>
            <a:p>
              <a:pPr eaLnBrk="1" hangingPunct="1">
                <a:defRPr/>
              </a:pPr>
              <a:r>
                <a:rPr lang="fr-FR" sz="1200" b="1" dirty="0">
                  <a:solidFill>
                    <a:schemeClr val="bg1"/>
                  </a:solidFill>
                  <a:latin typeface="+mn-lt"/>
                  <a:cs typeface="Arial" panose="020B0604020202020204" pitchFamily="34" charset="0"/>
                </a:rPr>
                <a:t>At all </a:t>
              </a:r>
              <a:r>
                <a:rPr lang="fr-FR" sz="1200" b="1" dirty="0" err="1">
                  <a:solidFill>
                    <a:schemeClr val="bg1"/>
                  </a:solidFill>
                  <a:latin typeface="+mn-lt"/>
                  <a:cs typeface="Arial" panose="020B0604020202020204" pitchFamily="34" charset="0"/>
                </a:rPr>
                <a:t>levels</a:t>
              </a:r>
              <a:r>
                <a:rPr lang="fr-FR" sz="1200" b="1" dirty="0">
                  <a:solidFill>
                    <a:schemeClr val="bg1"/>
                  </a:solidFill>
                  <a:latin typeface="+mn-lt"/>
                  <a:cs typeface="Arial" panose="020B0604020202020204" pitchFamily="34" charset="0"/>
                </a:rPr>
                <a:t>, </a:t>
              </a:r>
              <a:r>
                <a:rPr lang="fr-FR" sz="1200" b="1" dirty="0" err="1">
                  <a:solidFill>
                    <a:schemeClr val="bg1"/>
                  </a:solidFill>
                  <a:latin typeface="+mn-lt"/>
                  <a:cs typeface="Arial" panose="020B0604020202020204" pitchFamily="34" charset="0"/>
                </a:rPr>
                <a:t>especially</a:t>
              </a:r>
              <a:r>
                <a:rPr lang="fr-FR" sz="1200" b="1" dirty="0">
                  <a:solidFill>
                    <a:schemeClr val="bg1"/>
                  </a:solidFill>
                  <a:latin typeface="+mn-lt"/>
                  <a:cs typeface="Arial" panose="020B0604020202020204" pitchFamily="34" charset="0"/>
                </a:rPr>
                <a:t> for </a:t>
              </a:r>
              <a:r>
                <a:rPr lang="fr-FR" sz="1200" b="1" dirty="0" err="1">
                  <a:solidFill>
                    <a:schemeClr val="bg1"/>
                  </a:solidFill>
                  <a:latin typeface="+mn-lt"/>
                  <a:cs typeface="Arial" panose="020B0604020202020204" pitchFamily="34" charset="0"/>
                </a:rPr>
                <a:t>chronically</a:t>
              </a:r>
              <a:r>
                <a:rPr lang="fr-FR" sz="1200" b="1" dirty="0">
                  <a:solidFill>
                    <a:schemeClr val="bg1"/>
                  </a:solidFill>
                  <a:latin typeface="+mn-lt"/>
                  <a:cs typeface="Arial" panose="020B0604020202020204" pitchFamily="34" charset="0"/>
                </a:rPr>
                <a:t> </a:t>
              </a:r>
              <a:r>
                <a:rPr lang="fr-FR" sz="1200" b="1" dirty="0" err="1">
                  <a:solidFill>
                    <a:schemeClr val="bg1"/>
                  </a:solidFill>
                  <a:latin typeface="+mn-lt"/>
                  <a:cs typeface="Arial" panose="020B0604020202020204" pitchFamily="34" charset="0"/>
                </a:rPr>
                <a:t>illnesses</a:t>
              </a:r>
              <a:r>
                <a:rPr lang="fr-FR" sz="1200" b="1" dirty="0">
                  <a:solidFill>
                    <a:schemeClr val="bg1"/>
                  </a:solidFill>
                  <a:latin typeface="+mn-lt"/>
                  <a:cs typeface="Arial" panose="020B0604020202020204" pitchFamily="34" charset="0"/>
                </a:rPr>
                <a:t>, middle and rural </a:t>
              </a:r>
              <a:r>
                <a:rPr lang="fr-FR" sz="1200" b="1" dirty="0" err="1">
                  <a:solidFill>
                    <a:schemeClr val="bg1"/>
                  </a:solidFill>
                  <a:latin typeface="+mn-lt"/>
                  <a:cs typeface="Arial" panose="020B0604020202020204" pitchFamily="34" charset="0"/>
                </a:rPr>
                <a:t>level</a:t>
              </a:r>
              <a:r>
                <a:rPr lang="fr-FR" sz="1200" b="1" dirty="0">
                  <a:solidFill>
                    <a:schemeClr val="bg1"/>
                  </a:solidFill>
                  <a:latin typeface="+mn-lt"/>
                  <a:cs typeface="Arial" panose="020B0604020202020204" pitchFamily="34" charset="0"/>
                </a:rPr>
                <a:t>: </a:t>
              </a:r>
              <a:r>
                <a:rPr lang="fr-FR" sz="1200" b="1" dirty="0" err="1">
                  <a:solidFill>
                    <a:schemeClr val="bg1"/>
                  </a:solidFill>
                  <a:latin typeface="+mn-lt"/>
                  <a:cs typeface="Arial" panose="020B0604020202020204" pitchFamily="34" charset="0"/>
                </a:rPr>
                <a:t>early</a:t>
              </a:r>
              <a:r>
                <a:rPr lang="fr-FR" sz="1200" b="1" dirty="0">
                  <a:solidFill>
                    <a:schemeClr val="bg1"/>
                  </a:solidFill>
                  <a:latin typeface="+mn-lt"/>
                  <a:cs typeface="Arial" panose="020B0604020202020204" pitchFamily="34" charset="0"/>
                </a:rPr>
                <a:t> use.</a:t>
              </a:r>
            </a:p>
          </p:txBody>
        </p:sp>
        <p:sp>
          <p:nvSpPr>
            <p:cNvPr id="15373" name="Rectangle 13"/>
            <p:cNvSpPr>
              <a:spLocks noChangeArrowheads="1"/>
            </p:cNvSpPr>
            <p:nvPr/>
          </p:nvSpPr>
          <p:spPr bwMode="auto">
            <a:xfrm>
              <a:off x="2244828" y="3873759"/>
              <a:ext cx="1209784" cy="923880"/>
            </a:xfrm>
            <a:prstGeom prst="rect">
              <a:avLst/>
            </a:prstGeom>
            <a:noFill/>
            <a:ln w="9525">
              <a:noFill/>
              <a:miter lim="800000"/>
              <a:headEnd/>
              <a:tailEnd/>
            </a:ln>
          </p:spPr>
          <p:txBody>
            <a:bodyPr lIns="0" tIns="0" rIns="0" bIns="0">
              <a:spAutoFit/>
            </a:bodyPr>
            <a:lstStyle/>
            <a:p>
              <a:pPr eaLnBrk="1" hangingPunct="1"/>
              <a:r>
                <a:rPr lang="fr-FR" sz="1200" b="1">
                  <a:latin typeface="Calibri" pitchFamily="34" charset="0"/>
                </a:rPr>
                <a:t>Procedures often performed by medical doctors (acupuncture, hijama…)</a:t>
              </a:r>
            </a:p>
          </p:txBody>
        </p:sp>
        <p:sp>
          <p:nvSpPr>
            <p:cNvPr id="15374" name="Rectangle 14"/>
            <p:cNvSpPr>
              <a:spLocks noChangeArrowheads="1"/>
            </p:cNvSpPr>
            <p:nvPr/>
          </p:nvSpPr>
          <p:spPr bwMode="auto">
            <a:xfrm>
              <a:off x="3668945" y="3302287"/>
              <a:ext cx="2025833" cy="614332"/>
            </a:xfrm>
            <a:prstGeom prst="rect">
              <a:avLst/>
            </a:prstGeom>
            <a:noFill/>
            <a:ln w="9525">
              <a:noFill/>
              <a:miter lim="800000"/>
              <a:headEnd/>
              <a:tailEnd/>
            </a:ln>
          </p:spPr>
          <p:txBody>
            <a:bodyPr lIns="0" tIns="0" rIns="0" bIns="0">
              <a:spAutoFit/>
            </a:bodyPr>
            <a:lstStyle/>
            <a:p>
              <a:pPr algn="ctr" eaLnBrk="1" hangingPunct="1"/>
              <a:r>
                <a:rPr lang="fr-FR" altLang="fr-FR" sz="2000" b="1">
                  <a:latin typeface="Calibri" pitchFamily="34" charset="0"/>
                </a:rPr>
                <a:t>Epidemiology in the Maghreb</a:t>
              </a:r>
              <a:endParaRPr lang="en-US" sz="2000" b="1">
                <a:latin typeface="Calibri"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pPr eaLnBrk="1" hangingPunct="1"/>
            <a:r>
              <a:rPr lang="fr-FR" altLang="fr-FR" sz="3200" b="1" smtClean="0"/>
              <a:t>Alternative Medicine in Use</a:t>
            </a:r>
          </a:p>
        </p:txBody>
      </p:sp>
      <p:sp>
        <p:nvSpPr>
          <p:cNvPr id="16387" name="Espace réservé du contenu 2"/>
          <p:cNvSpPr>
            <a:spLocks noGrp="1"/>
          </p:cNvSpPr>
          <p:nvPr>
            <p:ph idx="1"/>
          </p:nvPr>
        </p:nvSpPr>
        <p:spPr/>
        <p:txBody>
          <a:bodyPr/>
          <a:lstStyle/>
          <a:p>
            <a:pPr eaLnBrk="1" hangingPunct="1"/>
            <a:r>
              <a:rPr lang="fr-FR" altLang="fr-FR" sz="2000" smtClean="0"/>
              <a:t>Zen, -Yoga, –Phototherapy,-Reflexology +</a:t>
            </a:r>
          </a:p>
          <a:p>
            <a:pPr eaLnBrk="1" hangingPunct="1"/>
            <a:r>
              <a:rPr lang="fr-FR" altLang="fr-FR" sz="2000" smtClean="0"/>
              <a:t>Hypnosis, -Magnetism -Chelation +</a:t>
            </a:r>
          </a:p>
          <a:p>
            <a:pPr eaLnBrk="1" hangingPunct="1"/>
            <a:r>
              <a:rPr lang="fr-FR" altLang="fr-FR" sz="2000" smtClean="0"/>
              <a:t>Auriculotherapy, -Acupuncture, Acupressure +++</a:t>
            </a:r>
          </a:p>
          <a:p>
            <a:pPr eaLnBrk="1" hangingPunct="1"/>
            <a:r>
              <a:rPr lang="fr-FR" altLang="fr-FR" sz="2000" smtClean="0"/>
              <a:t>Sophrology +</a:t>
            </a:r>
          </a:p>
          <a:p>
            <a:pPr eaLnBrk="1" hangingPunct="1"/>
            <a:r>
              <a:rPr lang="fr-FR" altLang="fr-FR" sz="2000" smtClean="0"/>
              <a:t>Phytotherapy +++</a:t>
            </a:r>
          </a:p>
          <a:p>
            <a:pPr eaLnBrk="1" hangingPunct="1"/>
            <a:r>
              <a:rPr lang="fr-FR" altLang="fr-FR" sz="2000" smtClean="0"/>
              <a:t>Osteopathy, -Chiropratic</a:t>
            </a:r>
          </a:p>
          <a:p>
            <a:pPr eaLnBrk="1" hangingPunct="1"/>
            <a:r>
              <a:rPr lang="fr-FR" altLang="fr-FR" sz="2000" smtClean="0"/>
              <a:t>Mésotherapy +</a:t>
            </a:r>
          </a:p>
          <a:p>
            <a:pPr eaLnBrk="1" hangingPunct="1"/>
            <a:r>
              <a:rPr lang="fr-FR" altLang="fr-FR" sz="2000" smtClean="0"/>
              <a:t>Naturopathic Medicine, -Homeopathy  ++</a:t>
            </a:r>
          </a:p>
          <a:p>
            <a:pPr eaLnBrk="1" hangingPunct="1"/>
            <a:r>
              <a:rPr lang="fr-FR" altLang="fr-FR" sz="2000" smtClean="0"/>
              <a:t>Hydrotherapy +++</a:t>
            </a:r>
          </a:p>
          <a:p>
            <a:pPr eaLnBrk="1" hangingPunct="1"/>
            <a:r>
              <a:rPr lang="fr-FR" altLang="fr-FR" sz="2000" smtClean="0"/>
              <a:t>Arabic Medicine (hijama, scarification…) +++</a:t>
            </a:r>
          </a:p>
          <a:p>
            <a:pPr eaLnBrk="1" hangingPunct="1"/>
            <a:endParaRPr lang="fr-FR" altLang="fr-FR"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pPr eaLnBrk="1" hangingPunct="1"/>
            <a:r>
              <a:rPr lang="fr-FR" altLang="fr-FR" sz="3200" b="1" smtClean="0"/>
              <a:t>Comparative Table of</a:t>
            </a:r>
            <a:br>
              <a:rPr lang="fr-FR" altLang="fr-FR" sz="3200" b="1" smtClean="0"/>
            </a:br>
            <a:r>
              <a:rPr lang="fr-FR" altLang="fr-FR" sz="3200" b="1" smtClean="0"/>
              <a:t>Alternative Medicines (1/3)</a:t>
            </a:r>
          </a:p>
        </p:txBody>
      </p:sp>
      <p:graphicFrame>
        <p:nvGraphicFramePr>
          <p:cNvPr id="4" name="Espace réservé du contenu 3"/>
          <p:cNvGraphicFramePr>
            <a:graphicFrameLocks noGrp="1"/>
          </p:cNvGraphicFramePr>
          <p:nvPr>
            <p:ph idx="1"/>
          </p:nvPr>
        </p:nvGraphicFramePr>
        <p:xfrm>
          <a:off x="250825" y="1417638"/>
          <a:ext cx="8640763" cy="4906962"/>
        </p:xfrm>
        <a:graphic>
          <a:graphicData uri="http://schemas.openxmlformats.org/drawingml/2006/table">
            <a:tbl>
              <a:tblPr/>
              <a:tblGrid>
                <a:gridCol w="1079500"/>
                <a:gridCol w="1152525"/>
                <a:gridCol w="1081088"/>
                <a:gridCol w="1079500"/>
                <a:gridCol w="1008062"/>
                <a:gridCol w="1223963"/>
                <a:gridCol w="1223962"/>
                <a:gridCol w="792163"/>
              </a:tblGrid>
              <a:tr h="420688">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400" b="1" i="0" u="none" strike="noStrike" cap="none" normalizeH="0" baseline="0" smtClean="0">
                        <a:ln>
                          <a:noFill/>
                        </a:ln>
                        <a:solidFill>
                          <a:srgbClr val="FFFFFF"/>
                        </a:solidFill>
                        <a:effectLst/>
                        <a:latin typeface="Calibri" pitchFamily="34" charset="0"/>
                        <a:cs typeface="Arial" charset="0"/>
                      </a:endParaRP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Acupuncture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Sophrology</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Chiropractic</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Magnetism</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Phytotherapy</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Therapeutic fasting</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FFFFFF"/>
                          </a:solidFill>
                          <a:effectLst/>
                          <a:latin typeface="Calibri" pitchFamily="34" charset="0"/>
                          <a:cs typeface="Arial" charset="0"/>
                        </a:rPr>
                        <a:t>Hijama</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r>
              <a:tr h="4905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Existence in Algeria</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  /  Rare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Yes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4905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Appearance in Algeria</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Around 1950</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Ancient </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Recent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Very ancient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Ancient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Very ancient</a:t>
                      </a:r>
                    </a:p>
                  </a:txBody>
                  <a:tcPr marL="68580" marR="68580" marT="0" marB="0" horzOverflow="overflow">
                    <a:lnL>
                      <a:noFill/>
                    </a:lnL>
                    <a:lnR>
                      <a:noFill/>
                    </a:lnR>
                    <a:lnT>
                      <a:noFill/>
                    </a:lnT>
                    <a:lnB>
                      <a:noFill/>
                    </a:lnB>
                    <a:lnTlToBr>
                      <a:noFill/>
                    </a:lnTlToBr>
                    <a:lnBlToTr>
                      <a:noFill/>
                    </a:lnBlToTr>
                    <a:solidFill>
                      <a:schemeClr val="bg1"/>
                    </a:solidFill>
                  </a:tcPr>
                </a:tc>
              </a:tr>
              <a:tr h="19621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Main Indications</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-Muscoskeletal system</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-Aches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-Obesity</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-Respiratory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-Genito-urinal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Nl disorder</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-Anguish</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-Insomnia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-Stress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-Aches</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-Lumbago</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-Sciatica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-Scoliosis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-Torticollis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-Carpal Tunnel Syndrome</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-Aches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-Irritable Bowel Syndrome</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-Dermatitis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-Genital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-Psychological disorder</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-Digestive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-Myalgia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-Hemorrhoids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-ENT Infections</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-Excess weight</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Hyperlipidemia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-Type 2 Diabetes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Malaise cv</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-Digestive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-Arterial Hypertension</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Trouble S. </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-Tumor</a:t>
                      </a:r>
                    </a:p>
                  </a:txBody>
                  <a:tcPr marL="68580" marR="68580" marT="0" marB="0"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-Aches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Ppathies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-Psoriasis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-Irritable Bowel Syndrome</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-Menopause</a:t>
                      </a:r>
                    </a:p>
                  </a:txBody>
                  <a:tcPr marL="68580" marR="68580" marT="0" marB="0" horzOverflow="overflow">
                    <a:lnL>
                      <a:noFill/>
                    </a:lnL>
                    <a:lnR>
                      <a:noFill/>
                    </a:lnR>
                    <a:lnT>
                      <a:noFill/>
                    </a:lnT>
                    <a:lnB>
                      <a:noFill/>
                    </a:lnB>
                    <a:lnTlToBr>
                      <a:noFill/>
                    </a:lnTlToBr>
                    <a:lnBlToTr>
                      <a:noFill/>
                    </a:lnBlToTr>
                    <a:solidFill>
                      <a:srgbClr val="E7E7E7"/>
                    </a:solidFill>
                  </a:tcPr>
                </a:tc>
              </a:tr>
              <a:tr h="7366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Equipment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Needles </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Manual</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Patches and </a:t>
                      </a:r>
                      <a:r>
                        <a:rPr kumimoji="0" lang="fr-FR" altLang="fr-FR" sz="1200" b="0" i="0" u="none" strike="noStrike" cap="none" normalizeH="0" baseline="0" smtClean="0">
                          <a:ln>
                            <a:noFill/>
                          </a:ln>
                          <a:solidFill>
                            <a:srgbClr val="FF0000"/>
                          </a:solidFill>
                          <a:effectLst/>
                          <a:latin typeface="Calibri" pitchFamily="34" charset="0"/>
                          <a:cs typeface="Arial" charset="0"/>
                        </a:rPr>
                        <a:t>pastille magnétique</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Plants</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Suction cups+scalpel+disinfectant</a:t>
                      </a:r>
                    </a:p>
                  </a:txBody>
                  <a:tcPr marL="68580" marR="68580" marT="0" marB="0" horzOverflow="overflow">
                    <a:lnL>
                      <a:noFill/>
                    </a:lnL>
                    <a:lnR>
                      <a:noFill/>
                    </a:lnR>
                    <a:lnT>
                      <a:noFill/>
                    </a:lnT>
                    <a:lnB>
                      <a:noFill/>
                    </a:lnB>
                    <a:lnTlToBr>
                      <a:noFill/>
                    </a:lnTlToBr>
                    <a:lnBlToTr>
                      <a:noFill/>
                    </a:lnBlToTr>
                    <a:solidFill>
                      <a:schemeClr val="bg1"/>
                    </a:solidFill>
                  </a:tcPr>
                </a:tc>
              </a:tr>
              <a:tr h="4905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Cost</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1000DA-2000DA</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2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1000DA</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Very expensive</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Reasonable</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600-1000DA</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altLang="fr-FR" sz="3200" b="1" smtClean="0"/>
              <a:t>Comparative Table of Alternative Medicines (2/3)</a:t>
            </a:r>
          </a:p>
        </p:txBody>
      </p:sp>
      <p:graphicFrame>
        <p:nvGraphicFramePr>
          <p:cNvPr id="4" name="Espace réservé du contenu 3"/>
          <p:cNvGraphicFramePr>
            <a:graphicFrameLocks noGrp="1"/>
          </p:cNvGraphicFramePr>
          <p:nvPr>
            <p:ph idx="1"/>
          </p:nvPr>
        </p:nvGraphicFramePr>
        <p:xfrm>
          <a:off x="311150" y="1773238"/>
          <a:ext cx="8623300" cy="3176587"/>
        </p:xfrm>
        <a:graphic>
          <a:graphicData uri="http://schemas.openxmlformats.org/drawingml/2006/table">
            <a:tbl>
              <a:tblPr/>
              <a:tblGrid>
                <a:gridCol w="1092200"/>
                <a:gridCol w="1019175"/>
                <a:gridCol w="1008063"/>
                <a:gridCol w="1069975"/>
                <a:gridCol w="977900"/>
                <a:gridCol w="1223962"/>
                <a:gridCol w="1152525"/>
                <a:gridCol w="1079500"/>
              </a:tblGrid>
              <a:tr h="420688">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300" b="1" i="0" u="none" strike="noStrike" cap="none" normalizeH="0" baseline="0" smtClean="0">
                        <a:ln>
                          <a:noFill/>
                        </a:ln>
                        <a:solidFill>
                          <a:srgbClr val="FFFFFF"/>
                        </a:solidFill>
                        <a:effectLst/>
                        <a:latin typeface="Calibri" pitchFamily="34" charset="0"/>
                        <a:cs typeface="Arial" charset="0"/>
                      </a:endParaRP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Acupuncture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Sophrology</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Chiropractics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Magnetism</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Phytotherapy</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Therapeutic Fasting</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Hijama</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r>
              <a:tr h="12493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Number of sessions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5-10 sessions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Several sessions</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Until the symptoms disappear</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2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200" b="0" i="0" u="none" strike="noStrike" cap="none" normalizeH="0" baseline="0" smtClean="0">
                        <a:ln>
                          <a:noFill/>
                        </a:ln>
                        <a:solidFill>
                          <a:srgbClr val="000000"/>
                        </a:solidFill>
                        <a:effectLst/>
                        <a:latin typeface="Calibri" pitchFamily="34" charset="0"/>
                        <a:cs typeface="Arial" charset="0"/>
                      </a:endParaRP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Depending on the pathology</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-02*/ a year (preventive)</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any time (curative)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431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Practitioner</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Generally medical doctors</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Psychologist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Medical practioner</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Psychologist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Herbalist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The patient</a:t>
                      </a: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Medical doctor</a:t>
                      </a:r>
                    </a:p>
                  </a:txBody>
                  <a:tcPr marL="68580" marR="68580" marT="0" marB="0" horzOverflow="overflow">
                    <a:lnL>
                      <a:noFill/>
                    </a:lnL>
                    <a:lnR>
                      <a:noFill/>
                    </a:lnR>
                    <a:lnT>
                      <a:noFill/>
                    </a:lnT>
                    <a:lnB>
                      <a:noFill/>
                    </a:lnB>
                    <a:lnTlToBr>
                      <a:noFill/>
                    </a:lnTlToBr>
                    <a:lnBlToTr>
                      <a:noFill/>
                    </a:lnBlToTr>
                    <a:solidFill>
                      <a:schemeClr val="bg1"/>
                    </a:solidFill>
                  </a:tcPr>
                </a:tc>
              </a:tr>
              <a:tr h="81915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400" b="1" i="0" u="none" strike="noStrike" cap="none" normalizeH="0" baseline="0" smtClean="0">
                        <a:ln>
                          <a:noFill/>
                        </a:ln>
                        <a:solidFill>
                          <a:srgbClr val="000000"/>
                        </a:solidFill>
                        <a:effectLst/>
                        <a:latin typeface="Calibri" pitchFamily="34" charset="0"/>
                        <a:cs typeface="Arial"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Efficacy</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Proven</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Placebo Effect</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Proven if combined with medical treatment</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Placebo effect</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Prouvée aves précaution</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Efficient+ security mechanism</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Proven</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pPr eaLnBrk="1" hangingPunct="1"/>
            <a:r>
              <a:rPr lang="fr-FR" altLang="fr-FR" sz="3200" b="1" smtClean="0"/>
              <a:t>Comparative Table of</a:t>
            </a:r>
            <a:br>
              <a:rPr lang="fr-FR" altLang="fr-FR" sz="3200" b="1" smtClean="0"/>
            </a:br>
            <a:r>
              <a:rPr lang="fr-FR" altLang="fr-FR" sz="3200" b="1" smtClean="0"/>
              <a:t>Alternative Medicine (3/3)</a:t>
            </a:r>
          </a:p>
        </p:txBody>
      </p:sp>
      <p:graphicFrame>
        <p:nvGraphicFramePr>
          <p:cNvPr id="4" name="Espace réservé du contenu 3"/>
          <p:cNvGraphicFramePr>
            <a:graphicFrameLocks noGrp="1"/>
          </p:cNvGraphicFramePr>
          <p:nvPr>
            <p:ph idx="1"/>
          </p:nvPr>
        </p:nvGraphicFramePr>
        <p:xfrm>
          <a:off x="311150" y="1773238"/>
          <a:ext cx="8520113" cy="3889375"/>
        </p:xfrm>
        <a:graphic>
          <a:graphicData uri="http://schemas.openxmlformats.org/drawingml/2006/table">
            <a:tbl>
              <a:tblPr/>
              <a:tblGrid>
                <a:gridCol w="1031875"/>
                <a:gridCol w="1079500"/>
                <a:gridCol w="1069975"/>
                <a:gridCol w="874713"/>
                <a:gridCol w="1008062"/>
                <a:gridCol w="1284288"/>
                <a:gridCol w="1092200"/>
                <a:gridCol w="1079500"/>
              </a:tblGrid>
              <a:tr h="420688">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1300" b="1" i="0" u="none" strike="noStrike" cap="none" normalizeH="0" baseline="0" smtClean="0">
                        <a:ln>
                          <a:noFill/>
                        </a:ln>
                        <a:solidFill>
                          <a:srgbClr val="FFFFFF"/>
                        </a:solidFill>
                        <a:effectLst/>
                        <a:latin typeface="Calibri" pitchFamily="34" charset="0"/>
                        <a:cs typeface="Arial" charset="0"/>
                      </a:endParaRP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Acupuncture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Sophrologie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Chiropraxie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Magnétisme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Phytothérapie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Jeune théra -peutique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300" b="1" i="0" u="none" strike="noStrike" cap="none" normalizeH="0" baseline="0" smtClean="0">
                          <a:ln>
                            <a:noFill/>
                          </a:ln>
                          <a:solidFill>
                            <a:srgbClr val="FFFFFF"/>
                          </a:solidFill>
                          <a:effectLst/>
                          <a:latin typeface="Calibri" pitchFamily="34" charset="0"/>
                          <a:cs typeface="Arial" charset="0"/>
                        </a:rPr>
                        <a:t>Hidjama</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4BACC6"/>
                    </a:solidFill>
                  </a:tcPr>
                </a:tc>
              </a:tr>
              <a:tr h="6969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Use of the Technique</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Much requested</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Not answered</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Popular</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Not answered</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Popular</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Frequent</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Very popular</a:t>
                      </a:r>
                    </a:p>
                  </a:txBody>
                  <a:tcPr marL="68580" marR="68580" marT="0" marB="0"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27368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400" b="1" i="0" u="none" strike="noStrike" cap="none" normalizeH="0" baseline="0" smtClean="0">
                          <a:ln>
                            <a:noFill/>
                          </a:ln>
                          <a:solidFill>
                            <a:srgbClr val="000000"/>
                          </a:solidFill>
                          <a:effectLst/>
                          <a:latin typeface="Calibri" pitchFamily="34" charset="0"/>
                          <a:cs typeface="Arial" charset="0"/>
                        </a:rPr>
                        <a:t>Principales CI</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MST</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-Pacemaker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IDM</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-Genetic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-Pregnancy</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-Neurosis </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Hysteria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-Schizophrenia</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-Bone fractures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-Medullary tumors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-Hernie discale franc</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 Cauda Equina Syndrome</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-Circulatory disorder</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-Allergies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With precaution :</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*Children,</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*Pregnant women</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HTA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*Diabetes</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-Cachexia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-Type 1 Diabetes</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-Anorexia nervosa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-Pregnancy -breastfeeding</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-Dementia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-Renal impairment</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Hepatic -</a:t>
                      </a:r>
                      <a:r>
                        <a:rPr kumimoji="0" lang="fr-FR" altLang="fr-FR" sz="1200" b="0" i="0" u="none" strike="noStrike" cap="none" normalizeH="0" baseline="0" smtClean="0">
                          <a:ln>
                            <a:noFill/>
                          </a:ln>
                          <a:solidFill>
                            <a:srgbClr val="FF0000"/>
                          </a:solidFill>
                          <a:effectLst/>
                          <a:latin typeface="Calibri" pitchFamily="34" charset="0"/>
                          <a:cs typeface="Arial" charset="0"/>
                        </a:rPr>
                        <a:t>décompensée</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t>
                      </a:r>
                      <a:r>
                        <a:rPr kumimoji="0" lang="fr-FR" altLang="fr-FR" sz="1200" b="0" i="0" u="none" strike="noStrike" cap="none" normalizeH="0" baseline="0" smtClean="0">
                          <a:ln>
                            <a:noFill/>
                          </a:ln>
                          <a:solidFill>
                            <a:srgbClr val="FF0000"/>
                          </a:solidFill>
                          <a:effectLst/>
                          <a:latin typeface="Calibri" pitchFamily="34" charset="0"/>
                          <a:cs typeface="Arial" charset="0"/>
                        </a:rPr>
                        <a:t>MST</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-anemia</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-hemostasis disorder</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-Pregnancy</a:t>
                      </a: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0" i="0" u="none" strike="noStrike" cap="none" normalizeH="0" baseline="0" smtClean="0">
                          <a:ln>
                            <a:noFill/>
                          </a:ln>
                          <a:solidFill>
                            <a:srgbClr val="000000"/>
                          </a:solidFill>
                          <a:effectLst/>
                          <a:latin typeface="Calibri" pitchFamily="34" charset="0"/>
                          <a:cs typeface="Arial" charset="0"/>
                        </a:rPr>
                        <a:t>-Very recent burns</a:t>
                      </a:r>
                    </a:p>
                  </a:txBody>
                  <a:tcPr marL="68580" marR="68580" marT="0" marB="0"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altLang="fr-FR" sz="3200" b="1" smtClean="0"/>
              <a:t>Beginnings of Acupuncture in Algeria </a:t>
            </a:r>
            <a:endParaRPr lang="fr-FR" altLang="fr-FR" sz="3200" smtClean="0"/>
          </a:p>
        </p:txBody>
      </p:sp>
      <p:sp>
        <p:nvSpPr>
          <p:cNvPr id="20483" name="Espace réservé du contenu 2"/>
          <p:cNvSpPr>
            <a:spLocks noGrp="1"/>
          </p:cNvSpPr>
          <p:nvPr>
            <p:ph idx="1"/>
          </p:nvPr>
        </p:nvSpPr>
        <p:spPr/>
        <p:txBody>
          <a:bodyPr/>
          <a:lstStyle/>
          <a:p>
            <a:pPr eaLnBrk="1" hangingPunct="1"/>
            <a:r>
              <a:rPr lang="fr-FR" altLang="fr-FR" sz="2000" smtClean="0"/>
              <a:t>appeared in Algeria in the 1950’s and was practiced in various departments of the Mustapha Pacha Hospital, thanks to French soldiers who had brought it from Vietnam, and was used until 1962.</a:t>
            </a:r>
          </a:p>
          <a:p>
            <a:pPr eaLnBrk="1" hangingPunct="1"/>
            <a:r>
              <a:rPr lang="fr-FR" altLang="fr-FR" sz="2000" smtClean="0"/>
              <a:t>From 1963, Chinese missions relaunched the technique across 20 medical centers. Its efficacity attracted Europeans who found difficulties to travel to China to get treatment.</a:t>
            </a:r>
          </a:p>
          <a:p>
            <a:pPr eaLnBrk="1" hangingPunct="1"/>
            <a:endParaRPr lang="fr-FR" altLang="fr-FR" sz="2800" smtClean="0"/>
          </a:p>
        </p:txBody>
      </p:sp>
      <p:sp>
        <p:nvSpPr>
          <p:cNvPr id="4" name="Rectangle 3"/>
          <p:cNvSpPr/>
          <p:nvPr/>
        </p:nvSpPr>
        <p:spPr>
          <a:xfrm>
            <a:off x="323850" y="1700213"/>
            <a:ext cx="369888" cy="3603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1</a:t>
            </a:r>
          </a:p>
        </p:txBody>
      </p:sp>
      <p:sp>
        <p:nvSpPr>
          <p:cNvPr id="5" name="Rectangle 4"/>
          <p:cNvSpPr/>
          <p:nvPr/>
        </p:nvSpPr>
        <p:spPr>
          <a:xfrm>
            <a:off x="323850" y="2636838"/>
            <a:ext cx="369888" cy="3603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FR" altLang="fr-FR" sz="3200" b="1" smtClean="0"/>
              <a:t>Development of the technique in Algeria</a:t>
            </a:r>
          </a:p>
        </p:txBody>
      </p:sp>
      <p:sp>
        <p:nvSpPr>
          <p:cNvPr id="21507" name="Espace réservé du contenu 2"/>
          <p:cNvSpPr>
            <a:spLocks noGrp="1"/>
          </p:cNvSpPr>
          <p:nvPr>
            <p:ph idx="1"/>
          </p:nvPr>
        </p:nvSpPr>
        <p:spPr/>
        <p:txBody>
          <a:bodyPr/>
          <a:lstStyle/>
          <a:p>
            <a:pPr eaLnBrk="1" hangingPunct="1"/>
            <a:r>
              <a:rPr lang="fr-FR" altLang="fr-FR" sz="2000" smtClean="0"/>
              <a:t>In the beginning of the 1980’s, after the departure of the Chinese missions, the practice of acupuncture declined but recovered momentum in the 1990’s after several Algerian medical doctors were trained in the practice.</a:t>
            </a:r>
          </a:p>
          <a:p>
            <a:pPr eaLnBrk="1" hangingPunct="1"/>
            <a:r>
              <a:rPr lang="fr-FR" altLang="fr-FR" sz="2000" smtClean="0"/>
              <a:t>In the past decade, the process became widespread in Algeria through two major centers : EHS Ben Aknoun et CHU Mustapha: several weeks of waiting for an appointment.</a:t>
            </a:r>
          </a:p>
          <a:p>
            <a:pPr eaLnBrk="1" hangingPunct="1"/>
            <a:endParaRPr lang="fr-FR" altLang="fr-FR" sz="2800" smtClean="0"/>
          </a:p>
        </p:txBody>
      </p:sp>
      <p:sp>
        <p:nvSpPr>
          <p:cNvPr id="4" name="Rectangle 3"/>
          <p:cNvSpPr/>
          <p:nvPr/>
        </p:nvSpPr>
        <p:spPr>
          <a:xfrm>
            <a:off x="271463" y="1601788"/>
            <a:ext cx="371475" cy="3603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1</a:t>
            </a:r>
          </a:p>
        </p:txBody>
      </p:sp>
      <p:sp>
        <p:nvSpPr>
          <p:cNvPr id="5" name="Rectangle 4"/>
          <p:cNvSpPr/>
          <p:nvPr/>
        </p:nvSpPr>
        <p:spPr>
          <a:xfrm>
            <a:off x="271463" y="2781300"/>
            <a:ext cx="371475" cy="36036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r>
              <a:rPr lang="fr-FR" dirty="0" smtClean="0"/>
              <a:t>The Maghreb till 19</a:t>
            </a:r>
            <a:r>
              <a:rPr lang="fr-FR" baseline="30000" dirty="0" smtClean="0"/>
              <a:t>th</a:t>
            </a:r>
            <a:r>
              <a:rPr lang="fr-FR" dirty="0" smtClean="0"/>
              <a:t> C.</a:t>
            </a:r>
          </a:p>
        </p:txBody>
      </p:sp>
      <p:sp>
        <p:nvSpPr>
          <p:cNvPr id="3075" name="Espace réservé du contenu 2"/>
          <p:cNvSpPr>
            <a:spLocks noGrp="1"/>
          </p:cNvSpPr>
          <p:nvPr>
            <p:ph idx="1"/>
          </p:nvPr>
        </p:nvSpPr>
        <p:spPr/>
        <p:txBody>
          <a:bodyPr/>
          <a:lstStyle/>
          <a:p>
            <a:pPr>
              <a:buNone/>
            </a:pPr>
            <a:r>
              <a:rPr lang="fr-FR" dirty="0" smtClean="0"/>
              <a:t>Natural </a:t>
            </a:r>
            <a:r>
              <a:rPr lang="fr-FR" dirty="0" err="1" smtClean="0"/>
              <a:t>Medicine</a:t>
            </a:r>
            <a:endParaRPr lang="fr-FR" dirty="0" smtClean="0"/>
          </a:p>
          <a:p>
            <a:pPr>
              <a:buFont typeface="Wingdings" pitchFamily="2" charset="2"/>
              <a:buChar char="q"/>
            </a:pPr>
            <a:r>
              <a:rPr lang="fr-FR" dirty="0" smtClean="0"/>
              <a:t>Plants</a:t>
            </a:r>
          </a:p>
          <a:p>
            <a:pPr>
              <a:buFont typeface="Wingdings" pitchFamily="2" charset="2"/>
              <a:buChar char="q"/>
            </a:pPr>
            <a:r>
              <a:rPr lang="fr-FR" dirty="0" err="1" smtClean="0"/>
              <a:t>Diet</a:t>
            </a:r>
            <a:endParaRPr lang="fr-FR" dirty="0" smtClean="0"/>
          </a:p>
          <a:p>
            <a:pPr>
              <a:buFont typeface="Wingdings" pitchFamily="2" charset="2"/>
              <a:buChar char="q"/>
            </a:pPr>
            <a:r>
              <a:rPr lang="fr-FR" dirty="0" smtClean="0"/>
              <a:t>thermal sources</a:t>
            </a:r>
          </a:p>
          <a:p>
            <a:pPr>
              <a:buFont typeface="Wingdings" pitchFamily="2" charset="2"/>
              <a:buChar char="q"/>
            </a:pPr>
            <a:r>
              <a:rPr lang="fr-FR" dirty="0" err="1" smtClean="0"/>
              <a:t>Healed</a:t>
            </a:r>
            <a:r>
              <a:rPr lang="fr-FR" dirty="0" smtClean="0"/>
              <a:t> fractures and </a:t>
            </a:r>
            <a:r>
              <a:rPr lang="fr-FR" dirty="0" err="1" smtClean="0"/>
              <a:t>sprains</a:t>
            </a:r>
            <a:endParaRPr lang="fr-FR" dirty="0" smtClean="0"/>
          </a:p>
          <a:p>
            <a:pPr>
              <a:buFont typeface="Wingdings" pitchFamily="2" charset="2"/>
              <a:buChar char="q"/>
            </a:pPr>
            <a:r>
              <a:rPr lang="fr-FR" dirty="0" err="1" smtClean="0"/>
              <a:t>Performed</a:t>
            </a:r>
            <a:r>
              <a:rPr lang="fr-FR" dirty="0" smtClean="0"/>
              <a:t> </a:t>
            </a:r>
            <a:r>
              <a:rPr lang="fr-FR" dirty="0" err="1" smtClean="0"/>
              <a:t>trepanning</a:t>
            </a:r>
            <a:endParaRPr lang="fr-FR"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lstStyle/>
          <a:p>
            <a:pPr eaLnBrk="1" hangingPunct="1"/>
            <a:r>
              <a:rPr lang="fr-FR" sz="4000" b="1" smtClean="0"/>
              <a:t>At the EHS Ben Aknoun</a:t>
            </a:r>
            <a:r>
              <a:rPr lang="fr-FR" sz="4000" smtClean="0"/>
              <a:t> </a:t>
            </a:r>
            <a:br>
              <a:rPr lang="fr-FR" sz="4000" smtClean="0"/>
            </a:br>
            <a:r>
              <a:rPr lang="fr-FR" sz="2800" smtClean="0"/>
              <a:t>opened in 1997</a:t>
            </a:r>
          </a:p>
        </p:txBody>
      </p:sp>
      <p:sp>
        <p:nvSpPr>
          <p:cNvPr id="22531" name="Espace réservé du contenu 2"/>
          <p:cNvSpPr>
            <a:spLocks noGrp="1"/>
          </p:cNvSpPr>
          <p:nvPr>
            <p:ph idx="1"/>
          </p:nvPr>
        </p:nvSpPr>
        <p:spPr>
          <a:xfrm>
            <a:off x="457200" y="1495425"/>
            <a:ext cx="8507413" cy="4525963"/>
          </a:xfrm>
        </p:spPr>
        <p:txBody>
          <a:bodyPr/>
          <a:lstStyle/>
          <a:p>
            <a:pPr eaLnBrk="1" hangingPunct="1">
              <a:buFont typeface="Arial" charset="0"/>
              <a:buNone/>
            </a:pPr>
            <a:r>
              <a:rPr lang="fr-FR" altLang="fr-FR" sz="2000" b="1" smtClean="0"/>
              <a:t>Dr Bousemghoun-Seridi Fatiha, head of department</a:t>
            </a:r>
            <a:r>
              <a:rPr lang="fr-FR" altLang="fr-FR" sz="2000" smtClean="0"/>
              <a:t> :</a:t>
            </a:r>
          </a:p>
          <a:p>
            <a:pPr eaLnBrk="1" hangingPunct="1"/>
            <a:r>
              <a:rPr lang="fr-FR" altLang="fr-FR" sz="2000" smtClean="0"/>
              <a:t>“We receive up to </a:t>
            </a:r>
            <a:r>
              <a:rPr lang="fr-FR" altLang="fr-FR" sz="2000" smtClean="0">
                <a:solidFill>
                  <a:srgbClr val="FF0000"/>
                </a:solidFill>
              </a:rPr>
              <a:t>200 patients a day</a:t>
            </a:r>
            <a:r>
              <a:rPr lang="fr-FR" altLang="fr-FR" sz="2000" smtClean="0"/>
              <a:t>. We schedule, each person, for a five-day treatment course. We make exceptions and keep chronic migraine and paralysis patients longer”, </a:t>
            </a:r>
          </a:p>
          <a:p>
            <a:pPr eaLnBrk="1" hangingPunct="1"/>
            <a:r>
              <a:rPr lang="fr-FR" altLang="fr-FR" sz="2000" smtClean="0"/>
              <a:t> “It is true that treatments are short. I am willing to take everyone for a minimum of ten days but it is just not possible. The demand is too strong. It emanates from all medical specialties. We have a lack of available space”, </a:t>
            </a:r>
          </a:p>
          <a:p>
            <a:pPr eaLnBrk="1" hangingPunct="1"/>
            <a:r>
              <a:rPr lang="fr-FR" altLang="fr-FR" sz="2000" smtClean="0"/>
              <a:t>Managed by an Algerian physician along two Chinese acupuncturists, Dr Luo Huiping and Dr Xue Yuan Zhi :</a:t>
            </a:r>
            <a:endParaRPr lang="fr-FR" altLang="fr-FR" sz="1800" smtClean="0"/>
          </a:p>
          <a:p>
            <a:pPr lvl="2" eaLnBrk="1" hangingPunct="1"/>
            <a:r>
              <a:rPr lang="fr-FR" altLang="fr-FR" sz="1800" smtClean="0"/>
              <a:t>Two common rooms of 15 beds each (one for females, the other for males) and as many chairs</a:t>
            </a:r>
          </a:p>
          <a:p>
            <a:pPr lvl="2" eaLnBrk="1" hangingPunct="1"/>
            <a:r>
              <a:rPr lang="fr-FR" altLang="fr-FR" sz="1800" smtClean="0"/>
              <a:t>Concurrent treatment</a:t>
            </a:r>
          </a:p>
          <a:p>
            <a:pPr lvl="2" eaLnBrk="1" hangingPunct="1"/>
            <a:r>
              <a:rPr lang="fr-FR" altLang="fr-FR" sz="1800" smtClean="0"/>
              <a:t>Three sessions a day</a:t>
            </a:r>
          </a:p>
        </p:txBody>
      </p:sp>
      <p:sp>
        <p:nvSpPr>
          <p:cNvPr id="4" name="Rectangle 3"/>
          <p:cNvSpPr/>
          <p:nvPr/>
        </p:nvSpPr>
        <p:spPr>
          <a:xfrm>
            <a:off x="271463" y="1916113"/>
            <a:ext cx="371475"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1</a:t>
            </a:r>
          </a:p>
        </p:txBody>
      </p:sp>
      <p:sp>
        <p:nvSpPr>
          <p:cNvPr id="5" name="Rectangle 4"/>
          <p:cNvSpPr/>
          <p:nvPr/>
        </p:nvSpPr>
        <p:spPr>
          <a:xfrm>
            <a:off x="271463" y="3149600"/>
            <a:ext cx="371475"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2</a:t>
            </a:r>
          </a:p>
        </p:txBody>
      </p:sp>
      <p:sp>
        <p:nvSpPr>
          <p:cNvPr id="6" name="Rectangle 5"/>
          <p:cNvSpPr/>
          <p:nvPr/>
        </p:nvSpPr>
        <p:spPr>
          <a:xfrm>
            <a:off x="271463" y="4427538"/>
            <a:ext cx="371475"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pPr eaLnBrk="1" hangingPunct="1"/>
            <a:r>
              <a:rPr lang="fr-FR" altLang="fr-FR" sz="3200" b="1" smtClean="0"/>
              <a:t>Main Pathologies Treated</a:t>
            </a:r>
          </a:p>
        </p:txBody>
      </p:sp>
      <p:sp>
        <p:nvSpPr>
          <p:cNvPr id="23555" name="Espace réservé du contenu 2"/>
          <p:cNvSpPr>
            <a:spLocks noGrp="1"/>
          </p:cNvSpPr>
          <p:nvPr>
            <p:ph idx="1"/>
          </p:nvPr>
        </p:nvSpPr>
        <p:spPr/>
        <p:txBody>
          <a:bodyPr/>
          <a:lstStyle/>
          <a:p>
            <a:pPr eaLnBrk="1" hangingPunct="1"/>
            <a:r>
              <a:rPr lang="fr-FR" sz="2000" smtClean="0"/>
              <a:t>Problems of the musculoskeletal system </a:t>
            </a:r>
            <a:r>
              <a:rPr lang="fr-FR" altLang="fr-FR" sz="2000" smtClean="0"/>
              <a:t>(muscle spams, certain kinds of paralysis, trembling, hemiplegia) ; </a:t>
            </a:r>
          </a:p>
          <a:p>
            <a:pPr eaLnBrk="1" hangingPunct="1"/>
            <a:r>
              <a:rPr lang="fr-FR" altLang="fr-FR" sz="2000" smtClean="0"/>
              <a:t>Aches (rheumatism, arthritis, lumbago, tendonitis, neuralgia, neck pain and torticollis, sciatica, back pains…) ; </a:t>
            </a:r>
          </a:p>
          <a:p>
            <a:pPr eaLnBrk="1" hangingPunct="1"/>
            <a:r>
              <a:rPr lang="fr-FR" altLang="fr-FR" sz="2000" smtClean="0"/>
              <a:t>General impairments (fatigue, stress, anxiety, anguish, insomnia, nervous tic, depression… ) ;</a:t>
            </a:r>
          </a:p>
          <a:p>
            <a:pPr eaLnBrk="1" hangingPunct="1"/>
            <a:r>
              <a:rPr lang="fr-FR" altLang="fr-FR" sz="2000" smtClean="0"/>
              <a:t>Urinary system (frequent urination, repeated cystitis, incontinence) ;</a:t>
            </a:r>
          </a:p>
          <a:p>
            <a:pPr eaLnBrk="1" hangingPunct="1"/>
            <a:r>
              <a:rPr lang="fr-FR" altLang="fr-FR" sz="2000" smtClean="0"/>
              <a:t>Respiratory system (asthma, bronchitis, sinusitis, laryngitis, cough…) </a:t>
            </a:r>
          </a:p>
          <a:p>
            <a:pPr eaLnBrk="1" hangingPunct="1"/>
            <a:r>
              <a:rPr lang="fr-FR" altLang="fr-FR" sz="2000" smtClean="0"/>
              <a:t>Obesity : One of the oldest techniques allowing weight loss without any danger. </a:t>
            </a:r>
          </a:p>
          <a:p>
            <a:pPr eaLnBrk="1" hangingPunct="1"/>
            <a:r>
              <a:rPr lang="fr-FR" altLang="fr-FR" sz="2000" smtClean="0"/>
              <a:t>Arthritis pains+++</a:t>
            </a:r>
          </a:p>
          <a:p>
            <a:pPr eaLnBrk="1" hangingPunct="1"/>
            <a:endParaRPr lang="fr-FR" altLang="fr-FR" sz="20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altLang="fr-FR" sz="3200" b="1" smtClean="0"/>
              <a:t>Training</a:t>
            </a:r>
          </a:p>
        </p:txBody>
      </p:sp>
      <p:sp>
        <p:nvSpPr>
          <p:cNvPr id="24579" name="Espace réservé du contenu 2"/>
          <p:cNvSpPr>
            <a:spLocks noGrp="1"/>
          </p:cNvSpPr>
          <p:nvPr>
            <p:ph idx="1"/>
          </p:nvPr>
        </p:nvSpPr>
        <p:spPr/>
        <p:txBody>
          <a:bodyPr/>
          <a:lstStyle/>
          <a:p>
            <a:pPr eaLnBrk="1" hangingPunct="1"/>
            <a:r>
              <a:rPr lang="fr-FR" altLang="fr-FR" sz="2000" smtClean="0"/>
              <a:t>The agreement signed between </a:t>
            </a:r>
            <a:r>
              <a:rPr lang="fr-FR" altLang="fr-FR" sz="2000" smtClean="0">
                <a:solidFill>
                  <a:srgbClr val="FF0000"/>
                </a:solidFill>
              </a:rPr>
              <a:t>le MSP </a:t>
            </a:r>
            <a:r>
              <a:rPr lang="fr-FR" altLang="fr-FR" sz="2000" smtClean="0"/>
              <a:t>and the Chinese government include the training of physicians</a:t>
            </a:r>
          </a:p>
          <a:p>
            <a:pPr eaLnBrk="1" hangingPunct="1"/>
            <a:r>
              <a:rPr lang="fr-FR" altLang="fr-FR" sz="2000" smtClean="0"/>
              <a:t>Opening of a private school in partnership with Paris-Nord University</a:t>
            </a:r>
          </a:p>
          <a:p>
            <a:pPr eaLnBrk="1" hangingPunct="1"/>
            <a:r>
              <a:rPr lang="fr-FR" altLang="fr-FR" sz="2000" smtClean="0"/>
              <a:t>Most Algerian physicians underwent training abroad especially in Europe.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pPr eaLnBrk="1" hangingPunct="1"/>
            <a:r>
              <a:rPr lang="fr-FR" altLang="fr-FR" sz="3200" b="1" smtClean="0"/>
              <a:t>De plus en plus de cliniques…</a:t>
            </a:r>
          </a:p>
        </p:txBody>
      </p:sp>
      <p:sp>
        <p:nvSpPr>
          <p:cNvPr id="25603" name="Espace réservé du contenu 2"/>
          <p:cNvSpPr>
            <a:spLocks noGrp="1"/>
          </p:cNvSpPr>
          <p:nvPr>
            <p:ph idx="1"/>
          </p:nvPr>
        </p:nvSpPr>
        <p:spPr/>
        <p:txBody>
          <a:bodyPr/>
          <a:lstStyle/>
          <a:p>
            <a:pPr eaLnBrk="1" hangingPunct="1">
              <a:lnSpc>
                <a:spcPct val="80000"/>
              </a:lnSpc>
            </a:pPr>
            <a:r>
              <a:rPr lang="fr-FR" sz="2700" smtClean="0"/>
              <a:t>El-Hakim Center in Chéraga : Acupuncture /  Hijama / Natural Herbs</a:t>
            </a:r>
          </a:p>
          <a:p>
            <a:pPr eaLnBrk="1" hangingPunct="1">
              <a:lnSpc>
                <a:spcPct val="80000"/>
              </a:lnSpc>
            </a:pPr>
            <a:r>
              <a:rPr lang="fr-FR" sz="2700" smtClean="0"/>
              <a:t>Arab Coach Center (training: 500 $)</a:t>
            </a:r>
          </a:p>
          <a:p>
            <a:pPr eaLnBrk="1" hangingPunct="1">
              <a:lnSpc>
                <a:spcPct val="80000"/>
              </a:lnSpc>
            </a:pPr>
            <a:r>
              <a:rPr lang="fr-FR" sz="2700" smtClean="0"/>
              <a:t>Medical practice of Dr Guessoum. S, Tipaza</a:t>
            </a:r>
          </a:p>
          <a:p>
            <a:pPr eaLnBrk="1" hangingPunct="1">
              <a:lnSpc>
                <a:spcPct val="80000"/>
              </a:lnSpc>
            </a:pPr>
            <a:r>
              <a:rPr lang="fr-FR" sz="2700" smtClean="0"/>
              <a:t>Medical practice of Dr Khelladi Leila, Blida</a:t>
            </a:r>
          </a:p>
          <a:p>
            <a:pPr eaLnBrk="1" hangingPunct="1">
              <a:lnSpc>
                <a:spcPct val="80000"/>
              </a:lnSpc>
            </a:pPr>
            <a:r>
              <a:rPr lang="fr-FR" sz="2700" smtClean="0"/>
              <a:t>Medical practice Al Chifae, Tlemcen</a:t>
            </a:r>
          </a:p>
          <a:p>
            <a:pPr eaLnBrk="1" hangingPunct="1">
              <a:lnSpc>
                <a:spcPct val="80000"/>
              </a:lnSpc>
            </a:pPr>
            <a:r>
              <a:rPr lang="en-US" sz="2700" smtClean="0"/>
              <a:t> Séphora Medical Office, Constantine</a:t>
            </a:r>
          </a:p>
          <a:p>
            <a:pPr eaLnBrk="1" hangingPunct="1">
              <a:lnSpc>
                <a:spcPct val="80000"/>
              </a:lnSpc>
            </a:pPr>
            <a:r>
              <a:rPr lang="fr-FR" sz="2700" smtClean="0"/>
              <a:t>Medical practice of Dr Refatt Marwa, Sétif</a:t>
            </a:r>
          </a:p>
          <a:p>
            <a:pPr eaLnBrk="1" hangingPunct="1">
              <a:lnSpc>
                <a:spcPct val="80000"/>
              </a:lnSpc>
            </a:pPr>
            <a:r>
              <a:rPr lang="fr-FR" sz="2700" smtClean="0"/>
              <a:t>Dr Benchiheub Souad, Jijel</a:t>
            </a:r>
          </a:p>
          <a:p>
            <a:pPr eaLnBrk="1" hangingPunct="1">
              <a:lnSpc>
                <a:spcPct val="80000"/>
              </a:lnSpc>
            </a:pPr>
            <a:r>
              <a:rPr lang="fr-FR" sz="2700" smtClean="0"/>
              <a:t>Acupuncture Practice, Khanchela</a:t>
            </a:r>
          </a:p>
          <a:p>
            <a:pPr eaLnBrk="1" hangingPunct="1">
              <a:lnSpc>
                <a:spcPct val="80000"/>
              </a:lnSpc>
            </a:pPr>
            <a:r>
              <a:rPr lang="fr-FR" sz="2700" smtClean="0"/>
              <a:t>Acupuncture Medical Practice, Oran</a:t>
            </a:r>
          </a:p>
          <a:p>
            <a:pPr eaLnBrk="1" hangingPunct="1">
              <a:lnSpc>
                <a:spcPct val="80000"/>
              </a:lnSpc>
            </a:pPr>
            <a:endParaRPr lang="fr-FR" sz="27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Espace réservé du contenu 3"/>
          <p:cNvPicPr>
            <a:picLocks noGrp="1"/>
          </p:cNvPicPr>
          <p:nvPr>
            <p:ph idx="1"/>
          </p:nvPr>
        </p:nvPicPr>
        <p:blipFill>
          <a:blip r:embed="rId2"/>
          <a:srcRect/>
          <a:stretch>
            <a:fillRect/>
          </a:stretch>
        </p:blipFill>
        <p:spPr>
          <a:xfrm>
            <a:off x="1547813" y="549275"/>
            <a:ext cx="6985000" cy="56483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Espace réservé du contenu 3" descr="Maroc Acupuncture.jpg"/>
          <p:cNvPicPr>
            <a:picLocks noGrp="1" noChangeAspect="1"/>
          </p:cNvPicPr>
          <p:nvPr>
            <p:ph idx="1"/>
          </p:nvPr>
        </p:nvPicPr>
        <p:blipFill>
          <a:blip r:embed="rId2"/>
          <a:srcRect/>
          <a:stretch>
            <a:fillRect/>
          </a:stretch>
        </p:blipFill>
        <p:spPr>
          <a:xfrm>
            <a:off x="430213" y="549275"/>
            <a:ext cx="8174037" cy="575945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Espace réservé du contenu 3" descr="Tunisie Acupuncteurs.jpg"/>
          <p:cNvPicPr>
            <a:picLocks noGrp="1" noChangeAspect="1"/>
          </p:cNvPicPr>
          <p:nvPr>
            <p:ph idx="1"/>
          </p:nvPr>
        </p:nvPicPr>
        <p:blipFill>
          <a:blip r:embed="rId2"/>
          <a:srcRect/>
          <a:stretch>
            <a:fillRect/>
          </a:stretch>
        </p:blipFill>
        <p:spPr>
          <a:xfrm>
            <a:off x="1979613" y="476250"/>
            <a:ext cx="6048375" cy="604837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r>
              <a:rPr lang="fr-FR" sz="3200" b="1" dirty="0" smtClean="0"/>
              <a:t>Conclusion</a:t>
            </a:r>
            <a:endParaRPr lang="fr-FR" sz="3200" b="1" dirty="0" smtClean="0"/>
          </a:p>
        </p:txBody>
      </p:sp>
      <p:sp>
        <p:nvSpPr>
          <p:cNvPr id="29699" name="Espace réservé du contenu 2"/>
          <p:cNvSpPr>
            <a:spLocks noGrp="1"/>
          </p:cNvSpPr>
          <p:nvPr>
            <p:ph idx="1"/>
          </p:nvPr>
        </p:nvSpPr>
        <p:spPr/>
        <p:txBody>
          <a:bodyPr/>
          <a:lstStyle/>
          <a:p>
            <a:r>
              <a:rPr lang="fr-FR" dirty="0" smtClean="0"/>
              <a:t>La médecine alternative se développe toute seule dans les pays du Maghreb</a:t>
            </a:r>
          </a:p>
          <a:p>
            <a:r>
              <a:rPr lang="fr-FR" dirty="0" smtClean="0"/>
              <a:t>L’Etat qui est confronté à de gros problèmes de santé ne gène pas son évolution</a:t>
            </a:r>
          </a:p>
          <a:p>
            <a:r>
              <a:rPr lang="fr-FR" dirty="0" smtClean="0"/>
              <a:t>Aujourd’hui, elle constitue un recours important pour la population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FR" dirty="0" err="1" smtClean="0"/>
              <a:t>Naturalist</a:t>
            </a:r>
            <a:r>
              <a:rPr lang="fr-FR" dirty="0" smtClean="0"/>
              <a:t> </a:t>
            </a:r>
            <a:r>
              <a:rPr lang="fr-FR" dirty="0" err="1" smtClean="0"/>
              <a:t>Doctors</a:t>
            </a:r>
            <a:endParaRPr lang="fr-FR" dirty="0" smtClean="0"/>
          </a:p>
        </p:txBody>
      </p:sp>
      <p:sp>
        <p:nvSpPr>
          <p:cNvPr id="5123" name="Espace réservé du contenu 2"/>
          <p:cNvSpPr>
            <a:spLocks noGrp="1"/>
          </p:cNvSpPr>
          <p:nvPr>
            <p:ph idx="1"/>
          </p:nvPr>
        </p:nvSpPr>
        <p:spPr/>
        <p:txBody>
          <a:bodyPr/>
          <a:lstStyle/>
          <a:p>
            <a:r>
              <a:rPr lang="fr-FR" b="1" dirty="0" err="1" smtClean="0"/>
              <a:t>Abderazzek</a:t>
            </a:r>
            <a:r>
              <a:rPr lang="fr-FR" b="1" dirty="0" smtClean="0"/>
              <a:t> El-</a:t>
            </a:r>
            <a:r>
              <a:rPr lang="fr-FR" b="1" dirty="0" err="1" smtClean="0"/>
              <a:t>Djazairi</a:t>
            </a:r>
            <a:r>
              <a:rPr lang="fr-FR" b="1" dirty="0" smtClean="0"/>
              <a:t> 1107-1197 H</a:t>
            </a:r>
          </a:p>
          <a:p>
            <a:pPr lvl="1"/>
            <a:r>
              <a:rPr lang="fr-FR" dirty="0" smtClean="0"/>
              <a:t>The book on drogues: 180 plants</a:t>
            </a:r>
          </a:p>
          <a:p>
            <a:pPr lvl="1"/>
            <a:r>
              <a:rPr lang="fr-FR" dirty="0" smtClean="0"/>
              <a:t>He </a:t>
            </a:r>
            <a:r>
              <a:rPr lang="fr-FR" dirty="0" err="1" smtClean="0"/>
              <a:t>had</a:t>
            </a:r>
            <a:r>
              <a:rPr lang="fr-FR" dirty="0" smtClean="0"/>
              <a:t> malaria, </a:t>
            </a:r>
            <a:r>
              <a:rPr lang="fr-FR" dirty="0" err="1" smtClean="0"/>
              <a:t>he</a:t>
            </a:r>
            <a:r>
              <a:rPr lang="fr-FR" dirty="0" smtClean="0"/>
              <a:t> </a:t>
            </a:r>
            <a:r>
              <a:rPr lang="fr-FR" dirty="0" err="1" smtClean="0"/>
              <a:t>was</a:t>
            </a:r>
            <a:r>
              <a:rPr lang="fr-FR" dirty="0" smtClean="0"/>
              <a:t> </a:t>
            </a:r>
            <a:r>
              <a:rPr lang="fr-FR" dirty="0" err="1" smtClean="0"/>
              <a:t>treating</a:t>
            </a:r>
            <a:r>
              <a:rPr lang="fr-FR" dirty="0" smtClean="0"/>
              <a:t> </a:t>
            </a:r>
            <a:r>
              <a:rPr lang="fr-FR" dirty="0" err="1" smtClean="0"/>
              <a:t>himself</a:t>
            </a:r>
            <a:r>
              <a:rPr lang="fr-FR" dirty="0" smtClean="0"/>
              <a:t> </a:t>
            </a:r>
            <a:r>
              <a:rPr lang="fr-FR" dirty="0" err="1" smtClean="0"/>
              <a:t>with</a:t>
            </a:r>
            <a:r>
              <a:rPr lang="fr-FR" dirty="0" smtClean="0"/>
              <a:t> </a:t>
            </a:r>
            <a:r>
              <a:rPr lang="fr-FR" dirty="0" err="1" smtClean="0"/>
              <a:t>cinchona</a:t>
            </a:r>
            <a:r>
              <a:rPr lang="fr-FR" dirty="0" smtClean="0"/>
              <a:t> </a:t>
            </a:r>
          </a:p>
          <a:p>
            <a:r>
              <a:rPr lang="fr-FR" b="1" dirty="0" smtClean="0"/>
              <a:t>Mohamed </a:t>
            </a:r>
            <a:r>
              <a:rPr lang="fr-FR" b="1" dirty="0" err="1" smtClean="0"/>
              <a:t>Benchaoua</a:t>
            </a:r>
            <a:r>
              <a:rPr lang="fr-FR" b="1" dirty="0" smtClean="0"/>
              <a:t> 19</a:t>
            </a:r>
            <a:r>
              <a:rPr lang="fr-FR" b="1" baseline="30000" dirty="0" smtClean="0"/>
              <a:t>e</a:t>
            </a:r>
            <a:r>
              <a:rPr lang="fr-FR" b="1" dirty="0" smtClean="0"/>
              <a:t> c.</a:t>
            </a:r>
            <a:r>
              <a:rPr lang="fr-FR" dirty="0" smtClean="0"/>
              <a:t> </a:t>
            </a:r>
          </a:p>
          <a:p>
            <a:pPr lvl="1"/>
            <a:r>
              <a:rPr lang="fr-FR" dirty="0" err="1" smtClean="0"/>
              <a:t>participited</a:t>
            </a:r>
            <a:r>
              <a:rPr lang="fr-FR" dirty="0" smtClean="0"/>
              <a:t> in the </a:t>
            </a:r>
            <a:r>
              <a:rPr lang="fr-FR" b="1" dirty="0" smtClean="0"/>
              <a:t>horticulture exhibition </a:t>
            </a:r>
            <a:r>
              <a:rPr lang="fr-FR" dirty="0" smtClean="0"/>
              <a:t>in Paris 1855</a:t>
            </a:r>
          </a:p>
          <a:p>
            <a:pPr lvl="1"/>
            <a:r>
              <a:rPr lang="fr-FR" dirty="0" err="1" smtClean="0"/>
              <a:t>he</a:t>
            </a:r>
            <a:r>
              <a:rPr lang="fr-FR" dirty="0" smtClean="0"/>
              <a:t> </a:t>
            </a:r>
            <a:r>
              <a:rPr lang="fr-FR" dirty="0" err="1" smtClean="0"/>
              <a:t>presented</a:t>
            </a:r>
            <a:r>
              <a:rPr lang="fr-FR" dirty="0" smtClean="0"/>
              <a:t> a collection of 374 </a:t>
            </a:r>
            <a:r>
              <a:rPr lang="fr-FR" dirty="0" err="1" smtClean="0"/>
              <a:t>medicinal</a:t>
            </a:r>
            <a:r>
              <a:rPr lang="fr-FR" dirty="0" smtClean="0"/>
              <a:t> plants</a:t>
            </a:r>
          </a:p>
          <a:p>
            <a:endParaRPr lang="fr-FR"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contenu 2"/>
          <p:cNvSpPr>
            <a:spLocks noGrp="1"/>
          </p:cNvSpPr>
          <p:nvPr>
            <p:ph idx="1"/>
          </p:nvPr>
        </p:nvSpPr>
        <p:spPr>
          <a:xfrm>
            <a:off x="457200" y="1428736"/>
            <a:ext cx="8229600" cy="4697427"/>
          </a:xfrm>
        </p:spPr>
        <p:txBody>
          <a:bodyPr/>
          <a:lstStyle/>
          <a:p>
            <a:r>
              <a:rPr lang="fr-FR" dirty="0" smtClean="0"/>
              <a:t>The colonisation </a:t>
            </a:r>
            <a:r>
              <a:rPr lang="fr-FR" dirty="0" err="1" smtClean="0"/>
              <a:t>banned</a:t>
            </a:r>
            <a:r>
              <a:rPr lang="fr-FR" dirty="0" smtClean="0"/>
              <a:t> the practice of </a:t>
            </a:r>
            <a:r>
              <a:rPr lang="fr-FR" dirty="0" err="1" smtClean="0"/>
              <a:t>tradional</a:t>
            </a:r>
            <a:r>
              <a:rPr lang="fr-FR" dirty="0" smtClean="0"/>
              <a:t> </a:t>
            </a:r>
            <a:r>
              <a:rPr lang="fr-FR" dirty="0" err="1" smtClean="0"/>
              <a:t>medicine</a:t>
            </a:r>
            <a:r>
              <a:rPr lang="fr-FR" dirty="0" smtClean="0"/>
              <a:t> in the Maghreb</a:t>
            </a:r>
          </a:p>
          <a:p>
            <a:r>
              <a:rPr lang="fr-FR" dirty="0" err="1" smtClean="0"/>
              <a:t>Trained</a:t>
            </a:r>
            <a:r>
              <a:rPr lang="fr-FR" dirty="0" smtClean="0"/>
              <a:t> few </a:t>
            </a:r>
            <a:r>
              <a:rPr lang="fr-FR" dirty="0" err="1" smtClean="0"/>
              <a:t>doctors</a:t>
            </a:r>
            <a:endParaRPr lang="fr-FR" dirty="0" smtClean="0"/>
          </a:p>
          <a:p>
            <a:pPr lvl="1"/>
            <a:r>
              <a:rPr lang="fr-FR" dirty="0" err="1" smtClean="0"/>
              <a:t>Algeria</a:t>
            </a:r>
            <a:r>
              <a:rPr lang="fr-FR" dirty="0" smtClean="0"/>
              <a:t>: 11 </a:t>
            </a:r>
            <a:r>
              <a:rPr lang="fr-FR" dirty="0" err="1" smtClean="0"/>
              <a:t>doctors</a:t>
            </a:r>
            <a:r>
              <a:rPr lang="fr-FR" dirty="0" smtClean="0"/>
              <a:t> in1909</a:t>
            </a:r>
          </a:p>
          <a:p>
            <a:pPr lvl="1"/>
            <a:r>
              <a:rPr lang="fr-FR" dirty="0" err="1" smtClean="0"/>
              <a:t>Tunisia</a:t>
            </a:r>
            <a:r>
              <a:rPr lang="fr-FR" dirty="0" smtClean="0"/>
              <a:t>: first </a:t>
            </a:r>
            <a:r>
              <a:rPr lang="fr-FR" dirty="0" err="1" smtClean="0"/>
              <a:t>doctor</a:t>
            </a:r>
            <a:r>
              <a:rPr lang="fr-FR" dirty="0" smtClean="0"/>
              <a:t> in 1900</a:t>
            </a:r>
          </a:p>
          <a:p>
            <a:pPr lvl="1"/>
            <a:r>
              <a:rPr lang="fr-FR" dirty="0" err="1" smtClean="0"/>
              <a:t>Morrocco</a:t>
            </a:r>
            <a:r>
              <a:rPr lang="fr-FR" dirty="0" smtClean="0"/>
              <a:t>:  first </a:t>
            </a:r>
            <a:r>
              <a:rPr lang="fr-FR" dirty="0" err="1" smtClean="0"/>
              <a:t>doctor</a:t>
            </a:r>
            <a:r>
              <a:rPr lang="fr-FR" dirty="0" smtClean="0"/>
              <a:t> in 1940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p:txBody>
          <a:bodyPr/>
          <a:lstStyle/>
          <a:p>
            <a:r>
              <a:rPr lang="fr-FR" dirty="0" err="1" smtClean="0"/>
              <a:t>After</a:t>
            </a:r>
            <a:r>
              <a:rPr lang="fr-FR" dirty="0" smtClean="0"/>
              <a:t> </a:t>
            </a:r>
            <a:r>
              <a:rPr lang="fr-FR" dirty="0" err="1" smtClean="0"/>
              <a:t>independance</a:t>
            </a:r>
            <a:endParaRPr lang="fr-FR" dirty="0" smtClean="0"/>
          </a:p>
          <a:p>
            <a:pPr lvl="1"/>
            <a:r>
              <a:rPr lang="fr-FR" dirty="0" err="1" smtClean="0"/>
              <a:t>Morrocco</a:t>
            </a:r>
            <a:r>
              <a:rPr lang="fr-FR" dirty="0" smtClean="0"/>
              <a:t> and et </a:t>
            </a:r>
            <a:r>
              <a:rPr lang="fr-FR" dirty="0" err="1" smtClean="0"/>
              <a:t>Tunisia</a:t>
            </a:r>
            <a:r>
              <a:rPr lang="fr-FR" dirty="0" smtClean="0"/>
              <a:t> in 1956</a:t>
            </a:r>
          </a:p>
          <a:p>
            <a:pPr lvl="1"/>
            <a:r>
              <a:rPr lang="fr-FR" dirty="0" err="1" smtClean="0"/>
              <a:t>Algeria</a:t>
            </a:r>
            <a:r>
              <a:rPr lang="fr-FR" dirty="0" smtClean="0"/>
              <a:t> 1962  </a:t>
            </a:r>
          </a:p>
          <a:p>
            <a:r>
              <a:rPr lang="fr-FR" dirty="0" err="1" smtClean="0"/>
              <a:t>Enormous</a:t>
            </a:r>
            <a:r>
              <a:rPr lang="fr-FR" dirty="0" smtClean="0"/>
              <a:t> and </a:t>
            </a:r>
            <a:r>
              <a:rPr lang="fr-FR" dirty="0" err="1" smtClean="0"/>
              <a:t>complex</a:t>
            </a:r>
            <a:r>
              <a:rPr lang="fr-FR" dirty="0" smtClean="0"/>
              <a:t> </a:t>
            </a:r>
            <a:r>
              <a:rPr lang="fr-FR" dirty="0" err="1" smtClean="0"/>
              <a:t>health</a:t>
            </a:r>
            <a:r>
              <a:rPr lang="fr-FR" dirty="0" smtClean="0"/>
              <a:t> issues</a:t>
            </a:r>
          </a:p>
          <a:p>
            <a:r>
              <a:rPr lang="fr-FR" dirty="0" err="1" smtClean="0"/>
              <a:t>Recourse</a:t>
            </a:r>
            <a:r>
              <a:rPr lang="fr-FR" dirty="0" smtClean="0"/>
              <a:t>  to OMS to </a:t>
            </a:r>
            <a:r>
              <a:rPr lang="fr-FR" dirty="0" err="1" smtClean="0"/>
              <a:t>create</a:t>
            </a:r>
            <a:r>
              <a:rPr lang="fr-FR" dirty="0" smtClean="0"/>
              <a:t> </a:t>
            </a:r>
            <a:r>
              <a:rPr lang="fr-FR" dirty="0" err="1" smtClean="0"/>
              <a:t>heath</a:t>
            </a:r>
            <a:r>
              <a:rPr lang="fr-FR" dirty="0" smtClean="0"/>
              <a:t> </a:t>
            </a:r>
            <a:r>
              <a:rPr lang="fr-FR" dirty="0" err="1" smtClean="0"/>
              <a:t>systems</a:t>
            </a:r>
            <a:endParaRPr lang="fr-F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FR" altLang="fr-FR" sz="3200" b="1" smtClean="0"/>
              <a:t>Role of the WHO</a:t>
            </a:r>
            <a:br>
              <a:rPr lang="fr-FR" altLang="fr-FR" sz="3200" b="1" smtClean="0"/>
            </a:br>
            <a:r>
              <a:rPr lang="fr-FR" altLang="fr-FR" sz="3200" b="1" smtClean="0"/>
              <a:t>founded April 7th 1948</a:t>
            </a:r>
          </a:p>
        </p:txBody>
      </p:sp>
      <p:sp>
        <p:nvSpPr>
          <p:cNvPr id="8195" name="Espace réservé du contenu 2"/>
          <p:cNvSpPr>
            <a:spLocks noGrp="1"/>
          </p:cNvSpPr>
          <p:nvPr>
            <p:ph idx="1"/>
          </p:nvPr>
        </p:nvSpPr>
        <p:spPr>
          <a:xfrm>
            <a:off x="901700" y="1670050"/>
            <a:ext cx="8229600" cy="4525963"/>
          </a:xfrm>
        </p:spPr>
        <p:txBody>
          <a:bodyPr/>
          <a:lstStyle/>
          <a:p>
            <a:pPr marL="0" indent="0" eaLnBrk="1" hangingPunct="1">
              <a:buFont typeface="Arial" charset="0"/>
              <a:buNone/>
            </a:pPr>
            <a:r>
              <a:rPr lang="fr-FR" altLang="fr-FR" sz="2000" smtClean="0"/>
              <a:t>Help to increase recognition of traditional medicine</a:t>
            </a:r>
          </a:p>
          <a:p>
            <a:pPr marL="0" indent="0" eaLnBrk="1" hangingPunct="1">
              <a:buFont typeface="Arial" charset="0"/>
              <a:buNone/>
            </a:pPr>
            <a:endParaRPr lang="fr-FR" altLang="fr-FR" sz="2000" smtClean="0"/>
          </a:p>
          <a:p>
            <a:pPr marL="0" indent="0" eaLnBrk="1" hangingPunct="1">
              <a:buFont typeface="Arial" charset="0"/>
              <a:buNone/>
            </a:pPr>
            <a:r>
              <a:rPr lang="fr-FR" altLang="fr-FR" sz="2000" smtClean="0"/>
              <a:t>Supporting its integration in national health-care systems according to it conditions of use in member countries</a:t>
            </a:r>
          </a:p>
          <a:p>
            <a:pPr marL="0" indent="0" eaLnBrk="1" hangingPunct="1">
              <a:buFont typeface="Arial" charset="0"/>
              <a:buNone/>
            </a:pPr>
            <a:endParaRPr lang="fr-FR" altLang="fr-FR" sz="2000" smtClean="0"/>
          </a:p>
          <a:p>
            <a:pPr marL="0" indent="0" eaLnBrk="1" hangingPunct="1">
              <a:buFont typeface="Arial" charset="0"/>
              <a:buNone/>
            </a:pPr>
            <a:r>
              <a:rPr lang="fr-FR" altLang="fr-FR" sz="2000" smtClean="0"/>
              <a:t>Provide guidance and technical information for a safe and effective use of traditional medicine</a:t>
            </a:r>
          </a:p>
          <a:p>
            <a:pPr marL="0" indent="0" eaLnBrk="1" hangingPunct="1">
              <a:buFont typeface="Arial" charset="0"/>
              <a:buNone/>
            </a:pPr>
            <a:endParaRPr lang="fr-FR" altLang="fr-FR" sz="2000" smtClean="0"/>
          </a:p>
          <a:p>
            <a:pPr marL="0" indent="0" eaLnBrk="1" hangingPunct="1">
              <a:buFont typeface="Arial" charset="0"/>
              <a:buNone/>
            </a:pPr>
            <a:r>
              <a:rPr lang="fr-FR" altLang="fr-FR" sz="2000" smtClean="0"/>
              <a:t>Preserve traditional medicine knowledge so that it is used in a sustainable manner</a:t>
            </a:r>
          </a:p>
        </p:txBody>
      </p:sp>
      <p:sp>
        <p:nvSpPr>
          <p:cNvPr id="2" name="Rectangle 1"/>
          <p:cNvSpPr/>
          <p:nvPr/>
        </p:nvSpPr>
        <p:spPr>
          <a:xfrm>
            <a:off x="431800" y="1773238"/>
            <a:ext cx="369888"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1</a:t>
            </a:r>
          </a:p>
        </p:txBody>
      </p:sp>
      <p:sp>
        <p:nvSpPr>
          <p:cNvPr id="5" name="Rectangle 4"/>
          <p:cNvSpPr/>
          <p:nvPr/>
        </p:nvSpPr>
        <p:spPr>
          <a:xfrm>
            <a:off x="431800" y="2565400"/>
            <a:ext cx="369888"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2</a:t>
            </a:r>
          </a:p>
        </p:txBody>
      </p:sp>
      <p:sp>
        <p:nvSpPr>
          <p:cNvPr id="6" name="Rectangle 5"/>
          <p:cNvSpPr/>
          <p:nvPr/>
        </p:nvSpPr>
        <p:spPr>
          <a:xfrm>
            <a:off x="431800" y="3500438"/>
            <a:ext cx="369888"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3</a:t>
            </a:r>
          </a:p>
        </p:txBody>
      </p:sp>
      <p:sp>
        <p:nvSpPr>
          <p:cNvPr id="7" name="Rectangle 6"/>
          <p:cNvSpPr/>
          <p:nvPr/>
        </p:nvSpPr>
        <p:spPr>
          <a:xfrm>
            <a:off x="431800" y="4508500"/>
            <a:ext cx="369888"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fr-FR" dirty="0"/>
              <a:t>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fr-FR" sz="3200" b="1" smtClean="0"/>
              <a:t>The four great objectives of the WHO:</a:t>
            </a:r>
          </a:p>
        </p:txBody>
      </p:sp>
      <p:sp>
        <p:nvSpPr>
          <p:cNvPr id="4" name="Oval 155"/>
          <p:cNvSpPr/>
          <p:nvPr/>
        </p:nvSpPr>
        <p:spPr>
          <a:xfrm rot="2700000">
            <a:off x="4106070" y="1834356"/>
            <a:ext cx="1223962" cy="2289175"/>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dirty="0">
              <a:solidFill>
                <a:schemeClr val="tx2"/>
              </a:solidFill>
            </a:endParaRPr>
          </a:p>
        </p:txBody>
      </p:sp>
      <p:sp>
        <p:nvSpPr>
          <p:cNvPr id="5" name="Oval 155"/>
          <p:cNvSpPr/>
          <p:nvPr/>
        </p:nvSpPr>
        <p:spPr>
          <a:xfrm rot="18900000">
            <a:off x="4972050" y="2700338"/>
            <a:ext cx="1223963" cy="2289175"/>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6" name="Oval 155"/>
          <p:cNvSpPr/>
          <p:nvPr/>
        </p:nvSpPr>
        <p:spPr>
          <a:xfrm rot="18900000">
            <a:off x="3240088" y="2700338"/>
            <a:ext cx="1223962" cy="2289175"/>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7" name="Rectangle 140"/>
          <p:cNvSpPr/>
          <p:nvPr/>
        </p:nvSpPr>
        <p:spPr>
          <a:xfrm rot="2700000">
            <a:off x="4106069" y="3566319"/>
            <a:ext cx="1223963" cy="2289175"/>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eaLnBrk="1" hangingPunct="1">
              <a:defRPr/>
            </a:pPr>
            <a:endParaRPr lang="en-US" sz="1400" err="1">
              <a:solidFill>
                <a:schemeClr val="tx2"/>
              </a:solidFill>
            </a:endParaRPr>
          </a:p>
        </p:txBody>
      </p:sp>
      <p:sp>
        <p:nvSpPr>
          <p:cNvPr id="8" name="Rectangle 7"/>
          <p:cNvSpPr/>
          <p:nvPr/>
        </p:nvSpPr>
        <p:spPr>
          <a:xfrm>
            <a:off x="6826250" y="1765300"/>
            <a:ext cx="2163763" cy="1108075"/>
          </a:xfrm>
          <a:prstGeom prst="rect">
            <a:avLst/>
          </a:prstGeom>
        </p:spPr>
        <p:txBody>
          <a:bodyPr lIns="0" tIns="0" rIns="0" bIns="0">
            <a:spAutoFit/>
          </a:bodyPr>
          <a:lstStyle/>
          <a:p>
            <a:pPr eaLnBrk="1" fontAlgn="auto" hangingPunct="1">
              <a:spcAft>
                <a:spcPts val="0"/>
              </a:spcAft>
              <a:defRPr/>
            </a:pPr>
            <a:r>
              <a:rPr lang="fr-FR" sz="1200" dirty="0" err="1">
                <a:latin typeface="+mn-lt"/>
                <a:cs typeface="Arial" panose="020B0604020202020204" pitchFamily="34" charset="0"/>
              </a:rPr>
              <a:t>Integrating</a:t>
            </a:r>
            <a:r>
              <a:rPr lang="fr-FR" sz="1200" dirty="0">
                <a:latin typeface="+mn-lt"/>
                <a:cs typeface="Arial" panose="020B0604020202020204" pitchFamily="34" charset="0"/>
              </a:rPr>
              <a:t> pertinent aspects of </a:t>
            </a:r>
            <a:r>
              <a:rPr lang="fr-FR" sz="1200" dirty="0" err="1">
                <a:latin typeface="+mn-lt"/>
                <a:cs typeface="Arial" panose="020B0604020202020204" pitchFamily="34" charset="0"/>
              </a:rPr>
              <a:t>traditional</a:t>
            </a:r>
            <a:r>
              <a:rPr lang="fr-FR" sz="1200" dirty="0">
                <a:latin typeface="+mn-lt"/>
                <a:cs typeface="Arial" panose="020B0604020202020204" pitchFamily="34" charset="0"/>
              </a:rPr>
              <a:t> </a:t>
            </a:r>
            <a:r>
              <a:rPr lang="fr-FR" sz="1200" dirty="0" err="1">
                <a:latin typeface="+mn-lt"/>
                <a:cs typeface="Arial" panose="020B0604020202020204" pitchFamily="34" charset="0"/>
              </a:rPr>
              <a:t>medicine</a:t>
            </a:r>
            <a:r>
              <a:rPr lang="fr-FR" sz="1200" dirty="0">
                <a:latin typeface="+mn-lt"/>
                <a:cs typeface="Arial" panose="020B0604020202020204" pitchFamily="34" charset="0"/>
              </a:rPr>
              <a:t> in national </a:t>
            </a:r>
            <a:r>
              <a:rPr lang="fr-FR" sz="1200" dirty="0" err="1">
                <a:latin typeface="+mn-lt"/>
                <a:cs typeface="Arial" panose="020B0604020202020204" pitchFamily="34" charset="0"/>
              </a:rPr>
              <a:t>health</a:t>
            </a:r>
            <a:r>
              <a:rPr lang="fr-FR" sz="1200" dirty="0">
                <a:latin typeface="+mn-lt"/>
                <a:cs typeface="Arial" panose="020B0604020202020204" pitchFamily="34" charset="0"/>
              </a:rPr>
              <a:t>-care </a:t>
            </a:r>
            <a:r>
              <a:rPr lang="fr-FR" sz="1200" dirty="0" err="1">
                <a:latin typeface="+mn-lt"/>
                <a:cs typeface="Arial" panose="020B0604020202020204" pitchFamily="34" charset="0"/>
              </a:rPr>
              <a:t>systems</a:t>
            </a:r>
            <a:r>
              <a:rPr lang="fr-FR" sz="1200" dirty="0">
                <a:latin typeface="+mn-lt"/>
                <a:cs typeface="Arial" panose="020B0604020202020204" pitchFamily="34" charset="0"/>
              </a:rPr>
              <a:t> by </a:t>
            </a:r>
            <a:r>
              <a:rPr lang="fr-FR" sz="1200" dirty="0" err="1">
                <a:latin typeface="+mn-lt"/>
                <a:cs typeface="Arial" panose="020B0604020202020204" pitchFamily="34" charset="0"/>
              </a:rPr>
              <a:t>formulating</a:t>
            </a:r>
            <a:r>
              <a:rPr lang="fr-FR" sz="1200" dirty="0">
                <a:latin typeface="+mn-lt"/>
                <a:cs typeface="Arial" panose="020B0604020202020204" pitchFamily="34" charset="0"/>
              </a:rPr>
              <a:t> national </a:t>
            </a:r>
            <a:r>
              <a:rPr lang="fr-FR" sz="1200" dirty="0" err="1">
                <a:latin typeface="+mn-lt"/>
                <a:cs typeface="Arial" panose="020B0604020202020204" pitchFamily="34" charset="0"/>
              </a:rPr>
              <a:t>policies</a:t>
            </a:r>
            <a:r>
              <a:rPr lang="fr-FR" sz="1200" dirty="0">
                <a:latin typeface="+mn-lt"/>
                <a:cs typeface="Arial" panose="020B0604020202020204" pitchFamily="34" charset="0"/>
              </a:rPr>
              <a:t> in </a:t>
            </a:r>
            <a:r>
              <a:rPr lang="fr-FR" sz="1200" dirty="0" err="1">
                <a:latin typeface="+mn-lt"/>
                <a:cs typeface="Arial" panose="020B0604020202020204" pitchFamily="34" charset="0"/>
              </a:rPr>
              <a:t>terms</a:t>
            </a:r>
            <a:r>
              <a:rPr lang="fr-FR" sz="1200" dirty="0">
                <a:latin typeface="+mn-lt"/>
                <a:cs typeface="Arial" panose="020B0604020202020204" pitchFamily="34" charset="0"/>
              </a:rPr>
              <a:t> of </a:t>
            </a:r>
            <a:r>
              <a:rPr lang="fr-FR" sz="1200" dirty="0" err="1">
                <a:latin typeface="+mn-lt"/>
                <a:cs typeface="Arial" panose="020B0604020202020204" pitchFamily="34" charset="0"/>
              </a:rPr>
              <a:t>traditional</a:t>
            </a:r>
            <a:r>
              <a:rPr lang="fr-FR" sz="1200" dirty="0">
                <a:latin typeface="+mn-lt"/>
                <a:cs typeface="Arial" panose="020B0604020202020204" pitchFamily="34" charset="0"/>
              </a:rPr>
              <a:t> </a:t>
            </a:r>
            <a:r>
              <a:rPr lang="fr-FR" sz="1200" dirty="0" err="1">
                <a:latin typeface="+mn-lt"/>
                <a:cs typeface="Arial" panose="020B0604020202020204" pitchFamily="34" charset="0"/>
              </a:rPr>
              <a:t>medicine</a:t>
            </a:r>
            <a:r>
              <a:rPr lang="fr-FR" sz="1200" dirty="0">
                <a:latin typeface="+mn-lt"/>
                <a:cs typeface="Arial" panose="020B0604020202020204" pitchFamily="34" charset="0"/>
              </a:rPr>
              <a:t> and  </a:t>
            </a:r>
            <a:r>
              <a:rPr lang="fr-FR" sz="1200" dirty="0" err="1">
                <a:latin typeface="+mn-lt"/>
                <a:cs typeface="Arial" panose="020B0604020202020204" pitchFamily="34" charset="0"/>
              </a:rPr>
              <a:t>implementing</a:t>
            </a:r>
            <a:r>
              <a:rPr lang="fr-FR" sz="1200" dirty="0">
                <a:latin typeface="+mn-lt"/>
                <a:cs typeface="Arial" panose="020B0604020202020204" pitchFamily="34" charset="0"/>
              </a:rPr>
              <a:t> programs;</a:t>
            </a:r>
          </a:p>
        </p:txBody>
      </p:sp>
      <p:sp>
        <p:nvSpPr>
          <p:cNvPr id="9" name="Rectangle 8"/>
          <p:cNvSpPr/>
          <p:nvPr/>
        </p:nvSpPr>
        <p:spPr>
          <a:xfrm>
            <a:off x="7172325" y="5273675"/>
            <a:ext cx="1606550" cy="1108075"/>
          </a:xfrm>
          <a:prstGeom prst="rect">
            <a:avLst/>
          </a:prstGeom>
        </p:spPr>
        <p:txBody>
          <a:bodyPr lIns="0" tIns="0" rIns="0" bIns="0">
            <a:spAutoFit/>
          </a:bodyPr>
          <a:lstStyle/>
          <a:p>
            <a:pPr eaLnBrk="1" fontAlgn="auto" hangingPunct="1">
              <a:spcAft>
                <a:spcPts val="0"/>
              </a:spcAft>
              <a:defRPr/>
            </a:pPr>
            <a:r>
              <a:rPr lang="fr-FR" sz="1200" dirty="0" err="1">
                <a:latin typeface="+mn-lt"/>
                <a:cs typeface="Arial" panose="020B0604020202020204" pitchFamily="34" charset="0"/>
              </a:rPr>
              <a:t>Promote</a:t>
            </a:r>
            <a:r>
              <a:rPr lang="fr-FR" sz="1200" dirty="0">
                <a:latin typeface="+mn-lt"/>
                <a:cs typeface="Arial" panose="020B0604020202020204" pitchFamily="34" charset="0"/>
              </a:rPr>
              <a:t> the </a:t>
            </a:r>
            <a:r>
              <a:rPr lang="fr-FR" sz="1200" dirty="0" err="1">
                <a:latin typeface="+mn-lt"/>
                <a:cs typeface="Arial" panose="020B0604020202020204" pitchFamily="34" charset="0"/>
              </a:rPr>
              <a:t>efficiency</a:t>
            </a:r>
            <a:r>
              <a:rPr lang="fr-FR" sz="1200" dirty="0">
                <a:latin typeface="+mn-lt"/>
                <a:cs typeface="Arial" panose="020B0604020202020204" pitchFamily="34" charset="0"/>
              </a:rPr>
              <a:t> and </a:t>
            </a:r>
            <a:r>
              <a:rPr lang="fr-FR" sz="1200" dirty="0" err="1">
                <a:latin typeface="+mn-lt"/>
                <a:cs typeface="Arial" panose="020B0604020202020204" pitchFamily="34" charset="0"/>
              </a:rPr>
              <a:t>quality</a:t>
            </a:r>
            <a:r>
              <a:rPr lang="fr-FR" sz="1200" dirty="0">
                <a:latin typeface="+mn-lt"/>
                <a:cs typeface="Arial" panose="020B0604020202020204" pitchFamily="34" charset="0"/>
              </a:rPr>
              <a:t> of  </a:t>
            </a:r>
            <a:r>
              <a:rPr lang="fr-FR" sz="1200" dirty="0" err="1">
                <a:latin typeface="+mn-lt"/>
                <a:cs typeface="Arial" panose="020B0604020202020204" pitchFamily="34" charset="0"/>
              </a:rPr>
              <a:t>traditional</a:t>
            </a:r>
            <a:r>
              <a:rPr lang="fr-FR" sz="1200" dirty="0">
                <a:latin typeface="+mn-lt"/>
                <a:cs typeface="Arial" panose="020B0604020202020204" pitchFamily="34" charset="0"/>
              </a:rPr>
              <a:t> </a:t>
            </a:r>
            <a:r>
              <a:rPr lang="fr-FR" sz="1200" dirty="0" err="1">
                <a:latin typeface="+mn-lt"/>
                <a:cs typeface="Arial" panose="020B0604020202020204" pitchFamily="34" charset="0"/>
              </a:rPr>
              <a:t>medicine</a:t>
            </a:r>
            <a:r>
              <a:rPr lang="fr-FR" sz="1200" dirty="0">
                <a:latin typeface="+mn-lt"/>
                <a:cs typeface="Arial" panose="020B0604020202020204" pitchFamily="34" charset="0"/>
              </a:rPr>
              <a:t> practices by </a:t>
            </a:r>
            <a:r>
              <a:rPr lang="fr-FR" sz="1200" dirty="0" err="1">
                <a:latin typeface="+mn-lt"/>
                <a:cs typeface="Arial" panose="020B0604020202020204" pitchFamily="34" charset="0"/>
              </a:rPr>
              <a:t>issuing</a:t>
            </a:r>
            <a:r>
              <a:rPr lang="fr-FR" sz="1200" dirty="0">
                <a:latin typeface="+mn-lt"/>
                <a:cs typeface="Arial" panose="020B0604020202020204" pitchFamily="34" charset="0"/>
              </a:rPr>
              <a:t> guidance on </a:t>
            </a:r>
            <a:r>
              <a:rPr lang="fr-FR" sz="1200" dirty="0" err="1">
                <a:latin typeface="+mn-lt"/>
                <a:cs typeface="Arial" panose="020B0604020202020204" pitchFamily="34" charset="0"/>
              </a:rPr>
              <a:t>regulation</a:t>
            </a:r>
            <a:r>
              <a:rPr lang="fr-FR" sz="1200" dirty="0">
                <a:latin typeface="+mn-lt"/>
                <a:cs typeface="Arial" panose="020B0604020202020204" pitchFamily="34" charset="0"/>
              </a:rPr>
              <a:t> and </a:t>
            </a:r>
            <a:r>
              <a:rPr lang="fr-FR" sz="1200" dirty="0" err="1">
                <a:latin typeface="+mn-lt"/>
                <a:cs typeface="Arial" panose="020B0604020202020204" pitchFamily="34" charset="0"/>
              </a:rPr>
              <a:t>quality</a:t>
            </a:r>
            <a:r>
              <a:rPr lang="fr-FR" sz="1200" dirty="0">
                <a:latin typeface="+mn-lt"/>
                <a:cs typeface="Arial" panose="020B0604020202020204" pitchFamily="34" charset="0"/>
              </a:rPr>
              <a:t> </a:t>
            </a:r>
            <a:r>
              <a:rPr lang="fr-FR" sz="1200" dirty="0" err="1">
                <a:latin typeface="+mn-lt"/>
                <a:cs typeface="Arial" panose="020B0604020202020204" pitchFamily="34" charset="0"/>
              </a:rPr>
              <a:t>insurance</a:t>
            </a:r>
            <a:r>
              <a:rPr lang="fr-FR" sz="1200" dirty="0">
                <a:latin typeface="+mn-lt"/>
                <a:cs typeface="Arial" panose="020B0604020202020204" pitchFamily="34" charset="0"/>
              </a:rPr>
              <a:t>.</a:t>
            </a:r>
          </a:p>
        </p:txBody>
      </p:sp>
      <p:sp>
        <p:nvSpPr>
          <p:cNvPr id="10" name="Rectangle 9"/>
          <p:cNvSpPr/>
          <p:nvPr/>
        </p:nvSpPr>
        <p:spPr>
          <a:xfrm>
            <a:off x="358775" y="1765300"/>
            <a:ext cx="1606550" cy="554038"/>
          </a:xfrm>
          <a:prstGeom prst="rect">
            <a:avLst/>
          </a:prstGeom>
        </p:spPr>
        <p:txBody>
          <a:bodyPr lIns="0" tIns="0" rIns="0" bIns="0">
            <a:spAutoFit/>
          </a:bodyPr>
          <a:lstStyle/>
          <a:p>
            <a:pPr eaLnBrk="1" fontAlgn="auto" hangingPunct="1">
              <a:spcAft>
                <a:spcPts val="0"/>
              </a:spcAft>
              <a:defRPr/>
            </a:pPr>
            <a:r>
              <a:rPr lang="fr-FR" sz="1200" dirty="0" err="1">
                <a:latin typeface="+mn-lt"/>
                <a:cs typeface="Arial" panose="020B0604020202020204" pitchFamily="34" charset="0"/>
              </a:rPr>
              <a:t>Improve</a:t>
            </a:r>
            <a:r>
              <a:rPr lang="fr-FR" sz="1200" dirty="0">
                <a:latin typeface="+mn-lt"/>
                <a:cs typeface="Arial" panose="020B0604020202020204" pitchFamily="34" charset="0"/>
              </a:rPr>
              <a:t> </a:t>
            </a:r>
            <a:r>
              <a:rPr lang="fr-FR" sz="1200" dirty="0" err="1">
                <a:latin typeface="+mn-lt"/>
                <a:cs typeface="Arial" panose="020B0604020202020204" pitchFamily="34" charset="0"/>
              </a:rPr>
              <a:t>access</a:t>
            </a:r>
            <a:r>
              <a:rPr lang="fr-FR" sz="1200" dirty="0">
                <a:latin typeface="+mn-lt"/>
                <a:cs typeface="Arial" panose="020B0604020202020204" pitchFamily="34" charset="0"/>
              </a:rPr>
              <a:t> to </a:t>
            </a:r>
            <a:r>
              <a:rPr lang="fr-FR" sz="1200" dirty="0" err="1">
                <a:latin typeface="+mn-lt"/>
                <a:cs typeface="Arial" panose="020B0604020202020204" pitchFamily="34" charset="0"/>
              </a:rPr>
              <a:t>traditional</a:t>
            </a:r>
            <a:r>
              <a:rPr lang="fr-FR" sz="1200" dirty="0">
                <a:latin typeface="+mn-lt"/>
                <a:cs typeface="Arial" panose="020B0604020202020204" pitchFamily="34" charset="0"/>
              </a:rPr>
              <a:t> </a:t>
            </a:r>
            <a:r>
              <a:rPr lang="fr-FR" sz="1200" dirty="0" err="1">
                <a:latin typeface="+mn-lt"/>
                <a:cs typeface="Arial" panose="020B0604020202020204" pitchFamily="34" charset="0"/>
              </a:rPr>
              <a:t>medicine</a:t>
            </a:r>
            <a:r>
              <a:rPr lang="fr-FR" sz="1200" dirty="0">
                <a:latin typeface="+mn-lt"/>
                <a:cs typeface="Arial" panose="020B0604020202020204" pitchFamily="34" charset="0"/>
              </a:rPr>
              <a:t> and </a:t>
            </a:r>
            <a:r>
              <a:rPr lang="fr-FR" sz="1200" dirty="0" err="1">
                <a:latin typeface="+mn-lt"/>
                <a:cs typeface="Arial" panose="020B0604020202020204" pitchFamily="34" charset="0"/>
              </a:rPr>
              <a:t>make</a:t>
            </a:r>
            <a:r>
              <a:rPr lang="fr-FR" sz="1200" dirty="0">
                <a:latin typeface="+mn-lt"/>
                <a:cs typeface="Arial" panose="020B0604020202020204" pitchFamily="34" charset="0"/>
              </a:rPr>
              <a:t> </a:t>
            </a:r>
            <a:r>
              <a:rPr lang="fr-FR" sz="1200" dirty="0" err="1">
                <a:latin typeface="+mn-lt"/>
                <a:cs typeface="Arial" panose="020B0604020202020204" pitchFamily="34" charset="0"/>
              </a:rPr>
              <a:t>it</a:t>
            </a:r>
            <a:r>
              <a:rPr lang="fr-FR" sz="1200" dirty="0">
                <a:latin typeface="+mn-lt"/>
                <a:cs typeface="Arial" panose="020B0604020202020204" pitchFamily="34" charset="0"/>
              </a:rPr>
              <a:t> more </a:t>
            </a:r>
            <a:r>
              <a:rPr lang="fr-FR" sz="1200" dirty="0" err="1">
                <a:latin typeface="+mn-lt"/>
                <a:cs typeface="Arial" panose="020B0604020202020204" pitchFamily="34" charset="0"/>
              </a:rPr>
              <a:t>affordable</a:t>
            </a:r>
            <a:r>
              <a:rPr lang="fr-FR" sz="1200" dirty="0">
                <a:latin typeface="+mn-lt"/>
                <a:cs typeface="Arial" panose="020B0604020202020204" pitchFamily="34" charset="0"/>
              </a:rPr>
              <a:t>;</a:t>
            </a:r>
          </a:p>
        </p:txBody>
      </p:sp>
      <p:sp>
        <p:nvSpPr>
          <p:cNvPr id="11" name="Rectangle 10"/>
          <p:cNvSpPr/>
          <p:nvPr/>
        </p:nvSpPr>
        <p:spPr>
          <a:xfrm>
            <a:off x="358775" y="5359400"/>
            <a:ext cx="1606550" cy="369888"/>
          </a:xfrm>
          <a:prstGeom prst="rect">
            <a:avLst/>
          </a:prstGeom>
        </p:spPr>
        <p:txBody>
          <a:bodyPr lIns="0" tIns="0" rIns="0" bIns="0">
            <a:spAutoFit/>
          </a:bodyPr>
          <a:lstStyle/>
          <a:p>
            <a:pPr eaLnBrk="1" fontAlgn="auto" hangingPunct="1">
              <a:spcAft>
                <a:spcPts val="0"/>
              </a:spcAft>
              <a:defRPr/>
            </a:pPr>
            <a:r>
              <a:rPr lang="fr-FR" sz="1200" dirty="0" err="1">
                <a:latin typeface="+mn-lt"/>
                <a:cs typeface="Arial" panose="020B0604020202020204" pitchFamily="34" charset="0"/>
              </a:rPr>
              <a:t>Promote</a:t>
            </a:r>
            <a:r>
              <a:rPr lang="fr-FR" sz="1200" dirty="0">
                <a:latin typeface="+mn-lt"/>
                <a:cs typeface="Arial" panose="020B0604020202020204" pitchFamily="34" charset="0"/>
              </a:rPr>
              <a:t> the rational use of </a:t>
            </a:r>
            <a:r>
              <a:rPr lang="fr-FR" sz="1200" dirty="0" err="1">
                <a:latin typeface="+mn-lt"/>
                <a:cs typeface="Arial" panose="020B0604020202020204" pitchFamily="34" charset="0"/>
              </a:rPr>
              <a:t>traditional</a:t>
            </a:r>
            <a:r>
              <a:rPr lang="fr-FR" sz="1200" dirty="0">
                <a:latin typeface="+mn-lt"/>
                <a:cs typeface="Arial" panose="020B0604020202020204" pitchFamily="34" charset="0"/>
              </a:rPr>
              <a:t> </a:t>
            </a:r>
            <a:r>
              <a:rPr lang="fr-FR" sz="1200" dirty="0" err="1">
                <a:latin typeface="+mn-lt"/>
                <a:cs typeface="Arial" panose="020B0604020202020204" pitchFamily="34" charset="0"/>
              </a:rPr>
              <a:t>medicine</a:t>
            </a:r>
            <a:r>
              <a:rPr lang="fr-FR" sz="1200" dirty="0">
                <a:latin typeface="+mn-lt"/>
                <a:cs typeface="Arial" panose="020B0604020202020204" pitchFamily="34" charset="0"/>
              </a:rPr>
              <a:t>;</a:t>
            </a:r>
          </a:p>
        </p:txBody>
      </p:sp>
      <p:sp>
        <p:nvSpPr>
          <p:cNvPr id="12" name="Freeform 11"/>
          <p:cNvSpPr/>
          <p:nvPr/>
        </p:nvSpPr>
        <p:spPr bwMode="gray">
          <a:xfrm flipH="1">
            <a:off x="4914900" y="1814513"/>
            <a:ext cx="1811338" cy="506412"/>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anchor="ctr"/>
          <a:lstStyle/>
          <a:p>
            <a:pPr algn="ctr" eaLnBrk="1" hangingPunct="1">
              <a:defRPr/>
            </a:pPr>
            <a:endParaRPr lang="en-US">
              <a:solidFill>
                <a:schemeClr val="accent6"/>
              </a:solidFill>
              <a:latin typeface="Arial" panose="020B0604020202020204" pitchFamily="34" charset="0"/>
              <a:cs typeface="Arial" panose="020B0604020202020204" pitchFamily="34" charset="0"/>
            </a:endParaRPr>
          </a:p>
        </p:txBody>
      </p:sp>
      <p:sp>
        <p:nvSpPr>
          <p:cNvPr id="13" name="Freeform 12"/>
          <p:cNvSpPr/>
          <p:nvPr/>
        </p:nvSpPr>
        <p:spPr bwMode="gray">
          <a:xfrm>
            <a:off x="2073275" y="1855788"/>
            <a:ext cx="1574800" cy="1335087"/>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anchor="ctr"/>
          <a:lstStyle/>
          <a:p>
            <a:pPr algn="ctr" eaLnBrk="1" hangingPunct="1">
              <a:defRPr/>
            </a:pPr>
            <a:endParaRPr lang="en-US">
              <a:solidFill>
                <a:schemeClr val="accent6"/>
              </a:solidFill>
              <a:latin typeface="Arial" panose="020B0604020202020204" pitchFamily="34" charset="0"/>
              <a:cs typeface="Arial" panose="020B0604020202020204" pitchFamily="34" charset="0"/>
            </a:endParaRPr>
          </a:p>
        </p:txBody>
      </p:sp>
      <p:sp>
        <p:nvSpPr>
          <p:cNvPr id="14" name="Freeform 13"/>
          <p:cNvSpPr/>
          <p:nvPr/>
        </p:nvSpPr>
        <p:spPr bwMode="gray">
          <a:xfrm rot="10800000">
            <a:off x="5800725" y="4486275"/>
            <a:ext cx="1247775" cy="86677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anchor="ctr"/>
          <a:lstStyle/>
          <a:p>
            <a:pPr algn="ctr" eaLnBrk="1" hangingPunct="1">
              <a:defRPr/>
            </a:pPr>
            <a:endParaRPr lang="en-US">
              <a:solidFill>
                <a:schemeClr val="accent6"/>
              </a:solidFill>
              <a:latin typeface="Arial" panose="020B0604020202020204" pitchFamily="34" charset="0"/>
              <a:cs typeface="Arial" panose="020B0604020202020204" pitchFamily="34" charset="0"/>
            </a:endParaRPr>
          </a:p>
        </p:txBody>
      </p:sp>
      <p:sp>
        <p:nvSpPr>
          <p:cNvPr id="15" name="Freeform 14"/>
          <p:cNvSpPr/>
          <p:nvPr/>
        </p:nvSpPr>
        <p:spPr bwMode="gray">
          <a:xfrm rot="16200000">
            <a:off x="2645569" y="4020344"/>
            <a:ext cx="528637" cy="211137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anchor="ctr"/>
          <a:lstStyle/>
          <a:p>
            <a:pPr algn="ctr" eaLnBrk="1" hangingPunct="1">
              <a:defRPr/>
            </a:pPr>
            <a:endParaRPr lang="en-US">
              <a:solidFill>
                <a:schemeClr val="accent6"/>
              </a:solidFill>
              <a:latin typeface="Arial" panose="020B0604020202020204" pitchFamily="34" charset="0"/>
              <a:cs typeface="Arial" panose="020B0604020202020204" pitchFamily="34" charset="0"/>
            </a:endParaRPr>
          </a:p>
        </p:txBody>
      </p:sp>
      <p:sp>
        <p:nvSpPr>
          <p:cNvPr id="9231" name="Freeform 16"/>
          <p:cNvSpPr>
            <a:spLocks noChangeAspect="1"/>
          </p:cNvSpPr>
          <p:nvPr/>
        </p:nvSpPr>
        <p:spPr bwMode="auto">
          <a:xfrm rot="-2700000">
            <a:off x="2182813" y="2036763"/>
            <a:ext cx="436562" cy="434975"/>
          </a:xfrm>
          <a:custGeom>
            <a:avLst/>
            <a:gdLst>
              <a:gd name="T0" fmla="*/ 2147483647 w 212"/>
              <a:gd name="T1" fmla="*/ 2147483647 h 210"/>
              <a:gd name="T2" fmla="*/ 2147483647 w 212"/>
              <a:gd name="T3" fmla="*/ 2147483647 h 210"/>
              <a:gd name="T4" fmla="*/ 2147483647 w 212"/>
              <a:gd name="T5" fmla="*/ 2147483647 h 210"/>
              <a:gd name="T6" fmla="*/ 2147483647 w 212"/>
              <a:gd name="T7" fmla="*/ 2147483647 h 210"/>
              <a:gd name="T8" fmla="*/ 2147483647 w 212"/>
              <a:gd name="T9" fmla="*/ 2147483647 h 210"/>
              <a:gd name="T10" fmla="*/ 2147483647 w 212"/>
              <a:gd name="T11" fmla="*/ 2147483647 h 210"/>
              <a:gd name="T12" fmla="*/ 2147483647 w 212"/>
              <a:gd name="T13" fmla="*/ 2147483647 h 210"/>
              <a:gd name="T14" fmla="*/ 2147483647 w 212"/>
              <a:gd name="T15" fmla="*/ 2147483647 h 210"/>
              <a:gd name="T16" fmla="*/ 2147483647 w 212"/>
              <a:gd name="T17" fmla="*/ 2147483647 h 210"/>
              <a:gd name="T18" fmla="*/ 2147483647 w 212"/>
              <a:gd name="T19" fmla="*/ 2147483647 h 210"/>
              <a:gd name="T20" fmla="*/ 2147483647 w 212"/>
              <a:gd name="T21" fmla="*/ 2147483647 h 210"/>
              <a:gd name="T22" fmla="*/ 2147483647 w 212"/>
              <a:gd name="T23" fmla="*/ 2147483647 h 210"/>
              <a:gd name="T24" fmla="*/ 2147483647 w 212"/>
              <a:gd name="T25" fmla="*/ 2147483647 h 210"/>
              <a:gd name="T26" fmla="*/ 2147483647 w 212"/>
              <a:gd name="T27" fmla="*/ 2147483647 h 210"/>
              <a:gd name="T28" fmla="*/ 2147483647 w 212"/>
              <a:gd name="T29" fmla="*/ 2147483647 h 210"/>
              <a:gd name="T30" fmla="*/ 2147483647 w 212"/>
              <a:gd name="T31" fmla="*/ 2147483647 h 210"/>
              <a:gd name="T32" fmla="*/ 2147483647 w 212"/>
              <a:gd name="T33" fmla="*/ 2147483647 h 210"/>
              <a:gd name="T34" fmla="*/ 2147483647 w 212"/>
              <a:gd name="T35" fmla="*/ 2147483647 h 210"/>
              <a:gd name="T36" fmla="*/ 2147483647 w 212"/>
              <a:gd name="T37" fmla="*/ 2147483647 h 210"/>
              <a:gd name="T38" fmla="*/ 2147483647 w 212"/>
              <a:gd name="T39" fmla="*/ 2147483647 h 210"/>
              <a:gd name="T40" fmla="*/ 2147483647 w 212"/>
              <a:gd name="T41" fmla="*/ 0 h 210"/>
              <a:gd name="T42" fmla="*/ 2147483647 w 212"/>
              <a:gd name="T43" fmla="*/ 0 h 210"/>
              <a:gd name="T44" fmla="*/ 2147483647 w 212"/>
              <a:gd name="T45" fmla="*/ 2147483647 h 210"/>
              <a:gd name="T46" fmla="*/ 2147483647 w 212"/>
              <a:gd name="T47" fmla="*/ 2147483647 h 210"/>
              <a:gd name="T48" fmla="*/ 2147483647 w 212"/>
              <a:gd name="T49" fmla="*/ 2147483647 h 210"/>
              <a:gd name="T50" fmla="*/ 2147483647 w 212"/>
              <a:gd name="T51" fmla="*/ 2147483647 h 210"/>
              <a:gd name="T52" fmla="*/ 2147483647 w 212"/>
              <a:gd name="T53" fmla="*/ 2147483647 h 210"/>
              <a:gd name="T54" fmla="*/ 2147483647 w 212"/>
              <a:gd name="T55" fmla="*/ 2147483647 h 210"/>
              <a:gd name="T56" fmla="*/ 0 w 212"/>
              <a:gd name="T57" fmla="*/ 2147483647 h 210"/>
              <a:gd name="T58" fmla="*/ 2147483647 w 212"/>
              <a:gd name="T59" fmla="*/ 2147483647 h 210"/>
              <a:gd name="T60" fmla="*/ 2147483647 w 212"/>
              <a:gd name="T61" fmla="*/ 2147483647 h 210"/>
              <a:gd name="T62" fmla="*/ 2147483647 w 212"/>
              <a:gd name="T63" fmla="*/ 2147483647 h 210"/>
              <a:gd name="T64" fmla="*/ 2147483647 w 212"/>
              <a:gd name="T65" fmla="*/ 2147483647 h 210"/>
              <a:gd name="T66" fmla="*/ 2147483647 w 212"/>
              <a:gd name="T67" fmla="*/ 2147483647 h 210"/>
              <a:gd name="T68" fmla="*/ 0 w 212"/>
              <a:gd name="T69" fmla="*/ 2147483647 h 210"/>
              <a:gd name="T70" fmla="*/ 2147483647 w 212"/>
              <a:gd name="T71" fmla="*/ 2147483647 h 210"/>
              <a:gd name="T72" fmla="*/ 2147483647 w 212"/>
              <a:gd name="T73" fmla="*/ 2147483647 h 210"/>
              <a:gd name="T74" fmla="*/ 2147483647 w 212"/>
              <a:gd name="T75" fmla="*/ 2147483647 h 210"/>
              <a:gd name="T76" fmla="*/ 2147483647 w 212"/>
              <a:gd name="T77" fmla="*/ 2147483647 h 210"/>
              <a:gd name="T78" fmla="*/ 2147483647 w 212"/>
              <a:gd name="T79" fmla="*/ 2147483647 h 210"/>
              <a:gd name="T80" fmla="*/ 2147483647 w 212"/>
              <a:gd name="T81" fmla="*/ 2147483647 h 210"/>
              <a:gd name="T82" fmla="*/ 2147483647 w 212"/>
              <a:gd name="T83" fmla="*/ 2147483647 h 210"/>
              <a:gd name="T84" fmla="*/ 2147483647 w 212"/>
              <a:gd name="T85" fmla="*/ 2147483647 h 210"/>
              <a:gd name="T86" fmla="*/ 2147483647 w 212"/>
              <a:gd name="T87" fmla="*/ 2147483647 h 210"/>
              <a:gd name="T88" fmla="*/ 2147483647 w 212"/>
              <a:gd name="T89" fmla="*/ 2147483647 h 210"/>
              <a:gd name="T90" fmla="*/ 2147483647 w 212"/>
              <a:gd name="T91" fmla="*/ 2147483647 h 210"/>
              <a:gd name="T92" fmla="*/ 2147483647 w 212"/>
              <a:gd name="T93" fmla="*/ 2147483647 h 210"/>
              <a:gd name="T94" fmla="*/ 2147483647 w 212"/>
              <a:gd name="T95" fmla="*/ 2147483647 h 210"/>
              <a:gd name="T96" fmla="*/ 2147483647 w 212"/>
              <a:gd name="T97" fmla="*/ 2147483647 h 210"/>
              <a:gd name="T98" fmla="*/ 2147483647 w 212"/>
              <a:gd name="T99" fmla="*/ 2147483647 h 210"/>
              <a:gd name="T100" fmla="*/ 2147483647 w 212"/>
              <a:gd name="T101" fmla="*/ 2147483647 h 210"/>
              <a:gd name="T102" fmla="*/ 2147483647 w 212"/>
              <a:gd name="T103" fmla="*/ 2147483647 h 210"/>
              <a:gd name="T104" fmla="*/ 2147483647 w 212"/>
              <a:gd name="T105" fmla="*/ 2147483647 h 210"/>
              <a:gd name="T106" fmla="*/ 2147483647 w 212"/>
              <a:gd name="T107" fmla="*/ 2147483647 h 210"/>
              <a:gd name="T108" fmla="*/ 2147483647 w 212"/>
              <a:gd name="T109" fmla="*/ 2147483647 h 210"/>
              <a:gd name="T110" fmla="*/ 2147483647 w 212"/>
              <a:gd name="T111" fmla="*/ 2147483647 h 210"/>
              <a:gd name="T112" fmla="*/ 2147483647 w 212"/>
              <a:gd name="T113" fmla="*/ 2147483647 h 210"/>
              <a:gd name="T114" fmla="*/ 2147483647 w 212"/>
              <a:gd name="T115" fmla="*/ 2147483647 h 210"/>
              <a:gd name="T116" fmla="*/ 2147483647 w 212"/>
              <a:gd name="T117" fmla="*/ 2147483647 h 2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2"/>
              <a:gd name="T178" fmla="*/ 0 h 210"/>
              <a:gd name="T179" fmla="*/ 212 w 212"/>
              <a:gd name="T180" fmla="*/ 210 h 2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chemeClr val="bg1"/>
          </a:solidFill>
          <a:ln w="9525">
            <a:noFill/>
            <a:round/>
            <a:headEnd/>
            <a:tailEnd/>
          </a:ln>
        </p:spPr>
        <p:txBody>
          <a:bodyPr/>
          <a:lstStyle/>
          <a:p>
            <a:endParaRPr lang="fr-FR"/>
          </a:p>
        </p:txBody>
      </p:sp>
      <p:sp>
        <p:nvSpPr>
          <p:cNvPr id="9232" name="Freeform 31"/>
          <p:cNvSpPr>
            <a:spLocks noChangeAspect="1" noEditPoints="1"/>
          </p:cNvSpPr>
          <p:nvPr/>
        </p:nvSpPr>
        <p:spPr bwMode="auto">
          <a:xfrm>
            <a:off x="6575425" y="2079625"/>
            <a:ext cx="306388" cy="395288"/>
          </a:xfrm>
          <a:custGeom>
            <a:avLst/>
            <a:gdLst>
              <a:gd name="T0" fmla="*/ 2147483647 w 140"/>
              <a:gd name="T1" fmla="*/ 2147483647 h 180"/>
              <a:gd name="T2" fmla="*/ 2147483647 w 140"/>
              <a:gd name="T3" fmla="*/ 2147483647 h 180"/>
              <a:gd name="T4" fmla="*/ 2147483647 w 140"/>
              <a:gd name="T5" fmla="*/ 2147483647 h 180"/>
              <a:gd name="T6" fmla="*/ 2147483647 w 140"/>
              <a:gd name="T7" fmla="*/ 2147483647 h 180"/>
              <a:gd name="T8" fmla="*/ 2147483647 w 140"/>
              <a:gd name="T9" fmla="*/ 2147483647 h 180"/>
              <a:gd name="T10" fmla="*/ 2147483647 w 140"/>
              <a:gd name="T11" fmla="*/ 2147483647 h 180"/>
              <a:gd name="T12" fmla="*/ 2147483647 w 140"/>
              <a:gd name="T13" fmla="*/ 2147483647 h 180"/>
              <a:gd name="T14" fmla="*/ 2147483647 w 140"/>
              <a:gd name="T15" fmla="*/ 2147483647 h 180"/>
              <a:gd name="T16" fmla="*/ 2147483647 w 140"/>
              <a:gd name="T17" fmla="*/ 2147483647 h 180"/>
              <a:gd name="T18" fmla="*/ 2147483647 w 140"/>
              <a:gd name="T19" fmla="*/ 2147483647 h 180"/>
              <a:gd name="T20" fmla="*/ 2147483647 w 140"/>
              <a:gd name="T21" fmla="*/ 2147483647 h 180"/>
              <a:gd name="T22" fmla="*/ 2147483647 w 140"/>
              <a:gd name="T23" fmla="*/ 2147483647 h 180"/>
              <a:gd name="T24" fmla="*/ 2147483647 w 140"/>
              <a:gd name="T25" fmla="*/ 2147483647 h 180"/>
              <a:gd name="T26" fmla="*/ 2147483647 w 140"/>
              <a:gd name="T27" fmla="*/ 2147483647 h 180"/>
              <a:gd name="T28" fmla="*/ 2147483647 w 140"/>
              <a:gd name="T29" fmla="*/ 2147483647 h 180"/>
              <a:gd name="T30" fmla="*/ 2147483647 w 140"/>
              <a:gd name="T31" fmla="*/ 2147483647 h 180"/>
              <a:gd name="T32" fmla="*/ 2147483647 w 140"/>
              <a:gd name="T33" fmla="*/ 2147483647 h 180"/>
              <a:gd name="T34" fmla="*/ 2147483647 w 140"/>
              <a:gd name="T35" fmla="*/ 2147483647 h 180"/>
              <a:gd name="T36" fmla="*/ 2147483647 w 140"/>
              <a:gd name="T37" fmla="*/ 2147483647 h 180"/>
              <a:gd name="T38" fmla="*/ 2147483647 w 140"/>
              <a:gd name="T39" fmla="*/ 2147483647 h 180"/>
              <a:gd name="T40" fmla="*/ 2147483647 w 140"/>
              <a:gd name="T41" fmla="*/ 2147483647 h 180"/>
              <a:gd name="T42" fmla="*/ 2147483647 w 140"/>
              <a:gd name="T43" fmla="*/ 2147483647 h 180"/>
              <a:gd name="T44" fmla="*/ 2147483647 w 140"/>
              <a:gd name="T45" fmla="*/ 2147483647 h 180"/>
              <a:gd name="T46" fmla="*/ 2147483647 w 140"/>
              <a:gd name="T47" fmla="*/ 2147483647 h 180"/>
              <a:gd name="T48" fmla="*/ 2147483647 w 140"/>
              <a:gd name="T49" fmla="*/ 2147483647 h 180"/>
              <a:gd name="T50" fmla="*/ 2147483647 w 140"/>
              <a:gd name="T51" fmla="*/ 2147483647 h 180"/>
              <a:gd name="T52" fmla="*/ 2147483647 w 140"/>
              <a:gd name="T53" fmla="*/ 2147483647 h 180"/>
              <a:gd name="T54" fmla="*/ 2147483647 w 140"/>
              <a:gd name="T55" fmla="*/ 2147483647 h 180"/>
              <a:gd name="T56" fmla="*/ 2147483647 w 140"/>
              <a:gd name="T57" fmla="*/ 2147483647 h 180"/>
              <a:gd name="T58" fmla="*/ 2147483647 w 140"/>
              <a:gd name="T59" fmla="*/ 2147483647 h 180"/>
              <a:gd name="T60" fmla="*/ 2147483647 w 140"/>
              <a:gd name="T61" fmla="*/ 2147483647 h 180"/>
              <a:gd name="T62" fmla="*/ 2147483647 w 140"/>
              <a:gd name="T63" fmla="*/ 2147483647 h 180"/>
              <a:gd name="T64" fmla="*/ 2147483647 w 140"/>
              <a:gd name="T65" fmla="*/ 2147483647 h 180"/>
              <a:gd name="T66" fmla="*/ 2147483647 w 140"/>
              <a:gd name="T67" fmla="*/ 2147483647 h 180"/>
              <a:gd name="T68" fmla="*/ 2147483647 w 140"/>
              <a:gd name="T69" fmla="*/ 2147483647 h 180"/>
              <a:gd name="T70" fmla="*/ 2147483647 w 140"/>
              <a:gd name="T71" fmla="*/ 2147483647 h 180"/>
              <a:gd name="T72" fmla="*/ 2147483647 w 140"/>
              <a:gd name="T73" fmla="*/ 2147483647 h 180"/>
              <a:gd name="T74" fmla="*/ 2147483647 w 140"/>
              <a:gd name="T75" fmla="*/ 2147483647 h 180"/>
              <a:gd name="T76" fmla="*/ 2147483647 w 140"/>
              <a:gd name="T77" fmla="*/ 2147483647 h 180"/>
              <a:gd name="T78" fmla="*/ 2147483647 w 140"/>
              <a:gd name="T79" fmla="*/ 2147483647 h 180"/>
              <a:gd name="T80" fmla="*/ 2147483647 w 140"/>
              <a:gd name="T81" fmla="*/ 2147483647 h 180"/>
              <a:gd name="T82" fmla="*/ 2147483647 w 140"/>
              <a:gd name="T83" fmla="*/ 2147483647 h 180"/>
              <a:gd name="T84" fmla="*/ 2147483647 w 140"/>
              <a:gd name="T85" fmla="*/ 2147483647 h 180"/>
              <a:gd name="T86" fmla="*/ 2147483647 w 140"/>
              <a:gd name="T87" fmla="*/ 2147483647 h 180"/>
              <a:gd name="T88" fmla="*/ 2147483647 w 140"/>
              <a:gd name="T89" fmla="*/ 2147483647 h 1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180"/>
              <a:gd name="T137" fmla="*/ 140 w 140"/>
              <a:gd name="T138" fmla="*/ 180 h 1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w="9525">
            <a:noFill/>
            <a:round/>
            <a:headEnd/>
            <a:tailEnd/>
          </a:ln>
        </p:spPr>
        <p:txBody>
          <a:bodyPr/>
          <a:lstStyle/>
          <a:p>
            <a:endParaRPr lang="fr-FR"/>
          </a:p>
        </p:txBody>
      </p:sp>
      <p:sp>
        <p:nvSpPr>
          <p:cNvPr id="9233" name="Freeform 62"/>
          <p:cNvSpPr>
            <a:spLocks noChangeAspect="1" noEditPoints="1"/>
          </p:cNvSpPr>
          <p:nvPr/>
        </p:nvSpPr>
        <p:spPr bwMode="auto">
          <a:xfrm>
            <a:off x="6521450" y="5564188"/>
            <a:ext cx="414338" cy="384175"/>
          </a:xfrm>
          <a:custGeom>
            <a:avLst/>
            <a:gdLst>
              <a:gd name="T0" fmla="*/ 2147483647 w 195"/>
              <a:gd name="T1" fmla="*/ 2147483647 h 180"/>
              <a:gd name="T2" fmla="*/ 2147483647 w 195"/>
              <a:gd name="T3" fmla="*/ 2147483647 h 180"/>
              <a:gd name="T4" fmla="*/ 2147483647 w 195"/>
              <a:gd name="T5" fmla="*/ 2147483647 h 180"/>
              <a:gd name="T6" fmla="*/ 2147483647 w 195"/>
              <a:gd name="T7" fmla="*/ 2147483647 h 180"/>
              <a:gd name="T8" fmla="*/ 2147483647 w 195"/>
              <a:gd name="T9" fmla="*/ 2147483647 h 180"/>
              <a:gd name="T10" fmla="*/ 2147483647 w 195"/>
              <a:gd name="T11" fmla="*/ 2147483647 h 180"/>
              <a:gd name="T12" fmla="*/ 2147483647 w 195"/>
              <a:gd name="T13" fmla="*/ 2147483647 h 180"/>
              <a:gd name="T14" fmla="*/ 2147483647 w 195"/>
              <a:gd name="T15" fmla="*/ 2147483647 h 180"/>
              <a:gd name="T16" fmla="*/ 2147483647 w 195"/>
              <a:gd name="T17" fmla="*/ 2147483647 h 180"/>
              <a:gd name="T18" fmla="*/ 2147483647 w 195"/>
              <a:gd name="T19" fmla="*/ 2147483647 h 180"/>
              <a:gd name="T20" fmla="*/ 2147483647 w 195"/>
              <a:gd name="T21" fmla="*/ 2147483647 h 180"/>
              <a:gd name="T22" fmla="*/ 2147483647 w 195"/>
              <a:gd name="T23" fmla="*/ 2147483647 h 180"/>
              <a:gd name="T24" fmla="*/ 2147483647 w 195"/>
              <a:gd name="T25" fmla="*/ 2147483647 h 180"/>
              <a:gd name="T26" fmla="*/ 2147483647 w 195"/>
              <a:gd name="T27" fmla="*/ 2147483647 h 180"/>
              <a:gd name="T28" fmla="*/ 2147483647 w 195"/>
              <a:gd name="T29" fmla="*/ 2147483647 h 180"/>
              <a:gd name="T30" fmla="*/ 2147483647 w 195"/>
              <a:gd name="T31" fmla="*/ 2147483647 h 180"/>
              <a:gd name="T32" fmla="*/ 2147483647 w 195"/>
              <a:gd name="T33" fmla="*/ 2147483647 h 180"/>
              <a:gd name="T34" fmla="*/ 2147483647 w 195"/>
              <a:gd name="T35" fmla="*/ 2147483647 h 180"/>
              <a:gd name="T36" fmla="*/ 2147483647 w 195"/>
              <a:gd name="T37" fmla="*/ 2147483647 h 180"/>
              <a:gd name="T38" fmla="*/ 2147483647 w 195"/>
              <a:gd name="T39" fmla="*/ 2147483647 h 180"/>
              <a:gd name="T40" fmla="*/ 2147483647 w 195"/>
              <a:gd name="T41" fmla="*/ 2147483647 h 180"/>
              <a:gd name="T42" fmla="*/ 2147483647 w 195"/>
              <a:gd name="T43" fmla="*/ 2147483647 h 180"/>
              <a:gd name="T44" fmla="*/ 2147483647 w 195"/>
              <a:gd name="T45" fmla="*/ 2147483647 h 180"/>
              <a:gd name="T46" fmla="*/ 2147483647 w 195"/>
              <a:gd name="T47" fmla="*/ 2147483647 h 180"/>
              <a:gd name="T48" fmla="*/ 2147483647 w 195"/>
              <a:gd name="T49" fmla="*/ 2147483647 h 180"/>
              <a:gd name="T50" fmla="*/ 2147483647 w 195"/>
              <a:gd name="T51" fmla="*/ 2147483647 h 180"/>
              <a:gd name="T52" fmla="*/ 2147483647 w 195"/>
              <a:gd name="T53" fmla="*/ 2147483647 h 180"/>
              <a:gd name="T54" fmla="*/ 2147483647 w 195"/>
              <a:gd name="T55" fmla="*/ 2147483647 h 180"/>
              <a:gd name="T56" fmla="*/ 2147483647 w 195"/>
              <a:gd name="T57" fmla="*/ 2147483647 h 180"/>
              <a:gd name="T58" fmla="*/ 2147483647 w 195"/>
              <a:gd name="T59" fmla="*/ 2147483647 h 180"/>
              <a:gd name="T60" fmla="*/ 2147483647 w 195"/>
              <a:gd name="T61" fmla="*/ 2147483647 h 180"/>
              <a:gd name="T62" fmla="*/ 2147483647 w 195"/>
              <a:gd name="T63" fmla="*/ 2147483647 h 180"/>
              <a:gd name="T64" fmla="*/ 2147483647 w 195"/>
              <a:gd name="T65" fmla="*/ 2147483647 h 180"/>
              <a:gd name="T66" fmla="*/ 0 w 195"/>
              <a:gd name="T67" fmla="*/ 2147483647 h 180"/>
              <a:gd name="T68" fmla="*/ 0 w 195"/>
              <a:gd name="T69" fmla="*/ 2147483647 h 180"/>
              <a:gd name="T70" fmla="*/ 2147483647 w 195"/>
              <a:gd name="T71" fmla="*/ 2147483647 h 180"/>
              <a:gd name="T72" fmla="*/ 2147483647 w 195"/>
              <a:gd name="T73" fmla="*/ 2147483647 h 180"/>
              <a:gd name="T74" fmla="*/ 2147483647 w 195"/>
              <a:gd name="T75" fmla="*/ 2147483647 h 180"/>
              <a:gd name="T76" fmla="*/ 2147483647 w 195"/>
              <a:gd name="T77" fmla="*/ 2147483647 h 180"/>
              <a:gd name="T78" fmla="*/ 2147483647 w 195"/>
              <a:gd name="T79" fmla="*/ 2147483647 h 180"/>
              <a:gd name="T80" fmla="*/ 2147483647 w 195"/>
              <a:gd name="T81" fmla="*/ 2147483647 h 180"/>
              <a:gd name="T82" fmla="*/ 2147483647 w 195"/>
              <a:gd name="T83" fmla="*/ 2147483647 h 180"/>
              <a:gd name="T84" fmla="*/ 2147483647 w 195"/>
              <a:gd name="T85" fmla="*/ 2147483647 h 180"/>
              <a:gd name="T86" fmla="*/ 2147483647 w 195"/>
              <a:gd name="T87" fmla="*/ 2147483647 h 180"/>
              <a:gd name="T88" fmla="*/ 2147483647 w 195"/>
              <a:gd name="T89" fmla="*/ 2147483647 h 180"/>
              <a:gd name="T90" fmla="*/ 2147483647 w 195"/>
              <a:gd name="T91" fmla="*/ 2147483647 h 1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5"/>
              <a:gd name="T139" fmla="*/ 0 h 180"/>
              <a:gd name="T140" fmla="*/ 195 w 195"/>
              <a:gd name="T141" fmla="*/ 180 h 1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w="9525">
            <a:noFill/>
            <a:round/>
            <a:headEnd/>
            <a:tailEnd/>
          </a:ln>
        </p:spPr>
        <p:txBody>
          <a:bodyPr/>
          <a:lstStyle/>
          <a:p>
            <a:endParaRPr lang="fr-FR"/>
          </a:p>
        </p:txBody>
      </p:sp>
      <p:grpSp>
        <p:nvGrpSpPr>
          <p:cNvPr id="9234" name="Group 18"/>
          <p:cNvGrpSpPr>
            <a:grpSpLocks/>
          </p:cNvGrpSpPr>
          <p:nvPr/>
        </p:nvGrpSpPr>
        <p:grpSpPr bwMode="auto">
          <a:xfrm>
            <a:off x="2166938" y="5541963"/>
            <a:ext cx="484187" cy="466725"/>
            <a:chOff x="2185477" y="5525527"/>
            <a:chExt cx="523177" cy="504582"/>
          </a:xfrm>
        </p:grpSpPr>
        <p:sp>
          <p:nvSpPr>
            <p:cNvPr id="9239" name="Freeform 33"/>
            <p:cNvSpPr>
              <a:spLocks noChangeAspect="1" noEditPoints="1"/>
            </p:cNvSpPr>
            <p:nvPr/>
          </p:nvSpPr>
          <p:spPr bwMode="auto">
            <a:xfrm>
              <a:off x="2234420" y="5525527"/>
              <a:ext cx="333534" cy="337026"/>
            </a:xfrm>
            <a:custGeom>
              <a:avLst/>
              <a:gdLst>
                <a:gd name="T0" fmla="*/ 2147483647 w 633"/>
                <a:gd name="T1" fmla="*/ 2147483647 h 621"/>
                <a:gd name="T2" fmla="*/ 2147483647 w 633"/>
                <a:gd name="T3" fmla="*/ 2147483647 h 621"/>
                <a:gd name="T4" fmla="*/ 2147483647 w 633"/>
                <a:gd name="T5" fmla="*/ 2147483647 h 621"/>
                <a:gd name="T6" fmla="*/ 2147483647 w 633"/>
                <a:gd name="T7" fmla="*/ 2147483647 h 621"/>
                <a:gd name="T8" fmla="*/ 2147483647 w 633"/>
                <a:gd name="T9" fmla="*/ 2147483647 h 621"/>
                <a:gd name="T10" fmla="*/ 2147483647 w 633"/>
                <a:gd name="T11" fmla="*/ 2147483647 h 621"/>
                <a:gd name="T12" fmla="*/ 2147483647 w 633"/>
                <a:gd name="T13" fmla="*/ 2147483647 h 621"/>
                <a:gd name="T14" fmla="*/ 2147483647 w 633"/>
                <a:gd name="T15" fmla="*/ 2147483647 h 621"/>
                <a:gd name="T16" fmla="*/ 2147483647 w 633"/>
                <a:gd name="T17" fmla="*/ 2147483647 h 621"/>
                <a:gd name="T18" fmla="*/ 2147483647 w 633"/>
                <a:gd name="T19" fmla="*/ 2147483647 h 621"/>
                <a:gd name="T20" fmla="*/ 2147483647 w 633"/>
                <a:gd name="T21" fmla="*/ 2147483647 h 621"/>
                <a:gd name="T22" fmla="*/ 2147483647 w 633"/>
                <a:gd name="T23" fmla="*/ 2147483647 h 621"/>
                <a:gd name="T24" fmla="*/ 2147483647 w 633"/>
                <a:gd name="T25" fmla="*/ 2147483647 h 621"/>
                <a:gd name="T26" fmla="*/ 2147483647 w 633"/>
                <a:gd name="T27" fmla="*/ 2147483647 h 621"/>
                <a:gd name="T28" fmla="*/ 2147483647 w 633"/>
                <a:gd name="T29" fmla="*/ 2147483647 h 621"/>
                <a:gd name="T30" fmla="*/ 2147483647 w 633"/>
                <a:gd name="T31" fmla="*/ 2147483647 h 621"/>
                <a:gd name="T32" fmla="*/ 2147483647 w 633"/>
                <a:gd name="T33" fmla="*/ 2147483647 h 621"/>
                <a:gd name="T34" fmla="*/ 2147483647 w 633"/>
                <a:gd name="T35" fmla="*/ 2147483647 h 621"/>
                <a:gd name="T36" fmla="*/ 2147483647 w 633"/>
                <a:gd name="T37" fmla="*/ 2147483647 h 621"/>
                <a:gd name="T38" fmla="*/ 2147483647 w 633"/>
                <a:gd name="T39" fmla="*/ 0 h 621"/>
                <a:gd name="T40" fmla="*/ 2147483647 w 633"/>
                <a:gd name="T41" fmla="*/ 2147483647 h 621"/>
                <a:gd name="T42" fmla="*/ 2147483647 w 633"/>
                <a:gd name="T43" fmla="*/ 2147483647 h 621"/>
                <a:gd name="T44" fmla="*/ 2147483647 w 633"/>
                <a:gd name="T45" fmla="*/ 2147483647 h 621"/>
                <a:gd name="T46" fmla="*/ 2147483647 w 633"/>
                <a:gd name="T47" fmla="*/ 2147483647 h 621"/>
                <a:gd name="T48" fmla="*/ 2147483647 w 633"/>
                <a:gd name="T49" fmla="*/ 2147483647 h 621"/>
                <a:gd name="T50" fmla="*/ 2147483647 w 633"/>
                <a:gd name="T51" fmla="*/ 2147483647 h 621"/>
                <a:gd name="T52" fmla="*/ 2147483647 w 633"/>
                <a:gd name="T53" fmla="*/ 2147483647 h 621"/>
                <a:gd name="T54" fmla="*/ 2147483647 w 633"/>
                <a:gd name="T55" fmla="*/ 2147483647 h 621"/>
                <a:gd name="T56" fmla="*/ 2147483647 w 633"/>
                <a:gd name="T57" fmla="*/ 2147483647 h 621"/>
                <a:gd name="T58" fmla="*/ 2147483647 w 633"/>
                <a:gd name="T59" fmla="*/ 2147483647 h 621"/>
                <a:gd name="T60" fmla="*/ 2147483647 w 633"/>
                <a:gd name="T61" fmla="*/ 2147483647 h 621"/>
                <a:gd name="T62" fmla="*/ 2147483647 w 633"/>
                <a:gd name="T63" fmla="*/ 2147483647 h 621"/>
                <a:gd name="T64" fmla="*/ 0 w 633"/>
                <a:gd name="T65" fmla="*/ 2147483647 h 621"/>
                <a:gd name="T66" fmla="*/ 2147483647 w 633"/>
                <a:gd name="T67" fmla="*/ 2147483647 h 621"/>
                <a:gd name="T68" fmla="*/ 2147483647 w 633"/>
                <a:gd name="T69" fmla="*/ 2147483647 h 621"/>
                <a:gd name="T70" fmla="*/ 2147483647 w 633"/>
                <a:gd name="T71" fmla="*/ 2147483647 h 621"/>
                <a:gd name="T72" fmla="*/ 2147483647 w 633"/>
                <a:gd name="T73" fmla="*/ 2147483647 h 621"/>
                <a:gd name="T74" fmla="*/ 2147483647 w 633"/>
                <a:gd name="T75" fmla="*/ 2147483647 h 621"/>
                <a:gd name="T76" fmla="*/ 2147483647 w 633"/>
                <a:gd name="T77" fmla="*/ 2147483647 h 621"/>
                <a:gd name="T78" fmla="*/ 2147483647 w 633"/>
                <a:gd name="T79" fmla="*/ 2147483647 h 621"/>
                <a:gd name="T80" fmla="*/ 2147483647 w 633"/>
                <a:gd name="T81" fmla="*/ 2147483647 h 621"/>
                <a:gd name="T82" fmla="*/ 2147483647 w 633"/>
                <a:gd name="T83" fmla="*/ 2147483647 h 621"/>
                <a:gd name="T84" fmla="*/ 2147483647 w 633"/>
                <a:gd name="T85" fmla="*/ 2147483647 h 621"/>
                <a:gd name="T86" fmla="*/ 2147483647 w 633"/>
                <a:gd name="T87" fmla="*/ 2147483647 h 621"/>
                <a:gd name="T88" fmla="*/ 2147483647 w 633"/>
                <a:gd name="T89" fmla="*/ 2147483647 h 621"/>
                <a:gd name="T90" fmla="*/ 2147483647 w 633"/>
                <a:gd name="T91" fmla="*/ 2147483647 h 621"/>
                <a:gd name="T92" fmla="*/ 2147483647 w 633"/>
                <a:gd name="T93" fmla="*/ 2147483647 h 621"/>
                <a:gd name="T94" fmla="*/ 2147483647 w 633"/>
                <a:gd name="T95" fmla="*/ 2147483647 h 621"/>
                <a:gd name="T96" fmla="*/ 2147483647 w 633"/>
                <a:gd name="T97" fmla="*/ 2147483647 h 621"/>
                <a:gd name="T98" fmla="*/ 2147483647 w 633"/>
                <a:gd name="T99" fmla="*/ 2147483647 h 621"/>
                <a:gd name="T100" fmla="*/ 2147483647 w 633"/>
                <a:gd name="T101" fmla="*/ 2147483647 h 621"/>
                <a:gd name="T102" fmla="*/ 2147483647 w 633"/>
                <a:gd name="T103" fmla="*/ 2147483647 h 621"/>
                <a:gd name="T104" fmla="*/ 2147483647 w 633"/>
                <a:gd name="T105" fmla="*/ 2147483647 h 621"/>
                <a:gd name="T106" fmla="*/ 2147483647 w 633"/>
                <a:gd name="T107" fmla="*/ 2147483647 h 621"/>
                <a:gd name="T108" fmla="*/ 2147483647 w 633"/>
                <a:gd name="T109" fmla="*/ 2147483647 h 621"/>
                <a:gd name="T110" fmla="*/ 2147483647 w 633"/>
                <a:gd name="T111" fmla="*/ 2147483647 h 621"/>
                <a:gd name="T112" fmla="*/ 2147483647 w 633"/>
                <a:gd name="T113" fmla="*/ 2147483647 h 621"/>
                <a:gd name="T114" fmla="*/ 2147483647 w 633"/>
                <a:gd name="T115" fmla="*/ 2147483647 h 6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3"/>
                <a:gd name="T175" fmla="*/ 0 h 621"/>
                <a:gd name="T176" fmla="*/ 633 w 633"/>
                <a:gd name="T177" fmla="*/ 621 h 6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round/>
              <a:headEnd/>
              <a:tailEnd/>
            </a:ln>
          </p:spPr>
          <p:txBody>
            <a:bodyPr/>
            <a:lstStyle/>
            <a:p>
              <a:endParaRPr lang="fr-FR"/>
            </a:p>
          </p:txBody>
        </p:sp>
        <p:sp>
          <p:nvSpPr>
            <p:cNvPr id="9240" name="Freeform 33"/>
            <p:cNvSpPr>
              <a:spLocks noChangeAspect="1" noEditPoints="1"/>
            </p:cNvSpPr>
            <p:nvPr/>
          </p:nvSpPr>
          <p:spPr bwMode="auto">
            <a:xfrm>
              <a:off x="2536194" y="5733047"/>
              <a:ext cx="172460" cy="174267"/>
            </a:xfrm>
            <a:custGeom>
              <a:avLst/>
              <a:gdLst>
                <a:gd name="T0" fmla="*/ 2147483647 w 633"/>
                <a:gd name="T1" fmla="*/ 2147483647 h 621"/>
                <a:gd name="T2" fmla="*/ 2147483647 w 633"/>
                <a:gd name="T3" fmla="*/ 2147483647 h 621"/>
                <a:gd name="T4" fmla="*/ 2147483647 w 633"/>
                <a:gd name="T5" fmla="*/ 2147483647 h 621"/>
                <a:gd name="T6" fmla="*/ 2147483647 w 633"/>
                <a:gd name="T7" fmla="*/ 2147483647 h 621"/>
                <a:gd name="T8" fmla="*/ 2147483647 w 633"/>
                <a:gd name="T9" fmla="*/ 2147483647 h 621"/>
                <a:gd name="T10" fmla="*/ 2147483647 w 633"/>
                <a:gd name="T11" fmla="*/ 2147483647 h 621"/>
                <a:gd name="T12" fmla="*/ 2147483647 w 633"/>
                <a:gd name="T13" fmla="*/ 2147483647 h 621"/>
                <a:gd name="T14" fmla="*/ 2147483647 w 633"/>
                <a:gd name="T15" fmla="*/ 2147483647 h 621"/>
                <a:gd name="T16" fmla="*/ 2147483647 w 633"/>
                <a:gd name="T17" fmla="*/ 2147483647 h 621"/>
                <a:gd name="T18" fmla="*/ 2147483647 w 633"/>
                <a:gd name="T19" fmla="*/ 2147483647 h 621"/>
                <a:gd name="T20" fmla="*/ 2147483647 w 633"/>
                <a:gd name="T21" fmla="*/ 2147483647 h 621"/>
                <a:gd name="T22" fmla="*/ 2147483647 w 633"/>
                <a:gd name="T23" fmla="*/ 2147483647 h 621"/>
                <a:gd name="T24" fmla="*/ 2147483647 w 633"/>
                <a:gd name="T25" fmla="*/ 2147483647 h 621"/>
                <a:gd name="T26" fmla="*/ 2147483647 w 633"/>
                <a:gd name="T27" fmla="*/ 2147483647 h 621"/>
                <a:gd name="T28" fmla="*/ 2147483647 w 633"/>
                <a:gd name="T29" fmla="*/ 2147483647 h 621"/>
                <a:gd name="T30" fmla="*/ 2147483647 w 633"/>
                <a:gd name="T31" fmla="*/ 2147483647 h 621"/>
                <a:gd name="T32" fmla="*/ 2147483647 w 633"/>
                <a:gd name="T33" fmla="*/ 2147483647 h 621"/>
                <a:gd name="T34" fmla="*/ 2147483647 w 633"/>
                <a:gd name="T35" fmla="*/ 2147483647 h 621"/>
                <a:gd name="T36" fmla="*/ 2147483647 w 633"/>
                <a:gd name="T37" fmla="*/ 2147483647 h 621"/>
                <a:gd name="T38" fmla="*/ 2147483647 w 633"/>
                <a:gd name="T39" fmla="*/ 0 h 621"/>
                <a:gd name="T40" fmla="*/ 2147483647 w 633"/>
                <a:gd name="T41" fmla="*/ 2147483647 h 621"/>
                <a:gd name="T42" fmla="*/ 2147483647 w 633"/>
                <a:gd name="T43" fmla="*/ 2147483647 h 621"/>
                <a:gd name="T44" fmla="*/ 2147483647 w 633"/>
                <a:gd name="T45" fmla="*/ 2147483647 h 621"/>
                <a:gd name="T46" fmla="*/ 2147483647 w 633"/>
                <a:gd name="T47" fmla="*/ 2147483647 h 621"/>
                <a:gd name="T48" fmla="*/ 2147483647 w 633"/>
                <a:gd name="T49" fmla="*/ 2147483647 h 621"/>
                <a:gd name="T50" fmla="*/ 2147483647 w 633"/>
                <a:gd name="T51" fmla="*/ 2147483647 h 621"/>
                <a:gd name="T52" fmla="*/ 2147483647 w 633"/>
                <a:gd name="T53" fmla="*/ 2147483647 h 621"/>
                <a:gd name="T54" fmla="*/ 2147483647 w 633"/>
                <a:gd name="T55" fmla="*/ 2147483647 h 621"/>
                <a:gd name="T56" fmla="*/ 2147483647 w 633"/>
                <a:gd name="T57" fmla="*/ 2147483647 h 621"/>
                <a:gd name="T58" fmla="*/ 2147483647 w 633"/>
                <a:gd name="T59" fmla="*/ 2147483647 h 621"/>
                <a:gd name="T60" fmla="*/ 2147483647 w 633"/>
                <a:gd name="T61" fmla="*/ 2147483647 h 621"/>
                <a:gd name="T62" fmla="*/ 2147483647 w 633"/>
                <a:gd name="T63" fmla="*/ 2147483647 h 621"/>
                <a:gd name="T64" fmla="*/ 0 w 633"/>
                <a:gd name="T65" fmla="*/ 2147483647 h 621"/>
                <a:gd name="T66" fmla="*/ 2147483647 w 633"/>
                <a:gd name="T67" fmla="*/ 2147483647 h 621"/>
                <a:gd name="T68" fmla="*/ 2147483647 w 633"/>
                <a:gd name="T69" fmla="*/ 2147483647 h 621"/>
                <a:gd name="T70" fmla="*/ 2147483647 w 633"/>
                <a:gd name="T71" fmla="*/ 2147483647 h 621"/>
                <a:gd name="T72" fmla="*/ 2147483647 w 633"/>
                <a:gd name="T73" fmla="*/ 2147483647 h 621"/>
                <a:gd name="T74" fmla="*/ 2147483647 w 633"/>
                <a:gd name="T75" fmla="*/ 2147483647 h 621"/>
                <a:gd name="T76" fmla="*/ 2147483647 w 633"/>
                <a:gd name="T77" fmla="*/ 2147483647 h 621"/>
                <a:gd name="T78" fmla="*/ 2147483647 w 633"/>
                <a:gd name="T79" fmla="*/ 2147483647 h 621"/>
                <a:gd name="T80" fmla="*/ 2147483647 w 633"/>
                <a:gd name="T81" fmla="*/ 2147483647 h 621"/>
                <a:gd name="T82" fmla="*/ 2147483647 w 633"/>
                <a:gd name="T83" fmla="*/ 2147483647 h 621"/>
                <a:gd name="T84" fmla="*/ 2147483647 w 633"/>
                <a:gd name="T85" fmla="*/ 2147483647 h 621"/>
                <a:gd name="T86" fmla="*/ 2147483647 w 633"/>
                <a:gd name="T87" fmla="*/ 2147483647 h 621"/>
                <a:gd name="T88" fmla="*/ 2147483647 w 633"/>
                <a:gd name="T89" fmla="*/ 2147483647 h 621"/>
                <a:gd name="T90" fmla="*/ 2147483647 w 633"/>
                <a:gd name="T91" fmla="*/ 2147483647 h 621"/>
                <a:gd name="T92" fmla="*/ 2147483647 w 633"/>
                <a:gd name="T93" fmla="*/ 2147483647 h 621"/>
                <a:gd name="T94" fmla="*/ 2147483647 w 633"/>
                <a:gd name="T95" fmla="*/ 2147483647 h 621"/>
                <a:gd name="T96" fmla="*/ 2147483647 w 633"/>
                <a:gd name="T97" fmla="*/ 2147483647 h 621"/>
                <a:gd name="T98" fmla="*/ 2147483647 w 633"/>
                <a:gd name="T99" fmla="*/ 2147483647 h 621"/>
                <a:gd name="T100" fmla="*/ 2147483647 w 633"/>
                <a:gd name="T101" fmla="*/ 2147483647 h 621"/>
                <a:gd name="T102" fmla="*/ 2147483647 w 633"/>
                <a:gd name="T103" fmla="*/ 2147483647 h 621"/>
                <a:gd name="T104" fmla="*/ 2147483647 w 633"/>
                <a:gd name="T105" fmla="*/ 2147483647 h 621"/>
                <a:gd name="T106" fmla="*/ 2147483647 w 633"/>
                <a:gd name="T107" fmla="*/ 2147483647 h 621"/>
                <a:gd name="T108" fmla="*/ 2147483647 w 633"/>
                <a:gd name="T109" fmla="*/ 2147483647 h 621"/>
                <a:gd name="T110" fmla="*/ 2147483647 w 633"/>
                <a:gd name="T111" fmla="*/ 2147483647 h 621"/>
                <a:gd name="T112" fmla="*/ 2147483647 w 633"/>
                <a:gd name="T113" fmla="*/ 2147483647 h 621"/>
                <a:gd name="T114" fmla="*/ 2147483647 w 633"/>
                <a:gd name="T115" fmla="*/ 2147483647 h 6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3"/>
                <a:gd name="T175" fmla="*/ 0 h 621"/>
                <a:gd name="T176" fmla="*/ 633 w 633"/>
                <a:gd name="T177" fmla="*/ 621 h 6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round/>
              <a:headEnd/>
              <a:tailEnd/>
            </a:ln>
          </p:spPr>
          <p:txBody>
            <a:bodyPr/>
            <a:lstStyle/>
            <a:p>
              <a:endParaRPr lang="fr-FR"/>
            </a:p>
          </p:txBody>
        </p:sp>
        <p:sp>
          <p:nvSpPr>
            <p:cNvPr id="9241" name="Freeform 33"/>
            <p:cNvSpPr>
              <a:spLocks noChangeAspect="1" noEditPoints="1"/>
            </p:cNvSpPr>
            <p:nvPr/>
          </p:nvSpPr>
          <p:spPr bwMode="auto">
            <a:xfrm>
              <a:off x="2382756" y="5855842"/>
              <a:ext cx="172460" cy="174267"/>
            </a:xfrm>
            <a:custGeom>
              <a:avLst/>
              <a:gdLst>
                <a:gd name="T0" fmla="*/ 2147483647 w 633"/>
                <a:gd name="T1" fmla="*/ 2147483647 h 621"/>
                <a:gd name="T2" fmla="*/ 2147483647 w 633"/>
                <a:gd name="T3" fmla="*/ 2147483647 h 621"/>
                <a:gd name="T4" fmla="*/ 2147483647 w 633"/>
                <a:gd name="T5" fmla="*/ 2147483647 h 621"/>
                <a:gd name="T6" fmla="*/ 2147483647 w 633"/>
                <a:gd name="T7" fmla="*/ 2147483647 h 621"/>
                <a:gd name="T8" fmla="*/ 2147483647 w 633"/>
                <a:gd name="T9" fmla="*/ 2147483647 h 621"/>
                <a:gd name="T10" fmla="*/ 2147483647 w 633"/>
                <a:gd name="T11" fmla="*/ 2147483647 h 621"/>
                <a:gd name="T12" fmla="*/ 2147483647 w 633"/>
                <a:gd name="T13" fmla="*/ 2147483647 h 621"/>
                <a:gd name="T14" fmla="*/ 2147483647 w 633"/>
                <a:gd name="T15" fmla="*/ 2147483647 h 621"/>
                <a:gd name="T16" fmla="*/ 2147483647 w 633"/>
                <a:gd name="T17" fmla="*/ 2147483647 h 621"/>
                <a:gd name="T18" fmla="*/ 2147483647 w 633"/>
                <a:gd name="T19" fmla="*/ 2147483647 h 621"/>
                <a:gd name="T20" fmla="*/ 2147483647 w 633"/>
                <a:gd name="T21" fmla="*/ 2147483647 h 621"/>
                <a:gd name="T22" fmla="*/ 2147483647 w 633"/>
                <a:gd name="T23" fmla="*/ 2147483647 h 621"/>
                <a:gd name="T24" fmla="*/ 2147483647 w 633"/>
                <a:gd name="T25" fmla="*/ 2147483647 h 621"/>
                <a:gd name="T26" fmla="*/ 2147483647 w 633"/>
                <a:gd name="T27" fmla="*/ 2147483647 h 621"/>
                <a:gd name="T28" fmla="*/ 2147483647 w 633"/>
                <a:gd name="T29" fmla="*/ 2147483647 h 621"/>
                <a:gd name="T30" fmla="*/ 2147483647 w 633"/>
                <a:gd name="T31" fmla="*/ 2147483647 h 621"/>
                <a:gd name="T32" fmla="*/ 2147483647 w 633"/>
                <a:gd name="T33" fmla="*/ 2147483647 h 621"/>
                <a:gd name="T34" fmla="*/ 2147483647 w 633"/>
                <a:gd name="T35" fmla="*/ 2147483647 h 621"/>
                <a:gd name="T36" fmla="*/ 2147483647 w 633"/>
                <a:gd name="T37" fmla="*/ 2147483647 h 621"/>
                <a:gd name="T38" fmla="*/ 2147483647 w 633"/>
                <a:gd name="T39" fmla="*/ 0 h 621"/>
                <a:gd name="T40" fmla="*/ 2147483647 w 633"/>
                <a:gd name="T41" fmla="*/ 2147483647 h 621"/>
                <a:gd name="T42" fmla="*/ 2147483647 w 633"/>
                <a:gd name="T43" fmla="*/ 2147483647 h 621"/>
                <a:gd name="T44" fmla="*/ 2147483647 w 633"/>
                <a:gd name="T45" fmla="*/ 2147483647 h 621"/>
                <a:gd name="T46" fmla="*/ 2147483647 w 633"/>
                <a:gd name="T47" fmla="*/ 2147483647 h 621"/>
                <a:gd name="T48" fmla="*/ 2147483647 w 633"/>
                <a:gd name="T49" fmla="*/ 2147483647 h 621"/>
                <a:gd name="T50" fmla="*/ 2147483647 w 633"/>
                <a:gd name="T51" fmla="*/ 2147483647 h 621"/>
                <a:gd name="T52" fmla="*/ 2147483647 w 633"/>
                <a:gd name="T53" fmla="*/ 2147483647 h 621"/>
                <a:gd name="T54" fmla="*/ 2147483647 w 633"/>
                <a:gd name="T55" fmla="*/ 2147483647 h 621"/>
                <a:gd name="T56" fmla="*/ 2147483647 w 633"/>
                <a:gd name="T57" fmla="*/ 2147483647 h 621"/>
                <a:gd name="T58" fmla="*/ 2147483647 w 633"/>
                <a:gd name="T59" fmla="*/ 2147483647 h 621"/>
                <a:gd name="T60" fmla="*/ 2147483647 w 633"/>
                <a:gd name="T61" fmla="*/ 2147483647 h 621"/>
                <a:gd name="T62" fmla="*/ 2147483647 w 633"/>
                <a:gd name="T63" fmla="*/ 2147483647 h 621"/>
                <a:gd name="T64" fmla="*/ 0 w 633"/>
                <a:gd name="T65" fmla="*/ 2147483647 h 621"/>
                <a:gd name="T66" fmla="*/ 2147483647 w 633"/>
                <a:gd name="T67" fmla="*/ 2147483647 h 621"/>
                <a:gd name="T68" fmla="*/ 2147483647 w 633"/>
                <a:gd name="T69" fmla="*/ 2147483647 h 621"/>
                <a:gd name="T70" fmla="*/ 2147483647 w 633"/>
                <a:gd name="T71" fmla="*/ 2147483647 h 621"/>
                <a:gd name="T72" fmla="*/ 2147483647 w 633"/>
                <a:gd name="T73" fmla="*/ 2147483647 h 621"/>
                <a:gd name="T74" fmla="*/ 2147483647 w 633"/>
                <a:gd name="T75" fmla="*/ 2147483647 h 621"/>
                <a:gd name="T76" fmla="*/ 2147483647 w 633"/>
                <a:gd name="T77" fmla="*/ 2147483647 h 621"/>
                <a:gd name="T78" fmla="*/ 2147483647 w 633"/>
                <a:gd name="T79" fmla="*/ 2147483647 h 621"/>
                <a:gd name="T80" fmla="*/ 2147483647 w 633"/>
                <a:gd name="T81" fmla="*/ 2147483647 h 621"/>
                <a:gd name="T82" fmla="*/ 2147483647 w 633"/>
                <a:gd name="T83" fmla="*/ 2147483647 h 621"/>
                <a:gd name="T84" fmla="*/ 2147483647 w 633"/>
                <a:gd name="T85" fmla="*/ 2147483647 h 621"/>
                <a:gd name="T86" fmla="*/ 2147483647 w 633"/>
                <a:gd name="T87" fmla="*/ 2147483647 h 621"/>
                <a:gd name="T88" fmla="*/ 2147483647 w 633"/>
                <a:gd name="T89" fmla="*/ 2147483647 h 621"/>
                <a:gd name="T90" fmla="*/ 2147483647 w 633"/>
                <a:gd name="T91" fmla="*/ 2147483647 h 621"/>
                <a:gd name="T92" fmla="*/ 2147483647 w 633"/>
                <a:gd name="T93" fmla="*/ 2147483647 h 621"/>
                <a:gd name="T94" fmla="*/ 2147483647 w 633"/>
                <a:gd name="T95" fmla="*/ 2147483647 h 621"/>
                <a:gd name="T96" fmla="*/ 2147483647 w 633"/>
                <a:gd name="T97" fmla="*/ 2147483647 h 621"/>
                <a:gd name="T98" fmla="*/ 2147483647 w 633"/>
                <a:gd name="T99" fmla="*/ 2147483647 h 621"/>
                <a:gd name="T100" fmla="*/ 2147483647 w 633"/>
                <a:gd name="T101" fmla="*/ 2147483647 h 621"/>
                <a:gd name="T102" fmla="*/ 2147483647 w 633"/>
                <a:gd name="T103" fmla="*/ 2147483647 h 621"/>
                <a:gd name="T104" fmla="*/ 2147483647 w 633"/>
                <a:gd name="T105" fmla="*/ 2147483647 h 621"/>
                <a:gd name="T106" fmla="*/ 2147483647 w 633"/>
                <a:gd name="T107" fmla="*/ 2147483647 h 621"/>
                <a:gd name="T108" fmla="*/ 2147483647 w 633"/>
                <a:gd name="T109" fmla="*/ 2147483647 h 621"/>
                <a:gd name="T110" fmla="*/ 2147483647 w 633"/>
                <a:gd name="T111" fmla="*/ 2147483647 h 621"/>
                <a:gd name="T112" fmla="*/ 2147483647 w 633"/>
                <a:gd name="T113" fmla="*/ 2147483647 h 621"/>
                <a:gd name="T114" fmla="*/ 2147483647 w 633"/>
                <a:gd name="T115" fmla="*/ 2147483647 h 6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3"/>
                <a:gd name="T175" fmla="*/ 0 h 621"/>
                <a:gd name="T176" fmla="*/ 633 w 633"/>
                <a:gd name="T177" fmla="*/ 621 h 6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round/>
              <a:headEnd/>
              <a:tailEnd/>
            </a:ln>
          </p:spPr>
          <p:txBody>
            <a:bodyPr/>
            <a:lstStyle/>
            <a:p>
              <a:endParaRPr lang="fr-FR"/>
            </a:p>
          </p:txBody>
        </p:sp>
        <p:sp>
          <p:nvSpPr>
            <p:cNvPr id="9242" name="Freeform 33"/>
            <p:cNvSpPr>
              <a:spLocks noChangeAspect="1" noEditPoints="1"/>
            </p:cNvSpPr>
            <p:nvPr/>
          </p:nvSpPr>
          <p:spPr bwMode="auto">
            <a:xfrm>
              <a:off x="2185477" y="5825960"/>
              <a:ext cx="172460" cy="174267"/>
            </a:xfrm>
            <a:custGeom>
              <a:avLst/>
              <a:gdLst>
                <a:gd name="T0" fmla="*/ 2147483647 w 633"/>
                <a:gd name="T1" fmla="*/ 2147483647 h 621"/>
                <a:gd name="T2" fmla="*/ 2147483647 w 633"/>
                <a:gd name="T3" fmla="*/ 2147483647 h 621"/>
                <a:gd name="T4" fmla="*/ 2147483647 w 633"/>
                <a:gd name="T5" fmla="*/ 2147483647 h 621"/>
                <a:gd name="T6" fmla="*/ 2147483647 w 633"/>
                <a:gd name="T7" fmla="*/ 2147483647 h 621"/>
                <a:gd name="T8" fmla="*/ 2147483647 w 633"/>
                <a:gd name="T9" fmla="*/ 2147483647 h 621"/>
                <a:gd name="T10" fmla="*/ 2147483647 w 633"/>
                <a:gd name="T11" fmla="*/ 2147483647 h 621"/>
                <a:gd name="T12" fmla="*/ 2147483647 w 633"/>
                <a:gd name="T13" fmla="*/ 2147483647 h 621"/>
                <a:gd name="T14" fmla="*/ 2147483647 w 633"/>
                <a:gd name="T15" fmla="*/ 2147483647 h 621"/>
                <a:gd name="T16" fmla="*/ 2147483647 w 633"/>
                <a:gd name="T17" fmla="*/ 2147483647 h 621"/>
                <a:gd name="T18" fmla="*/ 2147483647 w 633"/>
                <a:gd name="T19" fmla="*/ 2147483647 h 621"/>
                <a:gd name="T20" fmla="*/ 2147483647 w 633"/>
                <a:gd name="T21" fmla="*/ 2147483647 h 621"/>
                <a:gd name="T22" fmla="*/ 2147483647 w 633"/>
                <a:gd name="T23" fmla="*/ 2147483647 h 621"/>
                <a:gd name="T24" fmla="*/ 2147483647 w 633"/>
                <a:gd name="T25" fmla="*/ 2147483647 h 621"/>
                <a:gd name="T26" fmla="*/ 2147483647 w 633"/>
                <a:gd name="T27" fmla="*/ 2147483647 h 621"/>
                <a:gd name="T28" fmla="*/ 2147483647 w 633"/>
                <a:gd name="T29" fmla="*/ 2147483647 h 621"/>
                <a:gd name="T30" fmla="*/ 2147483647 w 633"/>
                <a:gd name="T31" fmla="*/ 2147483647 h 621"/>
                <a:gd name="T32" fmla="*/ 2147483647 w 633"/>
                <a:gd name="T33" fmla="*/ 2147483647 h 621"/>
                <a:gd name="T34" fmla="*/ 2147483647 w 633"/>
                <a:gd name="T35" fmla="*/ 2147483647 h 621"/>
                <a:gd name="T36" fmla="*/ 2147483647 w 633"/>
                <a:gd name="T37" fmla="*/ 2147483647 h 621"/>
                <a:gd name="T38" fmla="*/ 2147483647 w 633"/>
                <a:gd name="T39" fmla="*/ 0 h 621"/>
                <a:gd name="T40" fmla="*/ 2147483647 w 633"/>
                <a:gd name="T41" fmla="*/ 2147483647 h 621"/>
                <a:gd name="T42" fmla="*/ 2147483647 w 633"/>
                <a:gd name="T43" fmla="*/ 2147483647 h 621"/>
                <a:gd name="T44" fmla="*/ 2147483647 w 633"/>
                <a:gd name="T45" fmla="*/ 2147483647 h 621"/>
                <a:gd name="T46" fmla="*/ 2147483647 w 633"/>
                <a:gd name="T47" fmla="*/ 2147483647 h 621"/>
                <a:gd name="T48" fmla="*/ 2147483647 w 633"/>
                <a:gd name="T49" fmla="*/ 2147483647 h 621"/>
                <a:gd name="T50" fmla="*/ 2147483647 w 633"/>
                <a:gd name="T51" fmla="*/ 2147483647 h 621"/>
                <a:gd name="T52" fmla="*/ 2147483647 w 633"/>
                <a:gd name="T53" fmla="*/ 2147483647 h 621"/>
                <a:gd name="T54" fmla="*/ 2147483647 w 633"/>
                <a:gd name="T55" fmla="*/ 2147483647 h 621"/>
                <a:gd name="T56" fmla="*/ 2147483647 w 633"/>
                <a:gd name="T57" fmla="*/ 2147483647 h 621"/>
                <a:gd name="T58" fmla="*/ 2147483647 w 633"/>
                <a:gd name="T59" fmla="*/ 2147483647 h 621"/>
                <a:gd name="T60" fmla="*/ 2147483647 w 633"/>
                <a:gd name="T61" fmla="*/ 2147483647 h 621"/>
                <a:gd name="T62" fmla="*/ 2147483647 w 633"/>
                <a:gd name="T63" fmla="*/ 2147483647 h 621"/>
                <a:gd name="T64" fmla="*/ 0 w 633"/>
                <a:gd name="T65" fmla="*/ 2147483647 h 621"/>
                <a:gd name="T66" fmla="*/ 2147483647 w 633"/>
                <a:gd name="T67" fmla="*/ 2147483647 h 621"/>
                <a:gd name="T68" fmla="*/ 2147483647 w 633"/>
                <a:gd name="T69" fmla="*/ 2147483647 h 621"/>
                <a:gd name="T70" fmla="*/ 2147483647 w 633"/>
                <a:gd name="T71" fmla="*/ 2147483647 h 621"/>
                <a:gd name="T72" fmla="*/ 2147483647 w 633"/>
                <a:gd name="T73" fmla="*/ 2147483647 h 621"/>
                <a:gd name="T74" fmla="*/ 2147483647 w 633"/>
                <a:gd name="T75" fmla="*/ 2147483647 h 621"/>
                <a:gd name="T76" fmla="*/ 2147483647 w 633"/>
                <a:gd name="T77" fmla="*/ 2147483647 h 621"/>
                <a:gd name="T78" fmla="*/ 2147483647 w 633"/>
                <a:gd name="T79" fmla="*/ 2147483647 h 621"/>
                <a:gd name="T80" fmla="*/ 2147483647 w 633"/>
                <a:gd name="T81" fmla="*/ 2147483647 h 621"/>
                <a:gd name="T82" fmla="*/ 2147483647 w 633"/>
                <a:gd name="T83" fmla="*/ 2147483647 h 621"/>
                <a:gd name="T84" fmla="*/ 2147483647 w 633"/>
                <a:gd name="T85" fmla="*/ 2147483647 h 621"/>
                <a:gd name="T86" fmla="*/ 2147483647 w 633"/>
                <a:gd name="T87" fmla="*/ 2147483647 h 621"/>
                <a:gd name="T88" fmla="*/ 2147483647 w 633"/>
                <a:gd name="T89" fmla="*/ 2147483647 h 621"/>
                <a:gd name="T90" fmla="*/ 2147483647 w 633"/>
                <a:gd name="T91" fmla="*/ 2147483647 h 621"/>
                <a:gd name="T92" fmla="*/ 2147483647 w 633"/>
                <a:gd name="T93" fmla="*/ 2147483647 h 621"/>
                <a:gd name="T94" fmla="*/ 2147483647 w 633"/>
                <a:gd name="T95" fmla="*/ 2147483647 h 621"/>
                <a:gd name="T96" fmla="*/ 2147483647 w 633"/>
                <a:gd name="T97" fmla="*/ 2147483647 h 621"/>
                <a:gd name="T98" fmla="*/ 2147483647 w 633"/>
                <a:gd name="T99" fmla="*/ 2147483647 h 621"/>
                <a:gd name="T100" fmla="*/ 2147483647 w 633"/>
                <a:gd name="T101" fmla="*/ 2147483647 h 621"/>
                <a:gd name="T102" fmla="*/ 2147483647 w 633"/>
                <a:gd name="T103" fmla="*/ 2147483647 h 621"/>
                <a:gd name="T104" fmla="*/ 2147483647 w 633"/>
                <a:gd name="T105" fmla="*/ 2147483647 h 621"/>
                <a:gd name="T106" fmla="*/ 2147483647 w 633"/>
                <a:gd name="T107" fmla="*/ 2147483647 h 621"/>
                <a:gd name="T108" fmla="*/ 2147483647 w 633"/>
                <a:gd name="T109" fmla="*/ 2147483647 h 621"/>
                <a:gd name="T110" fmla="*/ 2147483647 w 633"/>
                <a:gd name="T111" fmla="*/ 2147483647 h 621"/>
                <a:gd name="T112" fmla="*/ 2147483647 w 633"/>
                <a:gd name="T113" fmla="*/ 2147483647 h 621"/>
                <a:gd name="T114" fmla="*/ 2147483647 w 633"/>
                <a:gd name="T115" fmla="*/ 2147483647 h 6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3"/>
                <a:gd name="T175" fmla="*/ 0 h 621"/>
                <a:gd name="T176" fmla="*/ 633 w 633"/>
                <a:gd name="T177" fmla="*/ 621 h 6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round/>
              <a:headEnd/>
              <a:tailEnd/>
            </a:ln>
          </p:spPr>
          <p:txBody>
            <a:bodyPr/>
            <a:lstStyle/>
            <a:p>
              <a:endParaRPr lang="fr-FR"/>
            </a:p>
          </p:txBody>
        </p:sp>
      </p:grpSp>
      <p:sp>
        <p:nvSpPr>
          <p:cNvPr id="24" name="Freeform 917"/>
          <p:cNvSpPr>
            <a:spLocks noChangeAspect="1" noEditPoints="1"/>
          </p:cNvSpPr>
          <p:nvPr/>
        </p:nvSpPr>
        <p:spPr bwMode="auto">
          <a:xfrm>
            <a:off x="5911850" y="1911350"/>
            <a:ext cx="704850" cy="706438"/>
          </a:xfrm>
          <a:custGeom>
            <a:avLst/>
            <a:gdLst>
              <a:gd name="T0" fmla="*/ 277 w 512"/>
              <a:gd name="T1" fmla="*/ 138 h 512"/>
              <a:gd name="T2" fmla="*/ 277 w 512"/>
              <a:gd name="T3" fmla="*/ 245 h 512"/>
              <a:gd name="T4" fmla="*/ 234 w 512"/>
              <a:gd name="T5" fmla="*/ 245 h 512"/>
              <a:gd name="T6" fmla="*/ 234 w 512"/>
              <a:gd name="T7" fmla="*/ 138 h 512"/>
              <a:gd name="T8" fmla="*/ 256 w 512"/>
              <a:gd name="T9" fmla="*/ 117 h 512"/>
              <a:gd name="T10" fmla="*/ 277 w 512"/>
              <a:gd name="T11" fmla="*/ 138 h 512"/>
              <a:gd name="T12" fmla="*/ 512 w 512"/>
              <a:gd name="T13" fmla="*/ 256 h 512"/>
              <a:gd name="T14" fmla="*/ 256 w 512"/>
              <a:gd name="T15" fmla="*/ 512 h 512"/>
              <a:gd name="T16" fmla="*/ 0 w 512"/>
              <a:gd name="T17" fmla="*/ 256 h 512"/>
              <a:gd name="T18" fmla="*/ 256 w 512"/>
              <a:gd name="T19" fmla="*/ 0 h 512"/>
              <a:gd name="T20" fmla="*/ 512 w 512"/>
              <a:gd name="T21" fmla="*/ 256 h 512"/>
              <a:gd name="T22" fmla="*/ 298 w 512"/>
              <a:gd name="T23" fmla="*/ 138 h 512"/>
              <a:gd name="T24" fmla="*/ 256 w 512"/>
              <a:gd name="T25" fmla="*/ 96 h 512"/>
              <a:gd name="T26" fmla="*/ 213 w 512"/>
              <a:gd name="T27" fmla="*/ 138 h 512"/>
              <a:gd name="T28" fmla="*/ 213 w 512"/>
              <a:gd name="T29" fmla="*/ 256 h 512"/>
              <a:gd name="T30" fmla="*/ 224 w 512"/>
              <a:gd name="T31" fmla="*/ 266 h 512"/>
              <a:gd name="T32" fmla="*/ 245 w 512"/>
              <a:gd name="T33" fmla="*/ 266 h 512"/>
              <a:gd name="T34" fmla="*/ 245 w 512"/>
              <a:gd name="T35" fmla="*/ 373 h 512"/>
              <a:gd name="T36" fmla="*/ 236 w 512"/>
              <a:gd name="T37" fmla="*/ 378 h 512"/>
              <a:gd name="T38" fmla="*/ 235 w 512"/>
              <a:gd name="T39" fmla="*/ 388 h 512"/>
              <a:gd name="T40" fmla="*/ 246 w 512"/>
              <a:gd name="T41" fmla="*/ 410 h 512"/>
              <a:gd name="T42" fmla="*/ 256 w 512"/>
              <a:gd name="T43" fmla="*/ 416 h 512"/>
              <a:gd name="T44" fmla="*/ 265 w 512"/>
              <a:gd name="T45" fmla="*/ 410 h 512"/>
              <a:gd name="T46" fmla="*/ 276 w 512"/>
              <a:gd name="T47" fmla="*/ 388 h 512"/>
              <a:gd name="T48" fmla="*/ 275 w 512"/>
              <a:gd name="T49" fmla="*/ 378 h 512"/>
              <a:gd name="T50" fmla="*/ 266 w 512"/>
              <a:gd name="T51" fmla="*/ 373 h 512"/>
              <a:gd name="T52" fmla="*/ 266 w 512"/>
              <a:gd name="T53" fmla="*/ 266 h 512"/>
              <a:gd name="T54" fmla="*/ 288 w 512"/>
              <a:gd name="T55" fmla="*/ 266 h 512"/>
              <a:gd name="T56" fmla="*/ 298 w 512"/>
              <a:gd name="T57" fmla="*/ 256 h 512"/>
              <a:gd name="T58" fmla="*/ 298 w 512"/>
              <a:gd name="T59" fmla="*/ 13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77" y="138"/>
                </a:moveTo>
                <a:cubicBezTo>
                  <a:pt x="277" y="245"/>
                  <a:pt x="277" y="245"/>
                  <a:pt x="277" y="245"/>
                </a:cubicBezTo>
                <a:cubicBezTo>
                  <a:pt x="234" y="245"/>
                  <a:pt x="234" y="245"/>
                  <a:pt x="234" y="245"/>
                </a:cubicBezTo>
                <a:cubicBezTo>
                  <a:pt x="234" y="138"/>
                  <a:pt x="234" y="138"/>
                  <a:pt x="234" y="138"/>
                </a:cubicBezTo>
                <a:cubicBezTo>
                  <a:pt x="234" y="127"/>
                  <a:pt x="244" y="117"/>
                  <a:pt x="256" y="117"/>
                </a:cubicBezTo>
                <a:cubicBezTo>
                  <a:pt x="267" y="117"/>
                  <a:pt x="277" y="127"/>
                  <a:pt x="277" y="13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98" y="138"/>
                </a:moveTo>
                <a:cubicBezTo>
                  <a:pt x="298" y="115"/>
                  <a:pt x="279" y="96"/>
                  <a:pt x="256" y="96"/>
                </a:cubicBezTo>
                <a:cubicBezTo>
                  <a:pt x="232" y="96"/>
                  <a:pt x="213" y="115"/>
                  <a:pt x="213" y="138"/>
                </a:cubicBezTo>
                <a:cubicBezTo>
                  <a:pt x="213" y="256"/>
                  <a:pt x="213" y="256"/>
                  <a:pt x="213" y="256"/>
                </a:cubicBezTo>
                <a:cubicBezTo>
                  <a:pt x="213" y="262"/>
                  <a:pt x="218" y="266"/>
                  <a:pt x="224" y="266"/>
                </a:cubicBezTo>
                <a:cubicBezTo>
                  <a:pt x="245" y="266"/>
                  <a:pt x="245" y="266"/>
                  <a:pt x="245" y="266"/>
                </a:cubicBezTo>
                <a:cubicBezTo>
                  <a:pt x="245" y="373"/>
                  <a:pt x="245" y="373"/>
                  <a:pt x="245" y="373"/>
                </a:cubicBezTo>
                <a:cubicBezTo>
                  <a:pt x="241" y="373"/>
                  <a:pt x="238" y="375"/>
                  <a:pt x="236" y="378"/>
                </a:cubicBezTo>
                <a:cubicBezTo>
                  <a:pt x="234" y="381"/>
                  <a:pt x="234" y="385"/>
                  <a:pt x="235" y="388"/>
                </a:cubicBezTo>
                <a:cubicBezTo>
                  <a:pt x="246" y="410"/>
                  <a:pt x="246" y="410"/>
                  <a:pt x="246" y="410"/>
                </a:cubicBezTo>
                <a:cubicBezTo>
                  <a:pt x="248" y="413"/>
                  <a:pt x="252" y="416"/>
                  <a:pt x="256" y="416"/>
                </a:cubicBezTo>
                <a:cubicBezTo>
                  <a:pt x="260" y="416"/>
                  <a:pt x="263" y="413"/>
                  <a:pt x="265" y="410"/>
                </a:cubicBezTo>
                <a:cubicBezTo>
                  <a:pt x="276" y="388"/>
                  <a:pt x="276" y="388"/>
                  <a:pt x="276" y="388"/>
                </a:cubicBezTo>
                <a:cubicBezTo>
                  <a:pt x="278" y="385"/>
                  <a:pt x="277" y="381"/>
                  <a:pt x="275" y="378"/>
                </a:cubicBezTo>
                <a:cubicBezTo>
                  <a:pt x="273" y="375"/>
                  <a:pt x="270" y="373"/>
                  <a:pt x="266" y="373"/>
                </a:cubicBezTo>
                <a:cubicBezTo>
                  <a:pt x="266" y="266"/>
                  <a:pt x="266" y="266"/>
                  <a:pt x="266" y="266"/>
                </a:cubicBezTo>
                <a:cubicBezTo>
                  <a:pt x="288" y="266"/>
                  <a:pt x="288" y="266"/>
                  <a:pt x="288" y="266"/>
                </a:cubicBezTo>
                <a:cubicBezTo>
                  <a:pt x="294" y="266"/>
                  <a:pt x="298" y="262"/>
                  <a:pt x="298" y="256"/>
                </a:cubicBezTo>
                <a:lnTo>
                  <a:pt x="298" y="138"/>
                </a:lnTo>
                <a:close/>
              </a:path>
            </a:pathLst>
          </a:custGeom>
          <a:solidFill>
            <a:schemeClr val="accent3"/>
          </a:solidFill>
          <a:ln>
            <a:noFill/>
          </a:ln>
          <a:extLst/>
        </p:spPr>
        <p:txBody>
          <a:bodyPr/>
          <a:lstStyle/>
          <a:p>
            <a:pPr eaLnBrk="1" hangingPunct="1">
              <a:defRPr/>
            </a:pPr>
            <a:endParaRPr lang="en-GB">
              <a:latin typeface="Arial" panose="020B0604020202020204" pitchFamily="34" charset="0"/>
              <a:cs typeface="Arial" panose="020B0604020202020204" pitchFamily="34" charset="0"/>
            </a:endParaRPr>
          </a:p>
        </p:txBody>
      </p:sp>
      <p:sp>
        <p:nvSpPr>
          <p:cNvPr id="9236" name="Freeform 134"/>
          <p:cNvSpPr>
            <a:spLocks noChangeAspect="1" noEditPoints="1"/>
          </p:cNvSpPr>
          <p:nvPr/>
        </p:nvSpPr>
        <p:spPr bwMode="auto">
          <a:xfrm>
            <a:off x="1881188" y="1951038"/>
            <a:ext cx="690562" cy="692150"/>
          </a:xfrm>
          <a:custGeom>
            <a:avLst/>
            <a:gdLst>
              <a:gd name="T0" fmla="*/ 2147483647 w 512"/>
              <a:gd name="T1" fmla="*/ 2147483647 h 512"/>
              <a:gd name="T2" fmla="*/ 2147483647 w 512"/>
              <a:gd name="T3" fmla="*/ 2147483647 h 512"/>
              <a:gd name="T4" fmla="*/ 2147483647 w 512"/>
              <a:gd name="T5" fmla="*/ 2147483647 h 512"/>
              <a:gd name="T6" fmla="*/ 2147483647 w 512"/>
              <a:gd name="T7" fmla="*/ 2147483647 h 512"/>
              <a:gd name="T8" fmla="*/ 2147483647 w 512"/>
              <a:gd name="T9" fmla="*/ 2147483647 h 512"/>
              <a:gd name="T10" fmla="*/ 2147483647 w 512"/>
              <a:gd name="T11" fmla="*/ 2147483647 h 512"/>
              <a:gd name="T12" fmla="*/ 2147483647 w 512"/>
              <a:gd name="T13" fmla="*/ 2147483647 h 512"/>
              <a:gd name="T14" fmla="*/ 2147483647 w 512"/>
              <a:gd name="T15" fmla="*/ 2147483647 h 512"/>
              <a:gd name="T16" fmla="*/ 2147483647 w 512"/>
              <a:gd name="T17" fmla="*/ 2147483647 h 512"/>
              <a:gd name="T18" fmla="*/ 2147483647 w 512"/>
              <a:gd name="T19" fmla="*/ 2147483647 h 512"/>
              <a:gd name="T20" fmla="*/ 2147483647 w 512"/>
              <a:gd name="T21" fmla="*/ 2147483647 h 512"/>
              <a:gd name="T22" fmla="*/ 2147483647 w 512"/>
              <a:gd name="T23" fmla="*/ 2147483647 h 512"/>
              <a:gd name="T24" fmla="*/ 2147483647 w 512"/>
              <a:gd name="T25" fmla="*/ 2147483647 h 512"/>
              <a:gd name="T26" fmla="*/ 2147483647 w 512"/>
              <a:gd name="T27" fmla="*/ 2147483647 h 512"/>
              <a:gd name="T28" fmla="*/ 2147483647 w 512"/>
              <a:gd name="T29" fmla="*/ 2147483647 h 512"/>
              <a:gd name="T30" fmla="*/ 2147483647 w 512"/>
              <a:gd name="T31" fmla="*/ 2147483647 h 512"/>
              <a:gd name="T32" fmla="*/ 2147483647 w 512"/>
              <a:gd name="T33" fmla="*/ 2147483647 h 512"/>
              <a:gd name="T34" fmla="*/ 2147483647 w 512"/>
              <a:gd name="T35" fmla="*/ 2147483647 h 512"/>
              <a:gd name="T36" fmla="*/ 2147483647 w 512"/>
              <a:gd name="T37" fmla="*/ 2147483647 h 512"/>
              <a:gd name="T38" fmla="*/ 0 w 512"/>
              <a:gd name="T39" fmla="*/ 2147483647 h 512"/>
              <a:gd name="T40" fmla="*/ 2147483647 w 512"/>
              <a:gd name="T41" fmla="*/ 0 h 512"/>
              <a:gd name="T42" fmla="*/ 2147483647 w 512"/>
              <a:gd name="T43" fmla="*/ 2147483647 h 512"/>
              <a:gd name="T44" fmla="*/ 2147483647 w 512"/>
              <a:gd name="T45" fmla="*/ 2147483647 h 512"/>
              <a:gd name="T46" fmla="*/ 2147483647 w 512"/>
              <a:gd name="T47" fmla="*/ 2147483647 h 512"/>
              <a:gd name="T48" fmla="*/ 2147483647 w 512"/>
              <a:gd name="T49" fmla="*/ 2147483647 h 512"/>
              <a:gd name="T50" fmla="*/ 2147483647 w 512"/>
              <a:gd name="T51" fmla="*/ 2147483647 h 512"/>
              <a:gd name="T52" fmla="*/ 2147483647 w 512"/>
              <a:gd name="T53" fmla="*/ 2147483647 h 512"/>
              <a:gd name="T54" fmla="*/ 2147483647 w 512"/>
              <a:gd name="T55" fmla="*/ 2147483647 h 512"/>
              <a:gd name="T56" fmla="*/ 2147483647 w 512"/>
              <a:gd name="T57" fmla="*/ 2147483647 h 512"/>
              <a:gd name="T58" fmla="*/ 2147483647 w 512"/>
              <a:gd name="T59" fmla="*/ 2147483647 h 512"/>
              <a:gd name="T60" fmla="*/ 2147483647 w 512"/>
              <a:gd name="T61" fmla="*/ 2147483647 h 512"/>
              <a:gd name="T62" fmla="*/ 2147483647 w 512"/>
              <a:gd name="T63" fmla="*/ 2147483647 h 512"/>
              <a:gd name="T64" fmla="*/ 2147483647 w 512"/>
              <a:gd name="T65" fmla="*/ 2147483647 h 512"/>
              <a:gd name="T66" fmla="*/ 2147483647 w 512"/>
              <a:gd name="T67" fmla="*/ 2147483647 h 512"/>
              <a:gd name="T68" fmla="*/ 2147483647 w 512"/>
              <a:gd name="T69" fmla="*/ 2147483647 h 512"/>
              <a:gd name="T70" fmla="*/ 2147483647 w 512"/>
              <a:gd name="T71" fmla="*/ 2147483647 h 512"/>
              <a:gd name="T72" fmla="*/ 2147483647 w 512"/>
              <a:gd name="T73" fmla="*/ 2147483647 h 512"/>
              <a:gd name="T74" fmla="*/ 2147483647 w 512"/>
              <a:gd name="T75" fmla="*/ 2147483647 h 512"/>
              <a:gd name="T76" fmla="*/ 2147483647 w 512"/>
              <a:gd name="T77" fmla="*/ 2147483647 h 512"/>
              <a:gd name="T78" fmla="*/ 2147483647 w 512"/>
              <a:gd name="T79" fmla="*/ 2147483647 h 512"/>
              <a:gd name="T80" fmla="*/ 2147483647 w 512"/>
              <a:gd name="T81" fmla="*/ 2147483647 h 512"/>
              <a:gd name="T82" fmla="*/ 2147483647 w 512"/>
              <a:gd name="T83" fmla="*/ 2147483647 h 512"/>
              <a:gd name="T84" fmla="*/ 2147483647 w 512"/>
              <a:gd name="T85" fmla="*/ 2147483647 h 512"/>
              <a:gd name="T86" fmla="*/ 2147483647 w 512"/>
              <a:gd name="T87" fmla="*/ 2147483647 h 512"/>
              <a:gd name="T88" fmla="*/ 2147483647 w 512"/>
              <a:gd name="T89" fmla="*/ 2147483647 h 512"/>
              <a:gd name="T90" fmla="*/ 2147483647 w 512"/>
              <a:gd name="T91" fmla="*/ 2147483647 h 512"/>
              <a:gd name="T92" fmla="*/ 2147483647 w 512"/>
              <a:gd name="T93" fmla="*/ 2147483647 h 512"/>
              <a:gd name="T94" fmla="*/ 2147483647 w 512"/>
              <a:gd name="T95" fmla="*/ 2147483647 h 512"/>
              <a:gd name="T96" fmla="*/ 2147483647 w 512"/>
              <a:gd name="T97" fmla="*/ 2147483647 h 512"/>
              <a:gd name="T98" fmla="*/ 2147483647 w 512"/>
              <a:gd name="T99" fmla="*/ 2147483647 h 512"/>
              <a:gd name="T100" fmla="*/ 2147483647 w 512"/>
              <a:gd name="T101" fmla="*/ 2147483647 h 512"/>
              <a:gd name="T102" fmla="*/ 2147483647 w 512"/>
              <a:gd name="T103" fmla="*/ 2147483647 h 512"/>
              <a:gd name="T104" fmla="*/ 2147483647 w 512"/>
              <a:gd name="T105" fmla="*/ 2147483647 h 512"/>
              <a:gd name="T106" fmla="*/ 2147483647 w 512"/>
              <a:gd name="T107" fmla="*/ 2147483647 h 512"/>
              <a:gd name="T108" fmla="*/ 2147483647 w 512"/>
              <a:gd name="T109" fmla="*/ 2147483647 h 512"/>
              <a:gd name="T110" fmla="*/ 2147483647 w 512"/>
              <a:gd name="T111" fmla="*/ 2147483647 h 512"/>
              <a:gd name="T112" fmla="*/ 2147483647 w 512"/>
              <a:gd name="T113" fmla="*/ 2147483647 h 512"/>
              <a:gd name="T114" fmla="*/ 2147483647 w 512"/>
              <a:gd name="T115" fmla="*/ 2147483647 h 5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512"/>
              <a:gd name="T176" fmla="*/ 512 w 512"/>
              <a:gd name="T177" fmla="*/ 512 h 5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512">
                <a:moveTo>
                  <a:pt x="256" y="128"/>
                </a:moveTo>
                <a:cubicBezTo>
                  <a:pt x="234" y="128"/>
                  <a:pt x="234" y="128"/>
                  <a:pt x="234" y="128"/>
                </a:cubicBezTo>
                <a:cubicBezTo>
                  <a:pt x="234" y="117"/>
                  <a:pt x="234" y="117"/>
                  <a:pt x="234" y="117"/>
                </a:cubicBezTo>
                <a:cubicBezTo>
                  <a:pt x="256" y="117"/>
                  <a:pt x="256" y="117"/>
                  <a:pt x="256" y="117"/>
                </a:cubicBezTo>
                <a:lnTo>
                  <a:pt x="256" y="128"/>
                </a:lnTo>
                <a:close/>
                <a:moveTo>
                  <a:pt x="192" y="164"/>
                </a:moveTo>
                <a:cubicBezTo>
                  <a:pt x="180" y="176"/>
                  <a:pt x="161" y="179"/>
                  <a:pt x="149" y="180"/>
                </a:cubicBezTo>
                <a:cubicBezTo>
                  <a:pt x="149" y="192"/>
                  <a:pt x="149" y="192"/>
                  <a:pt x="149" y="192"/>
                </a:cubicBezTo>
                <a:cubicBezTo>
                  <a:pt x="298" y="192"/>
                  <a:pt x="298" y="192"/>
                  <a:pt x="298" y="192"/>
                </a:cubicBezTo>
                <a:cubicBezTo>
                  <a:pt x="298" y="149"/>
                  <a:pt x="298" y="149"/>
                  <a:pt x="298" y="149"/>
                </a:cubicBezTo>
                <a:cubicBezTo>
                  <a:pt x="201" y="149"/>
                  <a:pt x="201" y="149"/>
                  <a:pt x="201" y="149"/>
                </a:cubicBezTo>
                <a:cubicBezTo>
                  <a:pt x="199" y="155"/>
                  <a:pt x="196" y="160"/>
                  <a:pt x="192" y="164"/>
                </a:cubicBezTo>
                <a:close/>
                <a:moveTo>
                  <a:pt x="234" y="394"/>
                </a:moveTo>
                <a:cubicBezTo>
                  <a:pt x="256" y="394"/>
                  <a:pt x="256" y="394"/>
                  <a:pt x="256" y="394"/>
                </a:cubicBezTo>
                <a:cubicBezTo>
                  <a:pt x="256" y="213"/>
                  <a:pt x="256" y="213"/>
                  <a:pt x="256" y="213"/>
                </a:cubicBezTo>
                <a:cubicBezTo>
                  <a:pt x="234" y="213"/>
                  <a:pt x="234" y="213"/>
                  <a:pt x="234" y="213"/>
                </a:cubicBezTo>
                <a:lnTo>
                  <a:pt x="234" y="39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17"/>
                </a:moveTo>
                <a:cubicBezTo>
                  <a:pt x="373" y="111"/>
                  <a:pt x="368" y="106"/>
                  <a:pt x="362" y="106"/>
                </a:cubicBezTo>
                <a:cubicBezTo>
                  <a:pt x="320" y="106"/>
                  <a:pt x="320" y="106"/>
                  <a:pt x="320" y="106"/>
                </a:cubicBezTo>
                <a:cubicBezTo>
                  <a:pt x="314" y="106"/>
                  <a:pt x="309" y="111"/>
                  <a:pt x="309" y="117"/>
                </a:cubicBezTo>
                <a:cubicBezTo>
                  <a:pt x="309" y="128"/>
                  <a:pt x="309" y="128"/>
                  <a:pt x="309" y="128"/>
                </a:cubicBezTo>
                <a:cubicBezTo>
                  <a:pt x="277" y="128"/>
                  <a:pt x="277" y="128"/>
                  <a:pt x="277" y="128"/>
                </a:cubicBezTo>
                <a:cubicBezTo>
                  <a:pt x="277" y="106"/>
                  <a:pt x="277" y="106"/>
                  <a:pt x="277" y="106"/>
                </a:cubicBezTo>
                <a:cubicBezTo>
                  <a:pt x="277" y="100"/>
                  <a:pt x="272" y="96"/>
                  <a:pt x="266" y="96"/>
                </a:cubicBezTo>
                <a:cubicBezTo>
                  <a:pt x="224" y="96"/>
                  <a:pt x="224" y="96"/>
                  <a:pt x="224" y="96"/>
                </a:cubicBezTo>
                <a:cubicBezTo>
                  <a:pt x="218" y="96"/>
                  <a:pt x="213" y="100"/>
                  <a:pt x="213" y="106"/>
                </a:cubicBezTo>
                <a:cubicBezTo>
                  <a:pt x="213" y="128"/>
                  <a:pt x="213" y="128"/>
                  <a:pt x="213" y="128"/>
                </a:cubicBezTo>
                <a:cubicBezTo>
                  <a:pt x="192" y="128"/>
                  <a:pt x="192" y="128"/>
                  <a:pt x="192" y="128"/>
                </a:cubicBezTo>
                <a:cubicBezTo>
                  <a:pt x="186" y="128"/>
                  <a:pt x="181" y="132"/>
                  <a:pt x="181" y="138"/>
                </a:cubicBezTo>
                <a:cubicBezTo>
                  <a:pt x="181" y="143"/>
                  <a:pt x="180" y="146"/>
                  <a:pt x="177" y="149"/>
                </a:cubicBezTo>
                <a:cubicBezTo>
                  <a:pt x="167" y="158"/>
                  <a:pt x="146" y="160"/>
                  <a:pt x="138" y="160"/>
                </a:cubicBezTo>
                <a:cubicBezTo>
                  <a:pt x="136" y="160"/>
                  <a:pt x="133" y="161"/>
                  <a:pt x="131" y="163"/>
                </a:cubicBezTo>
                <a:cubicBezTo>
                  <a:pt x="129" y="165"/>
                  <a:pt x="128" y="167"/>
                  <a:pt x="128" y="170"/>
                </a:cubicBezTo>
                <a:cubicBezTo>
                  <a:pt x="128" y="202"/>
                  <a:pt x="128" y="202"/>
                  <a:pt x="128" y="202"/>
                </a:cubicBezTo>
                <a:cubicBezTo>
                  <a:pt x="128" y="208"/>
                  <a:pt x="132" y="213"/>
                  <a:pt x="138" y="213"/>
                </a:cubicBezTo>
                <a:cubicBezTo>
                  <a:pt x="213" y="213"/>
                  <a:pt x="213" y="213"/>
                  <a:pt x="213" y="213"/>
                </a:cubicBezTo>
                <a:cubicBezTo>
                  <a:pt x="213" y="405"/>
                  <a:pt x="213" y="405"/>
                  <a:pt x="213" y="405"/>
                </a:cubicBezTo>
                <a:cubicBezTo>
                  <a:pt x="213" y="411"/>
                  <a:pt x="218" y="416"/>
                  <a:pt x="224" y="416"/>
                </a:cubicBezTo>
                <a:cubicBezTo>
                  <a:pt x="266" y="416"/>
                  <a:pt x="266" y="416"/>
                  <a:pt x="266" y="416"/>
                </a:cubicBezTo>
                <a:cubicBezTo>
                  <a:pt x="272" y="416"/>
                  <a:pt x="277" y="411"/>
                  <a:pt x="277" y="405"/>
                </a:cubicBezTo>
                <a:cubicBezTo>
                  <a:pt x="277" y="213"/>
                  <a:pt x="277" y="213"/>
                  <a:pt x="277" y="213"/>
                </a:cubicBezTo>
                <a:cubicBezTo>
                  <a:pt x="309" y="213"/>
                  <a:pt x="309" y="213"/>
                  <a:pt x="309" y="213"/>
                </a:cubicBezTo>
                <a:cubicBezTo>
                  <a:pt x="309" y="224"/>
                  <a:pt x="309" y="224"/>
                  <a:pt x="309" y="224"/>
                </a:cubicBezTo>
                <a:cubicBezTo>
                  <a:pt x="309" y="230"/>
                  <a:pt x="314" y="234"/>
                  <a:pt x="320" y="234"/>
                </a:cubicBezTo>
                <a:cubicBezTo>
                  <a:pt x="362" y="234"/>
                  <a:pt x="362" y="234"/>
                  <a:pt x="362" y="234"/>
                </a:cubicBezTo>
                <a:cubicBezTo>
                  <a:pt x="368" y="234"/>
                  <a:pt x="373" y="230"/>
                  <a:pt x="373" y="224"/>
                </a:cubicBezTo>
                <a:lnTo>
                  <a:pt x="373" y="117"/>
                </a:lnTo>
                <a:close/>
                <a:moveTo>
                  <a:pt x="330" y="213"/>
                </a:moveTo>
                <a:cubicBezTo>
                  <a:pt x="352" y="213"/>
                  <a:pt x="352" y="213"/>
                  <a:pt x="352" y="213"/>
                </a:cubicBezTo>
                <a:cubicBezTo>
                  <a:pt x="352" y="128"/>
                  <a:pt x="352" y="128"/>
                  <a:pt x="352" y="128"/>
                </a:cubicBezTo>
                <a:cubicBezTo>
                  <a:pt x="330" y="128"/>
                  <a:pt x="330" y="128"/>
                  <a:pt x="330" y="128"/>
                </a:cubicBezTo>
                <a:lnTo>
                  <a:pt x="330" y="213"/>
                </a:lnTo>
                <a:close/>
              </a:path>
            </a:pathLst>
          </a:custGeom>
          <a:solidFill>
            <a:schemeClr val="accent2"/>
          </a:solidFill>
          <a:ln w="9525">
            <a:noFill/>
            <a:round/>
            <a:headEnd/>
            <a:tailEnd/>
          </a:ln>
        </p:spPr>
        <p:txBody>
          <a:bodyPr/>
          <a:lstStyle/>
          <a:p>
            <a:endParaRPr lang="fr-FR"/>
          </a:p>
        </p:txBody>
      </p:sp>
      <p:sp>
        <p:nvSpPr>
          <p:cNvPr id="26" name="Freeform 566"/>
          <p:cNvSpPr>
            <a:spLocks noChangeAspect="1" noEditPoints="1"/>
          </p:cNvSpPr>
          <p:nvPr/>
        </p:nvSpPr>
        <p:spPr bwMode="auto">
          <a:xfrm>
            <a:off x="2139950" y="5418138"/>
            <a:ext cx="692150" cy="690562"/>
          </a:xfrm>
          <a:custGeom>
            <a:avLst/>
            <a:gdLst>
              <a:gd name="T0" fmla="*/ 364 w 512"/>
              <a:gd name="T1" fmla="*/ 138 h 512"/>
              <a:gd name="T2" fmla="*/ 393 w 512"/>
              <a:gd name="T3" fmla="*/ 352 h 512"/>
              <a:gd name="T4" fmla="*/ 310 w 512"/>
              <a:gd name="T5" fmla="*/ 352 h 512"/>
              <a:gd name="T6" fmla="*/ 329 w 512"/>
              <a:gd name="T7" fmla="*/ 138 h 512"/>
              <a:gd name="T8" fmla="*/ 364 w 512"/>
              <a:gd name="T9" fmla="*/ 138 h 512"/>
              <a:gd name="T10" fmla="*/ 213 w 512"/>
              <a:gd name="T11" fmla="*/ 233 h 512"/>
              <a:gd name="T12" fmla="*/ 213 w 512"/>
              <a:gd name="T13" fmla="*/ 352 h 512"/>
              <a:gd name="T14" fmla="*/ 289 w 512"/>
              <a:gd name="T15" fmla="*/ 352 h 512"/>
              <a:gd name="T16" fmla="*/ 294 w 512"/>
              <a:gd name="T17" fmla="*/ 287 h 512"/>
              <a:gd name="T18" fmla="*/ 292 w 512"/>
              <a:gd name="T19" fmla="*/ 286 h 512"/>
              <a:gd name="T20" fmla="*/ 213 w 512"/>
              <a:gd name="T21" fmla="*/ 233 h 512"/>
              <a:gd name="T22" fmla="*/ 117 w 512"/>
              <a:gd name="T23" fmla="*/ 352 h 512"/>
              <a:gd name="T24" fmla="*/ 192 w 512"/>
              <a:gd name="T25" fmla="*/ 352 h 512"/>
              <a:gd name="T26" fmla="*/ 192 w 512"/>
              <a:gd name="T27" fmla="*/ 283 h 512"/>
              <a:gd name="T28" fmla="*/ 117 w 512"/>
              <a:gd name="T29" fmla="*/ 233 h 512"/>
              <a:gd name="T30" fmla="*/ 117 w 512"/>
              <a:gd name="T31" fmla="*/ 352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361 h 512"/>
              <a:gd name="T44" fmla="*/ 384 w 512"/>
              <a:gd name="T45" fmla="*/ 126 h 512"/>
              <a:gd name="T46" fmla="*/ 373 w 512"/>
              <a:gd name="T47" fmla="*/ 117 h 512"/>
              <a:gd name="T48" fmla="*/ 320 w 512"/>
              <a:gd name="T49" fmla="*/ 117 h 512"/>
              <a:gd name="T50" fmla="*/ 309 w 512"/>
              <a:gd name="T51" fmla="*/ 127 h 512"/>
              <a:gd name="T52" fmla="*/ 297 w 512"/>
              <a:gd name="T53" fmla="*/ 263 h 512"/>
              <a:gd name="T54" fmla="*/ 208 w 512"/>
              <a:gd name="T55" fmla="*/ 204 h 512"/>
              <a:gd name="T56" fmla="*/ 197 w 512"/>
              <a:gd name="T57" fmla="*/ 204 h 512"/>
              <a:gd name="T58" fmla="*/ 192 w 512"/>
              <a:gd name="T59" fmla="*/ 213 h 512"/>
              <a:gd name="T60" fmla="*/ 192 w 512"/>
              <a:gd name="T61" fmla="*/ 257 h 512"/>
              <a:gd name="T62" fmla="*/ 112 w 512"/>
              <a:gd name="T63" fmla="*/ 204 h 512"/>
              <a:gd name="T64" fmla="*/ 101 w 512"/>
              <a:gd name="T65" fmla="*/ 204 h 512"/>
              <a:gd name="T66" fmla="*/ 96 w 512"/>
              <a:gd name="T67" fmla="*/ 213 h 512"/>
              <a:gd name="T68" fmla="*/ 96 w 512"/>
              <a:gd name="T69" fmla="*/ 362 h 512"/>
              <a:gd name="T70" fmla="*/ 106 w 512"/>
              <a:gd name="T71" fmla="*/ 373 h 512"/>
              <a:gd name="T72" fmla="*/ 405 w 512"/>
              <a:gd name="T73" fmla="*/ 373 h 512"/>
              <a:gd name="T74" fmla="*/ 413 w 512"/>
              <a:gd name="T75" fmla="*/ 369 h 512"/>
              <a:gd name="T76" fmla="*/ 416 w 512"/>
              <a:gd name="T77" fmla="*/ 3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12">
                <a:moveTo>
                  <a:pt x="364" y="138"/>
                </a:moveTo>
                <a:cubicBezTo>
                  <a:pt x="393" y="352"/>
                  <a:pt x="393" y="352"/>
                  <a:pt x="393" y="352"/>
                </a:cubicBezTo>
                <a:cubicBezTo>
                  <a:pt x="310" y="352"/>
                  <a:pt x="310" y="352"/>
                  <a:pt x="310" y="352"/>
                </a:cubicBezTo>
                <a:cubicBezTo>
                  <a:pt x="329" y="138"/>
                  <a:pt x="329" y="138"/>
                  <a:pt x="329" y="138"/>
                </a:cubicBezTo>
                <a:lnTo>
                  <a:pt x="364" y="138"/>
                </a:lnTo>
                <a:close/>
                <a:moveTo>
                  <a:pt x="213" y="233"/>
                </a:moveTo>
                <a:cubicBezTo>
                  <a:pt x="213" y="352"/>
                  <a:pt x="213" y="352"/>
                  <a:pt x="213" y="352"/>
                </a:cubicBezTo>
                <a:cubicBezTo>
                  <a:pt x="289" y="352"/>
                  <a:pt x="289" y="352"/>
                  <a:pt x="289" y="352"/>
                </a:cubicBezTo>
                <a:cubicBezTo>
                  <a:pt x="294" y="287"/>
                  <a:pt x="294" y="287"/>
                  <a:pt x="294" y="287"/>
                </a:cubicBezTo>
                <a:cubicBezTo>
                  <a:pt x="294" y="286"/>
                  <a:pt x="293" y="286"/>
                  <a:pt x="292" y="286"/>
                </a:cubicBezTo>
                <a:lnTo>
                  <a:pt x="213" y="233"/>
                </a:lnTo>
                <a:close/>
                <a:moveTo>
                  <a:pt x="117" y="352"/>
                </a:moveTo>
                <a:cubicBezTo>
                  <a:pt x="192" y="352"/>
                  <a:pt x="192" y="352"/>
                  <a:pt x="192" y="352"/>
                </a:cubicBezTo>
                <a:cubicBezTo>
                  <a:pt x="192" y="283"/>
                  <a:pt x="192" y="283"/>
                  <a:pt x="192" y="283"/>
                </a:cubicBezTo>
                <a:cubicBezTo>
                  <a:pt x="117" y="233"/>
                  <a:pt x="117" y="233"/>
                  <a:pt x="117" y="233"/>
                </a:cubicBezTo>
                <a:lnTo>
                  <a:pt x="117" y="352"/>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361"/>
                </a:moveTo>
                <a:cubicBezTo>
                  <a:pt x="384" y="126"/>
                  <a:pt x="384" y="126"/>
                  <a:pt x="384" y="126"/>
                </a:cubicBezTo>
                <a:cubicBezTo>
                  <a:pt x="383" y="121"/>
                  <a:pt x="378" y="117"/>
                  <a:pt x="373" y="117"/>
                </a:cubicBezTo>
                <a:cubicBezTo>
                  <a:pt x="320" y="117"/>
                  <a:pt x="320" y="117"/>
                  <a:pt x="320" y="117"/>
                </a:cubicBezTo>
                <a:cubicBezTo>
                  <a:pt x="314" y="117"/>
                  <a:pt x="310" y="121"/>
                  <a:pt x="309" y="127"/>
                </a:cubicBezTo>
                <a:cubicBezTo>
                  <a:pt x="297" y="263"/>
                  <a:pt x="297" y="263"/>
                  <a:pt x="297" y="263"/>
                </a:cubicBezTo>
                <a:cubicBezTo>
                  <a:pt x="208" y="204"/>
                  <a:pt x="208" y="204"/>
                  <a:pt x="208" y="204"/>
                </a:cubicBezTo>
                <a:cubicBezTo>
                  <a:pt x="205" y="202"/>
                  <a:pt x="201" y="202"/>
                  <a:pt x="197" y="204"/>
                </a:cubicBezTo>
                <a:cubicBezTo>
                  <a:pt x="194" y="205"/>
                  <a:pt x="192" y="209"/>
                  <a:pt x="192" y="213"/>
                </a:cubicBezTo>
                <a:cubicBezTo>
                  <a:pt x="192" y="257"/>
                  <a:pt x="192" y="257"/>
                  <a:pt x="192" y="257"/>
                </a:cubicBezTo>
                <a:cubicBezTo>
                  <a:pt x="112" y="204"/>
                  <a:pt x="112" y="204"/>
                  <a:pt x="112" y="204"/>
                </a:cubicBezTo>
                <a:cubicBezTo>
                  <a:pt x="109" y="202"/>
                  <a:pt x="105" y="202"/>
                  <a:pt x="101" y="204"/>
                </a:cubicBezTo>
                <a:cubicBezTo>
                  <a:pt x="98" y="205"/>
                  <a:pt x="96" y="209"/>
                  <a:pt x="96" y="213"/>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4"/>
                  <a:pt x="416" y="361"/>
                </a:cubicBezTo>
                <a:close/>
              </a:path>
            </a:pathLst>
          </a:custGeom>
          <a:solidFill>
            <a:schemeClr val="accent5"/>
          </a:solidFill>
          <a:ln>
            <a:noFill/>
          </a:ln>
          <a:extLst/>
        </p:spPr>
        <p:txBody>
          <a:bodyPr/>
          <a:lstStyle/>
          <a:p>
            <a:pPr eaLnBrk="1" hangingPunct="1">
              <a:defRPr/>
            </a:pPr>
            <a:endParaRPr lang="en-GB">
              <a:latin typeface="Arial" panose="020B0604020202020204" pitchFamily="34" charset="0"/>
              <a:cs typeface="Arial" panose="020B0604020202020204" pitchFamily="34" charset="0"/>
            </a:endParaRPr>
          </a:p>
        </p:txBody>
      </p:sp>
      <p:sp>
        <p:nvSpPr>
          <p:cNvPr id="27" name="Freeform 5"/>
          <p:cNvSpPr>
            <a:spLocks noChangeAspect="1" noEditPoints="1"/>
          </p:cNvSpPr>
          <p:nvPr/>
        </p:nvSpPr>
        <p:spPr bwMode="auto">
          <a:xfrm>
            <a:off x="6303963" y="5402263"/>
            <a:ext cx="695325" cy="695325"/>
          </a:xfrm>
          <a:custGeom>
            <a:avLst/>
            <a:gdLst>
              <a:gd name="T0" fmla="*/ 341 w 512"/>
              <a:gd name="T1" fmla="*/ 232 h 512"/>
              <a:gd name="T2" fmla="*/ 373 w 512"/>
              <a:gd name="T3" fmla="*/ 200 h 512"/>
              <a:gd name="T4" fmla="*/ 364 w 512"/>
              <a:gd name="T5" fmla="*/ 237 h 512"/>
              <a:gd name="T6" fmla="*/ 364 w 512"/>
              <a:gd name="T7" fmla="*/ 237 h 512"/>
              <a:gd name="T8" fmla="*/ 354 w 512"/>
              <a:gd name="T9" fmla="*/ 249 h 512"/>
              <a:gd name="T10" fmla="*/ 288 w 512"/>
              <a:gd name="T11" fmla="*/ 264 h 512"/>
              <a:gd name="T12" fmla="*/ 276 w 512"/>
              <a:gd name="T13" fmla="*/ 267 h 512"/>
              <a:gd name="T14" fmla="*/ 167 w 512"/>
              <a:gd name="T15" fmla="*/ 376 h 512"/>
              <a:gd name="T16" fmla="*/ 137 w 512"/>
              <a:gd name="T17" fmla="*/ 376 h 512"/>
              <a:gd name="T18" fmla="*/ 131 w 512"/>
              <a:gd name="T19" fmla="*/ 361 h 512"/>
              <a:gd name="T20" fmla="*/ 137 w 512"/>
              <a:gd name="T21" fmla="*/ 346 h 512"/>
              <a:gd name="T22" fmla="*/ 246 w 512"/>
              <a:gd name="T23" fmla="*/ 237 h 512"/>
              <a:gd name="T24" fmla="*/ 249 w 512"/>
              <a:gd name="T25" fmla="*/ 225 h 512"/>
              <a:gd name="T26" fmla="*/ 264 w 512"/>
              <a:gd name="T27" fmla="*/ 159 h 512"/>
              <a:gd name="T28" fmla="*/ 276 w 512"/>
              <a:gd name="T29" fmla="*/ 149 h 512"/>
              <a:gd name="T30" fmla="*/ 309 w 512"/>
              <a:gd name="T31" fmla="*/ 140 h 512"/>
              <a:gd name="T32" fmla="*/ 312 w 512"/>
              <a:gd name="T33" fmla="*/ 140 h 512"/>
              <a:gd name="T34" fmla="*/ 281 w 512"/>
              <a:gd name="T35" fmla="*/ 171 h 512"/>
              <a:gd name="T36" fmla="*/ 280 w 512"/>
              <a:gd name="T37" fmla="*/ 185 h 512"/>
              <a:gd name="T38" fmla="*/ 301 w 512"/>
              <a:gd name="T39" fmla="*/ 211 h 512"/>
              <a:gd name="T40" fmla="*/ 328 w 512"/>
              <a:gd name="T41" fmla="*/ 233 h 512"/>
              <a:gd name="T42" fmla="*/ 341 w 512"/>
              <a:gd name="T43" fmla="*/ 232 h 512"/>
              <a:gd name="T44" fmla="*/ 512 w 512"/>
              <a:gd name="T45" fmla="*/ 256 h 512"/>
              <a:gd name="T46" fmla="*/ 256 w 512"/>
              <a:gd name="T47" fmla="*/ 512 h 512"/>
              <a:gd name="T48" fmla="*/ 0 w 512"/>
              <a:gd name="T49" fmla="*/ 256 h 512"/>
              <a:gd name="T50" fmla="*/ 256 w 512"/>
              <a:gd name="T51" fmla="*/ 0 h 512"/>
              <a:gd name="T52" fmla="*/ 512 w 512"/>
              <a:gd name="T53" fmla="*/ 256 h 512"/>
              <a:gd name="T54" fmla="*/ 389 w 512"/>
              <a:gd name="T55" fmla="*/ 175 h 512"/>
              <a:gd name="T56" fmla="*/ 382 w 512"/>
              <a:gd name="T57" fmla="*/ 169 h 512"/>
              <a:gd name="T58" fmla="*/ 372 w 512"/>
              <a:gd name="T59" fmla="*/ 171 h 512"/>
              <a:gd name="T60" fmla="*/ 333 w 512"/>
              <a:gd name="T61" fmla="*/ 210 h 512"/>
              <a:gd name="T62" fmla="*/ 317 w 512"/>
              <a:gd name="T63" fmla="*/ 196 h 512"/>
              <a:gd name="T64" fmla="*/ 303 w 512"/>
              <a:gd name="T65" fmla="*/ 180 h 512"/>
              <a:gd name="T66" fmla="*/ 342 w 512"/>
              <a:gd name="T67" fmla="*/ 141 h 512"/>
              <a:gd name="T68" fmla="*/ 344 w 512"/>
              <a:gd name="T69" fmla="*/ 131 h 512"/>
              <a:gd name="T70" fmla="*/ 338 w 512"/>
              <a:gd name="T71" fmla="*/ 124 h 512"/>
              <a:gd name="T72" fmla="*/ 265 w 512"/>
              <a:gd name="T73" fmla="*/ 131 h 512"/>
              <a:gd name="T74" fmla="*/ 249 w 512"/>
              <a:gd name="T75" fmla="*/ 144 h 512"/>
              <a:gd name="T76" fmla="*/ 227 w 512"/>
              <a:gd name="T77" fmla="*/ 226 h 512"/>
              <a:gd name="T78" fmla="*/ 122 w 512"/>
              <a:gd name="T79" fmla="*/ 331 h 512"/>
              <a:gd name="T80" fmla="*/ 109 w 512"/>
              <a:gd name="T81" fmla="*/ 361 h 512"/>
              <a:gd name="T82" fmla="*/ 122 w 512"/>
              <a:gd name="T83" fmla="*/ 391 h 512"/>
              <a:gd name="T84" fmla="*/ 152 w 512"/>
              <a:gd name="T85" fmla="*/ 404 h 512"/>
              <a:gd name="T86" fmla="*/ 182 w 512"/>
              <a:gd name="T87" fmla="*/ 391 h 512"/>
              <a:gd name="T88" fmla="*/ 287 w 512"/>
              <a:gd name="T89" fmla="*/ 286 h 512"/>
              <a:gd name="T90" fmla="*/ 369 w 512"/>
              <a:gd name="T91" fmla="*/ 264 h 512"/>
              <a:gd name="T92" fmla="*/ 382 w 512"/>
              <a:gd name="T93" fmla="*/ 248 h 512"/>
              <a:gd name="T94" fmla="*/ 389 w 512"/>
              <a:gd name="T95" fmla="*/ 1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41" y="232"/>
                </a:moveTo>
                <a:cubicBezTo>
                  <a:pt x="373" y="200"/>
                  <a:pt x="373" y="200"/>
                  <a:pt x="373" y="200"/>
                </a:cubicBezTo>
                <a:cubicBezTo>
                  <a:pt x="374" y="213"/>
                  <a:pt x="370" y="226"/>
                  <a:pt x="364" y="237"/>
                </a:cubicBezTo>
                <a:cubicBezTo>
                  <a:pt x="364" y="237"/>
                  <a:pt x="364" y="237"/>
                  <a:pt x="364" y="237"/>
                </a:cubicBezTo>
                <a:cubicBezTo>
                  <a:pt x="361" y="242"/>
                  <a:pt x="358" y="246"/>
                  <a:pt x="354" y="249"/>
                </a:cubicBezTo>
                <a:cubicBezTo>
                  <a:pt x="337" y="267"/>
                  <a:pt x="311" y="272"/>
                  <a:pt x="288" y="264"/>
                </a:cubicBezTo>
                <a:cubicBezTo>
                  <a:pt x="284" y="263"/>
                  <a:pt x="279" y="264"/>
                  <a:pt x="276" y="267"/>
                </a:cubicBezTo>
                <a:cubicBezTo>
                  <a:pt x="167" y="376"/>
                  <a:pt x="167" y="376"/>
                  <a:pt x="167" y="376"/>
                </a:cubicBezTo>
                <a:cubicBezTo>
                  <a:pt x="159" y="384"/>
                  <a:pt x="145" y="384"/>
                  <a:pt x="137" y="376"/>
                </a:cubicBezTo>
                <a:cubicBezTo>
                  <a:pt x="133" y="372"/>
                  <a:pt x="131" y="367"/>
                  <a:pt x="131" y="361"/>
                </a:cubicBezTo>
                <a:cubicBezTo>
                  <a:pt x="131" y="355"/>
                  <a:pt x="133" y="350"/>
                  <a:pt x="137" y="346"/>
                </a:cubicBezTo>
                <a:cubicBezTo>
                  <a:pt x="246" y="237"/>
                  <a:pt x="246" y="237"/>
                  <a:pt x="246" y="237"/>
                </a:cubicBezTo>
                <a:cubicBezTo>
                  <a:pt x="249" y="234"/>
                  <a:pt x="250" y="229"/>
                  <a:pt x="249" y="225"/>
                </a:cubicBezTo>
                <a:cubicBezTo>
                  <a:pt x="241" y="202"/>
                  <a:pt x="246" y="176"/>
                  <a:pt x="264" y="159"/>
                </a:cubicBezTo>
                <a:cubicBezTo>
                  <a:pt x="267" y="155"/>
                  <a:pt x="271" y="152"/>
                  <a:pt x="276" y="149"/>
                </a:cubicBezTo>
                <a:cubicBezTo>
                  <a:pt x="286" y="143"/>
                  <a:pt x="297" y="140"/>
                  <a:pt x="309" y="140"/>
                </a:cubicBezTo>
                <a:cubicBezTo>
                  <a:pt x="310" y="140"/>
                  <a:pt x="311" y="140"/>
                  <a:pt x="312" y="140"/>
                </a:cubicBezTo>
                <a:cubicBezTo>
                  <a:pt x="281" y="171"/>
                  <a:pt x="281" y="171"/>
                  <a:pt x="281" y="171"/>
                </a:cubicBezTo>
                <a:cubicBezTo>
                  <a:pt x="277" y="175"/>
                  <a:pt x="277" y="181"/>
                  <a:pt x="280" y="185"/>
                </a:cubicBezTo>
                <a:cubicBezTo>
                  <a:pt x="286" y="194"/>
                  <a:pt x="293" y="203"/>
                  <a:pt x="301" y="211"/>
                </a:cubicBezTo>
                <a:cubicBezTo>
                  <a:pt x="310" y="220"/>
                  <a:pt x="318" y="227"/>
                  <a:pt x="328" y="233"/>
                </a:cubicBezTo>
                <a:cubicBezTo>
                  <a:pt x="332" y="236"/>
                  <a:pt x="338" y="235"/>
                  <a:pt x="341" y="232"/>
                </a:cubicBezTo>
                <a:close/>
                <a:moveTo>
                  <a:pt x="512" y="256"/>
                </a:moveTo>
                <a:cubicBezTo>
                  <a:pt x="512" y="397"/>
                  <a:pt x="397" y="512"/>
                  <a:pt x="256" y="512"/>
                </a:cubicBezTo>
                <a:cubicBezTo>
                  <a:pt x="115" y="512"/>
                  <a:pt x="0" y="397"/>
                  <a:pt x="0" y="256"/>
                </a:cubicBezTo>
                <a:cubicBezTo>
                  <a:pt x="0" y="114"/>
                  <a:pt x="115" y="0"/>
                  <a:pt x="256" y="0"/>
                </a:cubicBezTo>
                <a:cubicBezTo>
                  <a:pt x="397" y="0"/>
                  <a:pt x="512" y="114"/>
                  <a:pt x="512" y="256"/>
                </a:cubicBezTo>
                <a:close/>
                <a:moveTo>
                  <a:pt x="389" y="175"/>
                </a:moveTo>
                <a:cubicBezTo>
                  <a:pt x="388" y="172"/>
                  <a:pt x="385" y="169"/>
                  <a:pt x="382" y="169"/>
                </a:cubicBezTo>
                <a:cubicBezTo>
                  <a:pt x="378" y="168"/>
                  <a:pt x="374" y="169"/>
                  <a:pt x="372" y="171"/>
                </a:cubicBezTo>
                <a:cubicBezTo>
                  <a:pt x="333" y="210"/>
                  <a:pt x="333" y="210"/>
                  <a:pt x="333" y="210"/>
                </a:cubicBezTo>
                <a:cubicBezTo>
                  <a:pt x="327" y="206"/>
                  <a:pt x="322" y="201"/>
                  <a:pt x="317" y="196"/>
                </a:cubicBezTo>
                <a:cubicBezTo>
                  <a:pt x="311" y="191"/>
                  <a:pt x="307" y="186"/>
                  <a:pt x="303" y="180"/>
                </a:cubicBezTo>
                <a:cubicBezTo>
                  <a:pt x="342" y="141"/>
                  <a:pt x="342" y="141"/>
                  <a:pt x="342" y="141"/>
                </a:cubicBezTo>
                <a:cubicBezTo>
                  <a:pt x="344" y="139"/>
                  <a:pt x="345" y="135"/>
                  <a:pt x="344" y="131"/>
                </a:cubicBezTo>
                <a:cubicBezTo>
                  <a:pt x="344" y="128"/>
                  <a:pt x="341" y="125"/>
                  <a:pt x="338" y="124"/>
                </a:cubicBezTo>
                <a:cubicBezTo>
                  <a:pt x="313" y="115"/>
                  <a:pt x="287" y="118"/>
                  <a:pt x="265" y="131"/>
                </a:cubicBezTo>
                <a:cubicBezTo>
                  <a:pt x="259" y="135"/>
                  <a:pt x="253" y="139"/>
                  <a:pt x="249" y="144"/>
                </a:cubicBezTo>
                <a:cubicBezTo>
                  <a:pt x="227" y="165"/>
                  <a:pt x="219" y="197"/>
                  <a:pt x="227" y="226"/>
                </a:cubicBezTo>
                <a:cubicBezTo>
                  <a:pt x="122" y="331"/>
                  <a:pt x="122" y="331"/>
                  <a:pt x="122" y="331"/>
                </a:cubicBezTo>
                <a:cubicBezTo>
                  <a:pt x="114" y="339"/>
                  <a:pt x="109" y="350"/>
                  <a:pt x="109" y="361"/>
                </a:cubicBezTo>
                <a:cubicBezTo>
                  <a:pt x="109" y="372"/>
                  <a:pt x="114" y="383"/>
                  <a:pt x="122" y="391"/>
                </a:cubicBezTo>
                <a:cubicBezTo>
                  <a:pt x="130" y="399"/>
                  <a:pt x="140" y="404"/>
                  <a:pt x="152" y="404"/>
                </a:cubicBezTo>
                <a:cubicBezTo>
                  <a:pt x="163" y="404"/>
                  <a:pt x="174" y="399"/>
                  <a:pt x="182" y="391"/>
                </a:cubicBezTo>
                <a:cubicBezTo>
                  <a:pt x="287" y="286"/>
                  <a:pt x="287" y="286"/>
                  <a:pt x="287" y="286"/>
                </a:cubicBezTo>
                <a:cubicBezTo>
                  <a:pt x="316" y="294"/>
                  <a:pt x="348" y="286"/>
                  <a:pt x="369" y="264"/>
                </a:cubicBezTo>
                <a:cubicBezTo>
                  <a:pt x="374" y="260"/>
                  <a:pt x="378" y="254"/>
                  <a:pt x="382" y="248"/>
                </a:cubicBezTo>
                <a:cubicBezTo>
                  <a:pt x="395" y="226"/>
                  <a:pt x="398" y="200"/>
                  <a:pt x="389" y="175"/>
                </a:cubicBezTo>
                <a:close/>
              </a:path>
            </a:pathLst>
          </a:custGeom>
          <a:solidFill>
            <a:schemeClr val="accent4"/>
          </a:solidFill>
          <a:ln>
            <a:noFill/>
          </a:ln>
        </p:spPr>
        <p:txBody>
          <a:bodyPr/>
          <a:lstStyle/>
          <a:p>
            <a:pPr eaLnBrk="1" hangingPunct="1">
              <a:defRPr/>
            </a:pPr>
            <a:endParaRPr lang="en-GB">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r>
              <a:rPr lang="fr-FR" altLang="fr-FR" sz="3200" b="1" smtClean="0"/>
              <a:t>Integrating Traditional Medicine in Primary Health Care</a:t>
            </a:r>
          </a:p>
        </p:txBody>
      </p:sp>
      <p:sp>
        <p:nvSpPr>
          <p:cNvPr id="10243" name="Espace réservé du contenu 2"/>
          <p:cNvSpPr>
            <a:spLocks noGrp="1"/>
          </p:cNvSpPr>
          <p:nvPr>
            <p:ph idx="1"/>
          </p:nvPr>
        </p:nvSpPr>
        <p:spPr/>
        <p:txBody>
          <a:bodyPr/>
          <a:lstStyle/>
          <a:p>
            <a:pPr eaLnBrk="1" hangingPunct="1"/>
            <a:r>
              <a:rPr lang="fr-FR" altLang="fr-FR" smtClean="0"/>
              <a:t>Exemple: la Région du Pacifique occidental</a:t>
            </a:r>
          </a:p>
          <a:p>
            <a:pPr lvl="2" eaLnBrk="1" hangingPunct="1">
              <a:buFont typeface="Wingdings" pitchFamily="2" charset="2"/>
              <a:buChar char="Ø"/>
            </a:pPr>
            <a:r>
              <a:rPr lang="fr-FR" altLang="fr-FR" smtClean="0"/>
              <a:t>in 1994, only four countries had a national policy in place, pertaining to traditional medicine</a:t>
            </a:r>
          </a:p>
          <a:p>
            <a:pPr lvl="2" eaLnBrk="1" hangingPunct="1">
              <a:buFont typeface="Wingdings" pitchFamily="2" charset="2"/>
              <a:buChar char="Ø"/>
            </a:pPr>
            <a:r>
              <a:rPr lang="fr-FR" altLang="fr-FR" smtClean="0"/>
              <a:t> in 2001: their number went up to 14.</a:t>
            </a:r>
          </a:p>
          <a:p>
            <a:pPr eaLnBrk="1" hangingPunct="1"/>
            <a:endParaRPr lang="fr-FR" altLang="fr-FR"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FR" altLang="fr-FR" sz="3200" b="1" smtClean="0"/>
              <a:t>The Need for an Inclusive Policy</a:t>
            </a:r>
          </a:p>
        </p:txBody>
      </p:sp>
      <p:sp>
        <p:nvSpPr>
          <p:cNvPr id="11267" name="Espace réservé du contenu 2"/>
          <p:cNvSpPr>
            <a:spLocks noGrp="1"/>
          </p:cNvSpPr>
          <p:nvPr>
            <p:ph idx="1"/>
          </p:nvPr>
        </p:nvSpPr>
        <p:spPr/>
        <p:txBody>
          <a:bodyPr/>
          <a:lstStyle/>
          <a:p>
            <a:pPr eaLnBrk="1" hangingPunct="1"/>
            <a:r>
              <a:rPr lang="fr-FR" altLang="fr-FR" smtClean="0"/>
              <a:t>Role of authorities in the development of traditional medicine in the health-care system is </a:t>
            </a:r>
          </a:p>
          <a:p>
            <a:pPr lvl="2" eaLnBrk="1" hangingPunct="1">
              <a:buFont typeface="Wingdings" pitchFamily="2" charset="2"/>
              <a:buChar char="Ø"/>
            </a:pPr>
            <a:r>
              <a:rPr lang="fr-FR" altLang="fr-FR" smtClean="0"/>
              <a:t>Formulating a mission, </a:t>
            </a:r>
          </a:p>
          <a:p>
            <a:pPr lvl="2" eaLnBrk="1" hangingPunct="1">
              <a:buFont typeface="Wingdings" pitchFamily="2" charset="2"/>
              <a:buChar char="Ø"/>
            </a:pPr>
            <a:r>
              <a:rPr lang="fr-FR" altLang="fr-FR" smtClean="0"/>
              <a:t>Goals</a:t>
            </a:r>
          </a:p>
          <a:p>
            <a:pPr lvl="2" eaLnBrk="1" hangingPunct="1">
              <a:buFont typeface="Wingdings" pitchFamily="2" charset="2"/>
              <a:buChar char="Ø"/>
            </a:pPr>
            <a:r>
              <a:rPr lang="fr-FR" altLang="fr-FR" smtClean="0"/>
              <a:t>And objectives.</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1331</Words>
  <Application>Microsoft Macintosh PowerPoint</Application>
  <PresentationFormat>Affichage à l'écran (4:3)</PresentationFormat>
  <Paragraphs>302</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Alternative &amp; Complementary Medicine : The Maghreb Experience</vt:lpstr>
      <vt:lpstr>The Maghreb till 19th C.</vt:lpstr>
      <vt:lpstr>Naturalist Doctors</vt:lpstr>
      <vt:lpstr>Diapositive 4</vt:lpstr>
      <vt:lpstr>Diapositive 5</vt:lpstr>
      <vt:lpstr>Role of the WHO founded April 7th 1948</vt:lpstr>
      <vt:lpstr>The four great objectives of the WHO:</vt:lpstr>
      <vt:lpstr>Integrating Traditional Medicine in Primary Health Care</vt:lpstr>
      <vt:lpstr>The Need for an Inclusive Policy</vt:lpstr>
      <vt:lpstr>The Integration of Traditional Medicine in the National Health-Care System</vt:lpstr>
      <vt:lpstr>Traditional Medicine Strategy WHO 2002</vt:lpstr>
      <vt:lpstr>State of Affairs: Today</vt:lpstr>
      <vt:lpstr>Diapositive 13</vt:lpstr>
      <vt:lpstr>Alternative Medicine in Use</vt:lpstr>
      <vt:lpstr>Comparative Table of Alternative Medicines (1/3)</vt:lpstr>
      <vt:lpstr>Comparative Table of Alternative Medicines (2/3)</vt:lpstr>
      <vt:lpstr>Comparative Table of Alternative Medicine (3/3)</vt:lpstr>
      <vt:lpstr>Beginnings of Acupuncture in Algeria </vt:lpstr>
      <vt:lpstr>Development of the technique in Algeria</vt:lpstr>
      <vt:lpstr>At the EHS Ben Aknoun  opened in 1997</vt:lpstr>
      <vt:lpstr>Main Pathologies Treated</vt:lpstr>
      <vt:lpstr>Training</vt:lpstr>
      <vt:lpstr>De plus en plus de cliniques…</vt:lpstr>
      <vt:lpstr>Diapositive 24</vt:lpstr>
      <vt:lpstr>Diapositive 25</vt:lpstr>
      <vt:lpstr>Diapositive 26</vt:lpstr>
      <vt:lpstr>Conclusion</vt:lpstr>
    </vt:vector>
  </TitlesOfParts>
  <Company>Sweet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forem</cp:lastModifiedBy>
  <cp:revision>76</cp:revision>
  <dcterms:created xsi:type="dcterms:W3CDTF">2015-10-16T09:26:45Z</dcterms:created>
  <dcterms:modified xsi:type="dcterms:W3CDTF">2016-11-13T17:03:29Z</dcterms:modified>
</cp:coreProperties>
</file>