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321" r:id="rId3"/>
    <p:sldId id="322" r:id="rId4"/>
    <p:sldId id="339" r:id="rId5"/>
    <p:sldId id="317" r:id="rId6"/>
    <p:sldId id="318" r:id="rId7"/>
    <p:sldId id="319" r:id="rId8"/>
    <p:sldId id="320" r:id="rId9"/>
    <p:sldId id="323" r:id="rId10"/>
    <p:sldId id="332" r:id="rId11"/>
    <p:sldId id="334" r:id="rId12"/>
    <p:sldId id="336" r:id="rId13"/>
    <p:sldId id="338" r:id="rId14"/>
    <p:sldId id="324" r:id="rId15"/>
    <p:sldId id="325" r:id="rId16"/>
    <p:sldId id="326" r:id="rId17"/>
    <p:sldId id="327" r:id="rId18"/>
    <p:sldId id="328" r:id="rId19"/>
    <p:sldId id="329" r:id="rId20"/>
    <p:sldId id="330" r:id="rId21"/>
    <p:sldId id="315" r:id="rId22"/>
    <p:sldId id="286" r:id="rId23"/>
    <p:sldId id="287" r:id="rId24"/>
    <p:sldId id="288" r:id="rId25"/>
    <p:sldId id="289" r:id="rId26"/>
    <p:sldId id="290" r:id="rId27"/>
    <p:sldId id="291" r:id="rId28"/>
    <p:sldId id="292" r:id="rId29"/>
    <p:sldId id="293" r:id="rId30"/>
    <p:sldId id="296" r:id="rId31"/>
    <p:sldId id="299" r:id="rId32"/>
    <p:sldId id="301" r:id="rId33"/>
    <p:sldId id="302" r:id="rId34"/>
    <p:sldId id="303" r:id="rId35"/>
    <p:sldId id="304" r:id="rId36"/>
    <p:sldId id="305" r:id="rId37"/>
    <p:sldId id="306" r:id="rId38"/>
    <p:sldId id="309" r:id="rId3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5" d="100"/>
          <a:sy n="45" d="100"/>
        </p:scale>
        <p:origin x="-1236"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FD2B8-42E1-49EC-A942-2A3BB60004F3}" type="datetimeFigureOut">
              <a:rPr lang="fr-FR" smtClean="0"/>
              <a:pPr/>
              <a:t>29/10/2014</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3A91F0-2CAE-482C-A1E8-B097BD3E61AC}"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69</a:t>
            </a:r>
            <a:endParaRPr lang="fr-FR" dirty="0"/>
          </a:p>
        </p:txBody>
      </p:sp>
      <p:sp>
        <p:nvSpPr>
          <p:cNvPr id="4" name="Espace réservé du numéro de diapositive 3"/>
          <p:cNvSpPr>
            <a:spLocks noGrp="1"/>
          </p:cNvSpPr>
          <p:nvPr>
            <p:ph type="sldNum" sz="quarter" idx="10"/>
          </p:nvPr>
        </p:nvSpPr>
        <p:spPr/>
        <p:txBody>
          <a:bodyPr/>
          <a:lstStyle/>
          <a:p>
            <a:fld id="{FB3A91F0-2CAE-482C-A1E8-B097BD3E61AC}" type="slidenum">
              <a:rPr lang="fr-FR" smtClean="0"/>
              <a:pPr/>
              <a:t>17</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52683EC8-9208-448B-97D7-0E872D7D283A}" type="datetimeFigureOut">
              <a:rPr lang="fr-FR" smtClean="0"/>
              <a:pPr/>
              <a:t>29/10/2014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22A2E6C-E2A0-4877-BB8C-B510D51EC3D6}"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2683EC8-9208-448B-97D7-0E872D7D283A}" type="datetimeFigureOut">
              <a:rPr lang="fr-FR" smtClean="0"/>
              <a:pPr/>
              <a:t>29/10/2014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22A2E6C-E2A0-4877-BB8C-B510D51EC3D6}"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2683EC8-9208-448B-97D7-0E872D7D283A}" type="datetimeFigureOut">
              <a:rPr lang="fr-FR" smtClean="0"/>
              <a:pPr/>
              <a:t>29/10/2014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22A2E6C-E2A0-4877-BB8C-B510D51EC3D6}"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2683EC8-9208-448B-97D7-0E872D7D283A}" type="datetimeFigureOut">
              <a:rPr lang="fr-FR" smtClean="0"/>
              <a:pPr/>
              <a:t>29/10/2014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22A2E6C-E2A0-4877-BB8C-B510D51EC3D6}"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52683EC8-9208-448B-97D7-0E872D7D283A}" type="datetimeFigureOut">
              <a:rPr lang="fr-FR" smtClean="0"/>
              <a:pPr/>
              <a:t>29/10/2014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22A2E6C-E2A0-4877-BB8C-B510D51EC3D6}"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52683EC8-9208-448B-97D7-0E872D7D283A}" type="datetimeFigureOut">
              <a:rPr lang="fr-FR" smtClean="0"/>
              <a:pPr/>
              <a:t>29/10/2014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22A2E6C-E2A0-4877-BB8C-B510D51EC3D6}"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52683EC8-9208-448B-97D7-0E872D7D283A}" type="datetimeFigureOut">
              <a:rPr lang="fr-FR" smtClean="0"/>
              <a:pPr/>
              <a:t>29/10/2014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722A2E6C-E2A0-4877-BB8C-B510D51EC3D6}"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52683EC8-9208-448B-97D7-0E872D7D283A}" type="datetimeFigureOut">
              <a:rPr lang="fr-FR" smtClean="0"/>
              <a:pPr/>
              <a:t>29/10/2014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722A2E6C-E2A0-4877-BB8C-B510D51EC3D6}"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2683EC8-9208-448B-97D7-0E872D7D283A}" type="datetimeFigureOut">
              <a:rPr lang="fr-FR" smtClean="0"/>
              <a:pPr/>
              <a:t>29/10/2014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722A2E6C-E2A0-4877-BB8C-B510D51EC3D6}"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52683EC8-9208-448B-97D7-0E872D7D283A}" type="datetimeFigureOut">
              <a:rPr lang="fr-FR" smtClean="0"/>
              <a:pPr/>
              <a:t>29/10/2014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22A2E6C-E2A0-4877-BB8C-B510D51EC3D6}"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52683EC8-9208-448B-97D7-0E872D7D283A}" type="datetimeFigureOut">
              <a:rPr lang="fr-FR" smtClean="0"/>
              <a:pPr/>
              <a:t>29/10/2014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22A2E6C-E2A0-4877-BB8C-B510D51EC3D6}"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683EC8-9208-448B-97D7-0E872D7D283A}" type="datetimeFigureOut">
              <a:rPr lang="fr-FR" smtClean="0"/>
              <a:pPr/>
              <a:t>29/10/2014</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2A2E6C-E2A0-4877-BB8C-B510D51EC3D6}"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toupie.org/Dictionnaire/Ethnie.ht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toupie.org/Dictionnaire/Preambule.htm" TargetMode="External"/><Relationship Id="rId2" Type="http://schemas.openxmlformats.org/officeDocument/2006/relationships/hyperlink" Target="http://www.toupie.org/Textes/Dudh.ht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071546"/>
            <a:ext cx="7772400" cy="2528905"/>
          </a:xfrm>
        </p:spPr>
        <p:txBody>
          <a:bodyPr>
            <a:normAutofit fontScale="90000"/>
          </a:bodyPr>
          <a:lstStyle/>
          <a:p>
            <a:r>
              <a:rPr lang="fr-FR" b="1" dirty="0" smtClean="0"/>
              <a:t>Préservation de la dignité humaine en temps de conflit armé : </a:t>
            </a:r>
            <a:br>
              <a:rPr lang="fr-FR" b="1" dirty="0" smtClean="0"/>
            </a:br>
            <a:r>
              <a:rPr lang="fr-FR" b="1" dirty="0" smtClean="0"/>
              <a:t>quelles contributions de l’Islam ?</a:t>
            </a:r>
            <a:r>
              <a:rPr lang="fr-FR" dirty="0" smtClean="0"/>
              <a:t/>
            </a:r>
            <a:br>
              <a:rPr lang="fr-FR" dirty="0" smtClean="0"/>
            </a:br>
            <a:r>
              <a:rPr lang="fr-FR" sz="2400" dirty="0" smtClean="0"/>
              <a:t>Pr Mostefa KHIATI</a:t>
            </a:r>
            <a:endParaRPr lang="fr-FR" sz="2400" dirty="0"/>
          </a:p>
        </p:txBody>
      </p:sp>
      <p:sp>
        <p:nvSpPr>
          <p:cNvPr id="3" name="Sous-titre 2"/>
          <p:cNvSpPr>
            <a:spLocks noGrp="1"/>
          </p:cNvSpPr>
          <p:nvPr>
            <p:ph type="subTitle" idx="1"/>
          </p:nvPr>
        </p:nvSpPr>
        <p:spPr/>
        <p:txBody>
          <a:bodyPr/>
          <a:lstStyle/>
          <a:p>
            <a:r>
              <a:rPr lang="fr-FR" b="1" dirty="0" smtClean="0"/>
              <a:t>Dakar (Sénégal)</a:t>
            </a:r>
          </a:p>
          <a:p>
            <a:r>
              <a:rPr lang="fr-FR" b="1" dirty="0" smtClean="0"/>
              <a:t>30-31 octobre 2014</a:t>
            </a:r>
            <a:endParaRPr lang="fr-FR"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i="1" dirty="0" smtClean="0"/>
              <a:t>L’Islam invite au dialogue</a:t>
            </a:r>
            <a:endParaRPr lang="fr-FR" sz="3200" dirty="0"/>
          </a:p>
        </p:txBody>
      </p:sp>
      <p:sp>
        <p:nvSpPr>
          <p:cNvPr id="3" name="Espace réservé du contenu 2"/>
          <p:cNvSpPr>
            <a:spLocks noGrp="1"/>
          </p:cNvSpPr>
          <p:nvPr>
            <p:ph idx="1"/>
          </p:nvPr>
        </p:nvSpPr>
        <p:spPr/>
        <p:txBody>
          <a:bodyPr>
            <a:normAutofit fontScale="85000" lnSpcReduction="10000"/>
          </a:bodyPr>
          <a:lstStyle/>
          <a:p>
            <a:r>
              <a:rPr lang="fr-FR" dirty="0"/>
              <a:t>L’Islam définit même le cadre du dialogue avec les non-musulmans. </a:t>
            </a:r>
            <a:endParaRPr lang="fr-FR" dirty="0" smtClean="0"/>
          </a:p>
          <a:p>
            <a:r>
              <a:rPr lang="fr-FR" dirty="0" smtClean="0"/>
              <a:t>Celui-ci </a:t>
            </a:r>
            <a:r>
              <a:rPr lang="fr-FR" dirty="0"/>
              <a:t>doit être empreint de sérénité et se limiter à l’information et à l’explication : « Appelle [les] vers le chemin de ton Seigneur par la </a:t>
            </a:r>
            <a:r>
              <a:rPr lang="fr-FR" b="1" dirty="0">
                <a:solidFill>
                  <a:srgbClr val="FF0000"/>
                </a:solidFill>
              </a:rPr>
              <a:t>sagesse et la bonne exhortation</a:t>
            </a:r>
            <a:r>
              <a:rPr lang="fr-FR" dirty="0"/>
              <a:t>. Discute avec eux de la meilleure façon. En vérité, c’est ton Seigneur qui connaît le mieux celui qui suit la bonne voie. » (Coran, 16, 125</a:t>
            </a:r>
            <a:r>
              <a:rPr lang="fr-FR" dirty="0" smtClean="0"/>
              <a:t>)</a:t>
            </a:r>
            <a:endParaRPr lang="ar-DZ" dirty="0" smtClean="0"/>
          </a:p>
          <a:p>
            <a:pPr algn="ctr"/>
            <a:r>
              <a:rPr lang="ar-DZ" b="1" dirty="0" smtClean="0"/>
              <a:t>‘’ادع الى سبيل ربك بالحكمة والموعظة الحسنة وجادلهم بالتي هي أحسن ان ربك هو أعلم بمن ضل عن سبيله وهو أعلم </a:t>
            </a:r>
            <a:r>
              <a:rPr lang="ar-DZ" b="1" dirty="0" err="1" smtClean="0"/>
              <a:t>بالمهتدين’’</a:t>
            </a:r>
            <a:r>
              <a:rPr lang="fr-FR" b="1" dirty="0" smtClean="0"/>
              <a:t> </a:t>
            </a:r>
            <a:endParaRPr lang="fr-FR"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i="1" dirty="0" smtClean="0"/>
              <a:t>Les monothéistes bénéficient d’un statut spécial</a:t>
            </a:r>
            <a:endParaRPr lang="fr-FR" sz="3200" dirty="0"/>
          </a:p>
        </p:txBody>
      </p:sp>
      <p:sp>
        <p:nvSpPr>
          <p:cNvPr id="3" name="Espace réservé du contenu 2"/>
          <p:cNvSpPr>
            <a:spLocks noGrp="1"/>
          </p:cNvSpPr>
          <p:nvPr>
            <p:ph idx="1"/>
          </p:nvPr>
        </p:nvSpPr>
        <p:spPr/>
        <p:txBody>
          <a:bodyPr>
            <a:normAutofit fontScale="92500" lnSpcReduction="20000"/>
          </a:bodyPr>
          <a:lstStyle/>
          <a:p>
            <a:r>
              <a:rPr lang="fr-FR" dirty="0"/>
              <a:t>Avec les </a:t>
            </a:r>
            <a:r>
              <a:rPr lang="fr-FR" b="1" dirty="0">
                <a:solidFill>
                  <a:srgbClr val="FF0000"/>
                </a:solidFill>
              </a:rPr>
              <a:t>gens du livre</a:t>
            </a:r>
            <a:r>
              <a:rPr lang="fr-FR" dirty="0"/>
              <a:t>, la </a:t>
            </a:r>
            <a:r>
              <a:rPr lang="fr-FR" b="1" dirty="0">
                <a:solidFill>
                  <a:srgbClr val="FF0000"/>
                </a:solidFill>
              </a:rPr>
              <a:t>courtoisie</a:t>
            </a:r>
            <a:r>
              <a:rPr lang="fr-FR" dirty="0"/>
              <a:t> doit être de mise : « Avec les juifs et les chrétiens ne discutez que de la manière la plus [affable]- sauf [quand il s’agit] de ceux qui commettent des injustices parmi eux. Dites – [leur] : « Nous croyons en ce qui nous a été relevé et ce qui vous a été révélé. Notre Dieu et le vôtre sont le même Dieu et nous lui sommes soumis. » (Coran 29, 46) </a:t>
            </a:r>
            <a:endParaRPr lang="ar-DZ" dirty="0" smtClean="0"/>
          </a:p>
          <a:p>
            <a:pPr algn="ctr"/>
            <a:r>
              <a:rPr lang="ar-DZ" b="1" dirty="0" smtClean="0"/>
              <a:t>‘’ولا تجادلوا أهل الكتاب إلا بالتي هي أحسن إلا الذين ظلموا منهم وقولوا ءامنا بالذي أنزل الينا وأنزل اليكم والاهنا والاهكم واحد ونحن له </a:t>
            </a:r>
            <a:r>
              <a:rPr lang="ar-DZ" b="1" dirty="0" err="1" smtClean="0"/>
              <a:t>مسلمون’’</a:t>
            </a:r>
            <a:endParaRPr lang="fr-FR"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i="1" dirty="0" smtClean="0"/>
              <a:t>Pas </a:t>
            </a:r>
            <a:r>
              <a:rPr lang="fr-FR" sz="3200" b="1" i="1" dirty="0" smtClean="0"/>
              <a:t>de contrainte</a:t>
            </a:r>
            <a:endParaRPr lang="fr-FR" sz="3200" dirty="0"/>
          </a:p>
        </p:txBody>
      </p:sp>
      <p:sp>
        <p:nvSpPr>
          <p:cNvPr id="3" name="Espace réservé du contenu 2"/>
          <p:cNvSpPr>
            <a:spLocks noGrp="1"/>
          </p:cNvSpPr>
          <p:nvPr>
            <p:ph idx="1"/>
          </p:nvPr>
        </p:nvSpPr>
        <p:spPr/>
        <p:txBody>
          <a:bodyPr>
            <a:normAutofit fontScale="77500" lnSpcReduction="20000"/>
          </a:bodyPr>
          <a:lstStyle/>
          <a:p>
            <a:r>
              <a:rPr lang="fr-FR" dirty="0"/>
              <a:t>La mission du musulman </a:t>
            </a:r>
            <a:r>
              <a:rPr lang="fr-FR" b="1" dirty="0">
                <a:solidFill>
                  <a:srgbClr val="FF0000"/>
                </a:solidFill>
              </a:rPr>
              <a:t>se limite à la transmission du message divin suivant des règles de respect mutuel</a:t>
            </a:r>
            <a:r>
              <a:rPr lang="fr-FR" dirty="0"/>
              <a:t> : « S’ils te prennent à partie, réponds : « je suis livré à Dieu de même que ceux qui m’ont suivi ! » et demande à ceux qui ont reçu l’Ecriture et </a:t>
            </a:r>
            <a:r>
              <a:rPr lang="fr-FR" dirty="0" smtClean="0"/>
              <a:t>aux illettrés</a:t>
            </a:r>
            <a:r>
              <a:rPr lang="fr-FR" dirty="0"/>
              <a:t> : </a:t>
            </a:r>
            <a:endParaRPr lang="fr-FR" dirty="0" smtClean="0"/>
          </a:p>
          <a:p>
            <a:pPr>
              <a:buNone/>
            </a:pPr>
            <a:r>
              <a:rPr lang="fr-FR" dirty="0" smtClean="0"/>
              <a:t>     «</a:t>
            </a:r>
            <a:r>
              <a:rPr lang="fr-FR" dirty="0"/>
              <a:t> Professez-vous l’Islam ? » S’ils se déclarent musulmans, ils sont dans la bonne voie ; s’ils s’en détourent [tu n’es pas responsable d’eux]. </a:t>
            </a:r>
            <a:r>
              <a:rPr lang="fr-FR" b="1" dirty="0">
                <a:solidFill>
                  <a:srgbClr val="FF0000"/>
                </a:solidFill>
              </a:rPr>
              <a:t>Seule la transmission [du message] t’incombe</a:t>
            </a:r>
            <a:r>
              <a:rPr lang="fr-FR" dirty="0"/>
              <a:t> et Dieu voit ses serviteurs. » (Coran 3, 20) </a:t>
            </a:r>
            <a:endParaRPr lang="fr-FR" dirty="0" smtClean="0"/>
          </a:p>
          <a:p>
            <a:pPr>
              <a:buNone/>
            </a:pPr>
            <a:endParaRPr lang="ar-DZ" dirty="0" smtClean="0"/>
          </a:p>
          <a:p>
            <a:pPr algn="ctr"/>
            <a:r>
              <a:rPr lang="ar-DZ" b="1" dirty="0" smtClean="0"/>
              <a:t>‘’فان حاجوك فقل أسلمت وجهي لله ومن اتبعن وقل للذين أوتوا الكتاب والأميين أأسلمتم فان أسلموا فقد اهتدوا وان تولوا فإنما عليك البلاغ، والله بصير </a:t>
            </a:r>
            <a:r>
              <a:rPr lang="ar-DZ" b="1" dirty="0" err="1" smtClean="0"/>
              <a:t>بالعباد.’’</a:t>
            </a:r>
            <a:endParaRPr lang="fr-FR"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i="1" dirty="0" smtClean="0"/>
              <a:t>Le traité du respect de </a:t>
            </a:r>
            <a:r>
              <a:rPr lang="fr-FR" sz="3200" b="1" i="1" dirty="0" smtClean="0"/>
              <a:t>la dignité</a:t>
            </a:r>
            <a:endParaRPr lang="fr-FR" sz="3200" dirty="0"/>
          </a:p>
        </p:txBody>
      </p:sp>
      <p:sp>
        <p:nvSpPr>
          <p:cNvPr id="3" name="Espace réservé du contenu 2"/>
          <p:cNvSpPr>
            <a:spLocks noGrp="1"/>
          </p:cNvSpPr>
          <p:nvPr>
            <p:ph idx="1"/>
          </p:nvPr>
        </p:nvSpPr>
        <p:spPr/>
        <p:txBody>
          <a:bodyPr/>
          <a:lstStyle/>
          <a:p>
            <a:r>
              <a:rPr lang="fr-FR" dirty="0"/>
              <a:t>Sur cette base, le prophète Mohammed (QSSL) a conclu dès l’an 732 un traité avec les communautés religieuses habitant Médine (Juifs, Chrétiens, Païens) disposant de la liberté de culte pour </a:t>
            </a:r>
            <a:r>
              <a:rPr lang="fr-FR" dirty="0" smtClean="0"/>
              <a:t>chacune, </a:t>
            </a:r>
            <a:r>
              <a:rPr lang="fr-FR" dirty="0"/>
              <a:t>de bonnes relations de voisinage entre-elles et d’un accord commun de protéger la ville contre tout ennemi extérieur.</a:t>
            </a:r>
          </a:p>
          <a:p>
            <a:endParaRPr lang="fr-F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Pas de coercition</a:t>
            </a:r>
            <a:endParaRPr lang="fr-FR" dirty="0"/>
          </a:p>
        </p:txBody>
      </p:sp>
      <p:sp>
        <p:nvSpPr>
          <p:cNvPr id="3" name="Espace réservé du contenu 2"/>
          <p:cNvSpPr>
            <a:spLocks noGrp="1"/>
          </p:cNvSpPr>
          <p:nvPr>
            <p:ph idx="1"/>
          </p:nvPr>
        </p:nvSpPr>
        <p:spPr/>
        <p:txBody>
          <a:bodyPr/>
          <a:lstStyle/>
          <a:p>
            <a:endParaRPr lang="ar-EG" dirty="0" smtClean="0"/>
          </a:p>
          <a:p>
            <a:pPr algn="r"/>
            <a:endParaRPr lang="ar-EG" dirty="0" smtClean="0"/>
          </a:p>
          <a:p>
            <a:pPr algn="r"/>
            <a:r>
              <a:rPr lang="ar-EG" b="1" dirty="0" smtClean="0"/>
              <a:t>فَذَكِّرْ إِنَّمَآ أَنتَ مُذَكِّرٌۭ ﴿</a:t>
            </a:r>
            <a:r>
              <a:rPr lang="ar-EG" b="1" dirty="0" smtClean="0"/>
              <a:t>٢١﴾لَّسْتَ </a:t>
            </a:r>
            <a:r>
              <a:rPr lang="ar-EG" b="1" dirty="0" smtClean="0"/>
              <a:t>عَلَيْهِم </a:t>
            </a:r>
            <a:r>
              <a:rPr lang="ar-EG" b="1" dirty="0" err="1" smtClean="0"/>
              <a:t>بِمُصَيْطِرٍ</a:t>
            </a:r>
            <a:r>
              <a:rPr lang="ar-EG" b="1" dirty="0" smtClean="0"/>
              <a:t> ﴿٢٢﴾</a:t>
            </a:r>
          </a:p>
          <a:p>
            <a:pPr algn="r"/>
            <a:r>
              <a:rPr lang="ar-EG" dirty="0" err="1" smtClean="0"/>
              <a:t>سورةالغاشية</a:t>
            </a:r>
            <a:endParaRPr lang="ar-EG" dirty="0" smtClean="0"/>
          </a:p>
          <a:p>
            <a:pPr algn="r"/>
            <a:r>
              <a:rPr lang="ar-EG" b="1" dirty="0" smtClean="0"/>
              <a:t>فَإِنْ أَعْرَضُوا۟ فَمَآ أَرْسَلْنَٰ</a:t>
            </a:r>
            <a:r>
              <a:rPr lang="ar-EG" b="1" dirty="0" err="1" smtClean="0"/>
              <a:t>كَ</a:t>
            </a:r>
            <a:r>
              <a:rPr lang="ar-EG" b="1" dirty="0" smtClean="0"/>
              <a:t> عَلَيْهِمْ حَفِيظًا ۖ إِنْ عَلَيْكَ إِلَّا ٱلْبَلَٰ</a:t>
            </a:r>
            <a:r>
              <a:rPr lang="ar-EG" b="1" dirty="0" err="1" smtClean="0"/>
              <a:t>غُ</a:t>
            </a:r>
            <a:r>
              <a:rPr lang="ar-EG" b="1" dirty="0" smtClean="0"/>
              <a:t> ۗ </a:t>
            </a:r>
          </a:p>
          <a:p>
            <a:pPr algn="r"/>
            <a:r>
              <a:rPr lang="ar-EG" dirty="0" smtClean="0"/>
              <a:t>سورة </a:t>
            </a:r>
            <a:r>
              <a:rPr lang="ar-EG" dirty="0" err="1" smtClean="0"/>
              <a:t>الشورة</a:t>
            </a:r>
            <a:endParaRPr lang="fr-F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Pas de désordre</a:t>
            </a:r>
            <a:endParaRPr lang="fr-FR" dirty="0"/>
          </a:p>
        </p:txBody>
      </p:sp>
      <p:sp>
        <p:nvSpPr>
          <p:cNvPr id="3" name="Espace réservé du contenu 2"/>
          <p:cNvSpPr>
            <a:spLocks noGrp="1"/>
          </p:cNvSpPr>
          <p:nvPr>
            <p:ph idx="1"/>
          </p:nvPr>
        </p:nvSpPr>
        <p:spPr/>
        <p:txBody>
          <a:bodyPr/>
          <a:lstStyle/>
          <a:p>
            <a:pPr algn="r"/>
            <a:r>
              <a:rPr lang="ar-EG" dirty="0" smtClean="0"/>
              <a:t>و</a:t>
            </a:r>
            <a:r>
              <a:rPr lang="ar-EG" b="1" dirty="0" smtClean="0"/>
              <a:t>َإِذَا تَوَلَّىٰ سَعَىٰ </a:t>
            </a:r>
            <a:r>
              <a:rPr lang="ar-EG" b="1" dirty="0" err="1" smtClean="0"/>
              <a:t>فِى</a:t>
            </a:r>
            <a:r>
              <a:rPr lang="ar-EG" b="1" dirty="0" smtClean="0"/>
              <a:t> ٱلْأَرْضِ لِيُفْسِدَ فِيهَا وَيُهْلِكَ ٱلْحَرْثَ </a:t>
            </a:r>
            <a:r>
              <a:rPr lang="ar-EG" b="1" dirty="0" err="1" smtClean="0"/>
              <a:t>وَ</a:t>
            </a:r>
            <a:r>
              <a:rPr lang="ar-EG" b="1" dirty="0" smtClean="0"/>
              <a:t>ٱلنَّسْلَ ۗ </a:t>
            </a:r>
            <a:r>
              <a:rPr lang="ar-EG" b="1" dirty="0" err="1" smtClean="0"/>
              <a:t>وَ</a:t>
            </a:r>
            <a:r>
              <a:rPr lang="ar-EG" b="1" dirty="0" smtClean="0"/>
              <a:t>ٱللَّهُ لَا يُحِبُّ ٱلْفَسَادَ ﴿٢٠٥﴾</a:t>
            </a:r>
          </a:p>
          <a:p>
            <a:pPr algn="r"/>
            <a:r>
              <a:rPr lang="ar-EG" dirty="0" smtClean="0"/>
              <a:t>سورة البقرة</a:t>
            </a:r>
            <a:endParaRPr lang="fr-F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t>Pas de blasphème</a:t>
            </a:r>
            <a:endParaRPr lang="fr-FR" sz="3200" b="1" dirty="0"/>
          </a:p>
        </p:txBody>
      </p:sp>
      <p:sp>
        <p:nvSpPr>
          <p:cNvPr id="3" name="Espace réservé du contenu 2"/>
          <p:cNvSpPr>
            <a:spLocks noGrp="1"/>
          </p:cNvSpPr>
          <p:nvPr>
            <p:ph idx="1"/>
          </p:nvPr>
        </p:nvSpPr>
        <p:spPr/>
        <p:txBody>
          <a:bodyPr/>
          <a:lstStyle/>
          <a:p>
            <a:r>
              <a:rPr lang="fr-FR" dirty="0" smtClean="0"/>
              <a:t>Condamné sur des bases morales mais pas de punition physique</a:t>
            </a:r>
          </a:p>
          <a:p>
            <a:r>
              <a:rPr lang="fr-FR" dirty="0" smtClean="0"/>
              <a:t>L’Islam décourage les comportements et les paroles indécents</a:t>
            </a:r>
          </a:p>
          <a:p>
            <a:r>
              <a:rPr lang="fr-FR" dirty="0" smtClean="0"/>
              <a:t>Condamne les attitudes qui blessent la sensibilité d’autrui</a:t>
            </a:r>
            <a:endParaRPr lang="fr-F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t>Pas de blasphème</a:t>
            </a:r>
            <a:endParaRPr lang="fr-FR" sz="3200" b="1" dirty="0"/>
          </a:p>
        </p:txBody>
      </p:sp>
      <p:sp>
        <p:nvSpPr>
          <p:cNvPr id="3" name="Espace réservé du contenu 2"/>
          <p:cNvSpPr>
            <a:spLocks noGrp="1"/>
          </p:cNvSpPr>
          <p:nvPr>
            <p:ph idx="1"/>
          </p:nvPr>
        </p:nvSpPr>
        <p:spPr/>
        <p:txBody>
          <a:bodyPr/>
          <a:lstStyle/>
          <a:p>
            <a:pPr algn="r"/>
            <a:r>
              <a:rPr lang="ar-EG" b="1" dirty="0" smtClean="0"/>
              <a:t>وَقَدْ نَزَّلَ عَلَيْكُمْ </a:t>
            </a:r>
            <a:r>
              <a:rPr lang="ar-EG" b="1" dirty="0" err="1" smtClean="0"/>
              <a:t>فِى</a:t>
            </a:r>
            <a:r>
              <a:rPr lang="ar-EG" b="1" dirty="0" smtClean="0"/>
              <a:t> ٱلْكِتَٰ</a:t>
            </a:r>
            <a:r>
              <a:rPr lang="ar-EG" b="1" dirty="0" err="1" smtClean="0"/>
              <a:t>بِ</a:t>
            </a:r>
            <a:r>
              <a:rPr lang="ar-EG" b="1" dirty="0" smtClean="0"/>
              <a:t> أَنْ إِذَا سَمِعْتُمْ </a:t>
            </a:r>
            <a:r>
              <a:rPr lang="ar-EG" b="1" dirty="0" err="1" smtClean="0"/>
              <a:t>ءَايَ</a:t>
            </a:r>
            <a:r>
              <a:rPr lang="ar-EG" b="1" dirty="0" smtClean="0"/>
              <a:t>ٰ</a:t>
            </a:r>
            <a:r>
              <a:rPr lang="ar-EG" b="1" dirty="0" err="1" smtClean="0"/>
              <a:t>تِ</a:t>
            </a:r>
            <a:r>
              <a:rPr lang="ar-EG" b="1" dirty="0" smtClean="0"/>
              <a:t> ٱللَّهِ يُكْفَرُ </a:t>
            </a:r>
            <a:r>
              <a:rPr lang="ar-EG" b="1" dirty="0" err="1" smtClean="0"/>
              <a:t>بِهَا</a:t>
            </a:r>
            <a:r>
              <a:rPr lang="ar-EG" b="1" dirty="0" smtClean="0"/>
              <a:t> وَيُسْتَهْزَأُ </a:t>
            </a:r>
            <a:r>
              <a:rPr lang="ar-EG" b="1" dirty="0" err="1" smtClean="0"/>
              <a:t>بِهَا</a:t>
            </a:r>
            <a:r>
              <a:rPr lang="ar-EG" b="1" dirty="0" smtClean="0"/>
              <a:t> فَلَا تَقْعُدُوا۟ مَعَهُمْ حَتَّىٰ يَخُوضُوا۟ </a:t>
            </a:r>
            <a:r>
              <a:rPr lang="ar-EG" b="1" dirty="0" err="1" smtClean="0"/>
              <a:t>فِى</a:t>
            </a:r>
            <a:r>
              <a:rPr lang="ar-EG" b="1" dirty="0" smtClean="0"/>
              <a:t> حَدِيثٍ </a:t>
            </a:r>
            <a:endParaRPr lang="fr-FR" b="1" dirty="0" smtClean="0"/>
          </a:p>
          <a:p>
            <a:pPr algn="r">
              <a:buNone/>
            </a:pPr>
            <a:r>
              <a:rPr lang="ar-EG" b="1" dirty="0" smtClean="0"/>
              <a:t>غَيْرِهِۦٓ </a:t>
            </a:r>
          </a:p>
          <a:p>
            <a:pPr algn="r">
              <a:buNone/>
            </a:pPr>
            <a:r>
              <a:rPr lang="ar-EG" dirty="0" smtClean="0"/>
              <a:t>سورة النساء </a:t>
            </a:r>
            <a:r>
              <a:rPr lang="fr-FR" dirty="0" smtClean="0"/>
              <a:t> 140</a:t>
            </a:r>
          </a:p>
          <a:p>
            <a:pPr algn="r">
              <a:buNone/>
            </a:pPr>
            <a:r>
              <a:rPr lang="ar-EG" b="1" dirty="0" smtClean="0"/>
              <a:t>وَإِذَا رَأَيْتَ ٱ</a:t>
            </a:r>
            <a:r>
              <a:rPr lang="ar-EG" b="1" dirty="0" err="1" smtClean="0"/>
              <a:t>لَّذِينَ</a:t>
            </a:r>
            <a:r>
              <a:rPr lang="ar-EG" b="1" dirty="0" smtClean="0"/>
              <a:t> يَخُوضُونَ </a:t>
            </a:r>
            <a:r>
              <a:rPr lang="ar-EG" b="1" dirty="0" err="1" smtClean="0"/>
              <a:t>فِى</a:t>
            </a:r>
            <a:r>
              <a:rPr lang="ar-EG" b="1" dirty="0" smtClean="0"/>
              <a:t>ٓ </a:t>
            </a:r>
            <a:r>
              <a:rPr lang="ar-EG" b="1" dirty="0" err="1" smtClean="0"/>
              <a:t>ءَايَ</a:t>
            </a:r>
            <a:r>
              <a:rPr lang="ar-EG" b="1" dirty="0" smtClean="0"/>
              <a:t>ٰ</a:t>
            </a:r>
            <a:r>
              <a:rPr lang="ar-EG" b="1" dirty="0" err="1" smtClean="0"/>
              <a:t>تِنَا</a:t>
            </a:r>
            <a:r>
              <a:rPr lang="ar-EG" b="1" dirty="0" smtClean="0"/>
              <a:t> فَأَعْرِضْ عَنْهُمْ حَتَّىٰ يَخُوضُوا۟ </a:t>
            </a:r>
            <a:r>
              <a:rPr lang="ar-EG" b="1" dirty="0" err="1" smtClean="0"/>
              <a:t>فِى</a:t>
            </a:r>
            <a:r>
              <a:rPr lang="ar-EG" b="1" dirty="0" smtClean="0"/>
              <a:t> حَدِيثٍ غَيْرِهِۦ</a:t>
            </a:r>
            <a:endParaRPr lang="fr-FR" b="1" dirty="0" smtClean="0"/>
          </a:p>
          <a:p>
            <a:pPr algn="r">
              <a:buNone/>
            </a:pPr>
            <a:r>
              <a:rPr lang="fr-FR" dirty="0" smtClean="0"/>
              <a:t>69</a:t>
            </a:r>
            <a:r>
              <a:rPr lang="ar-EG" dirty="0" smtClean="0"/>
              <a:t>سورة  الأنعام  </a:t>
            </a:r>
            <a:r>
              <a:rPr lang="ar-EG" b="1" dirty="0" smtClean="0"/>
              <a:t>ۚ</a:t>
            </a:r>
            <a:endParaRPr lang="fr-FR"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t>Pas de blasphèmes</a:t>
            </a:r>
            <a:endParaRPr lang="fr-FR" sz="3200" b="1" dirty="0"/>
          </a:p>
        </p:txBody>
      </p:sp>
      <p:sp>
        <p:nvSpPr>
          <p:cNvPr id="3" name="Espace réservé du contenu 2"/>
          <p:cNvSpPr>
            <a:spLocks noGrp="1"/>
          </p:cNvSpPr>
          <p:nvPr>
            <p:ph idx="1"/>
          </p:nvPr>
        </p:nvSpPr>
        <p:spPr/>
        <p:txBody>
          <a:bodyPr>
            <a:normAutofit fontScale="92500"/>
          </a:bodyPr>
          <a:lstStyle/>
          <a:p>
            <a:pPr>
              <a:buNone/>
            </a:pPr>
            <a:r>
              <a:rPr lang="fr-FR" dirty="0" smtClean="0"/>
              <a:t>Le Coran ne préconise pas de punition dans ce cas, ni de boycott permanent des blasphémateurs,</a:t>
            </a:r>
          </a:p>
          <a:p>
            <a:pPr>
              <a:buNone/>
            </a:pPr>
            <a:r>
              <a:rPr lang="fr-FR" dirty="0" smtClean="0"/>
              <a:t>Pour éviter que ces derniers ne répondent par des blasphèmes, le Coran va jusqu’à demander aux Musulmans de ne pas blasphémer leurs idoles:</a:t>
            </a:r>
          </a:p>
          <a:p>
            <a:pPr>
              <a:buNone/>
            </a:pPr>
            <a:r>
              <a:rPr lang="fr-FR" dirty="0" smtClean="0"/>
              <a:t>« N'injuriez pas ceux qu'ils invoquent, en dehors d'Allah, car par agressivité, ils injurieraient Allah, dans leur ignorance. » (El-</a:t>
            </a:r>
            <a:r>
              <a:rPr lang="fr-FR" dirty="0" err="1" smtClean="0"/>
              <a:t>Anaam</a:t>
            </a:r>
            <a:r>
              <a:rPr lang="fr-FR" dirty="0" smtClean="0"/>
              <a:t>, 109) </a:t>
            </a:r>
            <a:endParaRPr lang="fr-F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t>Plus généralement, l’Islam recommande :</a:t>
            </a:r>
            <a:endParaRPr lang="fr-FR" sz="3200" b="1" dirty="0"/>
          </a:p>
        </p:txBody>
      </p:sp>
      <p:sp>
        <p:nvSpPr>
          <p:cNvPr id="3" name="Espace réservé du contenu 2"/>
          <p:cNvSpPr>
            <a:spLocks noGrp="1"/>
          </p:cNvSpPr>
          <p:nvPr>
            <p:ph idx="1"/>
          </p:nvPr>
        </p:nvSpPr>
        <p:spPr/>
        <p:txBody>
          <a:bodyPr/>
          <a:lstStyle/>
          <a:p>
            <a:r>
              <a:rPr lang="fr-FR" dirty="0" smtClean="0"/>
              <a:t>De contrôler sa colère: 3/135</a:t>
            </a:r>
          </a:p>
          <a:p>
            <a:r>
              <a:rPr lang="fr-FR" dirty="0" smtClean="0"/>
              <a:t>De coopérer avec les gens : 5/3</a:t>
            </a:r>
          </a:p>
          <a:p>
            <a:r>
              <a:rPr lang="fr-FR" dirty="0" smtClean="0"/>
              <a:t>De faire du bien: 2/196</a:t>
            </a:r>
          </a:p>
          <a:p>
            <a:r>
              <a:rPr lang="fr-FR" dirty="0" smtClean="0"/>
              <a:t>De pardonner: 2/110</a:t>
            </a:r>
          </a:p>
          <a:p>
            <a:r>
              <a:rPr lang="fr-FR" dirty="0" smtClean="0"/>
              <a:t>Bien traiter ses parents, ses proches, ses voisins, ses employés…</a:t>
            </a:r>
          </a:p>
          <a:p>
            <a:r>
              <a:rPr lang="fr-FR" dirty="0" smtClean="0"/>
              <a:t>D’être: reconnaissant, humble, juste, patient, sincère, généreux…</a:t>
            </a:r>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dirty="0" smtClean="0"/>
              <a:t>La </a:t>
            </a:r>
            <a:r>
              <a:rPr lang="fr-FR" sz="3200" b="1" dirty="0" smtClean="0"/>
              <a:t>dignité de la personne humaine</a:t>
            </a:r>
            <a:endParaRPr lang="fr-FR" sz="3200" dirty="0"/>
          </a:p>
        </p:txBody>
      </p:sp>
      <p:sp>
        <p:nvSpPr>
          <p:cNvPr id="3" name="Espace réservé du contenu 2"/>
          <p:cNvSpPr>
            <a:spLocks noGrp="1"/>
          </p:cNvSpPr>
          <p:nvPr>
            <p:ph idx="1"/>
          </p:nvPr>
        </p:nvSpPr>
        <p:spPr/>
        <p:txBody>
          <a:bodyPr>
            <a:normAutofit lnSpcReduction="10000"/>
          </a:bodyPr>
          <a:lstStyle/>
          <a:p>
            <a:r>
              <a:rPr lang="fr-FR" dirty="0" smtClean="0"/>
              <a:t> une personne ne doit jamais être traitée comme un objet ou comme un moyen</a:t>
            </a:r>
          </a:p>
          <a:p>
            <a:r>
              <a:rPr lang="fr-FR" dirty="0" smtClean="0"/>
              <a:t>C’est une entité intrinsèque. </a:t>
            </a:r>
          </a:p>
          <a:p>
            <a:r>
              <a:rPr lang="fr-FR" dirty="0" smtClean="0"/>
              <a:t>Elle mérite un </a:t>
            </a:r>
            <a:r>
              <a:rPr lang="fr-FR" b="1" dirty="0" smtClean="0"/>
              <a:t>respect inconditionnel</a:t>
            </a:r>
            <a:r>
              <a:rPr lang="fr-FR" dirty="0" smtClean="0"/>
              <a:t>, indépendamment de son </a:t>
            </a:r>
            <a:r>
              <a:rPr lang="fr-FR" dirty="0" smtClean="0">
                <a:solidFill>
                  <a:srgbClr val="FF0000"/>
                </a:solidFill>
              </a:rPr>
              <a:t>âge</a:t>
            </a:r>
            <a:r>
              <a:rPr lang="fr-FR" dirty="0" smtClean="0"/>
              <a:t>, de son </a:t>
            </a:r>
            <a:r>
              <a:rPr lang="fr-FR" dirty="0" smtClean="0">
                <a:solidFill>
                  <a:srgbClr val="FF0000"/>
                </a:solidFill>
              </a:rPr>
              <a:t>sexe</a:t>
            </a:r>
            <a:r>
              <a:rPr lang="fr-FR" dirty="0" smtClean="0"/>
              <a:t>, de son </a:t>
            </a:r>
            <a:r>
              <a:rPr lang="fr-FR" dirty="0" smtClean="0">
                <a:solidFill>
                  <a:srgbClr val="FF0000"/>
                </a:solidFill>
              </a:rPr>
              <a:t>état de santé </a:t>
            </a:r>
            <a:r>
              <a:rPr lang="fr-FR" dirty="0" smtClean="0"/>
              <a:t>physique ou mentale, de sa </a:t>
            </a:r>
            <a:r>
              <a:rPr lang="fr-FR" dirty="0" smtClean="0">
                <a:solidFill>
                  <a:srgbClr val="FF0000"/>
                </a:solidFill>
              </a:rPr>
              <a:t>condition sociale</a:t>
            </a:r>
            <a:r>
              <a:rPr lang="fr-FR" dirty="0" smtClean="0"/>
              <a:t>, de sa </a:t>
            </a:r>
            <a:r>
              <a:rPr lang="fr-FR" dirty="0" smtClean="0">
                <a:solidFill>
                  <a:srgbClr val="FF0000"/>
                </a:solidFill>
              </a:rPr>
              <a:t>religion</a:t>
            </a:r>
            <a:r>
              <a:rPr lang="fr-FR" dirty="0" smtClean="0"/>
              <a:t> ou de son </a:t>
            </a:r>
            <a:r>
              <a:rPr lang="fr-FR" dirty="0" smtClean="0">
                <a:solidFill>
                  <a:srgbClr val="FF0000"/>
                </a:solidFill>
              </a:rPr>
              <a:t>origine </a:t>
            </a:r>
            <a:r>
              <a:rPr lang="fr-FR" dirty="0" smtClean="0">
                <a:solidFill>
                  <a:srgbClr val="FF0000"/>
                </a:solidFill>
                <a:hlinkClick r:id="rId2"/>
              </a:rPr>
              <a:t>ethnique</a:t>
            </a:r>
            <a:r>
              <a:rPr lang="fr-FR" dirty="0" smtClean="0">
                <a:solidFill>
                  <a:srgbClr val="FF0000"/>
                </a:solidFill>
              </a:rPr>
              <a:t>.</a:t>
            </a:r>
            <a:r>
              <a:rPr lang="fr-FR" dirty="0" smtClean="0"/>
              <a:t/>
            </a:r>
            <a:br>
              <a:rPr lang="fr-FR" dirty="0" smtClean="0"/>
            </a:br>
            <a:endParaRPr lang="fr-F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t>Plus globalement, l’Islam condamne:</a:t>
            </a:r>
            <a:endParaRPr lang="fr-FR" sz="3200" b="1" dirty="0"/>
          </a:p>
        </p:txBody>
      </p:sp>
      <p:sp>
        <p:nvSpPr>
          <p:cNvPr id="3" name="Espace réservé du contenu 2"/>
          <p:cNvSpPr>
            <a:spLocks noGrp="1"/>
          </p:cNvSpPr>
          <p:nvPr>
            <p:ph idx="1"/>
          </p:nvPr>
        </p:nvSpPr>
        <p:spPr/>
        <p:txBody>
          <a:bodyPr/>
          <a:lstStyle/>
          <a:p>
            <a:r>
              <a:rPr lang="fr-FR" dirty="0" smtClean="0"/>
              <a:t>De donner des sobriquets: 49/12</a:t>
            </a:r>
          </a:p>
          <a:p>
            <a:r>
              <a:rPr lang="fr-FR" dirty="0" smtClean="0"/>
              <a:t>D’être avare, perfide, médisant, menteur…</a:t>
            </a:r>
          </a:p>
          <a:p>
            <a:r>
              <a:rPr lang="fr-FR" dirty="0" smtClean="0"/>
              <a:t>De voler, de tricher, diffamer…</a:t>
            </a:r>
          </a:p>
          <a:p>
            <a:r>
              <a:rPr lang="fr-FR" dirty="0" smtClean="0"/>
              <a:t>D’être arrogant, vantard,  extravagant…</a:t>
            </a:r>
          </a:p>
          <a:p>
            <a:endParaRPr lang="fr-F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92500" lnSpcReduction="10000"/>
          </a:bodyPr>
          <a:lstStyle/>
          <a:p>
            <a:pPr algn="ctr">
              <a:buNone/>
            </a:pPr>
            <a:r>
              <a:rPr lang="fr-FR" sz="7200" b="1" dirty="0" smtClean="0"/>
              <a:t>La Dignité</a:t>
            </a:r>
          </a:p>
          <a:p>
            <a:pPr algn="ctr">
              <a:buNone/>
            </a:pPr>
            <a:r>
              <a:rPr lang="fr-FR" sz="7200" b="1" dirty="0" smtClean="0"/>
              <a:t>Humanitaire </a:t>
            </a:r>
          </a:p>
          <a:p>
            <a:pPr algn="ctr">
              <a:buNone/>
            </a:pPr>
            <a:r>
              <a:rPr lang="fr-FR" sz="7200" b="1" dirty="0" smtClean="0"/>
              <a:t>en temps</a:t>
            </a:r>
          </a:p>
          <a:p>
            <a:pPr algn="ctr">
              <a:buNone/>
            </a:pPr>
            <a:r>
              <a:rPr lang="fr-FR" sz="7200" b="1" dirty="0" smtClean="0"/>
              <a:t>de conflit armé</a:t>
            </a:r>
            <a:endParaRPr lang="fr-FR" sz="7200"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t>Tous les actes obéissent à la morale</a:t>
            </a:r>
            <a:endParaRPr lang="fr-FR" sz="3200" dirty="0"/>
          </a:p>
        </p:txBody>
      </p:sp>
      <p:sp>
        <p:nvSpPr>
          <p:cNvPr id="3" name="Espace réservé du contenu 2"/>
          <p:cNvSpPr>
            <a:spLocks noGrp="1"/>
          </p:cNvSpPr>
          <p:nvPr>
            <p:ph idx="1"/>
          </p:nvPr>
        </p:nvSpPr>
        <p:spPr/>
        <p:txBody>
          <a:bodyPr>
            <a:normAutofit/>
          </a:bodyPr>
          <a:lstStyle/>
          <a:p>
            <a:r>
              <a:rPr lang="fr-FR" dirty="0"/>
              <a:t>L’Islam codifie les actes de guerre par un certain nombre de principes éthiques : </a:t>
            </a:r>
            <a:endParaRPr lang="fr-FR" dirty="0" smtClean="0"/>
          </a:p>
          <a:p>
            <a:pPr>
              <a:buFont typeface="Wingdings" pitchFamily="2" charset="2"/>
              <a:buChar char="Ø"/>
            </a:pPr>
            <a:r>
              <a:rPr lang="fr-FR" dirty="0" smtClean="0"/>
              <a:t>pas </a:t>
            </a:r>
            <a:r>
              <a:rPr lang="fr-FR" dirty="0"/>
              <a:t>de dépassements, </a:t>
            </a:r>
            <a:endParaRPr lang="fr-FR" dirty="0" smtClean="0"/>
          </a:p>
          <a:p>
            <a:pPr>
              <a:buFont typeface="Wingdings" pitchFamily="2" charset="2"/>
              <a:buChar char="Ø"/>
            </a:pPr>
            <a:r>
              <a:rPr lang="fr-FR" dirty="0" smtClean="0"/>
              <a:t>pas </a:t>
            </a:r>
            <a:r>
              <a:rPr lang="fr-FR" dirty="0"/>
              <a:t>de violation de la loi et </a:t>
            </a:r>
            <a:endParaRPr lang="fr-FR" dirty="0" smtClean="0"/>
          </a:p>
          <a:p>
            <a:pPr>
              <a:buFont typeface="Wingdings" pitchFamily="2" charset="2"/>
              <a:buChar char="Ø"/>
            </a:pPr>
            <a:r>
              <a:rPr lang="fr-FR" dirty="0" smtClean="0"/>
              <a:t>pas </a:t>
            </a:r>
            <a:r>
              <a:rPr lang="fr-FR" dirty="0"/>
              <a:t>d’iniquité dans le comportement avec l’ennemi. </a:t>
            </a:r>
          </a:p>
          <a:p>
            <a:pPr>
              <a:buNone/>
            </a:pPr>
            <a:endParaRPr lang="fr-FR"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t>Ethique et DH islamique</a:t>
            </a:r>
            <a:endParaRPr lang="fr-FR" sz="3200" dirty="0"/>
          </a:p>
        </p:txBody>
      </p:sp>
      <p:sp>
        <p:nvSpPr>
          <p:cNvPr id="3" name="Espace réservé du contenu 2"/>
          <p:cNvSpPr>
            <a:spLocks noGrp="1"/>
          </p:cNvSpPr>
          <p:nvPr>
            <p:ph idx="1"/>
          </p:nvPr>
        </p:nvSpPr>
        <p:spPr/>
        <p:txBody>
          <a:bodyPr/>
          <a:lstStyle/>
          <a:p>
            <a:r>
              <a:rPr lang="fr-FR" dirty="0" smtClean="0"/>
              <a:t>Suivant ces principes de base, le prophète (QSSL) a lancé aux troupes musulmanes qui s’apprêtaient à s’engager contre l’ennemi : </a:t>
            </a:r>
          </a:p>
          <a:p>
            <a:r>
              <a:rPr lang="fr-FR" dirty="0" smtClean="0"/>
              <a:t>« </a:t>
            </a:r>
            <a:r>
              <a:rPr lang="fr-FR" b="1" dirty="0" smtClean="0"/>
              <a:t>Combattez mais </a:t>
            </a:r>
            <a:r>
              <a:rPr lang="fr-FR" b="1" dirty="0" smtClean="0">
                <a:solidFill>
                  <a:srgbClr val="FF0000"/>
                </a:solidFill>
              </a:rPr>
              <a:t>ne faites pas d’excès</a:t>
            </a:r>
            <a:r>
              <a:rPr lang="fr-FR" b="1" dirty="0" smtClean="0"/>
              <a:t>, ne trahissez pas, ne mutilez pas, ne tuez ni femme, ni enfant</a:t>
            </a:r>
            <a:r>
              <a:rPr lang="fr-FR" dirty="0" smtClean="0"/>
              <a:t> ».</a:t>
            </a:r>
            <a:endParaRPr lang="fr-F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t>‘’Combattez mais ne faites pas </a:t>
            </a:r>
            <a:r>
              <a:rPr lang="fr-FR" sz="3200" b="1" dirty="0" smtClean="0">
                <a:solidFill>
                  <a:srgbClr val="FF0000"/>
                </a:solidFill>
              </a:rPr>
              <a:t>d’excès</a:t>
            </a:r>
            <a:r>
              <a:rPr lang="fr-FR" sz="3200" b="1" dirty="0" smtClean="0"/>
              <a:t>’’</a:t>
            </a:r>
            <a:endParaRPr lang="fr-FR" sz="3200" dirty="0"/>
          </a:p>
        </p:txBody>
      </p:sp>
      <p:sp>
        <p:nvSpPr>
          <p:cNvPr id="3" name="Espace réservé du contenu 2"/>
          <p:cNvSpPr>
            <a:spLocks noGrp="1"/>
          </p:cNvSpPr>
          <p:nvPr>
            <p:ph idx="1"/>
          </p:nvPr>
        </p:nvSpPr>
        <p:spPr/>
        <p:txBody>
          <a:bodyPr>
            <a:normAutofit fontScale="85000" lnSpcReduction="10000"/>
          </a:bodyPr>
          <a:lstStyle/>
          <a:p>
            <a:r>
              <a:rPr lang="fr-FR" dirty="0" smtClean="0"/>
              <a:t>excès = souffrances </a:t>
            </a:r>
            <a:r>
              <a:rPr lang="fr-FR" dirty="0"/>
              <a:t>inutiles </a:t>
            </a:r>
            <a:r>
              <a:rPr lang="fr-FR" dirty="0" smtClean="0"/>
              <a:t>(torture, humiliation</a:t>
            </a:r>
            <a:r>
              <a:rPr lang="fr-FR" dirty="0" smtClean="0"/>
              <a:t>…)</a:t>
            </a:r>
            <a:endParaRPr lang="fr-FR" dirty="0" smtClean="0"/>
          </a:p>
          <a:p>
            <a:r>
              <a:rPr lang="fr-FR" dirty="0" smtClean="0"/>
              <a:t>A </a:t>
            </a:r>
            <a:r>
              <a:rPr lang="fr-FR" dirty="0"/>
              <a:t>l’époque, le vainqueur exerçait des actes cruels sur ses ennemis. </a:t>
            </a:r>
            <a:endParaRPr lang="fr-FR" dirty="0" smtClean="0"/>
          </a:p>
          <a:p>
            <a:pPr>
              <a:buFont typeface="Courier New" pitchFamily="49" charset="0"/>
              <a:buChar char="o"/>
            </a:pPr>
            <a:r>
              <a:rPr lang="fr-FR" dirty="0" smtClean="0"/>
              <a:t>Les </a:t>
            </a:r>
            <a:r>
              <a:rPr lang="fr-FR" dirty="0"/>
              <a:t>prisonniers étaient soumis à la soif et à la faim. Ils étaient exposés au soleil brulant. </a:t>
            </a:r>
            <a:endParaRPr lang="fr-FR" dirty="0" smtClean="0"/>
          </a:p>
          <a:p>
            <a:pPr>
              <a:buFont typeface="Courier New" pitchFamily="49" charset="0"/>
              <a:buChar char="o"/>
            </a:pPr>
            <a:r>
              <a:rPr lang="fr-FR" dirty="0" smtClean="0"/>
              <a:t>Les </a:t>
            </a:r>
            <a:r>
              <a:rPr lang="fr-FR" dirty="0"/>
              <a:t>femmes captives étaient séparées de leurs </a:t>
            </a:r>
            <a:r>
              <a:rPr lang="fr-FR" dirty="0" smtClean="0"/>
              <a:t>enfants.</a:t>
            </a:r>
          </a:p>
          <a:p>
            <a:pPr>
              <a:buFont typeface="Courier New" pitchFamily="49" charset="0"/>
              <a:buChar char="o"/>
            </a:pPr>
            <a:r>
              <a:rPr lang="fr-FR" dirty="0" smtClean="0"/>
              <a:t>Les </a:t>
            </a:r>
            <a:r>
              <a:rPr lang="fr-FR" dirty="0"/>
              <a:t>corps de leurs parents étaient exposés devant </a:t>
            </a:r>
            <a:r>
              <a:rPr lang="fr-FR" dirty="0" smtClean="0"/>
              <a:t>elles.</a:t>
            </a:r>
          </a:p>
          <a:p>
            <a:pPr>
              <a:buFont typeface="Courier New" pitchFamily="49" charset="0"/>
              <a:buChar char="o"/>
            </a:pPr>
            <a:r>
              <a:rPr lang="fr-FR" dirty="0" smtClean="0"/>
              <a:t>La </a:t>
            </a:r>
            <a:r>
              <a:rPr lang="fr-FR" dirty="0"/>
              <a:t>mutilation des cadavres et la section de la tête de l’adversaire portée comme un trophée étaient des pratiques largement </a:t>
            </a:r>
            <a:r>
              <a:rPr lang="fr-FR" dirty="0" smtClean="0"/>
              <a:t>répandues. </a:t>
            </a:r>
            <a:endParaRPr lang="fr-FR"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t>‘’Combattez mais ne faites pas </a:t>
            </a:r>
            <a:r>
              <a:rPr lang="fr-FR" sz="3200" b="1" dirty="0" smtClean="0">
                <a:solidFill>
                  <a:srgbClr val="FF0000"/>
                </a:solidFill>
              </a:rPr>
              <a:t>d’excès</a:t>
            </a:r>
            <a:r>
              <a:rPr lang="fr-FR" sz="3200" b="1" dirty="0" smtClean="0"/>
              <a:t>’’</a:t>
            </a:r>
            <a:endParaRPr lang="fr-FR" sz="3200" dirty="0"/>
          </a:p>
        </p:txBody>
      </p:sp>
      <p:sp>
        <p:nvSpPr>
          <p:cNvPr id="3" name="Espace réservé du contenu 2"/>
          <p:cNvSpPr>
            <a:spLocks noGrp="1"/>
          </p:cNvSpPr>
          <p:nvPr>
            <p:ph idx="1"/>
          </p:nvPr>
        </p:nvSpPr>
        <p:spPr/>
        <p:txBody>
          <a:bodyPr>
            <a:normAutofit fontScale="92500" lnSpcReduction="20000"/>
          </a:bodyPr>
          <a:lstStyle/>
          <a:p>
            <a:r>
              <a:rPr lang="fr-FR" dirty="0" smtClean="0"/>
              <a:t>Excès = attaques </a:t>
            </a:r>
            <a:r>
              <a:rPr lang="fr-FR" dirty="0"/>
              <a:t>sans discernement ou non ciblées qui peuvent toucher les non-combattants. Déjà, dès l’avènement de l’Islam de nombreuses pratiques ont été proscrites : </a:t>
            </a:r>
            <a:r>
              <a:rPr lang="fr-FR" b="1" dirty="0"/>
              <a:t>incendier des demeures, noyer des personnes, empoisonner les puits et les sources d’eau, employer des lances ou des flèches empoisonnées… </a:t>
            </a:r>
            <a:r>
              <a:rPr lang="fr-FR" dirty="0"/>
              <a:t>C’est dans ce contexte par exemple que </a:t>
            </a:r>
            <a:r>
              <a:rPr lang="fr-FR" b="1" dirty="0"/>
              <a:t>l’usage de la catapulte a été interdit en Islam </a:t>
            </a:r>
            <a:r>
              <a:rPr lang="fr-FR" dirty="0"/>
              <a:t>en raison du peu de précision de ses projectiles. A fortiori, l’emploi des armes de destruction massive est interdit par l’Islam.</a:t>
            </a:r>
          </a:p>
          <a:p>
            <a:endParaRPr lang="fr-F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t>Ethique et DH islamique</a:t>
            </a:r>
            <a:endParaRPr lang="fr-FR" sz="3200" b="1" dirty="0"/>
          </a:p>
        </p:txBody>
      </p:sp>
      <p:sp>
        <p:nvSpPr>
          <p:cNvPr id="3" name="Espace réservé du contenu 2"/>
          <p:cNvSpPr>
            <a:spLocks noGrp="1"/>
          </p:cNvSpPr>
          <p:nvPr>
            <p:ph idx="1"/>
          </p:nvPr>
        </p:nvSpPr>
        <p:spPr/>
        <p:txBody>
          <a:bodyPr>
            <a:normAutofit fontScale="77500" lnSpcReduction="20000"/>
          </a:bodyPr>
          <a:lstStyle/>
          <a:p>
            <a:r>
              <a:rPr lang="fr-FR" dirty="0"/>
              <a:t>« </a:t>
            </a:r>
            <a:r>
              <a:rPr lang="fr-FR" dirty="0" smtClean="0"/>
              <a:t>le </a:t>
            </a:r>
            <a:r>
              <a:rPr lang="fr-FR" dirty="0"/>
              <a:t>droit islamique interdit de tuer les femmes, les enfants, les vieillards, les aveugles, les invalides, les malades mentaux, les ermites, les paysans, les artisans, les commerçants et les boutiquiers. </a:t>
            </a:r>
            <a:endParaRPr lang="fr-FR" dirty="0" smtClean="0"/>
          </a:p>
          <a:p>
            <a:r>
              <a:rPr lang="fr-FR" dirty="0" smtClean="0"/>
              <a:t>L’emploi </a:t>
            </a:r>
            <a:r>
              <a:rPr lang="fr-FR" dirty="0"/>
              <a:t>de poison contre l’ennemi est prohibé. </a:t>
            </a:r>
            <a:endParaRPr lang="fr-FR" dirty="0" smtClean="0"/>
          </a:p>
          <a:p>
            <a:r>
              <a:rPr lang="fr-FR" dirty="0" smtClean="0"/>
              <a:t>On </a:t>
            </a:r>
            <a:r>
              <a:rPr lang="fr-FR" dirty="0"/>
              <a:t>ne doit pas brûler le corps des ennemis, même après leur mort. </a:t>
            </a:r>
            <a:endParaRPr lang="fr-FR" dirty="0" smtClean="0"/>
          </a:p>
          <a:p>
            <a:r>
              <a:rPr lang="fr-FR" dirty="0" smtClean="0"/>
              <a:t>Il </a:t>
            </a:r>
            <a:r>
              <a:rPr lang="fr-FR" dirty="0"/>
              <a:t>ne faut ni couper les arbres, ni incendier les récoltes, ni assécher les ressources d’eau potable. </a:t>
            </a:r>
            <a:endParaRPr lang="fr-FR" dirty="0" smtClean="0"/>
          </a:p>
          <a:p>
            <a:r>
              <a:rPr lang="fr-FR" dirty="0" smtClean="0"/>
              <a:t>Les </a:t>
            </a:r>
            <a:r>
              <a:rPr lang="fr-FR" dirty="0"/>
              <a:t>civils ressortissants d’un État ennemi ne se livrant pas à des activités subversives ou d’espionnage doivent être expulsés du territoire islamique vers un lieu sûr. » </a:t>
            </a:r>
            <a:r>
              <a:rPr lang="en-US" dirty="0"/>
              <a:t>(</a:t>
            </a:r>
            <a:r>
              <a:rPr lang="en-US" dirty="0" err="1" smtClean="0"/>
              <a:t>Damad</a:t>
            </a:r>
            <a:r>
              <a:rPr lang="en-US" dirty="0" smtClean="0"/>
              <a:t>)</a:t>
            </a:r>
            <a:endParaRPr lang="fr-FR"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t>Pas d’embargo alimentaire</a:t>
            </a:r>
            <a:endParaRPr lang="fr-FR" sz="3200" b="1" dirty="0"/>
          </a:p>
        </p:txBody>
      </p:sp>
      <p:sp>
        <p:nvSpPr>
          <p:cNvPr id="3" name="Espace réservé du contenu 2"/>
          <p:cNvSpPr>
            <a:spLocks noGrp="1"/>
          </p:cNvSpPr>
          <p:nvPr>
            <p:ph idx="1"/>
          </p:nvPr>
        </p:nvSpPr>
        <p:spPr/>
        <p:txBody>
          <a:bodyPr/>
          <a:lstStyle/>
          <a:p>
            <a:r>
              <a:rPr lang="fr-FR" dirty="0"/>
              <a:t>L’Islam a en outre interdit l’embargo de produits alimentaires contre l’ennemi du temps même du prophète (QSSL) qui avait autorisé le passage vers les Mecquois, avec lesquels il était en conflit, de caravanes de céréales. À cet égard, il est intéressant de noter que le droit islamique prescrit même de garantir l’approvisionnement en eau du camp adverse.</a:t>
            </a:r>
          </a:p>
          <a:p>
            <a:endParaRPr lang="fr-FR"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t>Préserver les vies humaines</a:t>
            </a:r>
            <a:endParaRPr lang="fr-FR" sz="3200" b="1" dirty="0"/>
          </a:p>
        </p:txBody>
      </p:sp>
      <p:sp>
        <p:nvSpPr>
          <p:cNvPr id="3" name="Espace réservé du contenu 2"/>
          <p:cNvSpPr>
            <a:spLocks noGrp="1"/>
          </p:cNvSpPr>
          <p:nvPr>
            <p:ph idx="1"/>
          </p:nvPr>
        </p:nvSpPr>
        <p:spPr/>
        <p:txBody>
          <a:bodyPr/>
          <a:lstStyle/>
          <a:p>
            <a:r>
              <a:rPr lang="fr-FR" dirty="0"/>
              <a:t>La Charia interdit l’extermination de l’ennemi en cas de victoire. </a:t>
            </a:r>
            <a:endParaRPr lang="fr-FR" dirty="0" smtClean="0"/>
          </a:p>
          <a:p>
            <a:r>
              <a:rPr lang="fr-FR" dirty="0" smtClean="0"/>
              <a:t>Les </a:t>
            </a:r>
            <a:r>
              <a:rPr lang="fr-FR" dirty="0"/>
              <a:t>vies des ennemis doivent être </a:t>
            </a:r>
            <a:r>
              <a:rPr lang="fr-FR" dirty="0" smtClean="0"/>
              <a:t>préservées.</a:t>
            </a:r>
          </a:p>
          <a:p>
            <a:r>
              <a:rPr lang="fr-FR" dirty="0" smtClean="0"/>
              <a:t>Si </a:t>
            </a:r>
            <a:r>
              <a:rPr lang="fr-FR" dirty="0"/>
              <a:t>un ennemi demande la protection, </a:t>
            </a:r>
            <a:r>
              <a:rPr lang="fr-FR" dirty="0" smtClean="0"/>
              <a:t>             ‘</a:t>
            </a:r>
            <a:r>
              <a:rPr lang="fr-FR" dirty="0"/>
              <a:t>El Amen’, elle doit lui être accordée. (Coran 9, </a:t>
            </a:r>
            <a:r>
              <a:rPr lang="fr-FR" dirty="0" smtClean="0"/>
              <a:t>6)</a:t>
            </a:r>
          </a:p>
          <a:p>
            <a:r>
              <a:rPr lang="fr-FR" dirty="0" smtClean="0"/>
              <a:t>Cette </a:t>
            </a:r>
            <a:r>
              <a:rPr lang="fr-FR" dirty="0"/>
              <a:t>protection est étendue aux émissaires, aux commerçants…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t>Pas de punitions collectives</a:t>
            </a:r>
            <a:endParaRPr lang="fr-FR" sz="3200" b="1" dirty="0"/>
          </a:p>
        </p:txBody>
      </p:sp>
      <p:sp>
        <p:nvSpPr>
          <p:cNvPr id="3" name="Espace réservé du contenu 2"/>
          <p:cNvSpPr>
            <a:spLocks noGrp="1"/>
          </p:cNvSpPr>
          <p:nvPr>
            <p:ph idx="1"/>
          </p:nvPr>
        </p:nvSpPr>
        <p:spPr/>
        <p:txBody>
          <a:bodyPr>
            <a:normAutofit fontScale="77500" lnSpcReduction="20000"/>
          </a:bodyPr>
          <a:lstStyle/>
          <a:p>
            <a:r>
              <a:rPr lang="fr-FR" dirty="0"/>
              <a:t>La vengeance et les punitions collectives étaient aussi des pratiques de la société </a:t>
            </a:r>
            <a:r>
              <a:rPr lang="fr-FR" dirty="0" err="1"/>
              <a:t>djahilienne</a:t>
            </a:r>
            <a:r>
              <a:rPr lang="fr-FR" dirty="0"/>
              <a:t>, l’Islam les a </a:t>
            </a:r>
            <a:r>
              <a:rPr lang="fr-FR" dirty="0" smtClean="0"/>
              <a:t>interdites</a:t>
            </a:r>
            <a:r>
              <a:rPr lang="fr-FR" dirty="0"/>
              <a:t> : « Si vous sanctionnez, sanctionnez de la même façon que vous aurez été sanctionnés et, certes, si vous patientez ce sera mieux pour ceux qui patientent. » (Coran 16, 126) </a:t>
            </a:r>
            <a:endParaRPr lang="ar-DZ" dirty="0" smtClean="0"/>
          </a:p>
          <a:p>
            <a:pPr algn="ctr">
              <a:buNone/>
            </a:pPr>
            <a:r>
              <a:rPr lang="ar-DZ" dirty="0" smtClean="0"/>
              <a:t>‘</a:t>
            </a:r>
            <a:r>
              <a:rPr lang="ar-DZ" b="1" dirty="0" smtClean="0"/>
              <a:t>’وان عاقبتم فعاقبوا بمثل ما عقبتم </a:t>
            </a:r>
            <a:r>
              <a:rPr lang="ar-DZ" b="1" dirty="0" err="1" smtClean="0"/>
              <a:t>به</a:t>
            </a:r>
            <a:r>
              <a:rPr lang="ar-DZ" b="1" dirty="0" smtClean="0"/>
              <a:t>، ولئن صبرتم لهو خير للصابرين</a:t>
            </a:r>
            <a:r>
              <a:rPr lang="ar-DZ" b="1" dirty="0" smtClean="0"/>
              <a:t>’’</a:t>
            </a:r>
            <a:endParaRPr lang="fr-FR" b="1" dirty="0" smtClean="0"/>
          </a:p>
          <a:p>
            <a:pPr algn="ctr">
              <a:buNone/>
            </a:pPr>
            <a:endParaRPr lang="fr-FR" b="1" dirty="0" smtClean="0"/>
          </a:p>
          <a:p>
            <a:r>
              <a:rPr lang="fr-FR" dirty="0" smtClean="0"/>
              <a:t>Le </a:t>
            </a:r>
            <a:r>
              <a:rPr lang="fr-FR" dirty="0"/>
              <a:t>prophète (QSSL) </a:t>
            </a:r>
            <a:r>
              <a:rPr lang="fr-FR" dirty="0" smtClean="0"/>
              <a:t>lors </a:t>
            </a:r>
            <a:r>
              <a:rPr lang="fr-FR" dirty="0"/>
              <a:t>de son message d’adieu a interdit la vengeance surtout lorsqu’elle concerne des faits antérieurs touchant une autre génération. L’Islam qui consacre le principe de la </a:t>
            </a:r>
            <a:r>
              <a:rPr lang="fr-FR" b="1" dirty="0"/>
              <a:t>responsabilité individuelle rejette le principe des punitions collectives</a:t>
            </a:r>
            <a:r>
              <a:rPr lang="fr-FR" dirty="0"/>
              <a:t> ou de </a:t>
            </a:r>
            <a:r>
              <a:rPr lang="fr-FR" b="1" dirty="0"/>
              <a:t>la prise d’otages </a:t>
            </a:r>
            <a:r>
              <a:rPr lang="fr-FR" dirty="0"/>
              <a:t>comme </a:t>
            </a:r>
            <a:r>
              <a:rPr lang="fr-FR" dirty="0" smtClean="0"/>
              <a:t>vengeance </a:t>
            </a:r>
            <a:r>
              <a:rPr lang="fr-FR" dirty="0"/>
              <a:t>contre une action commise.</a:t>
            </a:r>
          </a:p>
          <a:p>
            <a:endParaRPr lang="fr-F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dirty="0" smtClean="0"/>
              <a:t>En droit international</a:t>
            </a:r>
            <a:endParaRPr lang="fr-FR" sz="3200" dirty="0"/>
          </a:p>
        </p:txBody>
      </p:sp>
      <p:sp>
        <p:nvSpPr>
          <p:cNvPr id="3" name="Espace réservé du contenu 2"/>
          <p:cNvSpPr>
            <a:spLocks noGrp="1"/>
          </p:cNvSpPr>
          <p:nvPr>
            <p:ph idx="1"/>
          </p:nvPr>
        </p:nvSpPr>
        <p:spPr/>
        <p:txBody>
          <a:bodyPr/>
          <a:lstStyle/>
          <a:p>
            <a:r>
              <a:rPr lang="fr-FR" dirty="0" smtClean="0"/>
              <a:t>La notion de dignité de la personne humaine, est contenue dans la </a:t>
            </a:r>
            <a:r>
              <a:rPr lang="fr-FR" b="1" u="sng" dirty="0" smtClean="0">
                <a:hlinkClick r:id="rId2"/>
              </a:rPr>
              <a:t>Déclaration Universelle des Droits de l'Homme</a:t>
            </a:r>
            <a:r>
              <a:rPr lang="fr-FR" dirty="0" smtClean="0"/>
              <a:t> de 1948 qui reconnaît que tous les êtres humains </a:t>
            </a:r>
          </a:p>
          <a:p>
            <a:r>
              <a:rPr lang="fr-FR" dirty="0" smtClean="0"/>
              <a:t>possèdent une "dignité inhérente    (</a:t>
            </a:r>
            <a:r>
              <a:rPr lang="fr-FR" sz="2400" u="sng" dirty="0" smtClean="0">
                <a:hlinkClick r:id="rId3"/>
              </a:rPr>
              <a:t>Préambule</a:t>
            </a:r>
            <a:r>
              <a:rPr lang="fr-FR" dirty="0" smtClean="0"/>
              <a:t>)</a:t>
            </a:r>
            <a:r>
              <a:rPr lang="fr-FR" sz="1800" dirty="0" smtClean="0"/>
              <a:t>et </a:t>
            </a:r>
          </a:p>
          <a:p>
            <a:r>
              <a:rPr lang="fr-FR" dirty="0" smtClean="0"/>
              <a:t>qu'ils "naissent libres et égaux en droits et en dignité" (article 1er).</a:t>
            </a:r>
            <a:endParaRPr lang="fr-F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t>Les prisonniers de guerre </a:t>
            </a:r>
            <a:endParaRPr lang="fr-FR" sz="3200" dirty="0"/>
          </a:p>
        </p:txBody>
      </p:sp>
      <p:sp>
        <p:nvSpPr>
          <p:cNvPr id="3" name="Espace réservé du contenu 2"/>
          <p:cNvSpPr>
            <a:spLocks noGrp="1"/>
          </p:cNvSpPr>
          <p:nvPr>
            <p:ph idx="1"/>
          </p:nvPr>
        </p:nvSpPr>
        <p:spPr/>
        <p:txBody>
          <a:bodyPr>
            <a:normAutofit fontScale="70000" lnSpcReduction="20000"/>
          </a:bodyPr>
          <a:lstStyle/>
          <a:p>
            <a:r>
              <a:rPr lang="fr-FR" sz="3400" dirty="0"/>
              <a:t>L’Islam rejette l’exécution des prisonniers. Leur situation n’est que transitoire, ils doivent être libérés ou échangés notamment contre rançon. Après la bataille de Badr (17 mars 624) les prisonniers ont été répartis en trois groupes : </a:t>
            </a:r>
            <a:endParaRPr lang="fr-FR" sz="3400" dirty="0" smtClean="0"/>
          </a:p>
          <a:p>
            <a:pPr>
              <a:buFont typeface="Courier New" pitchFamily="49" charset="0"/>
              <a:buChar char="o"/>
            </a:pPr>
            <a:r>
              <a:rPr lang="fr-FR" sz="3400" dirty="0" smtClean="0"/>
              <a:t>les </a:t>
            </a:r>
            <a:r>
              <a:rPr lang="fr-FR" sz="3400" dirty="0"/>
              <a:t>nobles ont été échangés contre une rançon, </a:t>
            </a:r>
            <a:endParaRPr lang="fr-FR" sz="3400" dirty="0" smtClean="0"/>
          </a:p>
          <a:p>
            <a:pPr>
              <a:buFont typeface="Courier New" pitchFamily="49" charset="0"/>
              <a:buChar char="o"/>
            </a:pPr>
            <a:r>
              <a:rPr lang="fr-FR" sz="3400" dirty="0" smtClean="0"/>
              <a:t>les </a:t>
            </a:r>
            <a:r>
              <a:rPr lang="fr-FR" sz="3400" dirty="0"/>
              <a:t>lettrés ont été astreints à racheter leur liberté moyennant un apprentissage d’écriture et de lecture à dix enfants </a:t>
            </a:r>
            <a:r>
              <a:rPr lang="fr-FR" sz="3400" dirty="0" smtClean="0"/>
              <a:t>chacun</a:t>
            </a:r>
            <a:r>
              <a:rPr lang="fr-FR" sz="3400" dirty="0"/>
              <a:t> ; </a:t>
            </a:r>
            <a:endParaRPr lang="fr-FR" sz="3400" dirty="0" smtClean="0"/>
          </a:p>
          <a:p>
            <a:pPr>
              <a:buFont typeface="Courier New" pitchFamily="49" charset="0"/>
              <a:buChar char="o"/>
            </a:pPr>
            <a:r>
              <a:rPr lang="fr-FR" sz="3400" dirty="0" smtClean="0"/>
              <a:t>les </a:t>
            </a:r>
            <a:r>
              <a:rPr lang="fr-FR" sz="3400" dirty="0"/>
              <a:t>autres, analphabètes et pauvres, ont été libérés sous réserve de leur engagement de ne plus porter d’armes contre les Musulmans. </a:t>
            </a:r>
            <a:endParaRPr lang="fr-FR" sz="3400" dirty="0" smtClean="0"/>
          </a:p>
          <a:p>
            <a:r>
              <a:rPr lang="fr-FR" sz="3400" dirty="0" smtClean="0"/>
              <a:t>Après la bataille de </a:t>
            </a:r>
            <a:r>
              <a:rPr lang="fr-FR" sz="3400" dirty="0" err="1" smtClean="0"/>
              <a:t>Honein</a:t>
            </a:r>
            <a:r>
              <a:rPr lang="fr-FR" sz="3400" dirty="0" smtClean="0"/>
              <a:t> (mois de </a:t>
            </a:r>
            <a:r>
              <a:rPr lang="fr-FR" sz="3400" dirty="0" err="1" smtClean="0"/>
              <a:t>Chawal</a:t>
            </a:r>
            <a:r>
              <a:rPr lang="fr-FR" sz="3400" dirty="0" smtClean="0"/>
              <a:t>, an 8 de l’hégire) les Musulmans ont libéré plus de dix mille prisonniers. </a:t>
            </a:r>
          </a:p>
          <a:p>
            <a:pPr>
              <a:buFont typeface="Courier New" pitchFamily="49" charset="0"/>
              <a:buChar char="o"/>
            </a:pPr>
            <a:endParaRPr lang="fr-FR"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Times New Roman" pitchFamily="18" charset="0"/>
                <a:cs typeface="Times New Roman" pitchFamily="18" charset="0"/>
              </a:rPr>
              <a:t>Prisonniers blessés</a:t>
            </a:r>
            <a:endParaRPr lang="fr-FR" sz="3200" b="1" dirty="0">
              <a:latin typeface="Times New Roman" pitchFamily="18" charset="0"/>
              <a:cs typeface="Times New Roman" pitchFamily="18" charset="0"/>
            </a:endParaRPr>
          </a:p>
        </p:txBody>
      </p:sp>
      <p:sp>
        <p:nvSpPr>
          <p:cNvPr id="3" name="Espace réservé du contenu 2"/>
          <p:cNvSpPr>
            <a:spLocks noGrp="1"/>
          </p:cNvSpPr>
          <p:nvPr>
            <p:ph idx="1"/>
          </p:nvPr>
        </p:nvSpPr>
        <p:spPr/>
        <p:txBody>
          <a:bodyPr>
            <a:normAutofit lnSpcReduction="10000"/>
          </a:bodyPr>
          <a:lstStyle/>
          <a:p>
            <a:r>
              <a:rPr lang="fr-FR" dirty="0" smtClean="0"/>
              <a:t>Les </a:t>
            </a:r>
            <a:r>
              <a:rPr lang="fr-FR" dirty="0"/>
              <a:t>prisonniers blessés bénéficiaient des mêmes traitements accordés aux blessés musulmans. </a:t>
            </a:r>
            <a:endParaRPr lang="fr-FR" dirty="0" smtClean="0"/>
          </a:p>
          <a:p>
            <a:r>
              <a:rPr lang="fr-FR" dirty="0" smtClean="0"/>
              <a:t>Faut-il </a:t>
            </a:r>
            <a:r>
              <a:rPr lang="fr-FR" dirty="0"/>
              <a:t>rappeler à ce sujet, le comportement exemplaire de </a:t>
            </a:r>
            <a:r>
              <a:rPr lang="fr-FR" dirty="0" err="1"/>
              <a:t>Youcef</a:t>
            </a:r>
            <a:r>
              <a:rPr lang="fr-FR" dirty="0"/>
              <a:t> Salah Eddine (Saladin) qui ayant appris la maladie de Richard Cœur de Lion, son terrible adversaire, s’est glissé dans le camp ennemi jusqu’à sa tente pour lui apporter le remède à son mal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Times New Roman" pitchFamily="18" charset="0"/>
                <a:cs typeface="Times New Roman" pitchFamily="18" charset="0"/>
              </a:rPr>
              <a:t>dommages collatéraux </a:t>
            </a:r>
            <a:br>
              <a:rPr lang="fr-FR" sz="3200" b="1" dirty="0" smtClean="0">
                <a:latin typeface="Times New Roman" pitchFamily="18" charset="0"/>
                <a:cs typeface="Times New Roman" pitchFamily="18" charset="0"/>
              </a:rPr>
            </a:br>
            <a:r>
              <a:rPr lang="fr-FR" sz="3200" b="1" dirty="0" smtClean="0">
                <a:latin typeface="Times New Roman" pitchFamily="18" charset="0"/>
                <a:cs typeface="Times New Roman" pitchFamily="18" charset="0"/>
              </a:rPr>
              <a:t>nettoyage ethnique </a:t>
            </a:r>
            <a:endParaRPr lang="fr-FR" sz="3200" b="1" dirty="0">
              <a:latin typeface="Times New Roman" pitchFamily="18" charset="0"/>
              <a:cs typeface="Times New Roman" pitchFamily="18" charset="0"/>
            </a:endParaRPr>
          </a:p>
        </p:txBody>
      </p:sp>
      <p:sp>
        <p:nvSpPr>
          <p:cNvPr id="3" name="Espace réservé du contenu 2"/>
          <p:cNvSpPr>
            <a:spLocks noGrp="1"/>
          </p:cNvSpPr>
          <p:nvPr>
            <p:ph idx="1"/>
          </p:nvPr>
        </p:nvSpPr>
        <p:spPr/>
        <p:txBody>
          <a:bodyPr>
            <a:normAutofit fontScale="92500" lnSpcReduction="20000"/>
          </a:bodyPr>
          <a:lstStyle/>
          <a:p>
            <a:r>
              <a:rPr lang="fr-FR" dirty="0"/>
              <a:t>Ainsi, l’islam </a:t>
            </a:r>
            <a:r>
              <a:rPr lang="fr-FR" b="1" dirty="0">
                <a:solidFill>
                  <a:srgbClr val="FF0000"/>
                </a:solidFill>
              </a:rPr>
              <a:t>prohibe l’immoralité, l’humiliation, la négligence et les atteintes à la dignité humaine</a:t>
            </a:r>
            <a:r>
              <a:rPr lang="fr-FR" dirty="0"/>
              <a:t>, y compris du fait de l’ennemi. </a:t>
            </a:r>
            <a:endParaRPr lang="fr-FR" dirty="0" smtClean="0"/>
          </a:p>
          <a:p>
            <a:r>
              <a:rPr lang="fr-FR" dirty="0" smtClean="0"/>
              <a:t>Les </a:t>
            </a:r>
            <a:r>
              <a:rPr lang="fr-FR" dirty="0"/>
              <a:t>dommages collatéraux sont également pris en compte par la charia, qui prescrit des compensations pour les pertes humaines et matérielles subies lors d’un conflit par les non-combattants, qu’ils soient musulmans ou non. </a:t>
            </a:r>
            <a:endParaRPr lang="fr-FR" dirty="0" smtClean="0"/>
          </a:p>
          <a:p>
            <a:r>
              <a:rPr lang="fr-FR" dirty="0" smtClean="0"/>
              <a:t>Le </a:t>
            </a:r>
            <a:r>
              <a:rPr lang="fr-FR" dirty="0"/>
              <a:t>nettoyage ethnique est lui aussi proscrit par l’islam qui, tout comme le </a:t>
            </a:r>
            <a:r>
              <a:rPr lang="fr-FR" dirty="0" smtClean="0"/>
              <a:t>DHI, </a:t>
            </a:r>
            <a:r>
              <a:rPr lang="fr-FR" dirty="0"/>
              <a:t>reconnaît toutes les races comme des créations divines.</a:t>
            </a:r>
          </a:p>
          <a:p>
            <a:endParaRPr lang="fr-FR"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200" b="1" dirty="0">
                <a:latin typeface="Times New Roman" pitchFamily="18" charset="0"/>
                <a:cs typeface="Times New Roman" pitchFamily="18" charset="0"/>
              </a:rPr>
              <a:t>Les non-combattants</a:t>
            </a:r>
            <a:r>
              <a:rPr lang="fr-FR" b="1" dirty="0"/>
              <a:t> </a:t>
            </a:r>
            <a:endParaRPr lang="fr-FR" dirty="0"/>
          </a:p>
        </p:txBody>
      </p:sp>
      <p:sp>
        <p:nvSpPr>
          <p:cNvPr id="3" name="Espace réservé du contenu 2"/>
          <p:cNvSpPr>
            <a:spLocks noGrp="1"/>
          </p:cNvSpPr>
          <p:nvPr>
            <p:ph idx="1"/>
          </p:nvPr>
        </p:nvSpPr>
        <p:spPr/>
        <p:txBody>
          <a:bodyPr>
            <a:normAutofit fontScale="92500" lnSpcReduction="20000"/>
          </a:bodyPr>
          <a:lstStyle/>
          <a:p>
            <a:r>
              <a:rPr lang="fr-FR" dirty="0"/>
              <a:t>Les pratiques en cours à l’avènement de l’Islam et même bien plus tard chez les non musulmans donnaient tous les droits au vainqueur sur le vaincu : il avait droit de vie et de mort sur lui, il s’appropriait ses biens, il soumettait les non-combattants à l’esclavage… </a:t>
            </a:r>
          </a:p>
          <a:p>
            <a:r>
              <a:rPr lang="fr-FR" dirty="0"/>
              <a:t>L’Islam ne permet aux Musulmans de combattre que ceux qui les combattent.(Coran : 2, </a:t>
            </a:r>
            <a:r>
              <a:rPr lang="fr-FR" dirty="0" smtClean="0"/>
              <a:t>190) Il leur impose de respecter les non-combattants.</a:t>
            </a:r>
            <a:endParaRPr lang="ar-DZ" dirty="0" smtClean="0"/>
          </a:p>
          <a:p>
            <a:pPr algn="ctr">
              <a:buNone/>
            </a:pPr>
            <a:r>
              <a:rPr lang="ar-DZ" b="1" dirty="0" smtClean="0"/>
              <a:t>‘’وقاتلوا في سبيل الله الذين يقاتلونكم ولا تعتدوا ان الله لا يحب </a:t>
            </a:r>
            <a:r>
              <a:rPr lang="ar-DZ" b="1" dirty="0" err="1" smtClean="0"/>
              <a:t>المعتدين’’</a:t>
            </a:r>
            <a:endParaRPr lang="fr-FR" b="1" dirty="0" smtClean="0"/>
          </a:p>
          <a:p>
            <a:endParaRPr lang="fr-FR"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t>Recommandations du Calife Abou </a:t>
            </a:r>
            <a:r>
              <a:rPr lang="fr-FR" sz="3200" b="1" dirty="0" err="1" smtClean="0"/>
              <a:t>Bekr</a:t>
            </a:r>
            <a:endParaRPr lang="fr-FR" sz="3200" b="1" dirty="0"/>
          </a:p>
        </p:txBody>
      </p:sp>
      <p:sp>
        <p:nvSpPr>
          <p:cNvPr id="3" name="Espace réservé du contenu 2"/>
          <p:cNvSpPr>
            <a:spLocks noGrp="1"/>
          </p:cNvSpPr>
          <p:nvPr>
            <p:ph idx="1"/>
          </p:nvPr>
        </p:nvSpPr>
        <p:spPr/>
        <p:txBody>
          <a:bodyPr>
            <a:normAutofit fontScale="70000" lnSpcReduction="20000"/>
          </a:bodyPr>
          <a:lstStyle/>
          <a:p>
            <a:r>
              <a:rPr lang="fr-FR" dirty="0"/>
              <a:t>Dans son message aux chefs de guerre </a:t>
            </a:r>
            <a:r>
              <a:rPr lang="fr-FR" dirty="0" err="1"/>
              <a:t>Yazid</a:t>
            </a:r>
            <a:r>
              <a:rPr lang="fr-FR" dirty="0"/>
              <a:t> Ibn </a:t>
            </a:r>
            <a:r>
              <a:rPr lang="fr-FR" dirty="0" err="1"/>
              <a:t>Abi</a:t>
            </a:r>
            <a:r>
              <a:rPr lang="fr-FR" dirty="0"/>
              <a:t> Sofiane, Omar Ibn El As et </a:t>
            </a:r>
            <a:r>
              <a:rPr lang="fr-FR" dirty="0" err="1"/>
              <a:t>Cherhabil</a:t>
            </a:r>
            <a:r>
              <a:rPr lang="fr-FR" dirty="0"/>
              <a:t> Ibn Hasna, à leur départ pour la conquête de la Syrie, Abou </a:t>
            </a:r>
            <a:r>
              <a:rPr lang="fr-FR" dirty="0" err="1"/>
              <a:t>Bekr</a:t>
            </a:r>
            <a:r>
              <a:rPr lang="fr-FR" dirty="0"/>
              <a:t>, premier Calife, fait des recommandations sans ambages : « </a:t>
            </a:r>
            <a:r>
              <a:rPr lang="fr-FR" dirty="0">
                <a:solidFill>
                  <a:srgbClr val="FF0000"/>
                </a:solidFill>
              </a:rPr>
              <a:t>Conduisez vous comme des hommes, sans tourner le dos. Mais que le sang des femmes, celui des enfants et des vieillards ne souille jamais vos mains. Ne vous livrez pas à des actions perfides. Ne vous égarez pas du droit chemin. Ne mutilez jamais. Ne détruisez pas les palmiers ou les arbres fruitiers et ne noyez pas, ne brûlez pas les habitations et ne les détruisez pas, ne brulez pas les champs de blé, ne sacrifiez pas un agneau ou un dromadaire que pour vous nourrir... A mesure que vous avancerez, vous rencontrerez des religieux qui vivent dans des monastères et qui servent Dieu dans la retraite. Laissez les seuls, ne les tuez point et ne détruisez pas leurs monastères</a:t>
            </a:r>
            <a:r>
              <a:rPr lang="fr-FR" dirty="0"/>
              <a:t> ». </a:t>
            </a:r>
            <a:endParaRPr lang="fr-FR" dirty="0" smtClean="0"/>
          </a:p>
          <a:p>
            <a:r>
              <a:rPr lang="fr-FR" dirty="0" smtClean="0"/>
              <a:t>Omar </a:t>
            </a:r>
            <a:r>
              <a:rPr lang="fr-FR" dirty="0"/>
              <a:t>Ibn El </a:t>
            </a:r>
            <a:r>
              <a:rPr lang="fr-FR" dirty="0" err="1"/>
              <a:t>Khettab</a:t>
            </a:r>
            <a:r>
              <a:rPr lang="fr-FR" dirty="0"/>
              <a:t>, deuxième Calife, fait presque les mêmes recommandations pour l’armée musulmane.</a:t>
            </a:r>
          </a:p>
          <a:p>
            <a:endParaRPr lang="fr-FR"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t>Interdiction du vol et du viol</a:t>
            </a:r>
            <a:endParaRPr lang="fr-FR" sz="3200" b="1" dirty="0"/>
          </a:p>
        </p:txBody>
      </p:sp>
      <p:sp>
        <p:nvSpPr>
          <p:cNvPr id="3" name="Espace réservé du contenu 2"/>
          <p:cNvSpPr>
            <a:spLocks noGrp="1"/>
          </p:cNvSpPr>
          <p:nvPr>
            <p:ph idx="1"/>
          </p:nvPr>
        </p:nvSpPr>
        <p:spPr/>
        <p:txBody>
          <a:bodyPr>
            <a:normAutofit fontScale="92500" lnSpcReduction="10000"/>
          </a:bodyPr>
          <a:lstStyle/>
          <a:p>
            <a:r>
              <a:rPr lang="fr-FR" dirty="0"/>
              <a:t>L’Islam a interdit les vols, les viols et l’incitation au vol. Ceux qui commettent ce genre d’actes ne sont plus considérés comme croyants. </a:t>
            </a:r>
            <a:endParaRPr lang="fr-FR" dirty="0" smtClean="0"/>
          </a:p>
          <a:p>
            <a:r>
              <a:rPr lang="fr-FR" dirty="0" smtClean="0"/>
              <a:t>Le </a:t>
            </a:r>
            <a:r>
              <a:rPr lang="fr-FR" dirty="0"/>
              <a:t>butin de guerre doit être répertorié par le commandement de l’armée et son cinquième laissé au trésor public, le reste est réparti sur les combattants. </a:t>
            </a:r>
            <a:endParaRPr lang="fr-FR" dirty="0" smtClean="0"/>
          </a:p>
          <a:p>
            <a:r>
              <a:rPr lang="fr-FR" dirty="0" smtClean="0"/>
              <a:t>Les </a:t>
            </a:r>
            <a:r>
              <a:rPr lang="fr-FR" dirty="0"/>
              <a:t>biens immobiliers et les terres agricoles ne sont pas compris dans le butin de guerre, ils font l’objet d’un impôt spécial appelé </a:t>
            </a:r>
            <a:r>
              <a:rPr lang="fr-FR" dirty="0" err="1"/>
              <a:t>Kharaj</a:t>
            </a:r>
            <a:r>
              <a:rPr lang="fr-FR" dirty="0"/>
              <a:t>.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Times New Roman" pitchFamily="18" charset="0"/>
                <a:cs typeface="Times New Roman" pitchFamily="18" charset="0"/>
              </a:rPr>
              <a:t>Respect des lieux de culte et des…</a:t>
            </a:r>
            <a:endParaRPr lang="fr-FR" sz="3200" b="1" dirty="0">
              <a:latin typeface="Times New Roman" pitchFamily="18" charset="0"/>
              <a:cs typeface="Times New Roman" pitchFamily="18" charset="0"/>
            </a:endParaRPr>
          </a:p>
        </p:txBody>
      </p:sp>
      <p:sp>
        <p:nvSpPr>
          <p:cNvPr id="3" name="Espace réservé du contenu 2"/>
          <p:cNvSpPr>
            <a:spLocks noGrp="1"/>
          </p:cNvSpPr>
          <p:nvPr>
            <p:ph idx="1"/>
          </p:nvPr>
        </p:nvSpPr>
        <p:spPr/>
        <p:txBody>
          <a:bodyPr>
            <a:normAutofit fontScale="92500" lnSpcReduction="20000"/>
          </a:bodyPr>
          <a:lstStyle/>
          <a:p>
            <a:r>
              <a:rPr lang="fr-FR" dirty="0"/>
              <a:t>Le code militaire islamique respecte </a:t>
            </a:r>
            <a:r>
              <a:rPr lang="fr-FR" dirty="0" smtClean="0"/>
              <a:t>les </a:t>
            </a:r>
            <a:r>
              <a:rPr lang="fr-FR" dirty="0"/>
              <a:t>lieux de culte (Coran : El Hajj, 40) et </a:t>
            </a:r>
            <a:endParaRPr lang="ar-DZ" dirty="0" smtClean="0"/>
          </a:p>
          <a:p>
            <a:pPr algn="ctr">
              <a:buNone/>
            </a:pPr>
            <a:r>
              <a:rPr lang="ar-DZ" b="1" dirty="0" smtClean="0"/>
              <a:t>‘’ولولا دفع الله الناس بعضهم ببعض لهدمت صوامع وبيع وصلوات ومساجد يذكر فيها اسم الله </a:t>
            </a:r>
            <a:r>
              <a:rPr lang="ar-DZ" b="1" dirty="0" err="1" smtClean="0"/>
              <a:t>كثيرا’’</a:t>
            </a:r>
            <a:r>
              <a:rPr lang="ar-DZ" b="1" dirty="0" smtClean="0"/>
              <a:t> </a:t>
            </a:r>
          </a:p>
          <a:p>
            <a:r>
              <a:rPr lang="fr-FR" dirty="0" smtClean="0"/>
              <a:t>les infrastructures </a:t>
            </a:r>
            <a:r>
              <a:rPr lang="fr-FR" dirty="0"/>
              <a:t>publiques (Coran : 2, 205). </a:t>
            </a:r>
            <a:endParaRPr lang="ar-DZ" dirty="0" smtClean="0"/>
          </a:p>
          <a:p>
            <a:pPr algn="ctr">
              <a:buNone/>
            </a:pPr>
            <a:r>
              <a:rPr lang="ar-DZ" b="1" dirty="0" smtClean="0"/>
              <a:t>‘’</a:t>
            </a:r>
            <a:r>
              <a:rPr lang="ar-DZ" b="1" dirty="0" err="1" smtClean="0"/>
              <a:t>واذا</a:t>
            </a:r>
            <a:r>
              <a:rPr lang="ar-DZ" b="1" dirty="0" smtClean="0"/>
              <a:t> تولى سعى في الارض ليفسد فيها </a:t>
            </a:r>
            <a:r>
              <a:rPr lang="ar-DZ" b="1" dirty="0" err="1" smtClean="0"/>
              <a:t>ىيهلك</a:t>
            </a:r>
            <a:r>
              <a:rPr lang="ar-DZ" b="1" dirty="0" smtClean="0"/>
              <a:t> الحرث والنسل، والله لا يحب </a:t>
            </a:r>
            <a:r>
              <a:rPr lang="ar-DZ" b="1" dirty="0" err="1" smtClean="0"/>
              <a:t>الفساد’’</a:t>
            </a:r>
            <a:endParaRPr lang="fr-FR" b="1" dirty="0" smtClean="0"/>
          </a:p>
          <a:p>
            <a:r>
              <a:rPr lang="fr-FR" dirty="0"/>
              <a:t>Le Calife Omar a garanti aux habitants chrétiens de Jérusalem tous leurs lieux de culte et même les habitations annexes qui leur étaient attachées.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Times New Roman" pitchFamily="18" charset="0"/>
                <a:cs typeface="Times New Roman" pitchFamily="18" charset="0"/>
              </a:rPr>
              <a:t>Interdiction de détruire les récoltes</a:t>
            </a:r>
            <a:endParaRPr lang="fr-FR" sz="3200" b="1" dirty="0">
              <a:latin typeface="Times New Roman" pitchFamily="18" charset="0"/>
              <a:cs typeface="Times New Roman" pitchFamily="18" charset="0"/>
            </a:endParaRPr>
          </a:p>
        </p:txBody>
      </p:sp>
      <p:sp>
        <p:nvSpPr>
          <p:cNvPr id="3" name="Espace réservé du contenu 2"/>
          <p:cNvSpPr>
            <a:spLocks noGrp="1"/>
          </p:cNvSpPr>
          <p:nvPr>
            <p:ph idx="1"/>
          </p:nvPr>
        </p:nvSpPr>
        <p:spPr/>
        <p:txBody>
          <a:bodyPr/>
          <a:lstStyle/>
          <a:p>
            <a:r>
              <a:rPr lang="fr-FR" dirty="0"/>
              <a:t>Il existe par ailleurs des hadiths du prophète (QSSL) lesquels interdisent la destruction des récoltes et du cheptel ainsi que tous moyens de vie comme les palmiers ou les arbres fruitiers.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2218258"/>
          </a:xfrm>
        </p:spPr>
        <p:txBody>
          <a:bodyPr>
            <a:normAutofit/>
          </a:bodyPr>
          <a:lstStyle/>
          <a:p>
            <a:r>
              <a:rPr lang="fr-FR" sz="3200" b="1" dirty="0" smtClean="0"/>
              <a:t>Déclarations adoptées par l’Organisation de la Conférence Islamique (O.C.I)</a:t>
            </a:r>
            <a:endParaRPr lang="fr-FR" sz="3200" dirty="0"/>
          </a:p>
        </p:txBody>
      </p:sp>
      <p:sp>
        <p:nvSpPr>
          <p:cNvPr id="3" name="Espace réservé du contenu 2"/>
          <p:cNvSpPr>
            <a:spLocks noGrp="1"/>
          </p:cNvSpPr>
          <p:nvPr>
            <p:ph idx="1"/>
          </p:nvPr>
        </p:nvSpPr>
        <p:spPr>
          <a:xfrm>
            <a:off x="457200" y="2996952"/>
            <a:ext cx="8229600" cy="3129211"/>
          </a:xfrm>
        </p:spPr>
        <p:txBody>
          <a:bodyPr/>
          <a:lstStyle/>
          <a:p>
            <a:r>
              <a:rPr lang="fr-FR" b="1" dirty="0" smtClean="0"/>
              <a:t>La Déclaration de Decca sur les droits de l’homme en Islam</a:t>
            </a:r>
            <a:r>
              <a:rPr lang="ar-DZ" b="1" dirty="0" smtClean="0"/>
              <a:t> </a:t>
            </a:r>
            <a:r>
              <a:rPr lang="fr-FR" b="1" dirty="0" smtClean="0"/>
              <a:t>de 1983 </a:t>
            </a:r>
            <a:endParaRPr lang="ar-DZ" b="1" dirty="0" smtClean="0"/>
          </a:p>
          <a:p>
            <a:r>
              <a:rPr lang="fr-FR" b="1" dirty="0" smtClean="0"/>
              <a:t>Déclaration du Caire sur les droits de l’homme en Islam de 1991 </a:t>
            </a:r>
            <a:endParaRPr lang="fr-FR"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571480"/>
            <a:ext cx="8229600" cy="5554683"/>
          </a:xfrm>
        </p:spPr>
        <p:txBody>
          <a:bodyPr>
            <a:normAutofit/>
          </a:bodyPr>
          <a:lstStyle/>
          <a:p>
            <a:pPr algn="ctr">
              <a:buNone/>
            </a:pPr>
            <a:r>
              <a:rPr lang="fr-FR" sz="6000" b="1" dirty="0" smtClean="0"/>
              <a:t>La dignité humaine préconisée </a:t>
            </a:r>
          </a:p>
          <a:p>
            <a:pPr algn="ctr">
              <a:buNone/>
            </a:pPr>
            <a:r>
              <a:rPr lang="fr-FR" sz="6000" b="1" dirty="0" smtClean="0"/>
              <a:t>par l’Islam </a:t>
            </a:r>
          </a:p>
          <a:p>
            <a:pPr algn="ctr">
              <a:buNone/>
            </a:pPr>
            <a:r>
              <a:rPr lang="fr-FR" sz="6000" b="1" dirty="0" smtClean="0"/>
              <a:t>en tout temps</a:t>
            </a:r>
            <a:endParaRPr lang="fr-FR" sz="60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Respect de la nature humaine</a:t>
            </a:r>
            <a:endParaRPr lang="fr-FR" dirty="0"/>
          </a:p>
        </p:txBody>
      </p:sp>
      <p:sp>
        <p:nvSpPr>
          <p:cNvPr id="3" name="Espace réservé du contenu 2"/>
          <p:cNvSpPr>
            <a:spLocks noGrp="1"/>
          </p:cNvSpPr>
          <p:nvPr>
            <p:ph idx="1"/>
          </p:nvPr>
        </p:nvSpPr>
        <p:spPr/>
        <p:txBody>
          <a:bodyPr>
            <a:normAutofit/>
          </a:bodyPr>
          <a:lstStyle/>
          <a:p>
            <a:r>
              <a:rPr lang="fr-FR" dirty="0" smtClean="0"/>
              <a:t>trouve ses fondements dans le Coran, la sunna et les autres sources du droit musulman</a:t>
            </a:r>
          </a:p>
          <a:p>
            <a:r>
              <a:rPr lang="fr-FR" dirty="0" smtClean="0"/>
              <a:t>le Coran définit pour l’être humain un statut intangible : l’être humain est sacré. De nombreux versets  soulignent ce principe fondamental : «</a:t>
            </a:r>
            <a:r>
              <a:rPr lang="fr-FR" i="1" dirty="0" smtClean="0"/>
              <a:t>Certes, nous avons honoré  les être humains</a:t>
            </a:r>
            <a:r>
              <a:rPr lang="fr-FR" dirty="0" smtClean="0"/>
              <a:t>». (Coran : 17, 70)</a:t>
            </a:r>
          </a:p>
          <a:p>
            <a:pPr algn="ctr">
              <a:buNone/>
            </a:pPr>
            <a:r>
              <a:rPr lang="ar-EG" sz="4000" b="1" dirty="0" smtClean="0"/>
              <a:t>وَلَقَدْ كَرَّمْنَا </a:t>
            </a:r>
            <a:r>
              <a:rPr lang="ar-EG" sz="4000" b="1" dirty="0" err="1" smtClean="0"/>
              <a:t>بَنِى</a:t>
            </a:r>
            <a:r>
              <a:rPr lang="ar-EG" sz="4000" b="1" dirty="0" smtClean="0"/>
              <a:t>ٓ </a:t>
            </a:r>
            <a:r>
              <a:rPr lang="ar-EG" sz="4000" b="1" dirty="0" err="1" smtClean="0"/>
              <a:t>ءَادَمَ</a:t>
            </a:r>
            <a:r>
              <a:rPr lang="fr-FR" sz="4000" b="1" dirty="0" smtClean="0"/>
              <a:t>  </a:t>
            </a:r>
          </a:p>
          <a:p>
            <a:endParaRPr lang="fr-F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dirty="0" smtClean="0"/>
              <a:t>Caractère sacré de la personne humaine</a:t>
            </a:r>
            <a:endParaRPr lang="fr-FR" sz="3200" dirty="0"/>
          </a:p>
        </p:txBody>
      </p:sp>
      <p:sp>
        <p:nvSpPr>
          <p:cNvPr id="3" name="Espace réservé du contenu 2"/>
          <p:cNvSpPr>
            <a:spLocks noGrp="1"/>
          </p:cNvSpPr>
          <p:nvPr>
            <p:ph idx="1"/>
          </p:nvPr>
        </p:nvSpPr>
        <p:spPr/>
        <p:txBody>
          <a:bodyPr>
            <a:normAutofit fontScale="92500" lnSpcReduction="20000"/>
          </a:bodyPr>
          <a:lstStyle/>
          <a:p>
            <a:r>
              <a:rPr lang="fr-FR" dirty="0" smtClean="0"/>
              <a:t>La Charia proclame comme principe éthique de base le caractère sacré de la personne humaine. </a:t>
            </a:r>
          </a:p>
          <a:p>
            <a:r>
              <a:rPr lang="fr-FR" dirty="0" smtClean="0"/>
              <a:t>Pour Dieu, en effet, l’être humain est sacré (Coran, 17 : 70). Il jouit d’une inviolabilité absolue. </a:t>
            </a:r>
          </a:p>
          <a:p>
            <a:r>
              <a:rPr lang="fr-FR" dirty="0" smtClean="0"/>
              <a:t>Le corps de l’homme appartient à Dieu, il a été confié à l’homme qui est en quelque sorte un ‘dépositaire légal’. Ce dernier doit non seulement l’entretenir mais doit s’abstenir de lui porter atteinte. Ainsi, il doit le nourrir, le soigner, le protéger…</a:t>
            </a:r>
            <a:endParaRPr lang="fr-F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500042"/>
            <a:ext cx="8229600" cy="1143000"/>
          </a:xfrm>
        </p:spPr>
        <p:txBody>
          <a:bodyPr>
            <a:normAutofit fontScale="90000"/>
          </a:bodyPr>
          <a:lstStyle/>
          <a:p>
            <a:r>
              <a:rPr lang="fr-FR" sz="3100" b="1" i="1" dirty="0" smtClean="0"/>
              <a:t>La</a:t>
            </a:r>
            <a:r>
              <a:rPr lang="fr-FR" sz="3100" b="1" dirty="0" smtClean="0"/>
              <a:t> vie est un don de Dieu, l’être humain doit la respecter et s’interdire d’y attenter. (Coran : 5, 32</a:t>
            </a:r>
            <a:r>
              <a:rPr lang="fr-FR" b="1" dirty="0" smtClean="0"/>
              <a:t>)</a:t>
            </a:r>
            <a:endParaRPr lang="fr-FR" b="1" dirty="0"/>
          </a:p>
        </p:txBody>
      </p:sp>
      <p:sp>
        <p:nvSpPr>
          <p:cNvPr id="3" name="Espace réservé du contenu 2"/>
          <p:cNvSpPr>
            <a:spLocks noGrp="1"/>
          </p:cNvSpPr>
          <p:nvPr>
            <p:ph idx="1"/>
          </p:nvPr>
        </p:nvSpPr>
        <p:spPr/>
        <p:txBody>
          <a:bodyPr>
            <a:normAutofit lnSpcReduction="10000"/>
          </a:bodyPr>
          <a:lstStyle/>
          <a:p>
            <a:r>
              <a:rPr lang="fr-FR" dirty="0" smtClean="0"/>
              <a:t>Cette règle est générale et concerne tous les humains à moins d’une justification légale : </a:t>
            </a:r>
            <a:r>
              <a:rPr lang="fr-FR" sz="2800" i="1" dirty="0" smtClean="0"/>
              <a:t>«Quiconque tue une personne non convaincue de meurtre ou de dépravation sur terre est à assimiler au meurtrier de tout le genre humain ! Quiconque fait revivre une personne doit être considéré comme ayant fait revivre tout le genre humain ! »</a:t>
            </a:r>
            <a:r>
              <a:rPr lang="fr-FR" sz="2800" b="1" i="1" dirty="0" smtClean="0"/>
              <a:t> </a:t>
            </a:r>
            <a:r>
              <a:rPr lang="fr-FR" sz="2800" i="1" dirty="0" smtClean="0"/>
              <a:t>(Coran, 5 :32)</a:t>
            </a:r>
          </a:p>
          <a:p>
            <a:pPr algn="r"/>
            <a:r>
              <a:rPr lang="ar-EG" sz="3600" b="1" dirty="0" smtClean="0"/>
              <a:t>َمن قَتَلَ نَفْسًۢا بِغَيْرِ نَفْسٍ أَوْ فَسَادٍۢ </a:t>
            </a:r>
            <a:r>
              <a:rPr lang="ar-EG" sz="3600" b="1" dirty="0" err="1" smtClean="0"/>
              <a:t>فِى</a:t>
            </a:r>
            <a:r>
              <a:rPr lang="ar-EG" sz="3600" b="1" dirty="0" smtClean="0"/>
              <a:t> ٱلْأَرْضِ فَكَأَنَّمَا قَتَلَ ٱلنَّاسَ جَمِيعًۭا</a:t>
            </a:r>
            <a:endParaRPr lang="fr-FR" sz="36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t>Vivant ou mort: toujours digne</a:t>
            </a:r>
            <a:endParaRPr lang="fr-FR" sz="3200" b="1" dirty="0"/>
          </a:p>
        </p:txBody>
      </p:sp>
      <p:sp>
        <p:nvSpPr>
          <p:cNvPr id="3" name="Espace réservé du contenu 2"/>
          <p:cNvSpPr>
            <a:spLocks noGrp="1"/>
          </p:cNvSpPr>
          <p:nvPr>
            <p:ph idx="1"/>
          </p:nvPr>
        </p:nvSpPr>
        <p:spPr/>
        <p:txBody>
          <a:bodyPr/>
          <a:lstStyle/>
          <a:p>
            <a:r>
              <a:rPr lang="fr-FR" dirty="0" smtClean="0"/>
              <a:t>Au même titre, le cadavre bénéficie d’un statut spécial, il n’est pas permis de le mutiler, d’attenter à son intégrité ou même de profaner une sépulture. </a:t>
            </a:r>
          </a:p>
          <a:p>
            <a:r>
              <a:rPr lang="fr-FR" dirty="0" smtClean="0"/>
              <a:t>A fortiori, l’Islam condamne les sévices physiques et la torture.  </a:t>
            </a:r>
          </a:p>
          <a:p>
            <a:endParaRPr lang="fr-F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t>Pas de contrainte</a:t>
            </a:r>
            <a:endParaRPr lang="fr-FR" sz="3200" b="1" dirty="0"/>
          </a:p>
        </p:txBody>
      </p:sp>
      <p:sp>
        <p:nvSpPr>
          <p:cNvPr id="3" name="Espace réservé du contenu 2"/>
          <p:cNvSpPr>
            <a:spLocks noGrp="1"/>
          </p:cNvSpPr>
          <p:nvPr>
            <p:ph idx="1"/>
          </p:nvPr>
        </p:nvSpPr>
        <p:spPr/>
        <p:txBody>
          <a:bodyPr>
            <a:normAutofit fontScale="77500" lnSpcReduction="20000"/>
          </a:bodyPr>
          <a:lstStyle/>
          <a:p>
            <a:r>
              <a:rPr lang="fr-FR" dirty="0" smtClean="0"/>
              <a:t>L’un des principes de base de l’Islam : </a:t>
            </a:r>
            <a:r>
              <a:rPr lang="fr-FR" b="1" dirty="0" smtClean="0">
                <a:solidFill>
                  <a:srgbClr val="FF0000"/>
                </a:solidFill>
              </a:rPr>
              <a:t>ne point contraindre les gens à embrasser la religion</a:t>
            </a:r>
            <a:r>
              <a:rPr lang="fr-FR" dirty="0" smtClean="0"/>
              <a:t> : « Point de contrainte en religion ! » (Coran, 2, 256) </a:t>
            </a:r>
            <a:endParaRPr lang="ar-DZ" dirty="0" smtClean="0"/>
          </a:p>
          <a:p>
            <a:pPr algn="ctr">
              <a:buNone/>
            </a:pPr>
            <a:r>
              <a:rPr lang="ar-DZ" b="1" dirty="0" smtClean="0"/>
              <a:t>‘’لا </a:t>
            </a:r>
            <a:r>
              <a:rPr lang="ar-DZ" b="1" dirty="0" err="1" smtClean="0"/>
              <a:t>اكراه</a:t>
            </a:r>
            <a:r>
              <a:rPr lang="ar-DZ" b="1" dirty="0" smtClean="0"/>
              <a:t> في الدين’’</a:t>
            </a:r>
            <a:endParaRPr lang="fr-FR" b="1" dirty="0" smtClean="0"/>
          </a:p>
          <a:p>
            <a:r>
              <a:rPr lang="fr-FR" dirty="0" smtClean="0"/>
              <a:t>Dieu s’il avait voulu, il aurait pu imposer une seule religion à tous les êtres, c’est pour cela que le Coran interpelle le prophète de l’Islam et à travers lui les croyants afin </a:t>
            </a:r>
            <a:r>
              <a:rPr lang="fr-FR" b="1" dirty="0" smtClean="0">
                <a:solidFill>
                  <a:srgbClr val="FF0000"/>
                </a:solidFill>
              </a:rPr>
              <a:t>d’éviter toute contrainte</a:t>
            </a:r>
            <a:r>
              <a:rPr lang="fr-FR" dirty="0" smtClean="0"/>
              <a:t> en la matière : « Si ton Seigneur l’avait voulu, tous ceux qui sont sur terre croiraient [en lui] dans leur totalité. Est-ce à toi de contraindre les hommes à être croyants. «  (Coran 10, 99) </a:t>
            </a:r>
            <a:endParaRPr lang="ar-DZ" dirty="0" smtClean="0"/>
          </a:p>
          <a:p>
            <a:pPr algn="ctr">
              <a:buNone/>
            </a:pPr>
            <a:r>
              <a:rPr lang="ar-DZ" b="1" dirty="0" smtClean="0"/>
              <a:t>‘’ولو شاء ربك لآمن من في </a:t>
            </a:r>
            <a:r>
              <a:rPr lang="ar-DZ" b="1" dirty="0" err="1" smtClean="0"/>
              <a:t>الارض</a:t>
            </a:r>
            <a:r>
              <a:rPr lang="ar-DZ" b="1" dirty="0" smtClean="0"/>
              <a:t> كلهم جميعا أفأنت تكره الناس حتى يكونوا مؤمنين’’</a:t>
            </a:r>
            <a:endParaRPr lang="fr-FR" b="1" dirty="0"/>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1784</TotalTime>
  <Words>1372</Words>
  <Application>Microsoft Office PowerPoint</Application>
  <PresentationFormat>Affichage à l'écran (4:3)</PresentationFormat>
  <Paragraphs>159</Paragraphs>
  <Slides>38</Slides>
  <Notes>1</Notes>
  <HiddenSlides>0</HiddenSlides>
  <MMClips>0</MMClips>
  <ScaleCrop>false</ScaleCrop>
  <HeadingPairs>
    <vt:vector size="4" baseType="variant">
      <vt:variant>
        <vt:lpstr>Thème</vt:lpstr>
      </vt:variant>
      <vt:variant>
        <vt:i4>1</vt:i4>
      </vt:variant>
      <vt:variant>
        <vt:lpstr>Titres des diapositives</vt:lpstr>
      </vt:variant>
      <vt:variant>
        <vt:i4>38</vt:i4>
      </vt:variant>
    </vt:vector>
  </HeadingPairs>
  <TitlesOfParts>
    <vt:vector size="39" baseType="lpstr">
      <vt:lpstr>Thème Office</vt:lpstr>
      <vt:lpstr>Préservation de la dignité humaine en temps de conflit armé :  quelles contributions de l’Islam ? Pr Mostefa KHIATI</vt:lpstr>
      <vt:lpstr>La dignité de la personne humaine</vt:lpstr>
      <vt:lpstr>En droit international</vt:lpstr>
      <vt:lpstr>Diapositive 4</vt:lpstr>
      <vt:lpstr>Respect de la nature humaine</vt:lpstr>
      <vt:lpstr>Caractère sacré de la personne humaine</vt:lpstr>
      <vt:lpstr>La vie est un don de Dieu, l’être humain doit la respecter et s’interdire d’y attenter. (Coran : 5, 32)</vt:lpstr>
      <vt:lpstr>Vivant ou mort: toujours digne</vt:lpstr>
      <vt:lpstr>Pas de contrainte</vt:lpstr>
      <vt:lpstr>L’Islam invite au dialogue</vt:lpstr>
      <vt:lpstr>Les monothéistes bénéficient d’un statut spécial</vt:lpstr>
      <vt:lpstr>Pas de contrainte</vt:lpstr>
      <vt:lpstr>Le traité du respect de la dignité</vt:lpstr>
      <vt:lpstr>Pas de coercition</vt:lpstr>
      <vt:lpstr>Pas de désordre</vt:lpstr>
      <vt:lpstr>Pas de blasphème</vt:lpstr>
      <vt:lpstr>Pas de blasphème</vt:lpstr>
      <vt:lpstr>Pas de blasphèmes</vt:lpstr>
      <vt:lpstr>Plus généralement, l’Islam recommande :</vt:lpstr>
      <vt:lpstr>Plus globalement, l’Islam condamne:</vt:lpstr>
      <vt:lpstr>Diapositive 21</vt:lpstr>
      <vt:lpstr>Tous les actes obéissent à la morale</vt:lpstr>
      <vt:lpstr>Ethique et DH islamique</vt:lpstr>
      <vt:lpstr>‘’Combattez mais ne faites pas d’excès’’</vt:lpstr>
      <vt:lpstr>‘’Combattez mais ne faites pas d’excès’’</vt:lpstr>
      <vt:lpstr>Ethique et DH islamique</vt:lpstr>
      <vt:lpstr>Pas d’embargo alimentaire</vt:lpstr>
      <vt:lpstr>Préserver les vies humaines</vt:lpstr>
      <vt:lpstr>Pas de punitions collectives</vt:lpstr>
      <vt:lpstr>Les prisonniers de guerre </vt:lpstr>
      <vt:lpstr>Prisonniers blessés</vt:lpstr>
      <vt:lpstr>dommages collatéraux  nettoyage ethnique </vt:lpstr>
      <vt:lpstr>Les non-combattants </vt:lpstr>
      <vt:lpstr>Recommandations du Calife Abou Bekr</vt:lpstr>
      <vt:lpstr>Interdiction du vol et du viol</vt:lpstr>
      <vt:lpstr>Respect des lieux de culte et des…</vt:lpstr>
      <vt:lpstr>Interdiction de détruire les récoltes</vt:lpstr>
      <vt:lpstr>Déclarations adoptées par l’Organisation de la Conférence Islamique (O.C.I)</vt:lpstr>
    </vt:vector>
  </TitlesOfParts>
  <Company>Organisation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TOE</dc:creator>
  <cp:lastModifiedBy>forem</cp:lastModifiedBy>
  <cp:revision>138</cp:revision>
  <dcterms:created xsi:type="dcterms:W3CDTF">2013-01-24T14:49:21Z</dcterms:created>
  <dcterms:modified xsi:type="dcterms:W3CDTF">2014-10-29T20:18:42Z</dcterms:modified>
</cp:coreProperties>
</file>