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400800" cx="109728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44">
          <p15:clr>
            <a:srgbClr val="A4A3A4"/>
          </p15:clr>
        </p15:guide>
        <p15:guide id="2" pos="6797">
          <p15:clr>
            <a:srgbClr val="A4A3A4"/>
          </p15:clr>
        </p15:guide>
        <p15:guide id="3" pos="115">
          <p15:clr>
            <a:srgbClr val="9AA0A6"/>
          </p15:clr>
        </p15:guide>
        <p15:guide id="4" orient="horz" pos="546">
          <p15:clr>
            <a:srgbClr val="9AA0A6"/>
          </p15:clr>
        </p15:guide>
        <p15:guide id="5" orient="horz" pos="36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44" orient="horz"/>
        <p:guide pos="6797"/>
        <p:guide pos="115"/>
        <p:guide pos="546" orient="horz"/>
        <p:guide pos="36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c520569a_0_40:notes"/>
          <p:cNvSpPr/>
          <p:nvPr>
            <p:ph idx="2" type="sldImg"/>
          </p:nvPr>
        </p:nvSpPr>
        <p:spPr>
          <a:xfrm>
            <a:off x="490020" y="685800"/>
            <a:ext cx="587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c52056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d4f6fa3bd_0_887:notes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d4f6fa3bd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ce8aba53b_0_4:notes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ce8aba5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df684fad9_0_10:notes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df684fa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df684fad9_0_148:notes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df684fad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df684fad9_0_22:notes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df684fa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e011fad44_2_0:notes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e011fad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f684fad9_0_44:notes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f684fa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e011fad44_10_4:notes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e011fad44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df684fad9_0_55:notes"/>
          <p:cNvSpPr/>
          <p:nvPr>
            <p:ph idx="2" type="sldImg"/>
          </p:nvPr>
        </p:nvSpPr>
        <p:spPr>
          <a:xfrm>
            <a:off x="490158" y="685800"/>
            <a:ext cx="587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df684fa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74050" y="926582"/>
            <a:ext cx="10224600" cy="2554200"/>
          </a:xfrm>
          <a:prstGeom prst="rect">
            <a:avLst/>
          </a:prstGeom>
        </p:spPr>
        <p:txBody>
          <a:bodyPr anchorCtr="0" anchor="b" bIns="111075" lIns="111075" spcFirstLastPara="1" rIns="111075" wrap="square" tIns="111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4040" y="3526911"/>
            <a:ext cx="10224600" cy="9864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74040" y="1376511"/>
            <a:ext cx="10224600" cy="2443500"/>
          </a:xfrm>
          <a:prstGeom prst="rect">
            <a:avLst/>
          </a:prstGeom>
        </p:spPr>
        <p:txBody>
          <a:bodyPr anchorCtr="0" anchor="b" bIns="111075" lIns="111075" spcFirstLastPara="1" rIns="111075" wrap="square" tIns="111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74040" y="3922769"/>
            <a:ext cx="10224600" cy="16188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74040" y="2676613"/>
            <a:ext cx="10224600" cy="10476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74040" y="553809"/>
            <a:ext cx="10224600" cy="7128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74040" y="1434191"/>
            <a:ext cx="10224600" cy="42516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74040" y="553809"/>
            <a:ext cx="10224600" cy="7128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74040" y="1434191"/>
            <a:ext cx="4800000" cy="42516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798880" y="1434191"/>
            <a:ext cx="4800000" cy="42516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74040" y="553809"/>
            <a:ext cx="10224600" cy="7128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74040" y="691413"/>
            <a:ext cx="3369600" cy="940500"/>
          </a:xfrm>
          <a:prstGeom prst="rect">
            <a:avLst/>
          </a:prstGeom>
        </p:spPr>
        <p:txBody>
          <a:bodyPr anchorCtr="0" anchor="b" bIns="111075" lIns="111075" spcFirstLastPara="1" rIns="111075" wrap="square" tIns="111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74040" y="1729280"/>
            <a:ext cx="3369600" cy="39567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19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19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19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1900"/>
              </a:spcBef>
              <a:spcAft>
                <a:spcPts val="19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88300" y="560187"/>
            <a:ext cx="7641300" cy="50907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86400" y="-156"/>
            <a:ext cx="5486400" cy="64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8600" y="1534618"/>
            <a:ext cx="4854300" cy="1844700"/>
          </a:xfrm>
          <a:prstGeom prst="rect">
            <a:avLst/>
          </a:prstGeom>
        </p:spPr>
        <p:txBody>
          <a:bodyPr anchorCtr="0" anchor="b" bIns="111075" lIns="111075" spcFirstLastPara="1" rIns="111075" wrap="square" tIns="111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8600" y="3488271"/>
            <a:ext cx="4854300" cy="1536900"/>
          </a:xfrm>
          <a:prstGeom prst="rect">
            <a:avLst/>
          </a:prstGeom>
        </p:spPr>
        <p:txBody>
          <a:bodyPr anchorCtr="0" anchor="t" bIns="111075" lIns="111075" spcFirstLastPara="1" rIns="111075" wrap="square" tIns="1110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927400" y="901071"/>
            <a:ext cx="4604400" cy="45984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19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19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19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1900"/>
              </a:spcBef>
              <a:spcAft>
                <a:spcPts val="19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74040" y="5264716"/>
            <a:ext cx="7198500" cy="7530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4040" y="553809"/>
            <a:ext cx="10224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075" lIns="111075" spcFirstLastPara="1" rIns="111075" wrap="square" tIns="111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4040" y="1434191"/>
            <a:ext cx="102246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075" lIns="111075" spcFirstLastPara="1" rIns="111075" wrap="square" tIns="1110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0166949" y="5803114"/>
            <a:ext cx="658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1150272">
            <a:off x="1840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4388496">
            <a:off x="1297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4388496">
            <a:off x="2633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1150272">
            <a:off x="2324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1150272">
            <a:off x="2287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4388496">
            <a:off x="1743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4388496">
            <a:off x="3079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-1150272">
            <a:off x="2770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-9649728">
            <a:off x="1840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flipH="1" rot="6411504">
            <a:off x="1297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flipH="1" rot="6411504">
            <a:off x="2633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flipH="1" rot="-9649728">
            <a:off x="2324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 rot="-9649728">
            <a:off x="2287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flipH="1" rot="6411504">
            <a:off x="1743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flipH="1" rot="6411504">
            <a:off x="3079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flipH="1" rot="-9649728">
            <a:off x="2770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 rot="1150272">
            <a:off x="11152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flipH="1" rot="-4388496">
            <a:off x="1148599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flipH="1" rot="-4388496">
            <a:off x="10149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flipH="1" rot="1150272">
            <a:off x="10669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flipH="1" rot="1150272">
            <a:off x="10706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flipH="1" rot="-4388496">
            <a:off x="1103980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flipH="1" rot="-4388496">
            <a:off x="9703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flipH="1" rot="1150272">
            <a:off x="10222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9649728">
            <a:off x="11152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-6411504">
            <a:off x="1148599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-6411504">
            <a:off x="10149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9649728">
            <a:off x="10669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9649728">
            <a:off x="10706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-6411504">
            <a:off x="1103980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-6411504">
            <a:off x="9703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rot="9649728">
            <a:off x="10222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-1150272">
            <a:off x="18604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4388496">
            <a:off x="18061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rot="4388496">
            <a:off x="19397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-1150272">
            <a:off x="19088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rot="-1150272">
            <a:off x="19051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rot="4388496">
            <a:off x="18507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4388496">
            <a:off x="19843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rot="-1150272">
            <a:off x="19534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flipH="1" rot="-9649728">
            <a:off x="18604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flipH="1" rot="6411504">
            <a:off x="18061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flipH="1" rot="6411504">
            <a:off x="19397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 flipH="1" rot="-9649728">
            <a:off x="19088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flipH="1" rot="-9649728">
            <a:off x="19051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flipH="1" rot="6411504">
            <a:off x="18507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flipH="1" rot="6411504">
            <a:off x="19843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flipH="1" rot="-9649728">
            <a:off x="19534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flipH="1" rot="1150272">
            <a:off x="27916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flipH="1" rot="-4388496">
            <a:off x="2824999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flipH="1" rot="-4388496">
            <a:off x="26913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flipH="1" rot="1150272">
            <a:off x="27433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 flipH="1" rot="1150272">
            <a:off x="27470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flipH="1" rot="-4388496">
            <a:off x="2780380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flipH="1" rot="-4388496">
            <a:off x="26467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 flipH="1" rot="1150272">
            <a:off x="26986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rot="9649728">
            <a:off x="27916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-6411504">
            <a:off x="2824999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-6411504">
            <a:off x="26913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9649728">
            <a:off x="27433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rot="9649728">
            <a:off x="27470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 rot="-6411504">
            <a:off x="2780380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rot="-6411504">
            <a:off x="26467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 rot="9649728">
            <a:off x="26986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rot="-1150272">
            <a:off x="36130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4388496">
            <a:off x="35587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rot="4388496">
            <a:off x="36923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rot="-1150272">
            <a:off x="36614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rot="-1150272">
            <a:off x="36577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rot="4388496">
            <a:off x="36033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rot="4388496">
            <a:off x="37369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-1150272">
            <a:off x="37060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flipH="1" rot="-9649728">
            <a:off x="36130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flipH="1" rot="6411504">
            <a:off x="35587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flipH="1" rot="6411504">
            <a:off x="36923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flipH="1" rot="-9649728">
            <a:off x="36614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flipH="1" rot="-9649728">
            <a:off x="36577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flipH="1" rot="6411504">
            <a:off x="36033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 flipH="1" rot="6411504">
            <a:off x="37369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 flipH="1" rot="-9649728">
            <a:off x="37060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 flipH="1" rot="1150272">
            <a:off x="45442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 flipH="1" rot="-4388496">
            <a:off x="4577599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 flipH="1" rot="-4388496">
            <a:off x="44439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 flipH="1" rot="1150272">
            <a:off x="44959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flipH="1" rot="1150272">
            <a:off x="44996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flipH="1" rot="-4388496">
            <a:off x="4532980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flipH="1" rot="-4388496">
            <a:off x="43993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flipH="1" rot="1150272">
            <a:off x="44512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rot="9649728">
            <a:off x="45442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-6411504">
            <a:off x="4577599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 rot="-6411504">
            <a:off x="44439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9649728">
            <a:off x="44959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9649728">
            <a:off x="44996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-6411504">
            <a:off x="4532980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-6411504">
            <a:off x="43993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rot="9649728">
            <a:off x="44512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 rot="-1150272">
            <a:off x="52894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 rot="4388496">
            <a:off x="52351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 rot="4388496">
            <a:off x="53687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 rot="-1150272">
            <a:off x="53378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 rot="-1150272">
            <a:off x="53341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 rot="4388496">
            <a:off x="52797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 rot="4388496">
            <a:off x="54133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 rot="-1150272">
            <a:off x="53824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 flipH="1" rot="-9649728">
            <a:off x="52894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 flipH="1" rot="6411504">
            <a:off x="52351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 flipH="1" rot="6411504">
            <a:off x="53687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 flipH="1" rot="-9649728">
            <a:off x="53378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 flipH="1" rot="-9649728">
            <a:off x="53341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 flipH="1" rot="6411504">
            <a:off x="52797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 flipH="1" rot="6411504">
            <a:off x="54133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 flipH="1" rot="-9649728">
            <a:off x="53824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 flipH="1" rot="1150272">
            <a:off x="62206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 flipH="1" rot="-4388496">
            <a:off x="6253999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 flipH="1" rot="-4388496">
            <a:off x="61203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 flipH="1" rot="1150272">
            <a:off x="61723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 flipH="1" rot="1150272">
            <a:off x="61760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 flipH="1" rot="-4388496">
            <a:off x="6209380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 flipH="1" rot="-4388496">
            <a:off x="60757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 flipH="1" rot="1150272">
            <a:off x="61276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 rot="9649728">
            <a:off x="62206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 rot="-6411504">
            <a:off x="6253999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 rot="-6411504">
            <a:off x="61203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 rot="9649728">
            <a:off x="61723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 rot="9649728">
            <a:off x="61760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 rot="-6411504">
            <a:off x="6209380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 rot="-6411504">
            <a:off x="60757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9649728">
            <a:off x="61276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flipH="1" rot="-9649728">
            <a:off x="1840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flipH="1" rot="6411504">
            <a:off x="1297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flipH="1" rot="6411504">
            <a:off x="2633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flipH="1" rot="-9649728">
            <a:off x="2324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flipH="1" rot="-9649728">
            <a:off x="2287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flipH="1" rot="6411504">
            <a:off x="1743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flipH="1" rot="6411504">
            <a:off x="3079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flipH="1" rot="-9649728">
            <a:off x="2770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9649728">
            <a:off x="11152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6411504">
            <a:off x="1148599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6411504">
            <a:off x="10149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9649728">
            <a:off x="10669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 rot="9649728">
            <a:off x="10706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 rot="-6411504">
            <a:off x="1103980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 rot="-6411504">
            <a:off x="9703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 rot="9649728">
            <a:off x="10222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 flipH="1" rot="-9649728">
            <a:off x="18604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 flipH="1" rot="6411504">
            <a:off x="18061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 flipH="1" rot="6411504">
            <a:off x="19397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/>
          <p:nvPr/>
        </p:nvSpPr>
        <p:spPr>
          <a:xfrm flipH="1" rot="-9649728">
            <a:off x="19088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/>
          <p:nvPr/>
        </p:nvSpPr>
        <p:spPr>
          <a:xfrm flipH="1" rot="-9649728">
            <a:off x="19051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"/>
          <p:cNvSpPr/>
          <p:nvPr/>
        </p:nvSpPr>
        <p:spPr>
          <a:xfrm flipH="1" rot="6411504">
            <a:off x="18507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 flipH="1" rot="6411504">
            <a:off x="19843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 flipH="1" rot="-9649728">
            <a:off x="19534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 rot="9649728">
            <a:off x="27916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 rot="-6411504">
            <a:off x="2824999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 rot="-6411504">
            <a:off x="26913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 rot="9649728">
            <a:off x="27433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 rot="9649728">
            <a:off x="27470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 rot="-6411504">
            <a:off x="2780380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 rot="-6411504">
            <a:off x="26467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 rot="9649728">
            <a:off x="26986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 rot="-1150272">
            <a:off x="1840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 rot="4388496">
            <a:off x="1297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 rot="4388496">
            <a:off x="2633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 rot="-1150272">
            <a:off x="2324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rot="-1150272">
            <a:off x="2287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 rot="4388496">
            <a:off x="1743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 rot="4388496">
            <a:off x="3079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 rot="-1150272">
            <a:off x="2770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 flipH="1" rot="1150272">
            <a:off x="11152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 flipH="1" rot="-4388496">
            <a:off x="1148599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 flipH="1" rot="-4388496">
            <a:off x="10149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 flipH="1" rot="1150272">
            <a:off x="10669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 flipH="1" rot="1150272">
            <a:off x="10706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 flipH="1" rot="-4388496">
            <a:off x="1103980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 flipH="1" rot="-4388496">
            <a:off x="9703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 flipH="1" rot="1150272">
            <a:off x="10222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rot="-1150272">
            <a:off x="18604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rot="4388496">
            <a:off x="18061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rot="4388496">
            <a:off x="19397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rot="-1150272">
            <a:off x="19088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 rot="-1150272">
            <a:off x="19051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 rot="4388496">
            <a:off x="18507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 rot="4388496">
            <a:off x="19843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 rot="-1150272">
            <a:off x="19534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/>
          <p:nvPr/>
        </p:nvSpPr>
        <p:spPr>
          <a:xfrm flipH="1" rot="1150272">
            <a:off x="27916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 flipH="1" rot="-4388496">
            <a:off x="2824999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 flipH="1" rot="-4388496">
            <a:off x="26913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 flipH="1" rot="1150272">
            <a:off x="27433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 flipH="1" rot="1150272">
            <a:off x="27470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 flipH="1" rot="-4388496">
            <a:off x="2780380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 flipH="1" rot="-4388496">
            <a:off x="26467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 flipH="1" rot="1150272">
            <a:off x="26986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 flipH="1" rot="-9649728">
            <a:off x="36130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 flipH="1" rot="6411504">
            <a:off x="35587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/>
          <p:nvPr/>
        </p:nvSpPr>
        <p:spPr>
          <a:xfrm flipH="1" rot="6411504">
            <a:off x="36923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 flipH="1" rot="-9649728">
            <a:off x="36614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 flipH="1" rot="-9649728">
            <a:off x="36577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 flipH="1" rot="6411504">
            <a:off x="36033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 flipH="1" rot="6411504">
            <a:off x="37369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"/>
          <p:cNvSpPr/>
          <p:nvPr/>
        </p:nvSpPr>
        <p:spPr>
          <a:xfrm flipH="1" rot="-9649728">
            <a:off x="37060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 rot="9649728">
            <a:off x="45442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rot="-6411504">
            <a:off x="4577599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/>
          <p:nvPr/>
        </p:nvSpPr>
        <p:spPr>
          <a:xfrm rot="-6411504">
            <a:off x="44439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 rot="9649728">
            <a:off x="44959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 rot="9649728">
            <a:off x="44996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 rot="-6411504">
            <a:off x="4532980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rot="-6411504">
            <a:off x="43993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 rot="9649728">
            <a:off x="44512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 flipH="1" rot="-9649728">
            <a:off x="52894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 flipH="1" rot="6411504">
            <a:off x="52351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 flipH="1" rot="6411504">
            <a:off x="53687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 flipH="1" rot="-9649728">
            <a:off x="53378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 flipH="1" rot="-9649728">
            <a:off x="53341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 flipH="1" rot="6411504">
            <a:off x="52797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 flipH="1" rot="6411504">
            <a:off x="54133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 flipH="1" rot="-9649728">
            <a:off x="53824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 rot="9649728">
            <a:off x="62206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 rot="-6411504">
            <a:off x="6253999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 rot="-6411504">
            <a:off x="61203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 rot="9649728">
            <a:off x="61723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 rot="9649728">
            <a:off x="61760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 rot="-6411504">
            <a:off x="6209380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 rot="-6411504">
            <a:off x="60757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 rot="9649728">
            <a:off x="61276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-1150272">
            <a:off x="36130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rot="4388496">
            <a:off x="35587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 rot="4388496">
            <a:off x="36923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 rot="-1150272">
            <a:off x="36614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 rot="-1150272">
            <a:off x="36577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 rot="4388496">
            <a:off x="36033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 rot="4388496">
            <a:off x="37369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 rot="-1150272">
            <a:off x="37060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 flipH="1" rot="1150272">
            <a:off x="45442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 flipH="1" rot="-4388496">
            <a:off x="4577599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 flipH="1" rot="-4388496">
            <a:off x="44439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 flipH="1" rot="1150272">
            <a:off x="44959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 flipH="1" rot="1150272">
            <a:off x="44996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 flipH="1" rot="-4388496">
            <a:off x="4532980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 flipH="1" rot="-4388496">
            <a:off x="43993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 flipH="1" rot="1150272">
            <a:off x="44512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 rot="-1150272">
            <a:off x="52894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 rot="4388496">
            <a:off x="52351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 rot="4388496">
            <a:off x="53687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 rot="-1150272">
            <a:off x="53378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 rot="-1150272">
            <a:off x="53341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 rot="4388496">
            <a:off x="52797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 rot="4388496">
            <a:off x="54133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 rot="-1150272">
            <a:off x="53824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 flipH="1" rot="1150272">
            <a:off x="62206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 flipH="1" rot="-4388496">
            <a:off x="6253999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 flipH="1" rot="-4388496">
            <a:off x="61203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 flipH="1" rot="1150272">
            <a:off x="61723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 flipH="1" rot="1150272">
            <a:off x="61760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 flipH="1" rot="-4388496">
            <a:off x="6209380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 flipH="1" rot="-4388496">
            <a:off x="60757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 flipH="1" rot="1150272">
            <a:off x="61276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 rot="-1150272">
            <a:off x="6889694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 rot="4388496">
            <a:off x="6835334" y="4521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 rot="4388496">
            <a:off x="6968947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 rot="-1150272">
            <a:off x="6938006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"/>
          <p:cNvSpPr/>
          <p:nvPr/>
        </p:nvSpPr>
        <p:spPr>
          <a:xfrm rot="-1150272">
            <a:off x="6934313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/>
          <p:nvPr/>
        </p:nvSpPr>
        <p:spPr>
          <a:xfrm rot="4388496">
            <a:off x="6879953" y="4754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"/>
          <p:cNvSpPr/>
          <p:nvPr/>
        </p:nvSpPr>
        <p:spPr>
          <a:xfrm rot="4388496">
            <a:off x="70135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"/>
          <p:cNvSpPr/>
          <p:nvPr/>
        </p:nvSpPr>
        <p:spPr>
          <a:xfrm rot="-1150272">
            <a:off x="6982625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 flipH="1" rot="-9649728">
            <a:off x="6889694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"/>
          <p:cNvSpPr/>
          <p:nvPr/>
        </p:nvSpPr>
        <p:spPr>
          <a:xfrm flipH="1" rot="6411504">
            <a:off x="6835334" y="12700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"/>
          <p:cNvSpPr/>
          <p:nvPr/>
        </p:nvSpPr>
        <p:spPr>
          <a:xfrm flipH="1" rot="6411504">
            <a:off x="6968947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 flipH="1" rot="-9649728">
            <a:off x="6938006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 flipH="1" rot="-9649728">
            <a:off x="6934313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 flipH="1" rot="6411504">
            <a:off x="6879953" y="12466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 flipH="1" rot="6411504">
            <a:off x="70135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 flipH="1" rot="-9649728">
            <a:off x="6982625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 flipH="1" rot="1150272">
            <a:off x="7820825" y="3561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 flipH="1" rot="-4388496">
            <a:off x="7720585" y="40847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 flipH="1" rot="1150272">
            <a:off x="7772513" y="5053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/>
          <p:nvPr/>
        </p:nvSpPr>
        <p:spPr>
          <a:xfrm flipH="1" rot="1150272">
            <a:off x="7776206" y="3794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 flipH="1" rot="-4388496">
            <a:off x="7675966" y="4318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 flipH="1" rot="1150272">
            <a:off x="7727894" y="52866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 rot="9649728">
            <a:off x="7820825" y="13618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 rot="-6411504">
            <a:off x="7720585" y="13136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 rot="9649728">
            <a:off x="7772513" y="12127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 rot="9649728">
            <a:off x="7776206" y="133855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 rot="-6411504">
            <a:off x="7675966" y="12903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 rot="9649728">
            <a:off x="7727894" y="11893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 flipH="1" rot="-9649728">
            <a:off x="6889694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 flipH="1" rot="6411504">
            <a:off x="6835334" y="50587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 flipH="1" rot="6411504">
            <a:off x="6968947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 flipH="1" rot="-9649728">
            <a:off x="6938006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 flipH="1" rot="-9649728">
            <a:off x="6934313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 flipH="1" rot="6411504">
            <a:off x="6879953" y="50353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 flipH="1" rot="6411504">
            <a:off x="70135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 flipH="1" rot="-9649728">
            <a:off x="6982625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 rot="9649728">
            <a:off x="7820825" y="5150583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 rot="-6411504">
            <a:off x="7720585" y="51023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 rot="9649728">
            <a:off x="7772513" y="500140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 rot="9649728">
            <a:off x="7776206" y="5127252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 rot="-6411504">
            <a:off x="7675966" y="50790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 rot="9649728">
            <a:off x="7727894" y="4978079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 rot="-1150272">
            <a:off x="6889694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"/>
          <p:cNvSpPr/>
          <p:nvPr/>
        </p:nvSpPr>
        <p:spPr>
          <a:xfrm rot="4388496">
            <a:off x="6835334" y="5917246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/>
          <p:nvPr/>
        </p:nvSpPr>
        <p:spPr>
          <a:xfrm rot="4388496">
            <a:off x="6968947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 rot="-1150272">
            <a:off x="6938006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 rot="-1150272">
            <a:off x="6934313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 rot="4388496">
            <a:off x="6879953" y="5940577"/>
            <a:ext cx="382749" cy="73055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 rot="4388496">
            <a:off x="70135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/>
          <p:nvPr/>
        </p:nvSpPr>
        <p:spPr>
          <a:xfrm rot="-1150272">
            <a:off x="6982625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 flipH="1" rot="1150272">
            <a:off x="7820825" y="5821264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 flipH="1" rot="-4388496">
            <a:off x="7720585" y="5873569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"/>
          <p:cNvSpPr/>
          <p:nvPr/>
        </p:nvSpPr>
        <p:spPr>
          <a:xfrm flipH="1" rot="1150272">
            <a:off x="7772513" y="597043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 flipH="1" rot="1150272">
            <a:off x="7776206" y="5844595"/>
            <a:ext cx="361763" cy="7715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 flipH="1" rot="-4388496">
            <a:off x="7675966" y="5896900"/>
            <a:ext cx="382749" cy="73055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 flipH="1" rot="1150272">
            <a:off x="7727894" y="5993768"/>
            <a:ext cx="361763" cy="7715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 txBox="1"/>
          <p:nvPr/>
        </p:nvSpPr>
        <p:spPr>
          <a:xfrm>
            <a:off x="3524625" y="3198604"/>
            <a:ext cx="4111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925" lIns="109925" spcFirstLastPara="1" rIns="109925" wrap="square" tIns="109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DF5D"/>
                </a:solidFill>
              </a:rPr>
              <a:t>– Upgrading Jan-Dhan Darshak app</a:t>
            </a:r>
            <a:endParaRPr sz="2400">
              <a:solidFill>
                <a:srgbClr val="0DDF5D"/>
              </a:solidFill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3140425" y="1743804"/>
            <a:ext cx="4267200" cy="15819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28575">
              <a:srgbClr val="0EF065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DDF5D"/>
                </a:solidFill>
              </a:rPr>
              <a:t>PS:   MK21</a:t>
            </a:r>
            <a:endParaRPr sz="4500">
              <a:solidFill>
                <a:srgbClr val="0DDF5D"/>
              </a:solidFill>
            </a:endParaRPr>
          </a:p>
        </p:txBody>
      </p:sp>
      <p:sp>
        <p:nvSpPr>
          <p:cNvPr id="368" name="Google Shape;368;p13"/>
          <p:cNvSpPr/>
          <p:nvPr/>
        </p:nvSpPr>
        <p:spPr>
          <a:xfrm rot="-1149881">
            <a:off x="519862" y="2393918"/>
            <a:ext cx="2316588" cy="49369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 rot="4388728">
            <a:off x="172755" y="3008402"/>
            <a:ext cx="2449104" cy="467267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 rot="4388728">
            <a:off x="1028008" y="2728982"/>
            <a:ext cx="2449104" cy="467267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 rot="-1149881">
            <a:off x="829104" y="3348251"/>
            <a:ext cx="2316588" cy="49369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 rot="-1149881">
            <a:off x="805467" y="2543174"/>
            <a:ext cx="2316588" cy="493694"/>
          </a:xfrm>
          <a:prstGeom prst="roundRect">
            <a:avLst>
              <a:gd fmla="val 50000" name="adj"/>
            </a:avLst>
          </a:prstGeom>
          <a:solidFill>
            <a:srgbClr val="D73F2D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 rot="4388728">
            <a:off x="458360" y="3157658"/>
            <a:ext cx="2449104" cy="467267"/>
          </a:xfrm>
          <a:prstGeom prst="roundRect">
            <a:avLst>
              <a:gd fmla="val 50000" name="adj"/>
            </a:avLst>
          </a:prstGeom>
          <a:solidFill>
            <a:srgbClr val="FFDD2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"/>
          <p:cNvSpPr/>
          <p:nvPr/>
        </p:nvSpPr>
        <p:spPr>
          <a:xfrm rot="4388728">
            <a:off x="1313613" y="2878238"/>
            <a:ext cx="2449104" cy="467267"/>
          </a:xfrm>
          <a:prstGeom prst="roundRect">
            <a:avLst>
              <a:gd fmla="val 50000" name="adj"/>
            </a:avLst>
          </a:prstGeom>
          <a:solidFill>
            <a:srgbClr val="56A445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 rot="-1149881">
            <a:off x="1114709" y="3497508"/>
            <a:ext cx="2316588" cy="493694"/>
          </a:xfrm>
          <a:prstGeom prst="roundRect">
            <a:avLst>
              <a:gd fmla="val 50000" name="adj"/>
            </a:avLst>
          </a:prstGeom>
          <a:solidFill>
            <a:srgbClr val="2076B7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7837650" y="100"/>
            <a:ext cx="3135300" cy="64005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109925" lIns="109925" spcFirstLastPara="1" rIns="109925" wrap="square" tIns="109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 txBox="1"/>
          <p:nvPr/>
        </p:nvSpPr>
        <p:spPr>
          <a:xfrm>
            <a:off x="7843825" y="2411099"/>
            <a:ext cx="3135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Muskan Khandelwal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7843825" y="3049877"/>
            <a:ext cx="3135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Ishaan Rawat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7843825" y="3690696"/>
            <a:ext cx="3135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Anish Jangra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13"/>
          <p:cNvSpPr txBox="1"/>
          <p:nvPr/>
        </p:nvSpPr>
        <p:spPr>
          <a:xfrm>
            <a:off x="7842425" y="4331515"/>
            <a:ext cx="3135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Divya Rawat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7843825" y="4975081"/>
            <a:ext cx="3135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Mansi Joshi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13"/>
          <p:cNvSpPr txBox="1"/>
          <p:nvPr/>
        </p:nvSpPr>
        <p:spPr>
          <a:xfrm>
            <a:off x="7842425" y="5615900"/>
            <a:ext cx="3135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Shrey Jain</a:t>
            </a:r>
            <a:br>
              <a:rPr b="1"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13"/>
          <p:cNvSpPr txBox="1"/>
          <p:nvPr/>
        </p:nvSpPr>
        <p:spPr>
          <a:xfrm>
            <a:off x="7836250" y="414476"/>
            <a:ext cx="31353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Name: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QuackQuackQuack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13"/>
          <p:cNvSpPr txBox="1"/>
          <p:nvPr/>
        </p:nvSpPr>
        <p:spPr>
          <a:xfrm>
            <a:off x="7843825" y="1851715"/>
            <a:ext cx="31353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075" lIns="111075" spcFirstLastPara="1" rIns="111075" wrap="square" tIns="1110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5" name="Google Shape;3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" y="2074"/>
            <a:ext cx="2404475" cy="15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561" y="-5923"/>
            <a:ext cx="3299121" cy="15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3"/>
          <p:cNvPicPr preferRelativeResize="0"/>
          <p:nvPr/>
        </p:nvPicPr>
        <p:blipFill rotWithShape="1">
          <a:blip r:embed="rId5">
            <a:alphaModFix/>
          </a:blip>
          <a:srcRect b="7835" l="5793" r="6022" t="7826"/>
          <a:stretch/>
        </p:blipFill>
        <p:spPr>
          <a:xfrm>
            <a:off x="5298050" y="1900"/>
            <a:ext cx="2545775" cy="15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/>
          <p:nvPr/>
        </p:nvSpPr>
        <p:spPr>
          <a:xfrm>
            <a:off x="3495000" y="1940550"/>
            <a:ext cx="3982800" cy="2519700"/>
          </a:xfrm>
          <a:prstGeom prst="rect">
            <a:avLst/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75C554"/>
                </a:solidFill>
              </a:rPr>
              <a:t>Thank You!</a:t>
            </a:r>
            <a:endParaRPr b="1" sz="3800">
              <a:solidFill>
                <a:srgbClr val="75C5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4"/>
          <p:cNvPicPr preferRelativeResize="0"/>
          <p:nvPr/>
        </p:nvPicPr>
        <p:blipFill rotWithShape="1">
          <a:blip r:embed="rId3">
            <a:alphaModFix/>
          </a:blip>
          <a:srcRect b="0" l="1517" r="1798" t="0"/>
          <a:stretch/>
        </p:blipFill>
        <p:spPr>
          <a:xfrm>
            <a:off x="2711025" y="571500"/>
            <a:ext cx="553465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 update </a:t>
            </a:r>
            <a:r>
              <a:rPr lang="en" sz="2000"/>
              <a:t>Jan-Dhan-Darshak App: Unresolved &amp; Inefficiently-solved Use Cases</a:t>
            </a:r>
            <a:endParaRPr sz="2000"/>
          </a:p>
        </p:txBody>
      </p:sp>
      <p:sp>
        <p:nvSpPr>
          <p:cNvPr id="398" name="Google Shape;398;p15"/>
          <p:cNvSpPr/>
          <p:nvPr/>
        </p:nvSpPr>
        <p:spPr>
          <a:xfrm>
            <a:off x="182875" y="672150"/>
            <a:ext cx="106035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2834025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Design Principles</a:t>
            </a:r>
            <a:endParaRPr sz="1200"/>
          </a:p>
        </p:txBody>
      </p:sp>
      <p:sp>
        <p:nvSpPr>
          <p:cNvPr id="400" name="Google Shape;400;p15"/>
          <p:cNvSpPr/>
          <p:nvPr/>
        </p:nvSpPr>
        <p:spPr>
          <a:xfrm>
            <a:off x="914400" y="5943588"/>
            <a:ext cx="1919400" cy="270000"/>
          </a:xfrm>
          <a:prstGeom prst="homePlate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Problems with JDD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6446215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Adding New</a:t>
            </a:r>
            <a:r>
              <a:rPr lang="en" sz="1200">
                <a:solidFill>
                  <a:schemeClr val="dk1"/>
                </a:solidFill>
              </a:rPr>
              <a:t> Func.</a:t>
            </a:r>
            <a:endParaRPr sz="1200"/>
          </a:p>
        </p:txBody>
      </p:sp>
      <p:sp>
        <p:nvSpPr>
          <p:cNvPr id="402" name="Google Shape;402;p15"/>
          <p:cNvSpPr/>
          <p:nvPr/>
        </p:nvSpPr>
        <p:spPr>
          <a:xfrm>
            <a:off x="8252300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Summary</a:t>
            </a:r>
            <a:endParaRPr sz="1200"/>
          </a:p>
        </p:txBody>
      </p:sp>
      <p:sp>
        <p:nvSpPr>
          <p:cNvPr id="403" name="Google Shape;403;p15"/>
          <p:cNvSpPr/>
          <p:nvPr/>
        </p:nvSpPr>
        <p:spPr>
          <a:xfrm>
            <a:off x="4640258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Re-imagining Func.</a:t>
            </a:r>
            <a:endParaRPr sz="1200"/>
          </a:p>
        </p:txBody>
      </p:sp>
      <p:pic>
        <p:nvPicPr>
          <p:cNvPr id="404" name="Google Shape;404;p15"/>
          <p:cNvPicPr preferRelativeResize="0"/>
          <p:nvPr/>
        </p:nvPicPr>
        <p:blipFill rotWithShape="1">
          <a:blip r:embed="rId3">
            <a:alphaModFix/>
          </a:blip>
          <a:srcRect b="0" l="0" r="0" t="3790"/>
          <a:stretch/>
        </p:blipFill>
        <p:spPr>
          <a:xfrm>
            <a:off x="182875" y="865075"/>
            <a:ext cx="2347758" cy="489405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5"/>
          <p:cNvSpPr txBox="1"/>
          <p:nvPr/>
        </p:nvSpPr>
        <p:spPr>
          <a:xfrm>
            <a:off x="3980147" y="3832475"/>
            <a:ext cx="2604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Bad User Experience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Can’t use a smartphone well?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Difficult to use the JDD app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Entire map shaded blue &amp; purple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6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UX very troublesome!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Target user base has this segment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6" name="Google Shape;406;p15"/>
          <p:cNvSpPr txBox="1"/>
          <p:nvPr/>
        </p:nvSpPr>
        <p:spPr>
          <a:xfrm>
            <a:off x="2633291" y="3420211"/>
            <a:ext cx="3951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Nightmare for digitally-challenged users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6769432" y="3420211"/>
            <a:ext cx="3951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JDD? Why not Google?</a:t>
            </a:r>
            <a:endParaRPr/>
          </a:p>
        </p:txBody>
      </p:sp>
      <p:cxnSp>
        <p:nvCxnSpPr>
          <p:cNvPr id="408" name="Google Shape;408;p15"/>
          <p:cNvCxnSpPr/>
          <p:nvPr/>
        </p:nvCxnSpPr>
        <p:spPr>
          <a:xfrm flipH="1" rot="10800000">
            <a:off x="2562667" y="3373928"/>
            <a:ext cx="8225400" cy="5400"/>
          </a:xfrm>
          <a:prstGeom prst="straightConnector1">
            <a:avLst/>
          </a:prstGeom>
          <a:noFill/>
          <a:ln cap="flat" cmpd="sng" w="9525">
            <a:solidFill>
              <a:srgbClr val="0CD35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9" name="Google Shape;409;p15"/>
          <p:cNvSpPr/>
          <p:nvPr/>
        </p:nvSpPr>
        <p:spPr>
          <a:xfrm rot="10800000">
            <a:off x="6567896" y="3336663"/>
            <a:ext cx="228600" cy="192600"/>
          </a:xfrm>
          <a:prstGeom prst="triangle">
            <a:avLst>
              <a:gd fmla="val 50000" name="adj"/>
            </a:avLst>
          </a:prstGeom>
          <a:solidFill>
            <a:srgbClr val="0CD358"/>
          </a:solidFill>
          <a:ln>
            <a:noFill/>
          </a:ln>
        </p:spPr>
        <p:txBody>
          <a:bodyPr anchorCtr="0" anchor="ctr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2633139" y="3782480"/>
            <a:ext cx="39516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>
            <a:off x="6769612" y="3782480"/>
            <a:ext cx="39516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 txBox="1"/>
          <p:nvPr/>
        </p:nvSpPr>
        <p:spPr>
          <a:xfrm>
            <a:off x="8116625" y="3832475"/>
            <a:ext cx="2604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“ATMs near me”, “Banks near me”, “Post office near me”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These searches will render </a:t>
            </a:r>
            <a:br>
              <a:rPr lang="en" sz="1200"/>
            </a:br>
            <a:r>
              <a:rPr lang="en" sz="1200"/>
              <a:t>more comprehensible </a:t>
            </a:r>
            <a:br>
              <a:rPr lang="en" sz="1200"/>
            </a:br>
            <a:r>
              <a:rPr lang="en" sz="1200"/>
              <a:t>results!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google is the easiest, it’s dynamic too</a:t>
            </a:r>
            <a:endParaRPr sz="1200"/>
          </a:p>
        </p:txBody>
      </p:sp>
      <p:sp>
        <p:nvSpPr>
          <p:cNvPr id="413" name="Google Shape;413;p15"/>
          <p:cNvSpPr txBox="1"/>
          <p:nvPr/>
        </p:nvSpPr>
        <p:spPr>
          <a:xfrm>
            <a:off x="5009734" y="963196"/>
            <a:ext cx="332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DATA DUMP!</a:t>
            </a:r>
            <a:endParaRPr/>
          </a:p>
        </p:txBody>
      </p:sp>
      <p:cxnSp>
        <p:nvCxnSpPr>
          <p:cNvPr id="414" name="Google Shape;414;p15"/>
          <p:cNvCxnSpPr/>
          <p:nvPr/>
        </p:nvCxnSpPr>
        <p:spPr>
          <a:xfrm flipH="1" rot="10800000">
            <a:off x="2560325" y="916925"/>
            <a:ext cx="8225400" cy="5400"/>
          </a:xfrm>
          <a:prstGeom prst="straightConnector1">
            <a:avLst/>
          </a:prstGeom>
          <a:noFill/>
          <a:ln cap="flat" cmpd="sng" w="9525">
            <a:solidFill>
              <a:srgbClr val="0CD35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5" name="Google Shape;415;p15"/>
          <p:cNvSpPr/>
          <p:nvPr/>
        </p:nvSpPr>
        <p:spPr>
          <a:xfrm rot="10800000">
            <a:off x="6567891" y="868680"/>
            <a:ext cx="228600" cy="192600"/>
          </a:xfrm>
          <a:prstGeom prst="triangle">
            <a:avLst>
              <a:gd fmla="val 50000" name="adj"/>
            </a:avLst>
          </a:prstGeom>
          <a:solidFill>
            <a:srgbClr val="0CD358"/>
          </a:solidFill>
          <a:ln>
            <a:noFill/>
          </a:ln>
        </p:spPr>
        <p:txBody>
          <a:bodyPr anchorCtr="0" anchor="ctr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2636993" y="1325880"/>
            <a:ext cx="80904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2677741" y="1453347"/>
            <a:ext cx="1919400" cy="175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Too much to Load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Poor Map visibility and inaccuracies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Illogical to show ATMs that are 15km away!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18" name="Google Shape;418;p15"/>
          <p:cNvSpPr/>
          <p:nvPr/>
        </p:nvSpPr>
        <p:spPr>
          <a:xfrm>
            <a:off x="4707311" y="1453347"/>
            <a:ext cx="1919400" cy="175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Too much to Load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On a slow data connection,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Sluggish data retrieval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Slow location detection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19" name="Google Shape;419;p15"/>
          <p:cNvSpPr/>
          <p:nvPr/>
        </p:nvSpPr>
        <p:spPr>
          <a:xfrm>
            <a:off x="6737677" y="1453347"/>
            <a:ext cx="1919400" cy="175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No Navigation feature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Location of spots are visible but 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No OPTION to navigate to any of them </a:t>
            </a:r>
            <a:endParaRPr sz="1200"/>
          </a:p>
        </p:txBody>
      </p:sp>
      <p:sp>
        <p:nvSpPr>
          <p:cNvPr id="420" name="Google Shape;420;p15"/>
          <p:cNvSpPr/>
          <p:nvPr/>
        </p:nvSpPr>
        <p:spPr>
          <a:xfrm>
            <a:off x="8767247" y="1453347"/>
            <a:ext cx="1919400" cy="175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Inaccurate Information</a:t>
            </a:r>
            <a:endParaRPr b="1" sz="1200"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/>
              <a:t>Users found location inaccuracies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isn’t dynamic, non-functional ATMs</a:t>
            </a:r>
            <a:endParaRPr sz="1200"/>
          </a:p>
        </p:txBody>
      </p:sp>
      <p:pic>
        <p:nvPicPr>
          <p:cNvPr id="421" name="Google Shape;421;p15"/>
          <p:cNvPicPr preferRelativeResize="0"/>
          <p:nvPr/>
        </p:nvPicPr>
        <p:blipFill rotWithShape="1">
          <a:blip r:embed="rId4">
            <a:alphaModFix/>
          </a:blip>
          <a:srcRect b="0" l="7485" r="7357" t="0"/>
          <a:stretch/>
        </p:blipFill>
        <p:spPr>
          <a:xfrm>
            <a:off x="2637000" y="3951550"/>
            <a:ext cx="1343150" cy="157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512" y="4050792"/>
            <a:ext cx="1343150" cy="137538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5"/>
          <p:cNvSpPr txBox="1"/>
          <p:nvPr/>
        </p:nvSpPr>
        <p:spPr>
          <a:xfrm>
            <a:off x="10295373" y="59436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01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/>
          <p:nvPr/>
        </p:nvSpPr>
        <p:spPr>
          <a:xfrm>
            <a:off x="302998" y="4077108"/>
            <a:ext cx="2926200" cy="130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9A144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6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Jan-Dhan-Darshak App, the enabler of Financial Inclusion Initiative (PMJDY/NMFI)</a:t>
            </a:r>
            <a:endParaRPr sz="2000"/>
          </a:p>
        </p:txBody>
      </p:sp>
      <p:sp>
        <p:nvSpPr>
          <p:cNvPr id="430" name="Google Shape;430;p16"/>
          <p:cNvSpPr/>
          <p:nvPr/>
        </p:nvSpPr>
        <p:spPr>
          <a:xfrm>
            <a:off x="182875" y="672150"/>
            <a:ext cx="106035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6"/>
          <p:cNvSpPr/>
          <p:nvPr/>
        </p:nvSpPr>
        <p:spPr>
          <a:xfrm>
            <a:off x="2834025" y="594364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Design Principles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914400" y="5943588"/>
            <a:ext cx="1919400" cy="2700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Problems with JDD</a:t>
            </a:r>
            <a:endParaRPr sz="1200"/>
          </a:p>
        </p:txBody>
      </p:sp>
      <p:sp>
        <p:nvSpPr>
          <p:cNvPr id="433" name="Google Shape;433;p16"/>
          <p:cNvSpPr/>
          <p:nvPr/>
        </p:nvSpPr>
        <p:spPr>
          <a:xfrm>
            <a:off x="6446215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Adding New Func.</a:t>
            </a:r>
            <a:endParaRPr sz="1200"/>
          </a:p>
        </p:txBody>
      </p:sp>
      <p:sp>
        <p:nvSpPr>
          <p:cNvPr id="434" name="Google Shape;434;p16"/>
          <p:cNvSpPr/>
          <p:nvPr/>
        </p:nvSpPr>
        <p:spPr>
          <a:xfrm>
            <a:off x="8252300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Summary</a:t>
            </a:r>
            <a:endParaRPr sz="1200"/>
          </a:p>
        </p:txBody>
      </p:sp>
      <p:sp>
        <p:nvSpPr>
          <p:cNvPr id="435" name="Google Shape;435;p16"/>
          <p:cNvSpPr/>
          <p:nvPr/>
        </p:nvSpPr>
        <p:spPr>
          <a:xfrm>
            <a:off x="4640258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Re-imagining Func.</a:t>
            </a:r>
            <a:endParaRPr sz="1200"/>
          </a:p>
        </p:txBody>
      </p:sp>
      <p:sp>
        <p:nvSpPr>
          <p:cNvPr id="436" name="Google Shape;436;p16"/>
          <p:cNvSpPr txBox="1"/>
          <p:nvPr/>
        </p:nvSpPr>
        <p:spPr>
          <a:xfrm>
            <a:off x="10295373" y="59436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02</a:t>
            </a:r>
            <a:endParaRPr sz="1200"/>
          </a:p>
        </p:txBody>
      </p:sp>
      <p:sp>
        <p:nvSpPr>
          <p:cNvPr id="437" name="Google Shape;437;p16"/>
          <p:cNvSpPr txBox="1"/>
          <p:nvPr/>
        </p:nvSpPr>
        <p:spPr>
          <a:xfrm>
            <a:off x="280314" y="971658"/>
            <a:ext cx="297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Principle</a:t>
            </a:r>
            <a:endParaRPr/>
          </a:p>
        </p:txBody>
      </p:sp>
      <p:cxnSp>
        <p:nvCxnSpPr>
          <p:cNvPr id="438" name="Google Shape;438;p16"/>
          <p:cNvCxnSpPr/>
          <p:nvPr/>
        </p:nvCxnSpPr>
        <p:spPr>
          <a:xfrm flipH="1" rot="10800000">
            <a:off x="192624" y="925375"/>
            <a:ext cx="10607100" cy="5400"/>
          </a:xfrm>
          <a:prstGeom prst="straightConnector1">
            <a:avLst/>
          </a:prstGeom>
          <a:noFill/>
          <a:ln cap="flat" cmpd="sng" w="9525">
            <a:solidFill>
              <a:srgbClr val="0CD35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9" name="Google Shape;439;p16"/>
          <p:cNvSpPr/>
          <p:nvPr/>
        </p:nvSpPr>
        <p:spPr>
          <a:xfrm>
            <a:off x="280200" y="1333925"/>
            <a:ext cx="297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"/>
          <p:cNvSpPr txBox="1"/>
          <p:nvPr/>
        </p:nvSpPr>
        <p:spPr>
          <a:xfrm>
            <a:off x="3441346" y="975650"/>
            <a:ext cx="3159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Address It?</a:t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3441224" y="1338775"/>
            <a:ext cx="31593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 rot="10800000">
            <a:off x="5383563" y="866155"/>
            <a:ext cx="228600" cy="192600"/>
          </a:xfrm>
          <a:prstGeom prst="triangle">
            <a:avLst>
              <a:gd fmla="val 50000" name="adj"/>
            </a:avLst>
          </a:prstGeom>
          <a:solidFill>
            <a:srgbClr val="0CD358"/>
          </a:solidFill>
          <a:ln>
            <a:noFill/>
          </a:ln>
        </p:spPr>
        <p:txBody>
          <a:bodyPr anchorCtr="0" anchor="ctr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 txBox="1"/>
          <p:nvPr/>
        </p:nvSpPr>
        <p:spPr>
          <a:xfrm>
            <a:off x="6781827" y="975650"/>
            <a:ext cx="393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6781676" y="1338775"/>
            <a:ext cx="393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 txBox="1"/>
          <p:nvPr/>
        </p:nvSpPr>
        <p:spPr>
          <a:xfrm>
            <a:off x="220654" y="1395004"/>
            <a:ext cx="297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Banking the unbanked</a:t>
            </a:r>
            <a:endParaRPr b="1" sz="1200"/>
          </a:p>
        </p:txBody>
      </p:sp>
      <p:sp>
        <p:nvSpPr>
          <p:cNvPr id="446" name="Google Shape;446;p16"/>
          <p:cNvSpPr txBox="1"/>
          <p:nvPr/>
        </p:nvSpPr>
        <p:spPr>
          <a:xfrm>
            <a:off x="3430771" y="1551396"/>
            <a:ext cx="3159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Locate Nearby Financial Features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Locate Nearby Financial Features Suited To A Common Task (e.g. Withdraw Money)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Digitally-challenged friendly &amp; easy to understand User Interface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7" name="Google Shape;447;p16"/>
          <p:cNvSpPr txBox="1"/>
          <p:nvPr/>
        </p:nvSpPr>
        <p:spPr>
          <a:xfrm>
            <a:off x="6771252" y="1551396"/>
            <a:ext cx="393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way we’ve served the original purpose of the App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Better Financial Inclusion of People with no idea of how banking system works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More users, </a:t>
            </a:r>
            <a:r>
              <a:rPr lang="en" sz="1200">
                <a:solidFill>
                  <a:schemeClr val="dk1"/>
                </a:solidFill>
              </a:rPr>
              <a:t>whose literacy restricted their inclusion,</a:t>
            </a:r>
            <a:r>
              <a:rPr lang="en" sz="1200">
                <a:solidFill>
                  <a:schemeClr val="dk1"/>
                </a:solidFill>
              </a:rPr>
              <a:t> can now be included!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8" name="Google Shape;448;p16"/>
          <p:cNvSpPr txBox="1"/>
          <p:nvPr/>
        </p:nvSpPr>
        <p:spPr>
          <a:xfrm>
            <a:off x="269739" y="3376204"/>
            <a:ext cx="297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Securing the unsecured</a:t>
            </a:r>
            <a:endParaRPr b="1" sz="1200"/>
          </a:p>
        </p:txBody>
      </p:sp>
      <p:sp>
        <p:nvSpPr>
          <p:cNvPr id="449" name="Google Shape;449;p16"/>
          <p:cNvSpPr txBox="1"/>
          <p:nvPr/>
        </p:nvSpPr>
        <p:spPr>
          <a:xfrm>
            <a:off x="3430771" y="3761196"/>
            <a:ext cx="3159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Insurance &amp; Pension policy information, calculation &amp; application section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Locate nearby FTs for finding more information</a:t>
            </a:r>
            <a:endParaRPr sz="1200"/>
          </a:p>
        </p:txBody>
      </p:sp>
      <p:sp>
        <p:nvSpPr>
          <p:cNvPr id="450" name="Google Shape;450;p16"/>
          <p:cNvSpPr txBox="1"/>
          <p:nvPr/>
        </p:nvSpPr>
        <p:spPr>
          <a:xfrm>
            <a:off x="6771252" y="3761196"/>
            <a:ext cx="393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“Knowledge is Choice, Choice is Power” - More users now know about policies remotely, tackling COVID-19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Policies not only implemented from a bank only, see all   available options for it</a:t>
            </a:r>
            <a:endParaRPr sz="1200"/>
          </a:p>
        </p:txBody>
      </p:sp>
      <p:pic>
        <p:nvPicPr>
          <p:cNvPr id="451" name="Google Shape;451;p16"/>
          <p:cNvPicPr preferRelativeResize="0"/>
          <p:nvPr/>
        </p:nvPicPr>
        <p:blipFill rotWithShape="1">
          <a:blip r:embed="rId3">
            <a:alphaModFix/>
          </a:blip>
          <a:srcRect b="0" l="7485" r="7357" t="0"/>
          <a:stretch/>
        </p:blipFill>
        <p:spPr>
          <a:xfrm>
            <a:off x="279567" y="1983061"/>
            <a:ext cx="564316" cy="65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640" y="1985357"/>
            <a:ext cx="655950" cy="65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16"/>
          <p:cNvCxnSpPr>
            <a:stCxn id="451" idx="3"/>
            <a:endCxn id="452" idx="1"/>
          </p:cNvCxnSpPr>
          <p:nvPr/>
        </p:nvCxnSpPr>
        <p:spPr>
          <a:xfrm>
            <a:off x="843884" y="2312245"/>
            <a:ext cx="17499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454" name="Google Shape;454;p16"/>
          <p:cNvPicPr preferRelativeResize="0"/>
          <p:nvPr/>
        </p:nvPicPr>
        <p:blipFill rotWithShape="1">
          <a:blip r:embed="rId5">
            <a:alphaModFix/>
          </a:blip>
          <a:srcRect b="0" l="0" r="15519" t="0"/>
          <a:stretch/>
        </p:blipFill>
        <p:spPr>
          <a:xfrm>
            <a:off x="358717" y="4244686"/>
            <a:ext cx="932267" cy="98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8704" y="4239018"/>
            <a:ext cx="1813268" cy="996953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6"/>
          <p:cNvSpPr/>
          <p:nvPr/>
        </p:nvSpPr>
        <p:spPr>
          <a:xfrm>
            <a:off x="269750" y="1426900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269750" y="3441101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Jan-Dhan-Darshak App, the enabler of Financial Inclusion Initiative (PMJDY/NMFI)</a:t>
            </a:r>
            <a:endParaRPr sz="2000"/>
          </a:p>
        </p:txBody>
      </p:sp>
      <p:sp>
        <p:nvSpPr>
          <p:cNvPr id="463" name="Google Shape;463;p17"/>
          <p:cNvSpPr/>
          <p:nvPr/>
        </p:nvSpPr>
        <p:spPr>
          <a:xfrm>
            <a:off x="182875" y="672150"/>
            <a:ext cx="106035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7"/>
          <p:cNvSpPr/>
          <p:nvPr/>
        </p:nvSpPr>
        <p:spPr>
          <a:xfrm>
            <a:off x="2834025" y="594364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Design Principles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65" name="Google Shape;465;p17"/>
          <p:cNvSpPr/>
          <p:nvPr/>
        </p:nvSpPr>
        <p:spPr>
          <a:xfrm>
            <a:off x="914400" y="5943588"/>
            <a:ext cx="1919400" cy="2700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Problems with JDD</a:t>
            </a:r>
            <a:endParaRPr sz="1200"/>
          </a:p>
        </p:txBody>
      </p:sp>
      <p:sp>
        <p:nvSpPr>
          <p:cNvPr id="466" name="Google Shape;466;p17"/>
          <p:cNvSpPr/>
          <p:nvPr/>
        </p:nvSpPr>
        <p:spPr>
          <a:xfrm>
            <a:off x="6446215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Adding New Func.</a:t>
            </a:r>
            <a:endParaRPr sz="1200"/>
          </a:p>
        </p:txBody>
      </p:sp>
      <p:sp>
        <p:nvSpPr>
          <p:cNvPr id="467" name="Google Shape;467;p17"/>
          <p:cNvSpPr/>
          <p:nvPr/>
        </p:nvSpPr>
        <p:spPr>
          <a:xfrm>
            <a:off x="8252300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Summary</a:t>
            </a:r>
            <a:endParaRPr sz="1200"/>
          </a:p>
        </p:txBody>
      </p:sp>
      <p:sp>
        <p:nvSpPr>
          <p:cNvPr id="468" name="Google Shape;468;p17"/>
          <p:cNvSpPr/>
          <p:nvPr/>
        </p:nvSpPr>
        <p:spPr>
          <a:xfrm>
            <a:off x="4640258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Re-imagining Func.</a:t>
            </a:r>
            <a:endParaRPr sz="1200"/>
          </a:p>
        </p:txBody>
      </p:sp>
      <p:sp>
        <p:nvSpPr>
          <p:cNvPr id="469" name="Google Shape;469;p17"/>
          <p:cNvSpPr txBox="1"/>
          <p:nvPr/>
        </p:nvSpPr>
        <p:spPr>
          <a:xfrm>
            <a:off x="10295373" y="59436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03</a:t>
            </a:r>
            <a:endParaRPr sz="1200"/>
          </a:p>
        </p:txBody>
      </p:sp>
      <p:sp>
        <p:nvSpPr>
          <p:cNvPr id="470" name="Google Shape;470;p17"/>
          <p:cNvSpPr txBox="1"/>
          <p:nvPr/>
        </p:nvSpPr>
        <p:spPr>
          <a:xfrm>
            <a:off x="280314" y="971658"/>
            <a:ext cx="297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Principle</a:t>
            </a:r>
            <a:endParaRPr/>
          </a:p>
        </p:txBody>
      </p:sp>
      <p:cxnSp>
        <p:nvCxnSpPr>
          <p:cNvPr id="471" name="Google Shape;471;p17"/>
          <p:cNvCxnSpPr/>
          <p:nvPr/>
        </p:nvCxnSpPr>
        <p:spPr>
          <a:xfrm flipH="1" rot="10800000">
            <a:off x="192624" y="925375"/>
            <a:ext cx="10607100" cy="5400"/>
          </a:xfrm>
          <a:prstGeom prst="straightConnector1">
            <a:avLst/>
          </a:prstGeom>
          <a:noFill/>
          <a:ln cap="flat" cmpd="sng" w="9525">
            <a:solidFill>
              <a:srgbClr val="0CD35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2" name="Google Shape;472;p17"/>
          <p:cNvSpPr/>
          <p:nvPr/>
        </p:nvSpPr>
        <p:spPr>
          <a:xfrm>
            <a:off x="280200" y="1333925"/>
            <a:ext cx="297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 txBox="1"/>
          <p:nvPr/>
        </p:nvSpPr>
        <p:spPr>
          <a:xfrm>
            <a:off x="3441346" y="975650"/>
            <a:ext cx="3159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Address It?</a:t>
            </a:r>
            <a:endParaRPr/>
          </a:p>
        </p:txBody>
      </p:sp>
      <p:sp>
        <p:nvSpPr>
          <p:cNvPr id="474" name="Google Shape;474;p17"/>
          <p:cNvSpPr/>
          <p:nvPr/>
        </p:nvSpPr>
        <p:spPr>
          <a:xfrm>
            <a:off x="3441224" y="1338775"/>
            <a:ext cx="31593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"/>
          <p:cNvSpPr/>
          <p:nvPr/>
        </p:nvSpPr>
        <p:spPr>
          <a:xfrm rot="10800000">
            <a:off x="5383563" y="866155"/>
            <a:ext cx="228600" cy="192600"/>
          </a:xfrm>
          <a:prstGeom prst="triangle">
            <a:avLst>
              <a:gd fmla="val 50000" name="adj"/>
            </a:avLst>
          </a:prstGeom>
          <a:solidFill>
            <a:srgbClr val="0CD358"/>
          </a:solidFill>
          <a:ln>
            <a:noFill/>
          </a:ln>
        </p:spPr>
        <p:txBody>
          <a:bodyPr anchorCtr="0" anchor="ctr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7"/>
          <p:cNvSpPr txBox="1"/>
          <p:nvPr/>
        </p:nvSpPr>
        <p:spPr>
          <a:xfrm>
            <a:off x="6781827" y="975650"/>
            <a:ext cx="393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477" name="Google Shape;477;p17"/>
          <p:cNvSpPr/>
          <p:nvPr/>
        </p:nvSpPr>
        <p:spPr>
          <a:xfrm>
            <a:off x="6781676" y="1338775"/>
            <a:ext cx="393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7"/>
          <p:cNvSpPr txBox="1"/>
          <p:nvPr/>
        </p:nvSpPr>
        <p:spPr>
          <a:xfrm>
            <a:off x="267964" y="1551404"/>
            <a:ext cx="297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Funding the unfunded</a:t>
            </a:r>
            <a:endParaRPr b="1" sz="1200"/>
          </a:p>
        </p:txBody>
      </p:sp>
      <p:sp>
        <p:nvSpPr>
          <p:cNvPr id="479" name="Google Shape;479;p17"/>
          <p:cNvSpPr txBox="1"/>
          <p:nvPr/>
        </p:nvSpPr>
        <p:spPr>
          <a:xfrm>
            <a:off x="3428996" y="1707796"/>
            <a:ext cx="3159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Loan Scheme information, &amp; </a:t>
            </a:r>
            <a:br>
              <a:rPr lang="en" sz="1200"/>
            </a:br>
            <a:r>
              <a:rPr lang="en" sz="1200"/>
              <a:t>application section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Locate nearby FTs for finding more information &amp; applying</a:t>
            </a:r>
            <a:endParaRPr sz="1200"/>
          </a:p>
        </p:txBody>
      </p:sp>
      <p:sp>
        <p:nvSpPr>
          <p:cNvPr id="480" name="Google Shape;480;p17"/>
          <p:cNvSpPr txBox="1"/>
          <p:nvPr/>
        </p:nvSpPr>
        <p:spPr>
          <a:xfrm>
            <a:off x="6769477" y="1707796"/>
            <a:ext cx="393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“Knowledge is Choice, Choice is Power” - More users now know about policies remotely, tackling COVID-19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Policies not only implemented from a bank only, see all   available options for it</a:t>
            </a:r>
            <a:endParaRPr sz="1200"/>
          </a:p>
        </p:txBody>
      </p:sp>
      <p:sp>
        <p:nvSpPr>
          <p:cNvPr id="481" name="Google Shape;481;p17"/>
          <p:cNvSpPr txBox="1"/>
          <p:nvPr/>
        </p:nvSpPr>
        <p:spPr>
          <a:xfrm>
            <a:off x="267964" y="3456404"/>
            <a:ext cx="297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Serving unserved and underserved areas</a:t>
            </a:r>
            <a:endParaRPr b="1" sz="1200"/>
          </a:p>
        </p:txBody>
      </p:sp>
      <p:sp>
        <p:nvSpPr>
          <p:cNvPr id="482" name="Google Shape;482;p17"/>
          <p:cNvSpPr txBox="1"/>
          <p:nvPr/>
        </p:nvSpPr>
        <p:spPr>
          <a:xfrm>
            <a:off x="3428996" y="3765196"/>
            <a:ext cx="3159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Feedback forms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Request for FT feature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Collection &amp; Analysis Facility for the request data</a:t>
            </a:r>
            <a:endParaRPr sz="1200"/>
          </a:p>
        </p:txBody>
      </p:sp>
      <p:sp>
        <p:nvSpPr>
          <p:cNvPr id="483" name="Google Shape;483;p17"/>
          <p:cNvSpPr txBox="1"/>
          <p:nvPr/>
        </p:nvSpPr>
        <p:spPr>
          <a:xfrm>
            <a:off x="6769477" y="3765196"/>
            <a:ext cx="393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Feedback Loop: Users can now give feedback on the FTs, the service providers can now improve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Unserved corners: Requests enable recognition process of the  unserved regions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Govt. &amp; the System can now serve the unserved &amp; can understand how to better serve underserved</a:t>
            </a:r>
            <a:endParaRPr sz="1200"/>
          </a:p>
        </p:txBody>
      </p:sp>
      <p:pic>
        <p:nvPicPr>
          <p:cNvPr id="484" name="Google Shape;484;p17"/>
          <p:cNvPicPr preferRelativeResize="0"/>
          <p:nvPr/>
        </p:nvPicPr>
        <p:blipFill rotWithShape="1">
          <a:blip r:embed="rId3">
            <a:alphaModFix/>
          </a:blip>
          <a:srcRect b="7731" l="37714" r="38036" t="8410"/>
          <a:stretch/>
        </p:blipFill>
        <p:spPr>
          <a:xfrm>
            <a:off x="562141" y="2116831"/>
            <a:ext cx="168815" cy="591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17"/>
          <p:cNvPicPr preferRelativeResize="0"/>
          <p:nvPr/>
        </p:nvPicPr>
        <p:blipFill rotWithShape="1">
          <a:blip r:embed="rId4">
            <a:alphaModFix/>
          </a:blip>
          <a:srcRect b="12335" l="9574" r="16031" t="13265"/>
          <a:stretch/>
        </p:blipFill>
        <p:spPr>
          <a:xfrm>
            <a:off x="1825121" y="2110963"/>
            <a:ext cx="489561" cy="591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7660" y="2118155"/>
            <a:ext cx="588681" cy="58912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7"/>
          <p:cNvSpPr/>
          <p:nvPr/>
        </p:nvSpPr>
        <p:spPr>
          <a:xfrm>
            <a:off x="1789812" y="2067550"/>
            <a:ext cx="1180500" cy="731400"/>
          </a:xfrm>
          <a:prstGeom prst="rect">
            <a:avLst/>
          </a:prstGeom>
          <a:noFill/>
          <a:ln cap="flat" cmpd="sng" w="19050">
            <a:solidFill>
              <a:srgbClr val="56A44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17"/>
          <p:cNvCxnSpPr/>
          <p:nvPr/>
        </p:nvCxnSpPr>
        <p:spPr>
          <a:xfrm flipH="1">
            <a:off x="767190" y="2250520"/>
            <a:ext cx="1022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17"/>
          <p:cNvCxnSpPr/>
          <p:nvPr/>
        </p:nvCxnSpPr>
        <p:spPr>
          <a:xfrm flipH="1">
            <a:off x="767190" y="2516504"/>
            <a:ext cx="1022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490" name="Google Shape;4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26" y="3945694"/>
            <a:ext cx="638721" cy="64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7"/>
          <p:cNvPicPr preferRelativeResize="0"/>
          <p:nvPr/>
        </p:nvPicPr>
        <p:blipFill rotWithShape="1">
          <a:blip r:embed="rId7">
            <a:alphaModFix/>
          </a:blip>
          <a:srcRect b="0" l="50330" r="1735" t="0"/>
          <a:stretch/>
        </p:blipFill>
        <p:spPr>
          <a:xfrm>
            <a:off x="1487361" y="4585763"/>
            <a:ext cx="405334" cy="5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17"/>
          <p:cNvCxnSpPr>
            <a:stCxn id="491" idx="0"/>
            <a:endCxn id="490" idx="3"/>
          </p:cNvCxnSpPr>
          <p:nvPr/>
        </p:nvCxnSpPr>
        <p:spPr>
          <a:xfrm rot="10800000">
            <a:off x="1027927" y="4265663"/>
            <a:ext cx="662100" cy="3201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493" name="Google Shape;4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46626" y="3945694"/>
            <a:ext cx="638721" cy="640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17"/>
          <p:cNvCxnSpPr>
            <a:endCxn id="493" idx="3"/>
          </p:cNvCxnSpPr>
          <p:nvPr/>
        </p:nvCxnSpPr>
        <p:spPr>
          <a:xfrm flipH="1" rot="10800000">
            <a:off x="1684526" y="4265734"/>
            <a:ext cx="662100" cy="3201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495" name="Google Shape;4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126" y="5012554"/>
            <a:ext cx="638721" cy="640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17"/>
          <p:cNvCxnSpPr>
            <a:endCxn id="495" idx="3"/>
          </p:cNvCxnSpPr>
          <p:nvPr/>
        </p:nvCxnSpPr>
        <p:spPr>
          <a:xfrm flipH="1">
            <a:off x="1027847" y="5012494"/>
            <a:ext cx="662100" cy="3201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497" name="Google Shape;4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46626" y="5012554"/>
            <a:ext cx="638721" cy="640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17"/>
          <p:cNvCxnSpPr>
            <a:endCxn id="497" idx="3"/>
          </p:cNvCxnSpPr>
          <p:nvPr/>
        </p:nvCxnSpPr>
        <p:spPr>
          <a:xfrm>
            <a:off x="1684526" y="5012494"/>
            <a:ext cx="662100" cy="3201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9" name="Google Shape;499;p17"/>
          <p:cNvSpPr/>
          <p:nvPr/>
        </p:nvSpPr>
        <p:spPr>
          <a:xfrm>
            <a:off x="269750" y="1426900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269750" y="3212338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Re-imagining &amp; Implementing the Existing Functions: </a:t>
            </a:r>
            <a:endParaRPr sz="2000"/>
          </a:p>
        </p:txBody>
      </p:sp>
      <p:sp>
        <p:nvSpPr>
          <p:cNvPr id="506" name="Google Shape;506;p18"/>
          <p:cNvSpPr/>
          <p:nvPr/>
        </p:nvSpPr>
        <p:spPr>
          <a:xfrm>
            <a:off x="182875" y="672150"/>
            <a:ext cx="106035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8"/>
          <p:cNvSpPr/>
          <p:nvPr/>
        </p:nvSpPr>
        <p:spPr>
          <a:xfrm>
            <a:off x="2834025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Design Principles</a:t>
            </a:r>
            <a:endParaRPr sz="1200"/>
          </a:p>
        </p:txBody>
      </p:sp>
      <p:sp>
        <p:nvSpPr>
          <p:cNvPr id="508" name="Google Shape;508;p18"/>
          <p:cNvSpPr/>
          <p:nvPr/>
        </p:nvSpPr>
        <p:spPr>
          <a:xfrm>
            <a:off x="914400" y="5943588"/>
            <a:ext cx="1919400" cy="2700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Problems with JDD</a:t>
            </a:r>
            <a:endParaRPr sz="1200"/>
          </a:p>
        </p:txBody>
      </p:sp>
      <p:sp>
        <p:nvSpPr>
          <p:cNvPr id="509" name="Google Shape;509;p18"/>
          <p:cNvSpPr/>
          <p:nvPr/>
        </p:nvSpPr>
        <p:spPr>
          <a:xfrm>
            <a:off x="6446215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Adding New Func.</a:t>
            </a:r>
            <a:endParaRPr sz="1200"/>
          </a:p>
        </p:txBody>
      </p:sp>
      <p:sp>
        <p:nvSpPr>
          <p:cNvPr id="510" name="Google Shape;510;p18"/>
          <p:cNvSpPr/>
          <p:nvPr/>
        </p:nvSpPr>
        <p:spPr>
          <a:xfrm>
            <a:off x="8252300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Summary</a:t>
            </a:r>
            <a:endParaRPr sz="1200"/>
          </a:p>
        </p:txBody>
      </p:sp>
      <p:sp>
        <p:nvSpPr>
          <p:cNvPr id="511" name="Google Shape;511;p18"/>
          <p:cNvSpPr/>
          <p:nvPr/>
        </p:nvSpPr>
        <p:spPr>
          <a:xfrm>
            <a:off x="4640258" y="594364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Re-imagining Func.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12" name="Google Shape;512;p18"/>
          <p:cNvSpPr txBox="1"/>
          <p:nvPr/>
        </p:nvSpPr>
        <p:spPr>
          <a:xfrm>
            <a:off x="10295373" y="59436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04</a:t>
            </a:r>
            <a:endParaRPr sz="1200"/>
          </a:p>
        </p:txBody>
      </p:sp>
      <p:sp>
        <p:nvSpPr>
          <p:cNvPr id="513" name="Google Shape;513;p18"/>
          <p:cNvSpPr txBox="1"/>
          <p:nvPr/>
        </p:nvSpPr>
        <p:spPr>
          <a:xfrm>
            <a:off x="280314" y="971658"/>
            <a:ext cx="297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Feature</a:t>
            </a:r>
            <a:endParaRPr/>
          </a:p>
        </p:txBody>
      </p:sp>
      <p:cxnSp>
        <p:nvCxnSpPr>
          <p:cNvPr id="514" name="Google Shape;514;p18"/>
          <p:cNvCxnSpPr/>
          <p:nvPr/>
        </p:nvCxnSpPr>
        <p:spPr>
          <a:xfrm flipH="1" rot="10800000">
            <a:off x="192624" y="925375"/>
            <a:ext cx="10607100" cy="5400"/>
          </a:xfrm>
          <a:prstGeom prst="straightConnector1">
            <a:avLst/>
          </a:prstGeom>
          <a:noFill/>
          <a:ln cap="flat" cmpd="sng" w="9525">
            <a:solidFill>
              <a:srgbClr val="0CD35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5" name="Google Shape;515;p18"/>
          <p:cNvSpPr/>
          <p:nvPr/>
        </p:nvSpPr>
        <p:spPr>
          <a:xfrm>
            <a:off x="280200" y="1333925"/>
            <a:ext cx="297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8"/>
          <p:cNvSpPr txBox="1"/>
          <p:nvPr/>
        </p:nvSpPr>
        <p:spPr>
          <a:xfrm>
            <a:off x="3441346" y="975650"/>
            <a:ext cx="3159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3441224" y="1338775"/>
            <a:ext cx="31593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8"/>
          <p:cNvSpPr/>
          <p:nvPr/>
        </p:nvSpPr>
        <p:spPr>
          <a:xfrm rot="10800000">
            <a:off x="5383563" y="866155"/>
            <a:ext cx="228600" cy="192600"/>
          </a:xfrm>
          <a:prstGeom prst="triangle">
            <a:avLst>
              <a:gd fmla="val 50000" name="adj"/>
            </a:avLst>
          </a:prstGeom>
          <a:solidFill>
            <a:srgbClr val="0CD358"/>
          </a:solidFill>
          <a:ln>
            <a:noFill/>
          </a:ln>
        </p:spPr>
        <p:txBody>
          <a:bodyPr anchorCtr="0" anchor="ctr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8"/>
          <p:cNvSpPr txBox="1"/>
          <p:nvPr/>
        </p:nvSpPr>
        <p:spPr>
          <a:xfrm>
            <a:off x="6781827" y="975650"/>
            <a:ext cx="393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Improved the solution?</a:t>
            </a:r>
            <a:endParaRPr/>
          </a:p>
        </p:txBody>
      </p:sp>
      <p:sp>
        <p:nvSpPr>
          <p:cNvPr id="520" name="Google Shape;520;p18"/>
          <p:cNvSpPr/>
          <p:nvPr/>
        </p:nvSpPr>
        <p:spPr>
          <a:xfrm>
            <a:off x="6781676" y="1338775"/>
            <a:ext cx="393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"/>
          <p:cNvSpPr txBox="1"/>
          <p:nvPr/>
        </p:nvSpPr>
        <p:spPr>
          <a:xfrm>
            <a:off x="280050" y="1547400"/>
            <a:ext cx="2971800" cy="9933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Nearby Financial Touchpoint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Users can select the type of FT they want to look for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2" name="Google Shape;522;p18"/>
          <p:cNvSpPr txBox="1"/>
          <p:nvPr/>
        </p:nvSpPr>
        <p:spPr>
          <a:xfrm>
            <a:off x="3430771" y="1559957"/>
            <a:ext cx="3159300" cy="99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We provide a list of nearby FT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We allow an easier voice-enabled navigation for the same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23" name="Google Shape;523;p18"/>
          <p:cNvSpPr txBox="1"/>
          <p:nvPr/>
        </p:nvSpPr>
        <p:spPr>
          <a:xfrm>
            <a:off x="6771250" y="1551408"/>
            <a:ext cx="3931800" cy="10038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Why show the FT in Delhi to someone in Coimbatore?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Users previously had to do deselect all FTs and then select the one they want, </a:t>
            </a:r>
            <a:r>
              <a:rPr b="1" lang="en" sz="1200">
                <a:solidFill>
                  <a:srgbClr val="FFFFFF"/>
                </a:solidFill>
              </a:rPr>
              <a:t>now it’s a 2 click process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4" name="Google Shape;524;p18"/>
          <p:cNvSpPr txBox="1"/>
          <p:nvPr/>
        </p:nvSpPr>
        <p:spPr>
          <a:xfrm>
            <a:off x="280050" y="2953646"/>
            <a:ext cx="2971800" cy="9933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Feedback on only location of FT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Users can only provide feedback regarding the location of a FT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25" name="Google Shape;525;p18"/>
          <p:cNvSpPr txBox="1"/>
          <p:nvPr/>
        </p:nvSpPr>
        <p:spPr>
          <a:xfrm>
            <a:off x="3430771" y="2966203"/>
            <a:ext cx="3159300" cy="99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Feedback on the FT is taken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Comprehensive Feedback System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26" name="Google Shape;526;p18"/>
          <p:cNvSpPr txBox="1"/>
          <p:nvPr/>
        </p:nvSpPr>
        <p:spPr>
          <a:xfrm>
            <a:off x="6771252" y="2966203"/>
            <a:ext cx="3931800" cy="9933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Feedback on location and all other aspects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While location feedback helps improve the app, other </a:t>
            </a:r>
            <a:r>
              <a:rPr b="1" lang="en" sz="1200">
                <a:solidFill>
                  <a:srgbClr val="FFFFFF"/>
                </a:solidFill>
              </a:rPr>
              <a:t>feedback helps improve the system!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27" name="Google Shape;527;p18"/>
          <p:cNvSpPr txBox="1"/>
          <p:nvPr/>
        </p:nvSpPr>
        <p:spPr>
          <a:xfrm>
            <a:off x="280050" y="4366800"/>
            <a:ext cx="2971800" cy="9933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List of multiple Nearby FTs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Users can select any combination of  FTs and all data is dumped on a map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28" name="Google Shape;528;p18"/>
          <p:cNvSpPr txBox="1"/>
          <p:nvPr/>
        </p:nvSpPr>
        <p:spPr>
          <a:xfrm>
            <a:off x="3430771" y="4379357"/>
            <a:ext cx="3159300" cy="99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Sensical Combinations can be Selected</a:t>
            </a:r>
            <a:br>
              <a:rPr lang="en" sz="1200"/>
            </a:b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Only sensical combinations can be selected, making the UI more user friendly</a:t>
            </a:r>
            <a:endParaRPr sz="1200"/>
          </a:p>
        </p:txBody>
      </p:sp>
      <p:sp>
        <p:nvSpPr>
          <p:cNvPr id="529" name="Google Shape;529;p18"/>
          <p:cNvSpPr txBox="1"/>
          <p:nvPr/>
        </p:nvSpPr>
        <p:spPr>
          <a:xfrm>
            <a:off x="6771252" y="4379357"/>
            <a:ext cx="3931800" cy="9933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We have made the functionality actually usable for users who are unaware of the financial system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FFFFFF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Functionality put to appropriate use!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30" name="Google Shape;530;p18"/>
          <p:cNvCxnSpPr/>
          <p:nvPr/>
        </p:nvCxnSpPr>
        <p:spPr>
          <a:xfrm>
            <a:off x="3267111" y="19104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18"/>
          <p:cNvCxnSpPr/>
          <p:nvPr/>
        </p:nvCxnSpPr>
        <p:spPr>
          <a:xfrm>
            <a:off x="3267111" y="21764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18"/>
          <p:cNvCxnSpPr/>
          <p:nvPr/>
        </p:nvCxnSpPr>
        <p:spPr>
          <a:xfrm>
            <a:off x="6600650" y="19104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18"/>
          <p:cNvCxnSpPr/>
          <p:nvPr/>
        </p:nvCxnSpPr>
        <p:spPr>
          <a:xfrm>
            <a:off x="6600650" y="21764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18"/>
          <p:cNvCxnSpPr/>
          <p:nvPr/>
        </p:nvCxnSpPr>
        <p:spPr>
          <a:xfrm>
            <a:off x="3260148" y="33201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18"/>
          <p:cNvCxnSpPr/>
          <p:nvPr/>
        </p:nvCxnSpPr>
        <p:spPr>
          <a:xfrm>
            <a:off x="3260148" y="35861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18"/>
          <p:cNvCxnSpPr/>
          <p:nvPr/>
        </p:nvCxnSpPr>
        <p:spPr>
          <a:xfrm>
            <a:off x="6590925" y="33201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18"/>
          <p:cNvCxnSpPr/>
          <p:nvPr/>
        </p:nvCxnSpPr>
        <p:spPr>
          <a:xfrm>
            <a:off x="6590925" y="35861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18"/>
          <p:cNvCxnSpPr/>
          <p:nvPr/>
        </p:nvCxnSpPr>
        <p:spPr>
          <a:xfrm>
            <a:off x="3260148" y="47480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18"/>
          <p:cNvCxnSpPr/>
          <p:nvPr/>
        </p:nvCxnSpPr>
        <p:spPr>
          <a:xfrm>
            <a:off x="3260148" y="50140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18"/>
          <p:cNvCxnSpPr/>
          <p:nvPr/>
        </p:nvCxnSpPr>
        <p:spPr>
          <a:xfrm>
            <a:off x="6590925" y="47480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18"/>
          <p:cNvCxnSpPr/>
          <p:nvPr/>
        </p:nvCxnSpPr>
        <p:spPr>
          <a:xfrm>
            <a:off x="6590925" y="50140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42" name="Google Shape;542;p18"/>
          <p:cNvSpPr/>
          <p:nvPr/>
        </p:nvSpPr>
        <p:spPr>
          <a:xfrm>
            <a:off x="182875" y="1475175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3" name="Google Shape;543;p18"/>
          <p:cNvSpPr/>
          <p:nvPr/>
        </p:nvSpPr>
        <p:spPr>
          <a:xfrm>
            <a:off x="182875" y="2877476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4" name="Google Shape;544;p18"/>
          <p:cNvSpPr/>
          <p:nvPr/>
        </p:nvSpPr>
        <p:spPr>
          <a:xfrm>
            <a:off x="182875" y="4279771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45" name="Google Shape;5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45" y="3327951"/>
            <a:ext cx="1070425" cy="1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863" y="3261362"/>
            <a:ext cx="533505" cy="3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9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New Functionalities we’ve Added</a:t>
            </a:r>
            <a:endParaRPr sz="2000"/>
          </a:p>
        </p:txBody>
      </p:sp>
      <p:sp>
        <p:nvSpPr>
          <p:cNvPr id="552" name="Google Shape;552;p19"/>
          <p:cNvSpPr/>
          <p:nvPr/>
        </p:nvSpPr>
        <p:spPr>
          <a:xfrm>
            <a:off x="182875" y="672150"/>
            <a:ext cx="106035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9"/>
          <p:cNvSpPr/>
          <p:nvPr/>
        </p:nvSpPr>
        <p:spPr>
          <a:xfrm>
            <a:off x="2834025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Design Principles</a:t>
            </a:r>
            <a:endParaRPr sz="1200"/>
          </a:p>
        </p:txBody>
      </p:sp>
      <p:sp>
        <p:nvSpPr>
          <p:cNvPr id="554" name="Google Shape;554;p19"/>
          <p:cNvSpPr/>
          <p:nvPr/>
        </p:nvSpPr>
        <p:spPr>
          <a:xfrm>
            <a:off x="914400" y="5943588"/>
            <a:ext cx="1919400" cy="2700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Problems with JDD</a:t>
            </a:r>
            <a:endParaRPr sz="1200"/>
          </a:p>
        </p:txBody>
      </p:sp>
      <p:sp>
        <p:nvSpPr>
          <p:cNvPr id="555" name="Google Shape;555;p19"/>
          <p:cNvSpPr/>
          <p:nvPr/>
        </p:nvSpPr>
        <p:spPr>
          <a:xfrm>
            <a:off x="6446215" y="594362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Adding New Func.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56" name="Google Shape;556;p19"/>
          <p:cNvSpPr/>
          <p:nvPr/>
        </p:nvSpPr>
        <p:spPr>
          <a:xfrm>
            <a:off x="8252300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Summary</a:t>
            </a:r>
            <a:endParaRPr sz="1200"/>
          </a:p>
        </p:txBody>
      </p:sp>
      <p:sp>
        <p:nvSpPr>
          <p:cNvPr id="557" name="Google Shape;557;p19"/>
          <p:cNvSpPr/>
          <p:nvPr/>
        </p:nvSpPr>
        <p:spPr>
          <a:xfrm>
            <a:off x="4640258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Re-imagining Func.</a:t>
            </a:r>
            <a:endParaRPr sz="1200"/>
          </a:p>
        </p:txBody>
      </p:sp>
      <p:sp>
        <p:nvSpPr>
          <p:cNvPr id="558" name="Google Shape;558;p19"/>
          <p:cNvSpPr txBox="1"/>
          <p:nvPr/>
        </p:nvSpPr>
        <p:spPr>
          <a:xfrm>
            <a:off x="10295373" y="59436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05</a:t>
            </a:r>
            <a:endParaRPr sz="1200"/>
          </a:p>
        </p:txBody>
      </p:sp>
      <p:sp>
        <p:nvSpPr>
          <p:cNvPr id="559" name="Google Shape;559;p19"/>
          <p:cNvSpPr txBox="1"/>
          <p:nvPr/>
        </p:nvSpPr>
        <p:spPr>
          <a:xfrm>
            <a:off x="272622" y="1547404"/>
            <a:ext cx="2971800" cy="9933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Multi language Support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0" name="Google Shape;560;p19"/>
          <p:cNvSpPr txBox="1"/>
          <p:nvPr/>
        </p:nvSpPr>
        <p:spPr>
          <a:xfrm>
            <a:off x="3430771" y="1559957"/>
            <a:ext cx="3159300" cy="99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Using i18n Library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content of the app is supported in multiple languages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1" name="Google Shape;561;p19"/>
          <p:cNvSpPr txBox="1"/>
          <p:nvPr/>
        </p:nvSpPr>
        <p:spPr>
          <a:xfrm>
            <a:off x="6771250" y="1551408"/>
            <a:ext cx="3931800" cy="10038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T</a:t>
            </a:r>
            <a:r>
              <a:rPr b="1" lang="en" sz="1200">
                <a:solidFill>
                  <a:srgbClr val="FFFFFF"/>
                </a:solidFill>
              </a:rPr>
              <a:t>he app now caters to a wider audience!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62" name="Google Shape;562;p19"/>
          <p:cNvSpPr txBox="1"/>
          <p:nvPr/>
        </p:nvSpPr>
        <p:spPr>
          <a:xfrm>
            <a:off x="272622" y="2953650"/>
            <a:ext cx="2971800" cy="9933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Request for opening more ATM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Users can now raise a request for     opening a new ATM.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3" name="Google Shape;563;p19"/>
          <p:cNvSpPr txBox="1"/>
          <p:nvPr/>
        </p:nvSpPr>
        <p:spPr>
          <a:xfrm>
            <a:off x="3430771" y="2966203"/>
            <a:ext cx="3159300" cy="99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Backend API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 store, analyse &amp; share the information with the stakeholders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4" name="Google Shape;564;p19"/>
          <p:cNvSpPr txBox="1"/>
          <p:nvPr/>
        </p:nvSpPr>
        <p:spPr>
          <a:xfrm>
            <a:off x="6771252" y="2966203"/>
            <a:ext cx="3931800" cy="9933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Serving the Under &amp; Unserved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65" name="Google Shape;565;p19"/>
          <p:cNvSpPr txBox="1"/>
          <p:nvPr/>
        </p:nvSpPr>
        <p:spPr>
          <a:xfrm>
            <a:off x="272622" y="4366804"/>
            <a:ext cx="2971800" cy="9933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Navigation &amp; Call to FTs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Users can now call &amp; navigate to the  nearby FTs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6" name="Google Shape;566;p19"/>
          <p:cNvSpPr txBox="1"/>
          <p:nvPr/>
        </p:nvSpPr>
        <p:spPr>
          <a:xfrm>
            <a:off x="3430771" y="4379357"/>
            <a:ext cx="3159300" cy="993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Using Google Maps &amp; Phone call API</a:t>
            </a:r>
            <a:endParaRPr b="1" sz="1200"/>
          </a:p>
        </p:txBody>
      </p:sp>
      <p:sp>
        <p:nvSpPr>
          <p:cNvPr id="567" name="Google Shape;567;p19"/>
          <p:cNvSpPr txBox="1"/>
          <p:nvPr/>
        </p:nvSpPr>
        <p:spPr>
          <a:xfrm>
            <a:off x="6771252" y="4379357"/>
            <a:ext cx="3931800" cy="9933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Most heated user issue (on google playstore) resolved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68" name="Google Shape;568;p19"/>
          <p:cNvSpPr txBox="1"/>
          <p:nvPr/>
        </p:nvSpPr>
        <p:spPr>
          <a:xfrm>
            <a:off x="280314" y="971658"/>
            <a:ext cx="297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Feature</a:t>
            </a:r>
            <a:endParaRPr/>
          </a:p>
        </p:txBody>
      </p:sp>
      <p:cxnSp>
        <p:nvCxnSpPr>
          <p:cNvPr id="569" name="Google Shape;569;p19"/>
          <p:cNvCxnSpPr/>
          <p:nvPr/>
        </p:nvCxnSpPr>
        <p:spPr>
          <a:xfrm flipH="1" rot="10800000">
            <a:off x="192624" y="925375"/>
            <a:ext cx="10607100" cy="5400"/>
          </a:xfrm>
          <a:prstGeom prst="straightConnector1">
            <a:avLst/>
          </a:prstGeom>
          <a:noFill/>
          <a:ln cap="flat" cmpd="sng" w="9525">
            <a:solidFill>
              <a:srgbClr val="0CD35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0" name="Google Shape;570;p19"/>
          <p:cNvSpPr/>
          <p:nvPr/>
        </p:nvSpPr>
        <p:spPr>
          <a:xfrm>
            <a:off x="280200" y="1333925"/>
            <a:ext cx="297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9"/>
          <p:cNvSpPr txBox="1"/>
          <p:nvPr/>
        </p:nvSpPr>
        <p:spPr>
          <a:xfrm>
            <a:off x="3441346" y="975650"/>
            <a:ext cx="3159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3441224" y="1338775"/>
            <a:ext cx="31593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 rot="10800000">
            <a:off x="5383563" y="866155"/>
            <a:ext cx="228600" cy="192600"/>
          </a:xfrm>
          <a:prstGeom prst="triangle">
            <a:avLst>
              <a:gd fmla="val 50000" name="adj"/>
            </a:avLst>
          </a:prstGeom>
          <a:solidFill>
            <a:srgbClr val="0CD358"/>
          </a:solidFill>
          <a:ln>
            <a:noFill/>
          </a:ln>
        </p:spPr>
        <p:txBody>
          <a:bodyPr anchorCtr="0" anchor="ctr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9"/>
          <p:cNvSpPr txBox="1"/>
          <p:nvPr/>
        </p:nvSpPr>
        <p:spPr>
          <a:xfrm>
            <a:off x="6781827" y="975650"/>
            <a:ext cx="393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Improved the App?</a:t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6781676" y="1338775"/>
            <a:ext cx="393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19"/>
          <p:cNvCxnSpPr/>
          <p:nvPr/>
        </p:nvCxnSpPr>
        <p:spPr>
          <a:xfrm>
            <a:off x="3267038" y="19104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19"/>
          <p:cNvCxnSpPr/>
          <p:nvPr/>
        </p:nvCxnSpPr>
        <p:spPr>
          <a:xfrm>
            <a:off x="3267038" y="21764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19"/>
          <p:cNvCxnSpPr/>
          <p:nvPr/>
        </p:nvCxnSpPr>
        <p:spPr>
          <a:xfrm>
            <a:off x="6600650" y="19104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19"/>
          <p:cNvCxnSpPr/>
          <p:nvPr/>
        </p:nvCxnSpPr>
        <p:spPr>
          <a:xfrm>
            <a:off x="6600650" y="21764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19"/>
          <p:cNvCxnSpPr/>
          <p:nvPr/>
        </p:nvCxnSpPr>
        <p:spPr>
          <a:xfrm>
            <a:off x="3260072" y="33201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19"/>
          <p:cNvCxnSpPr/>
          <p:nvPr/>
        </p:nvCxnSpPr>
        <p:spPr>
          <a:xfrm>
            <a:off x="3260072" y="35861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19"/>
          <p:cNvCxnSpPr/>
          <p:nvPr/>
        </p:nvCxnSpPr>
        <p:spPr>
          <a:xfrm>
            <a:off x="6590925" y="33201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19"/>
          <p:cNvCxnSpPr/>
          <p:nvPr/>
        </p:nvCxnSpPr>
        <p:spPr>
          <a:xfrm>
            <a:off x="6590925" y="35861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19"/>
          <p:cNvCxnSpPr/>
          <p:nvPr/>
        </p:nvCxnSpPr>
        <p:spPr>
          <a:xfrm>
            <a:off x="3260072" y="47480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19"/>
          <p:cNvCxnSpPr/>
          <p:nvPr/>
        </p:nvCxnSpPr>
        <p:spPr>
          <a:xfrm>
            <a:off x="3260072" y="50140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19"/>
          <p:cNvCxnSpPr/>
          <p:nvPr/>
        </p:nvCxnSpPr>
        <p:spPr>
          <a:xfrm>
            <a:off x="6590925" y="47480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19"/>
          <p:cNvCxnSpPr/>
          <p:nvPr/>
        </p:nvCxnSpPr>
        <p:spPr>
          <a:xfrm>
            <a:off x="6590925" y="50140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88" name="Google Shape;588;p19"/>
          <p:cNvSpPr/>
          <p:nvPr/>
        </p:nvSpPr>
        <p:spPr>
          <a:xfrm>
            <a:off x="182875" y="1475175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9" name="Google Shape;589;p19"/>
          <p:cNvSpPr/>
          <p:nvPr/>
        </p:nvSpPr>
        <p:spPr>
          <a:xfrm>
            <a:off x="182875" y="2877476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182875" y="4279771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91" name="Google Shape;5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46" y="1996271"/>
            <a:ext cx="571646" cy="3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600" y="2000850"/>
            <a:ext cx="803212" cy="3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0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New Functionalities we’ve Added</a:t>
            </a:r>
            <a:endParaRPr sz="2000"/>
          </a:p>
        </p:txBody>
      </p:sp>
      <p:sp>
        <p:nvSpPr>
          <p:cNvPr id="598" name="Google Shape;598;p20"/>
          <p:cNvSpPr/>
          <p:nvPr/>
        </p:nvSpPr>
        <p:spPr>
          <a:xfrm>
            <a:off x="182875" y="672150"/>
            <a:ext cx="106035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2834025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Design Principles</a:t>
            </a:r>
            <a:endParaRPr sz="1200"/>
          </a:p>
        </p:txBody>
      </p:sp>
      <p:sp>
        <p:nvSpPr>
          <p:cNvPr id="600" name="Google Shape;600;p20"/>
          <p:cNvSpPr/>
          <p:nvPr/>
        </p:nvSpPr>
        <p:spPr>
          <a:xfrm>
            <a:off x="914400" y="5943588"/>
            <a:ext cx="1919400" cy="2700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Problems with JDD</a:t>
            </a:r>
            <a:endParaRPr sz="1200"/>
          </a:p>
        </p:txBody>
      </p:sp>
      <p:sp>
        <p:nvSpPr>
          <p:cNvPr id="601" name="Google Shape;601;p20"/>
          <p:cNvSpPr/>
          <p:nvPr/>
        </p:nvSpPr>
        <p:spPr>
          <a:xfrm>
            <a:off x="6446215" y="5943626"/>
            <a:ext cx="1806000" cy="270000"/>
          </a:xfrm>
          <a:prstGeom prst="chevron">
            <a:avLst>
              <a:gd fmla="val 50000" name="adj"/>
            </a:avLst>
          </a:prstGeom>
          <a:solidFill>
            <a:srgbClr val="09A144"/>
          </a:solidFill>
          <a:ln cap="flat" cmpd="sng" w="19050">
            <a:solidFill>
              <a:srgbClr val="09A1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Adding New Func.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02" name="Google Shape;602;p20"/>
          <p:cNvSpPr/>
          <p:nvPr/>
        </p:nvSpPr>
        <p:spPr>
          <a:xfrm>
            <a:off x="8252300" y="594362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Summary</a:t>
            </a:r>
            <a:endParaRPr sz="1200"/>
          </a:p>
        </p:txBody>
      </p:sp>
      <p:sp>
        <p:nvSpPr>
          <p:cNvPr id="603" name="Google Shape;603;p20"/>
          <p:cNvSpPr/>
          <p:nvPr/>
        </p:nvSpPr>
        <p:spPr>
          <a:xfrm>
            <a:off x="4640258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Re-imagining Func.</a:t>
            </a:r>
            <a:endParaRPr sz="1200"/>
          </a:p>
        </p:txBody>
      </p:sp>
      <p:sp>
        <p:nvSpPr>
          <p:cNvPr id="604" name="Google Shape;604;p20"/>
          <p:cNvSpPr txBox="1"/>
          <p:nvPr/>
        </p:nvSpPr>
        <p:spPr>
          <a:xfrm>
            <a:off x="10295373" y="59436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06</a:t>
            </a:r>
            <a:endParaRPr sz="1200"/>
          </a:p>
        </p:txBody>
      </p:sp>
      <p:sp>
        <p:nvSpPr>
          <p:cNvPr id="605" name="Google Shape;605;p20"/>
          <p:cNvSpPr txBox="1"/>
          <p:nvPr/>
        </p:nvSpPr>
        <p:spPr>
          <a:xfrm>
            <a:off x="279525" y="1547401"/>
            <a:ext cx="2971800" cy="8073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Speech-based Navigation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Users can select the type of FT they want to look for</a:t>
            </a:r>
            <a:endParaRPr sz="1200"/>
          </a:p>
        </p:txBody>
      </p:sp>
      <p:sp>
        <p:nvSpPr>
          <p:cNvPr id="606" name="Google Shape;606;p20"/>
          <p:cNvSpPr txBox="1"/>
          <p:nvPr/>
        </p:nvSpPr>
        <p:spPr>
          <a:xfrm>
            <a:off x="3430767" y="1557602"/>
            <a:ext cx="3159300" cy="807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Click a text to make the app read it out loud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7" name="Google Shape;607;p20"/>
          <p:cNvSpPr txBox="1"/>
          <p:nvPr/>
        </p:nvSpPr>
        <p:spPr>
          <a:xfrm>
            <a:off x="6771248" y="1550655"/>
            <a:ext cx="3931800" cy="8157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We allow an easier voice-enabled navigation for the same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08" name="Google Shape;608;p20"/>
          <p:cNvSpPr txBox="1"/>
          <p:nvPr/>
        </p:nvSpPr>
        <p:spPr>
          <a:xfrm>
            <a:off x="279525" y="2555325"/>
            <a:ext cx="2971800" cy="8055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The Policy System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remote way to cover all policies under FII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09" name="Google Shape;609;p20"/>
          <p:cNvSpPr txBox="1"/>
          <p:nvPr/>
        </p:nvSpPr>
        <p:spPr>
          <a:xfrm>
            <a:off x="3430766" y="2565506"/>
            <a:ext cx="3159300" cy="805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Our own content-curated dynamically updatable front-end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0" name="Google Shape;610;p20"/>
          <p:cNvSpPr txBox="1"/>
          <p:nvPr/>
        </p:nvSpPr>
        <p:spPr>
          <a:xfrm>
            <a:off x="6771249" y="2565506"/>
            <a:ext cx="3931800" cy="8055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Users can still take policies even after disruptions caused by COVID-19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11" name="Google Shape;611;p20"/>
          <p:cNvSpPr txBox="1"/>
          <p:nvPr/>
        </p:nvSpPr>
        <p:spPr>
          <a:xfrm>
            <a:off x="279525" y="3589227"/>
            <a:ext cx="2971800" cy="7953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Collection and Sharing of Data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Non identifiable information, free of data protection regulations</a:t>
            </a:r>
            <a:endParaRPr b="1" sz="1200"/>
          </a:p>
        </p:txBody>
      </p:sp>
      <p:sp>
        <p:nvSpPr>
          <p:cNvPr id="612" name="Google Shape;612;p20"/>
          <p:cNvSpPr txBox="1"/>
          <p:nvPr/>
        </p:nvSpPr>
        <p:spPr>
          <a:xfrm>
            <a:off x="3430766" y="3599280"/>
            <a:ext cx="3159300" cy="795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store only location attributes of a request, </a:t>
            </a:r>
            <a:br>
              <a:rPr lang="en" sz="1200"/>
            </a:b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 Personal Information stored!</a:t>
            </a:r>
            <a:endParaRPr sz="1200"/>
          </a:p>
        </p:txBody>
      </p:sp>
      <p:sp>
        <p:nvSpPr>
          <p:cNvPr id="613" name="Google Shape;613;p20"/>
          <p:cNvSpPr txBox="1"/>
          <p:nvPr/>
        </p:nvSpPr>
        <p:spPr>
          <a:xfrm>
            <a:off x="6771249" y="3599280"/>
            <a:ext cx="3931800" cy="7953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Provided Insights to Financial Service Providers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14" name="Google Shape;614;p20"/>
          <p:cNvSpPr txBox="1"/>
          <p:nvPr/>
        </p:nvSpPr>
        <p:spPr>
          <a:xfrm>
            <a:off x="280314" y="971658"/>
            <a:ext cx="297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</a:t>
            </a:r>
            <a:endParaRPr/>
          </a:p>
        </p:txBody>
      </p:sp>
      <p:cxnSp>
        <p:nvCxnSpPr>
          <p:cNvPr id="615" name="Google Shape;615;p20"/>
          <p:cNvCxnSpPr/>
          <p:nvPr/>
        </p:nvCxnSpPr>
        <p:spPr>
          <a:xfrm flipH="1" rot="10800000">
            <a:off x="192624" y="925375"/>
            <a:ext cx="10607100" cy="5400"/>
          </a:xfrm>
          <a:prstGeom prst="straightConnector1">
            <a:avLst/>
          </a:prstGeom>
          <a:noFill/>
          <a:ln cap="flat" cmpd="sng" w="9525">
            <a:solidFill>
              <a:srgbClr val="0CD35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16" name="Google Shape;616;p20"/>
          <p:cNvSpPr/>
          <p:nvPr/>
        </p:nvSpPr>
        <p:spPr>
          <a:xfrm>
            <a:off x="280200" y="1333925"/>
            <a:ext cx="297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0"/>
          <p:cNvSpPr txBox="1"/>
          <p:nvPr/>
        </p:nvSpPr>
        <p:spPr>
          <a:xfrm>
            <a:off x="3441346" y="975650"/>
            <a:ext cx="3159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3441224" y="1338775"/>
            <a:ext cx="31593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0"/>
          <p:cNvSpPr/>
          <p:nvPr/>
        </p:nvSpPr>
        <p:spPr>
          <a:xfrm rot="10800000">
            <a:off x="5383563" y="866155"/>
            <a:ext cx="228600" cy="192600"/>
          </a:xfrm>
          <a:prstGeom prst="triangle">
            <a:avLst>
              <a:gd fmla="val 50000" name="adj"/>
            </a:avLst>
          </a:prstGeom>
          <a:solidFill>
            <a:srgbClr val="0CD358"/>
          </a:solidFill>
          <a:ln>
            <a:noFill/>
          </a:ln>
        </p:spPr>
        <p:txBody>
          <a:bodyPr anchorCtr="0" anchor="ctr" bIns="90500" lIns="90500" spcFirstLastPara="1" rIns="90500" wrap="square" tIns="90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0"/>
          <p:cNvSpPr txBox="1"/>
          <p:nvPr/>
        </p:nvSpPr>
        <p:spPr>
          <a:xfrm>
            <a:off x="6781827" y="975650"/>
            <a:ext cx="39318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Improved the App?</a:t>
            </a: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6781676" y="1338775"/>
            <a:ext cx="3931800" cy="9000"/>
          </a:xfrm>
          <a:prstGeom prst="rect">
            <a:avLst/>
          </a:prstGeom>
          <a:solidFill>
            <a:srgbClr val="0CD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2" name="Google Shape;622;p20"/>
          <p:cNvCxnSpPr/>
          <p:nvPr/>
        </p:nvCxnSpPr>
        <p:spPr>
          <a:xfrm>
            <a:off x="3267039" y="18342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20"/>
          <p:cNvCxnSpPr/>
          <p:nvPr/>
        </p:nvCxnSpPr>
        <p:spPr>
          <a:xfrm>
            <a:off x="3267039" y="21002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20"/>
          <p:cNvCxnSpPr/>
          <p:nvPr/>
        </p:nvCxnSpPr>
        <p:spPr>
          <a:xfrm>
            <a:off x="6600650" y="18342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20"/>
          <p:cNvCxnSpPr/>
          <p:nvPr/>
        </p:nvCxnSpPr>
        <p:spPr>
          <a:xfrm>
            <a:off x="6600650" y="21002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26" name="Google Shape;626;p20"/>
          <p:cNvSpPr/>
          <p:nvPr/>
        </p:nvSpPr>
        <p:spPr>
          <a:xfrm>
            <a:off x="182875" y="1475175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7" name="Google Shape;627;p20"/>
          <p:cNvSpPr/>
          <p:nvPr/>
        </p:nvSpPr>
        <p:spPr>
          <a:xfrm>
            <a:off x="182875" y="2479153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8" name="Google Shape;628;p20"/>
          <p:cNvSpPr/>
          <p:nvPr/>
        </p:nvSpPr>
        <p:spPr>
          <a:xfrm>
            <a:off x="182875" y="3502201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9" name="Google Shape;629;p20"/>
          <p:cNvSpPr/>
          <p:nvPr/>
        </p:nvSpPr>
        <p:spPr>
          <a:xfrm>
            <a:off x="7406618" y="3979039"/>
            <a:ext cx="491100" cy="252977"/>
          </a:xfrm>
          <a:custGeom>
            <a:rect b="b" l="l" r="r" t="t"/>
            <a:pathLst>
              <a:path extrusionOk="0" h="211" w="335">
                <a:moveTo>
                  <a:pt x="15" y="205"/>
                </a:moveTo>
                <a:cubicBezTo>
                  <a:pt x="2" y="195"/>
                  <a:pt x="0" y="176"/>
                  <a:pt x="11" y="164"/>
                </a:cubicBezTo>
                <a:cubicBezTo>
                  <a:pt x="93" y="61"/>
                  <a:pt x="93" y="61"/>
                  <a:pt x="93" y="61"/>
                </a:cubicBezTo>
                <a:cubicBezTo>
                  <a:pt x="102" y="50"/>
                  <a:pt x="118" y="47"/>
                  <a:pt x="131" y="54"/>
                </a:cubicBezTo>
                <a:cubicBezTo>
                  <a:pt x="210" y="100"/>
                  <a:pt x="210" y="100"/>
                  <a:pt x="210" y="100"/>
                </a:cubicBezTo>
                <a:cubicBezTo>
                  <a:pt x="279" y="14"/>
                  <a:pt x="279" y="14"/>
                  <a:pt x="279" y="14"/>
                </a:cubicBezTo>
                <a:cubicBezTo>
                  <a:pt x="289" y="2"/>
                  <a:pt x="308" y="0"/>
                  <a:pt x="320" y="10"/>
                </a:cubicBezTo>
                <a:cubicBezTo>
                  <a:pt x="333" y="20"/>
                  <a:pt x="335" y="39"/>
                  <a:pt x="325" y="51"/>
                </a:cubicBezTo>
                <a:cubicBezTo>
                  <a:pt x="239" y="156"/>
                  <a:pt x="239" y="156"/>
                  <a:pt x="239" y="156"/>
                </a:cubicBezTo>
                <a:cubicBezTo>
                  <a:pt x="230" y="167"/>
                  <a:pt x="214" y="170"/>
                  <a:pt x="202" y="163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56" y="200"/>
                  <a:pt x="56" y="200"/>
                  <a:pt x="56" y="200"/>
                </a:cubicBezTo>
                <a:cubicBezTo>
                  <a:pt x="50" y="208"/>
                  <a:pt x="42" y="211"/>
                  <a:pt x="33" y="211"/>
                </a:cubicBezTo>
                <a:cubicBezTo>
                  <a:pt x="26" y="211"/>
                  <a:pt x="20" y="209"/>
                  <a:pt x="15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0"/>
          <p:cNvSpPr/>
          <p:nvPr/>
        </p:nvSpPr>
        <p:spPr>
          <a:xfrm>
            <a:off x="8209144" y="3980677"/>
            <a:ext cx="491100" cy="256340"/>
          </a:xfrm>
          <a:custGeom>
            <a:rect b="b" l="l" r="r" t="t"/>
            <a:pathLst>
              <a:path extrusionOk="0" h="256" w="330">
                <a:moveTo>
                  <a:pt x="330" y="0"/>
                </a:moveTo>
                <a:cubicBezTo>
                  <a:pt x="330" y="217"/>
                  <a:pt x="330" y="217"/>
                  <a:pt x="330" y="217"/>
                </a:cubicBezTo>
                <a:cubicBezTo>
                  <a:pt x="330" y="238"/>
                  <a:pt x="313" y="256"/>
                  <a:pt x="294" y="256"/>
                </a:cubicBezTo>
                <a:cubicBezTo>
                  <a:pt x="47" y="256"/>
                  <a:pt x="47" y="256"/>
                  <a:pt x="47" y="256"/>
                </a:cubicBezTo>
                <a:cubicBezTo>
                  <a:pt x="16" y="256"/>
                  <a:pt x="0" y="240"/>
                  <a:pt x="0" y="201"/>
                </a:cubicBezTo>
                <a:cubicBezTo>
                  <a:pt x="0" y="42"/>
                  <a:pt x="0" y="42"/>
                  <a:pt x="0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0"/>
                  <a:pt x="45" y="0"/>
                  <a:pt x="45" y="0"/>
                </a:cubicBezTo>
                <a:lnTo>
                  <a:pt x="330" y="0"/>
                </a:lnTo>
                <a:close/>
                <a:moveTo>
                  <a:pt x="45" y="65"/>
                </a:moveTo>
                <a:cubicBezTo>
                  <a:pt x="23" y="65"/>
                  <a:pt x="23" y="65"/>
                  <a:pt x="23" y="65"/>
                </a:cubicBezTo>
                <a:cubicBezTo>
                  <a:pt x="23" y="201"/>
                  <a:pt x="23" y="201"/>
                  <a:pt x="23" y="201"/>
                </a:cubicBezTo>
                <a:cubicBezTo>
                  <a:pt x="23" y="221"/>
                  <a:pt x="28" y="230"/>
                  <a:pt x="34" y="230"/>
                </a:cubicBezTo>
                <a:cubicBezTo>
                  <a:pt x="41" y="230"/>
                  <a:pt x="45" y="221"/>
                  <a:pt x="45" y="201"/>
                </a:cubicBezTo>
                <a:lnTo>
                  <a:pt x="45" y="65"/>
                </a:lnTo>
                <a:close/>
                <a:moveTo>
                  <a:pt x="307" y="23"/>
                </a:moveTo>
                <a:cubicBezTo>
                  <a:pt x="69" y="23"/>
                  <a:pt x="69" y="23"/>
                  <a:pt x="69" y="23"/>
                </a:cubicBezTo>
                <a:cubicBezTo>
                  <a:pt x="69" y="201"/>
                  <a:pt x="69" y="201"/>
                  <a:pt x="69" y="201"/>
                </a:cubicBezTo>
                <a:cubicBezTo>
                  <a:pt x="69" y="215"/>
                  <a:pt x="66" y="225"/>
                  <a:pt x="62" y="232"/>
                </a:cubicBezTo>
                <a:cubicBezTo>
                  <a:pt x="294" y="232"/>
                  <a:pt x="294" y="232"/>
                  <a:pt x="294" y="232"/>
                </a:cubicBezTo>
                <a:cubicBezTo>
                  <a:pt x="302" y="232"/>
                  <a:pt x="307" y="223"/>
                  <a:pt x="307" y="217"/>
                </a:cubicBezTo>
                <a:lnTo>
                  <a:pt x="307" y="23"/>
                </a:lnTo>
                <a:close/>
                <a:moveTo>
                  <a:pt x="160" y="105"/>
                </a:moveTo>
                <a:cubicBezTo>
                  <a:pt x="106" y="105"/>
                  <a:pt x="106" y="105"/>
                  <a:pt x="106" y="105"/>
                </a:cubicBezTo>
                <a:cubicBezTo>
                  <a:pt x="106" y="97"/>
                  <a:pt x="106" y="97"/>
                  <a:pt x="106" y="97"/>
                </a:cubicBezTo>
                <a:cubicBezTo>
                  <a:pt x="160" y="97"/>
                  <a:pt x="160" y="97"/>
                  <a:pt x="160" y="97"/>
                </a:cubicBezTo>
                <a:lnTo>
                  <a:pt x="160" y="105"/>
                </a:lnTo>
                <a:close/>
                <a:moveTo>
                  <a:pt x="160" y="130"/>
                </a:moveTo>
                <a:cubicBezTo>
                  <a:pt x="106" y="130"/>
                  <a:pt x="106" y="130"/>
                  <a:pt x="106" y="130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60" y="123"/>
                  <a:pt x="160" y="123"/>
                  <a:pt x="160" y="123"/>
                </a:cubicBezTo>
                <a:lnTo>
                  <a:pt x="160" y="130"/>
                </a:lnTo>
                <a:close/>
                <a:moveTo>
                  <a:pt x="160" y="155"/>
                </a:moveTo>
                <a:cubicBezTo>
                  <a:pt x="106" y="155"/>
                  <a:pt x="106" y="155"/>
                  <a:pt x="106" y="155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160" y="147"/>
                  <a:pt x="160" y="147"/>
                  <a:pt x="160" y="147"/>
                </a:cubicBezTo>
                <a:lnTo>
                  <a:pt x="160" y="155"/>
                </a:lnTo>
                <a:close/>
                <a:moveTo>
                  <a:pt x="160" y="179"/>
                </a:moveTo>
                <a:cubicBezTo>
                  <a:pt x="106" y="179"/>
                  <a:pt x="106" y="179"/>
                  <a:pt x="106" y="179"/>
                </a:cubicBezTo>
                <a:cubicBezTo>
                  <a:pt x="106" y="171"/>
                  <a:pt x="106" y="171"/>
                  <a:pt x="106" y="171"/>
                </a:cubicBezTo>
                <a:cubicBezTo>
                  <a:pt x="160" y="171"/>
                  <a:pt x="160" y="171"/>
                  <a:pt x="160" y="171"/>
                </a:cubicBezTo>
                <a:lnTo>
                  <a:pt x="160" y="179"/>
                </a:lnTo>
                <a:close/>
                <a:moveTo>
                  <a:pt x="160" y="203"/>
                </a:moveTo>
                <a:cubicBezTo>
                  <a:pt x="106" y="203"/>
                  <a:pt x="106" y="203"/>
                  <a:pt x="106" y="203"/>
                </a:cubicBezTo>
                <a:cubicBezTo>
                  <a:pt x="106" y="195"/>
                  <a:pt x="106" y="195"/>
                  <a:pt x="106" y="195"/>
                </a:cubicBezTo>
                <a:cubicBezTo>
                  <a:pt x="160" y="195"/>
                  <a:pt x="160" y="195"/>
                  <a:pt x="160" y="195"/>
                </a:cubicBezTo>
                <a:lnTo>
                  <a:pt x="160" y="203"/>
                </a:lnTo>
                <a:close/>
                <a:moveTo>
                  <a:pt x="114" y="57"/>
                </a:moveTo>
                <a:cubicBezTo>
                  <a:pt x="257" y="57"/>
                  <a:pt x="257" y="57"/>
                  <a:pt x="257" y="57"/>
                </a:cubicBezTo>
                <a:cubicBezTo>
                  <a:pt x="257" y="72"/>
                  <a:pt x="257" y="72"/>
                  <a:pt x="257" y="72"/>
                </a:cubicBezTo>
                <a:cubicBezTo>
                  <a:pt x="114" y="72"/>
                  <a:pt x="114" y="72"/>
                  <a:pt x="114" y="72"/>
                </a:cubicBezTo>
                <a:lnTo>
                  <a:pt x="114" y="57"/>
                </a:lnTo>
                <a:close/>
                <a:moveTo>
                  <a:pt x="182" y="97"/>
                </a:moveTo>
                <a:cubicBezTo>
                  <a:pt x="274" y="97"/>
                  <a:pt x="274" y="97"/>
                  <a:pt x="274" y="97"/>
                </a:cubicBezTo>
                <a:cubicBezTo>
                  <a:pt x="274" y="185"/>
                  <a:pt x="274" y="185"/>
                  <a:pt x="274" y="185"/>
                </a:cubicBezTo>
                <a:cubicBezTo>
                  <a:pt x="182" y="185"/>
                  <a:pt x="182" y="185"/>
                  <a:pt x="182" y="185"/>
                </a:cubicBezTo>
                <a:lnTo>
                  <a:pt x="182" y="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0"/>
          <p:cNvSpPr/>
          <p:nvPr/>
        </p:nvSpPr>
        <p:spPr>
          <a:xfrm>
            <a:off x="9011658" y="3982358"/>
            <a:ext cx="372300" cy="252977"/>
          </a:xfrm>
          <a:custGeom>
            <a:rect b="b" l="l" r="r" t="t"/>
            <a:pathLst>
              <a:path extrusionOk="0" h="132" w="121">
                <a:moveTo>
                  <a:pt x="32" y="132"/>
                </a:moveTo>
                <a:lnTo>
                  <a:pt x="0" y="132"/>
                </a:lnTo>
                <a:lnTo>
                  <a:pt x="0" y="36"/>
                </a:lnTo>
                <a:lnTo>
                  <a:pt x="32" y="36"/>
                </a:lnTo>
                <a:lnTo>
                  <a:pt x="32" y="132"/>
                </a:lnTo>
                <a:close/>
                <a:moveTo>
                  <a:pt x="77" y="132"/>
                </a:moveTo>
                <a:lnTo>
                  <a:pt x="45" y="132"/>
                </a:lnTo>
                <a:lnTo>
                  <a:pt x="45" y="61"/>
                </a:lnTo>
                <a:lnTo>
                  <a:pt x="77" y="61"/>
                </a:lnTo>
                <a:lnTo>
                  <a:pt x="77" y="132"/>
                </a:lnTo>
                <a:close/>
                <a:moveTo>
                  <a:pt x="121" y="132"/>
                </a:moveTo>
                <a:lnTo>
                  <a:pt x="89" y="132"/>
                </a:lnTo>
                <a:lnTo>
                  <a:pt x="89" y="0"/>
                </a:lnTo>
                <a:lnTo>
                  <a:pt x="121" y="0"/>
                </a:lnTo>
                <a:lnTo>
                  <a:pt x="121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0"/>
          <p:cNvSpPr/>
          <p:nvPr/>
        </p:nvSpPr>
        <p:spPr>
          <a:xfrm>
            <a:off x="9695384" y="3982353"/>
            <a:ext cx="372300" cy="252976"/>
          </a:xfrm>
          <a:custGeom>
            <a:rect b="b" l="l" r="r" t="t"/>
            <a:pathLst>
              <a:path extrusionOk="0" h="265" w="265">
                <a:moveTo>
                  <a:pt x="229" y="152"/>
                </a:moveTo>
                <a:cubicBezTo>
                  <a:pt x="229" y="151"/>
                  <a:pt x="229" y="150"/>
                  <a:pt x="229" y="150"/>
                </a:cubicBezTo>
                <a:cubicBezTo>
                  <a:pt x="229" y="214"/>
                  <a:pt x="178" y="265"/>
                  <a:pt x="115" y="265"/>
                </a:cubicBezTo>
                <a:cubicBezTo>
                  <a:pt x="51" y="265"/>
                  <a:pt x="0" y="214"/>
                  <a:pt x="0" y="150"/>
                </a:cubicBezTo>
                <a:cubicBezTo>
                  <a:pt x="0" y="87"/>
                  <a:pt x="51" y="36"/>
                  <a:pt x="115" y="36"/>
                </a:cubicBezTo>
                <a:cubicBezTo>
                  <a:pt x="115" y="152"/>
                  <a:pt x="115" y="152"/>
                  <a:pt x="115" y="152"/>
                </a:cubicBezTo>
                <a:lnTo>
                  <a:pt x="229" y="152"/>
                </a:lnTo>
                <a:close/>
                <a:moveTo>
                  <a:pt x="151" y="116"/>
                </a:moveTo>
                <a:cubicBezTo>
                  <a:pt x="151" y="0"/>
                  <a:pt x="151" y="0"/>
                  <a:pt x="151" y="0"/>
                </a:cubicBezTo>
                <a:cubicBezTo>
                  <a:pt x="214" y="0"/>
                  <a:pt x="265" y="51"/>
                  <a:pt x="265" y="114"/>
                </a:cubicBezTo>
                <a:cubicBezTo>
                  <a:pt x="265" y="115"/>
                  <a:pt x="265" y="115"/>
                  <a:pt x="265" y="116"/>
                </a:cubicBezTo>
                <a:lnTo>
                  <a:pt x="151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0"/>
          <p:cNvSpPr txBox="1"/>
          <p:nvPr/>
        </p:nvSpPr>
        <p:spPr>
          <a:xfrm>
            <a:off x="279525" y="4688925"/>
            <a:ext cx="2971800" cy="785400"/>
          </a:xfrm>
          <a:prstGeom prst="rect">
            <a:avLst/>
          </a:prstGeom>
          <a:noFill/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 Created a Scalable Backend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used python &amp; hosted it on cloud</a:t>
            </a:r>
            <a:endParaRPr sz="1200"/>
          </a:p>
        </p:txBody>
      </p:sp>
      <p:sp>
        <p:nvSpPr>
          <p:cNvPr id="634" name="Google Shape;634;p20"/>
          <p:cNvSpPr txBox="1"/>
          <p:nvPr/>
        </p:nvSpPr>
        <p:spPr>
          <a:xfrm>
            <a:off x="3430766" y="4698851"/>
            <a:ext cx="3159300" cy="785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Parallel-Processing able server process</a:t>
            </a:r>
            <a:br>
              <a:rPr b="1" lang="en" sz="1200"/>
            </a:br>
            <a:br>
              <a:rPr b="1" lang="en" sz="1200"/>
            </a:br>
            <a:r>
              <a:rPr b="1" lang="en" sz="1200"/>
              <a:t>The multiple servers can run in parallel</a:t>
            </a:r>
            <a:endParaRPr sz="1200"/>
          </a:p>
        </p:txBody>
      </p:sp>
      <p:sp>
        <p:nvSpPr>
          <p:cNvPr id="635" name="Google Shape;635;p20"/>
          <p:cNvSpPr txBox="1"/>
          <p:nvPr/>
        </p:nvSpPr>
        <p:spPr>
          <a:xfrm>
            <a:off x="6771249" y="4698851"/>
            <a:ext cx="3931800" cy="7854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CD3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We can replicate Govt. Data within a matter of hours and have the app running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36" name="Google Shape;636;p20"/>
          <p:cNvSpPr/>
          <p:nvPr/>
        </p:nvSpPr>
        <p:spPr>
          <a:xfrm>
            <a:off x="182875" y="4601894"/>
            <a:ext cx="372300" cy="320100"/>
          </a:xfrm>
          <a:prstGeom prst="ellipse">
            <a:avLst/>
          </a:prstGeom>
          <a:solidFill>
            <a:srgbClr val="0DDF5D"/>
          </a:solidFill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37" name="Google Shape;637;p20"/>
          <p:cNvCxnSpPr/>
          <p:nvPr/>
        </p:nvCxnSpPr>
        <p:spPr>
          <a:xfrm>
            <a:off x="3267039" y="28248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20"/>
          <p:cNvCxnSpPr/>
          <p:nvPr/>
        </p:nvCxnSpPr>
        <p:spPr>
          <a:xfrm>
            <a:off x="3267039" y="3090850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20"/>
          <p:cNvCxnSpPr/>
          <p:nvPr/>
        </p:nvCxnSpPr>
        <p:spPr>
          <a:xfrm>
            <a:off x="6600650" y="28248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20"/>
          <p:cNvCxnSpPr/>
          <p:nvPr/>
        </p:nvCxnSpPr>
        <p:spPr>
          <a:xfrm>
            <a:off x="6600650" y="3090850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20"/>
          <p:cNvCxnSpPr/>
          <p:nvPr/>
        </p:nvCxnSpPr>
        <p:spPr>
          <a:xfrm>
            <a:off x="3267039" y="3874327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20"/>
          <p:cNvCxnSpPr/>
          <p:nvPr/>
        </p:nvCxnSpPr>
        <p:spPr>
          <a:xfrm>
            <a:off x="3267039" y="4140327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20"/>
          <p:cNvCxnSpPr/>
          <p:nvPr/>
        </p:nvCxnSpPr>
        <p:spPr>
          <a:xfrm>
            <a:off x="6600650" y="3874327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20"/>
          <p:cNvCxnSpPr/>
          <p:nvPr/>
        </p:nvCxnSpPr>
        <p:spPr>
          <a:xfrm>
            <a:off x="6600650" y="4140327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20"/>
          <p:cNvCxnSpPr/>
          <p:nvPr/>
        </p:nvCxnSpPr>
        <p:spPr>
          <a:xfrm>
            <a:off x="3267039" y="4967111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20"/>
          <p:cNvCxnSpPr/>
          <p:nvPr/>
        </p:nvCxnSpPr>
        <p:spPr>
          <a:xfrm>
            <a:off x="3267039" y="5156911"/>
            <a:ext cx="1638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20"/>
          <p:cNvCxnSpPr/>
          <p:nvPr/>
        </p:nvCxnSpPr>
        <p:spPr>
          <a:xfrm>
            <a:off x="6600650" y="4967111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20"/>
          <p:cNvCxnSpPr/>
          <p:nvPr/>
        </p:nvCxnSpPr>
        <p:spPr>
          <a:xfrm>
            <a:off x="6600650" y="5156911"/>
            <a:ext cx="170700" cy="1200"/>
          </a:xfrm>
          <a:prstGeom prst="straightConnector1">
            <a:avLst/>
          </a:prstGeom>
          <a:noFill/>
          <a:ln cap="flat" cmpd="sng" w="19050">
            <a:solidFill>
              <a:srgbClr val="09A144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1"/>
          <p:cNvSpPr txBox="1"/>
          <p:nvPr/>
        </p:nvSpPr>
        <p:spPr>
          <a:xfrm>
            <a:off x="246175" y="132775"/>
            <a:ext cx="10500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Challenge: We Failed, OR DID WE?</a:t>
            </a:r>
            <a:endParaRPr sz="2000"/>
          </a:p>
        </p:txBody>
      </p:sp>
      <p:sp>
        <p:nvSpPr>
          <p:cNvPr id="654" name="Google Shape;654;p21"/>
          <p:cNvSpPr/>
          <p:nvPr/>
        </p:nvSpPr>
        <p:spPr>
          <a:xfrm>
            <a:off x="182875" y="672150"/>
            <a:ext cx="10603500" cy="27300"/>
          </a:xfrm>
          <a:prstGeom prst="rect">
            <a:avLst/>
          </a:prstGeom>
          <a:solidFill>
            <a:srgbClr val="75C5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4640258" y="5943646"/>
            <a:ext cx="1806000" cy="270000"/>
          </a:xfrm>
          <a:prstGeom prst="chevron">
            <a:avLst>
              <a:gd fmla="val 50000" name="adj"/>
            </a:avLst>
          </a:prstGeom>
          <a:noFill/>
          <a:ln cap="flat" cmpd="sng" w="19050">
            <a:solidFill>
              <a:srgbClr val="75C5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4650" lIns="104650" spcFirstLastPara="1" rIns="104650" wrap="square" tIns="104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Our Additional Task</a:t>
            </a:r>
            <a:endParaRPr sz="1200"/>
          </a:p>
        </p:txBody>
      </p:sp>
      <p:sp>
        <p:nvSpPr>
          <p:cNvPr id="656" name="Google Shape;656;p21"/>
          <p:cNvSpPr txBox="1"/>
          <p:nvPr/>
        </p:nvSpPr>
        <p:spPr>
          <a:xfrm>
            <a:off x="10295373" y="5943655"/>
            <a:ext cx="49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 07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57" name="Google Shape;657;p21"/>
          <p:cNvPicPr preferRelativeResize="0"/>
          <p:nvPr/>
        </p:nvPicPr>
        <p:blipFill rotWithShape="1">
          <a:blip r:embed="rId3">
            <a:alphaModFix/>
          </a:blip>
          <a:srcRect b="27462" l="0" r="0" t="0"/>
          <a:stretch/>
        </p:blipFill>
        <p:spPr>
          <a:xfrm>
            <a:off x="1841913" y="1945450"/>
            <a:ext cx="7285437" cy="23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000" y="4698000"/>
            <a:ext cx="46672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21"/>
          <p:cNvSpPr txBox="1"/>
          <p:nvPr/>
        </p:nvSpPr>
        <p:spPr>
          <a:xfrm>
            <a:off x="304051" y="1023615"/>
            <a:ext cx="10364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6200" lIns="106200" spcFirstLastPara="1" rIns="106200" wrap="square" tIns="106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existing API for speech to text translation and we need to implement our own function from scratch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