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 smtClean="0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 smtClean="0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mskov.ddn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962399" y="1714885"/>
            <a:ext cx="7197726" cy="2421464"/>
          </a:xfrm>
        </p:spPr>
        <p:txBody>
          <a:bodyPr/>
          <a:lstStyle/>
          <a:p>
            <a:r>
              <a:rPr lang="hr-HR" dirty="0" smtClean="0"/>
              <a:t>Grafika </a:t>
            </a:r>
            <a:r>
              <a:rPr lang="hr-HR" dirty="0" smtClean="0"/>
              <a:t>u Internetskim preglednicima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962399" y="4668365"/>
            <a:ext cx="7197726" cy="1405467"/>
          </a:xfrm>
        </p:spPr>
        <p:txBody>
          <a:bodyPr>
            <a:normAutofit/>
          </a:bodyPr>
          <a:lstStyle/>
          <a:p>
            <a:r>
              <a:rPr lang="hr-HR" sz="2200" dirty="0" smtClean="0"/>
              <a:t>Martin Sven Kovačić</a:t>
            </a:r>
          </a:p>
          <a:p>
            <a:endParaRPr lang="hr-HR" dirty="0" smtClean="0"/>
          </a:p>
          <a:p>
            <a:r>
              <a:rPr lang="hr-HR" sz="1600" dirty="0" smtClean="0"/>
              <a:t>Mentor: </a:t>
            </a:r>
            <a:r>
              <a:rPr lang="hr-HR" sz="1600" dirty="0"/>
              <a:t>Izv. prof. dr. </a:t>
            </a:r>
            <a:r>
              <a:rPr lang="hr-HR" sz="1600" dirty="0" err="1"/>
              <a:t>sc</a:t>
            </a:r>
            <a:r>
              <a:rPr lang="hr-HR" sz="1600" dirty="0"/>
              <a:t>. Gordan Gledec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4070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dirty="0" smtClean="0"/>
              <a:t>Zaključak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smtClean="0"/>
              <a:t>Prelazak na grafičku karticu poboljšava performanse</a:t>
            </a:r>
            <a:endParaRPr lang="hr-HR" sz="2400" dirty="0" smtClean="0"/>
          </a:p>
          <a:p>
            <a:r>
              <a:rPr lang="hr-HR" sz="2400" dirty="0" smtClean="0"/>
              <a:t>Najbolje </a:t>
            </a:r>
            <a:r>
              <a:rPr lang="hr-HR" sz="2400" dirty="0" smtClean="0"/>
              <a:t>je koristiti gotov programski okvir za implementaciju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0513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Hvala na pažnji!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 smtClean="0"/>
              <a:t>Pitanja?</a:t>
            </a:r>
          </a:p>
          <a:p>
            <a:pPr marL="0" indent="0">
              <a:buNone/>
            </a:pPr>
            <a:endParaRPr lang="hr-HR" sz="2800" dirty="0"/>
          </a:p>
          <a:p>
            <a:pPr marL="0" indent="0">
              <a:buNone/>
            </a:pPr>
            <a:endParaRPr lang="hr-HR" sz="2800" dirty="0" smtClean="0"/>
          </a:p>
          <a:p>
            <a:pPr marL="0" indent="0">
              <a:buNone/>
            </a:pPr>
            <a:endParaRPr lang="hr-HR" sz="2800" dirty="0"/>
          </a:p>
          <a:p>
            <a:pPr marL="0" indent="0">
              <a:buNone/>
            </a:pPr>
            <a:endParaRPr lang="hr-HR" sz="2800" dirty="0" smtClean="0"/>
          </a:p>
          <a:p>
            <a:pPr marL="0" indent="0">
              <a:buNone/>
            </a:pPr>
            <a:endParaRPr lang="hr-HR" sz="2800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29" y="2755951"/>
            <a:ext cx="4404544" cy="332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dirty="0" smtClean="0"/>
              <a:t>Sadržaj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smtClean="0"/>
              <a:t>Motivacija</a:t>
            </a:r>
          </a:p>
          <a:p>
            <a:r>
              <a:rPr lang="hr-HR" sz="2400" dirty="0" smtClean="0"/>
              <a:t>Grafika </a:t>
            </a:r>
            <a:r>
              <a:rPr lang="hr-HR" sz="2400" dirty="0" smtClean="0"/>
              <a:t>i HTML5</a:t>
            </a:r>
          </a:p>
          <a:p>
            <a:r>
              <a:rPr lang="hr-HR" sz="2400" dirty="0" smtClean="0"/>
              <a:t>Programski podržana grafika</a:t>
            </a:r>
          </a:p>
          <a:p>
            <a:r>
              <a:rPr lang="hr-HR" sz="2400" dirty="0" smtClean="0"/>
              <a:t>WebGL</a:t>
            </a:r>
          </a:p>
          <a:p>
            <a:r>
              <a:rPr lang="hr-HR" sz="2400" dirty="0" smtClean="0"/>
              <a:t>Babylon.js radni okvir</a:t>
            </a:r>
          </a:p>
          <a:p>
            <a:r>
              <a:rPr lang="hr-HR" sz="2400" dirty="0" smtClean="0"/>
              <a:t>Usporedba programskih rješenja</a:t>
            </a:r>
            <a:endParaRPr lang="hr-HR" sz="2400" dirty="0"/>
          </a:p>
        </p:txBody>
      </p:sp>
      <p:sp>
        <p:nvSpPr>
          <p:cNvPr id="4" name="Elipsa 3"/>
          <p:cNvSpPr/>
          <p:nvPr/>
        </p:nvSpPr>
        <p:spPr>
          <a:xfrm rot="15250451">
            <a:off x="5082338" y="5389092"/>
            <a:ext cx="1338349" cy="127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8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 0 L 0.19479 -0.81181 L 0.49258 -0.33079 L 0 0 Z " pathEditMode="relative" ptsTypes="AAAA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motivacija</a:t>
            </a:r>
            <a:endParaRPr lang="hr-HR" dirty="0"/>
          </a:p>
        </p:txBody>
      </p:sp>
      <p:pic>
        <p:nvPicPr>
          <p:cNvPr id="1026" name="Picture 2" descr="https://upload.wikimedia.org/wikipedia/commons/0/0d/Experience_curiosity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783" y="2141538"/>
            <a:ext cx="5839458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 smtClean="0"/>
              <a:t>GRAFIKA i HTML5</a:t>
            </a:r>
            <a:endParaRPr lang="hr-HR" sz="4000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685801" y="2583685"/>
            <a:ext cx="10131425" cy="3207515"/>
          </a:xfrm>
        </p:spPr>
        <p:txBody>
          <a:bodyPr>
            <a:normAutofit/>
          </a:bodyPr>
          <a:lstStyle/>
          <a:p>
            <a:r>
              <a:rPr lang="hr-HR" sz="2800" dirty="0" smtClean="0"/>
              <a:t>Platno</a:t>
            </a:r>
            <a:r>
              <a:rPr lang="hr-HR" sz="2400" dirty="0" smtClean="0"/>
              <a:t> </a:t>
            </a:r>
            <a:r>
              <a:rPr lang="hr-HR" sz="2400" smtClean="0"/>
              <a:t>(engl. canvas</a:t>
            </a:r>
            <a:r>
              <a:rPr lang="hr-HR" sz="2400" dirty="0" smtClean="0"/>
              <a:t>)</a:t>
            </a:r>
          </a:p>
          <a:p>
            <a:r>
              <a:rPr lang="hr-HR" sz="2800" dirty="0" err="1" smtClean="0"/>
              <a:t>JavaScript</a:t>
            </a:r>
            <a:endParaRPr lang="hr-HR" sz="2800" dirty="0" smtClean="0"/>
          </a:p>
          <a:p>
            <a:r>
              <a:rPr lang="hr-HR" sz="2800" dirty="0" smtClean="0"/>
              <a:t>Grafički </a:t>
            </a:r>
            <a:r>
              <a:rPr lang="hr-HR" sz="2800" dirty="0" err="1" smtClean="0"/>
              <a:t>primitivi</a:t>
            </a:r>
            <a:endParaRPr lang="hr-HR" sz="2800" dirty="0" smtClean="0"/>
          </a:p>
          <a:p>
            <a:endParaRPr lang="hr-HR" sz="2400" dirty="0"/>
          </a:p>
        </p:txBody>
      </p:sp>
      <p:sp>
        <p:nvSpPr>
          <p:cNvPr id="4" name="AutoShape 2" descr="Slikovni rezultat za canvas"/>
          <p:cNvSpPr>
            <a:spLocks noChangeAspect="1" noChangeArrowheads="1"/>
          </p:cNvSpPr>
          <p:nvPr/>
        </p:nvSpPr>
        <p:spPr bwMode="auto">
          <a:xfrm>
            <a:off x="155575" y="-107576"/>
            <a:ext cx="304800" cy="26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534" y="2860023"/>
            <a:ext cx="25146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 smtClean="0"/>
              <a:t>Programski podržana grafika</a:t>
            </a:r>
            <a:endParaRPr lang="hr-HR" sz="4000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Vlastiti </a:t>
            </a:r>
            <a:r>
              <a:rPr lang="hr-HR" sz="2800" i="1" dirty="0" smtClean="0"/>
              <a:t>engine </a:t>
            </a:r>
          </a:p>
          <a:p>
            <a:pPr lvl="1"/>
            <a:r>
              <a:rPr lang="hr-HR" sz="2400" i="1" dirty="0" smtClean="0"/>
              <a:t>k</a:t>
            </a:r>
            <a:r>
              <a:rPr lang="hr-HR" sz="2400" dirty="0" smtClean="0"/>
              <a:t>lase za rad s kamerom, grafičkim objektima i platnom</a:t>
            </a:r>
          </a:p>
          <a:p>
            <a:pPr lvl="1"/>
            <a:r>
              <a:rPr lang="hr-HR" sz="2400" dirty="0" smtClean="0"/>
              <a:t>implementirano učitavanje grafičkih objekata</a:t>
            </a:r>
          </a:p>
          <a:p>
            <a:pPr lvl="1"/>
            <a:r>
              <a:rPr lang="hr-HR" sz="2400" dirty="0" smtClean="0"/>
              <a:t>za računanje s vektorima koristi se posebna matematička biblioteka</a:t>
            </a:r>
            <a:endParaRPr lang="hr-HR" sz="2400" dirty="0"/>
          </a:p>
          <a:p>
            <a:r>
              <a:rPr lang="hr-HR" sz="2400" dirty="0" smtClean="0"/>
              <a:t>Skripta za crtanje</a:t>
            </a:r>
          </a:p>
          <a:p>
            <a:r>
              <a:rPr lang="hr-HR" sz="2400" dirty="0" smtClean="0"/>
              <a:t>HTML stranica</a:t>
            </a:r>
          </a:p>
        </p:txBody>
      </p:sp>
    </p:spTree>
    <p:extLst>
      <p:ext uri="{BB962C8B-B14F-4D97-AF65-F5344CB8AC3E}">
        <p14:creationId xmlns:p14="http://schemas.microsoft.com/office/powerpoint/2010/main" val="38320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dirty="0" smtClean="0"/>
              <a:t>Webgl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sz="2800" dirty="0" smtClean="0"/>
              <a:t>Nije potrebno raditi zaseban </a:t>
            </a:r>
            <a:r>
              <a:rPr lang="hr-HR" sz="2800" i="1" dirty="0" smtClean="0"/>
              <a:t>engine</a:t>
            </a:r>
          </a:p>
          <a:p>
            <a:r>
              <a:rPr lang="hr-HR" sz="2800" dirty="0" smtClean="0"/>
              <a:t>Nije potrebno koristiti matematičku biblioteku</a:t>
            </a:r>
          </a:p>
          <a:p>
            <a:r>
              <a:rPr lang="hr-HR" sz="2800" i="1" dirty="0" smtClean="0"/>
              <a:t>Shaderi</a:t>
            </a:r>
          </a:p>
          <a:p>
            <a:pPr marL="0" indent="0">
              <a:buNone/>
            </a:pPr>
            <a:endParaRPr lang="hr-HR" sz="2800" i="1" dirty="0" smtClean="0"/>
          </a:p>
          <a:p>
            <a:r>
              <a:rPr lang="hr-HR" sz="2800" dirty="0" smtClean="0"/>
              <a:t>Skripta za crtanje</a:t>
            </a:r>
          </a:p>
          <a:p>
            <a:pPr lvl="1"/>
            <a:r>
              <a:rPr lang="hr-HR" sz="2400" dirty="0" smtClean="0"/>
              <a:t>treba implementirati funkcije za rad sa spremnicima</a:t>
            </a:r>
          </a:p>
          <a:p>
            <a:r>
              <a:rPr lang="hr-HR" sz="2400" dirty="0" smtClean="0"/>
              <a:t>HTML stranica</a:t>
            </a:r>
            <a:endParaRPr lang="hr-HR" sz="2400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04" y="949805"/>
            <a:ext cx="2030829" cy="849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462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dirty="0" smtClean="0"/>
              <a:t>Babylon.js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sz="2800" dirty="0" smtClean="0"/>
              <a:t>Moćan i jednostavan radni okvir nad WebGL-om</a:t>
            </a:r>
          </a:p>
          <a:p>
            <a:r>
              <a:rPr lang="hr-HR" sz="2800" i="1" dirty="0" smtClean="0"/>
              <a:t>Engine</a:t>
            </a:r>
            <a:r>
              <a:rPr lang="hr-HR" sz="2800" dirty="0" smtClean="0"/>
              <a:t> je u potpunosti implementiran</a:t>
            </a:r>
          </a:p>
          <a:p>
            <a:endParaRPr lang="hr-HR" sz="2800" dirty="0" smtClean="0"/>
          </a:p>
          <a:p>
            <a:r>
              <a:rPr lang="hr-HR" sz="2800" dirty="0" smtClean="0"/>
              <a:t>Skripta za crtanje</a:t>
            </a:r>
          </a:p>
          <a:p>
            <a:pPr lvl="1"/>
            <a:r>
              <a:rPr lang="hr-HR" sz="2400" dirty="0" smtClean="0"/>
              <a:t>Dovoljno je samo instancirati željene objekte</a:t>
            </a:r>
          </a:p>
          <a:p>
            <a:pPr lvl="1"/>
            <a:r>
              <a:rPr lang="hr-HR" sz="2400" dirty="0" smtClean="0"/>
              <a:t>Engine se brine o fizici objekata – vektori se koriste samo pri instanciranju </a:t>
            </a:r>
          </a:p>
          <a:p>
            <a:r>
              <a:rPr lang="hr-HR" sz="2600" dirty="0" smtClean="0"/>
              <a:t>HTML stranica</a:t>
            </a:r>
          </a:p>
          <a:p>
            <a:pPr lvl="1"/>
            <a:r>
              <a:rPr lang="hr-HR" sz="2200" dirty="0" smtClean="0"/>
              <a:t>Dovoljno je samo platno</a:t>
            </a:r>
            <a:endParaRPr lang="hr-HR" sz="2200" dirty="0"/>
          </a:p>
        </p:txBody>
      </p:sp>
      <p:pic>
        <p:nvPicPr>
          <p:cNvPr id="5" name="Rezervirano mjesto sadržaj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348" y="551392"/>
            <a:ext cx="3019425" cy="15144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92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 smtClean="0"/>
              <a:t>Što se je mjerilo?</a:t>
            </a:r>
            <a:endParaRPr lang="hr-HR" sz="4000" dirty="0"/>
          </a:p>
        </p:txBody>
      </p:sp>
      <p:pic>
        <p:nvPicPr>
          <p:cNvPr id="4" name="Rezervirano mjesto sadržaja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1" y="2161203"/>
            <a:ext cx="4745009" cy="3649662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672" y="2161203"/>
            <a:ext cx="4657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 smtClean="0"/>
              <a:t>USPOREDBA RJEŠENJA</a:t>
            </a:r>
            <a:endParaRPr lang="hr-HR" sz="4000" dirty="0"/>
          </a:p>
        </p:txBody>
      </p:sp>
      <p:graphicFrame>
        <p:nvGraphicFramePr>
          <p:cNvPr id="4" name="Rezervirano mjesto sadržaj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364348"/>
              </p:ext>
            </p:extLst>
          </p:nvPr>
        </p:nvGraphicFramePr>
        <p:xfrm>
          <a:off x="685800" y="2141536"/>
          <a:ext cx="10257502" cy="2322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246">
                  <a:extLst>
                    <a:ext uri="{9D8B030D-6E8A-4147-A177-3AD203B41FA5}">
                      <a16:colId xmlns:a16="http://schemas.microsoft.com/office/drawing/2014/main" val="858458998"/>
                    </a:ext>
                  </a:extLst>
                </a:gridCol>
                <a:gridCol w="2205367">
                  <a:extLst>
                    <a:ext uri="{9D8B030D-6E8A-4147-A177-3AD203B41FA5}">
                      <a16:colId xmlns:a16="http://schemas.microsoft.com/office/drawing/2014/main" val="3823816336"/>
                    </a:ext>
                  </a:extLst>
                </a:gridCol>
                <a:gridCol w="2507226">
                  <a:extLst>
                    <a:ext uri="{9D8B030D-6E8A-4147-A177-3AD203B41FA5}">
                      <a16:colId xmlns:a16="http://schemas.microsoft.com/office/drawing/2014/main" val="4212916311"/>
                    </a:ext>
                  </a:extLst>
                </a:gridCol>
                <a:gridCol w="3067663">
                  <a:extLst>
                    <a:ext uri="{9D8B030D-6E8A-4147-A177-3AD203B41FA5}">
                      <a16:colId xmlns:a16="http://schemas.microsoft.com/office/drawing/2014/main" val="2705675742"/>
                    </a:ext>
                  </a:extLst>
                </a:gridCol>
              </a:tblGrid>
              <a:tr h="580577">
                <a:tc>
                  <a:txBody>
                    <a:bodyPr/>
                    <a:lstStyle/>
                    <a:p>
                      <a:r>
                        <a:rPr lang="hr-HR" sz="2000" dirty="0" smtClean="0"/>
                        <a:t>Implementacija</a:t>
                      </a:r>
                      <a:endParaRPr lang="hr-H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/>
                        <a:t>Mjesto izvođenja</a:t>
                      </a:r>
                      <a:endParaRPr lang="hr-H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/>
                        <a:t>Brzina izvođenja</a:t>
                      </a:r>
                      <a:endParaRPr lang="hr-H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/>
                        <a:t>Jednostavnost izvedbe</a:t>
                      </a:r>
                      <a:endParaRPr lang="hr-H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23646"/>
                  </a:ext>
                </a:extLst>
              </a:tr>
              <a:tr h="58057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/>
                        <a:t>Vlastiti</a:t>
                      </a:r>
                      <a:r>
                        <a:rPr lang="hr-HR" sz="2000" baseline="0" dirty="0" smtClean="0"/>
                        <a:t> </a:t>
                      </a:r>
                      <a:r>
                        <a:rPr lang="hr-HR" sz="2000" i="1" baseline="0" dirty="0" smtClean="0"/>
                        <a:t>engine</a:t>
                      </a:r>
                      <a:endParaRPr lang="hr-HR" sz="20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/>
                        <a:t>CPU</a:t>
                      </a:r>
                      <a:endParaRPr lang="hr-H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/>
                        <a:t>Sporo</a:t>
                      </a:r>
                      <a:endParaRPr lang="hr-H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/>
                        <a:t>Teško</a:t>
                      </a:r>
                      <a:endParaRPr lang="hr-H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12270"/>
                  </a:ext>
                </a:extLst>
              </a:tr>
              <a:tr h="58057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/>
                        <a:t>WebGL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/>
                        <a:t>GPU</a:t>
                      </a:r>
                      <a:endParaRPr lang="hr-H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/>
                        <a:t>Brzo</a:t>
                      </a:r>
                      <a:endParaRPr lang="hr-H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/>
                        <a:t>Srednje</a:t>
                      </a:r>
                      <a:endParaRPr lang="hr-H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828948"/>
                  </a:ext>
                </a:extLst>
              </a:tr>
              <a:tr h="580577">
                <a:tc>
                  <a:txBody>
                    <a:bodyPr/>
                    <a:lstStyle/>
                    <a:p>
                      <a:r>
                        <a:rPr lang="hr-HR" sz="2000" dirty="0" smtClean="0"/>
                        <a:t>Babylon.js</a:t>
                      </a:r>
                      <a:endParaRPr lang="hr-H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/>
                        <a:t>GPU</a:t>
                      </a:r>
                      <a:endParaRPr lang="hr-H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/>
                        <a:t>Brzo</a:t>
                      </a:r>
                      <a:endParaRPr lang="hr-H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/>
                        <a:t>Lagano</a:t>
                      </a:r>
                      <a:endParaRPr lang="hr-H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03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07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ski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TM03457452[[fn=Nebeski]]</Template>
  <TotalTime>223</TotalTime>
  <Words>191</Words>
  <Application>Microsoft Office PowerPoint</Application>
  <PresentationFormat>Široki zaslon</PresentationFormat>
  <Paragraphs>66</Paragraphs>
  <Slides>11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Nebeski</vt:lpstr>
      <vt:lpstr>Grafika u Internetskim preglednicima</vt:lpstr>
      <vt:lpstr>Sadržaj</vt:lpstr>
      <vt:lpstr>motivacija</vt:lpstr>
      <vt:lpstr>GRAFIKA i HTML5</vt:lpstr>
      <vt:lpstr>Programski podržana grafika</vt:lpstr>
      <vt:lpstr>Webgl</vt:lpstr>
      <vt:lpstr>Babylon.js</vt:lpstr>
      <vt:lpstr>Što se je mjerilo?</vt:lpstr>
      <vt:lpstr>USPOREDBA RJEŠENJA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GrafikA u Internetskim preglednicima</dc:title>
  <dc:creator>Martin Sven Kovačić</dc:creator>
  <cp:lastModifiedBy>Martin Sven Kovačić</cp:lastModifiedBy>
  <cp:revision>20</cp:revision>
  <dcterms:created xsi:type="dcterms:W3CDTF">2016-05-19T17:11:23Z</dcterms:created>
  <dcterms:modified xsi:type="dcterms:W3CDTF">2016-06-08T08:57:48Z</dcterms:modified>
</cp:coreProperties>
</file>