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7772400" cy="10058400"/>
  <p:embeddedFontLst>
    <p:embeddedFont>
      <p:font typeface="Quintessential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B11NvJWQDDcNR60/lAtagm2lO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Quintessent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f23a4316a_0_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f23a4316a_0_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f23a4316a_0_1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31f23a4316a_0_1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f23a4316a_0_2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31f23a4316a_0_2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f23a4316a_0_4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31f23a4316a_0_4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f23a4316a_0_5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31f23a4316a_0_5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11296440" y="6217560"/>
            <a:ext cx="73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11296440" y="6217560"/>
            <a:ext cx="73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11296440" y="6217560"/>
            <a:ext cx="73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11296440" y="6217560"/>
            <a:ext cx="73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11296440" y="6217560"/>
            <a:ext cx="73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11296440" y="6217560"/>
            <a:ext cx="73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11296440" y="6217560"/>
            <a:ext cx="73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11296440" y="6217560"/>
            <a:ext cx="73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11296440" y="6217560"/>
            <a:ext cx="73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11296440" y="6217560"/>
            <a:ext cx="73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11296440" y="6217560"/>
            <a:ext cx="73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11296440" y="6217560"/>
            <a:ext cx="73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11296440" y="6217560"/>
            <a:ext cx="73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html/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/>
          <p:nvPr/>
        </p:nvSpPr>
        <p:spPr>
          <a:xfrm>
            <a:off x="1176900" y="580352"/>
            <a:ext cx="9838200" cy="30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Comilla University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4285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No: ICT - </a:t>
            </a:r>
            <a:r>
              <a:rPr b="1" lang="en-US" sz="2000">
                <a:solidFill>
                  <a:srgbClr val="4285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4285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Title: D</a:t>
            </a:r>
            <a:r>
              <a:rPr b="1" lang="en-US" sz="2000">
                <a:solidFill>
                  <a:srgbClr val="4285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atabase Management System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336950" y="4035510"/>
            <a:ext cx="9518100" cy="23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b="1" i="0" sz="3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 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Maksuda Sultana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ICT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: 12109040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11/12/2023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"/>
          <p:cNvSpPr txBox="1"/>
          <p:nvPr>
            <p:ph idx="12" type="sldNum"/>
          </p:nvPr>
        </p:nvSpPr>
        <p:spPr>
          <a:xfrm>
            <a:off x="10058400" y="6217560"/>
            <a:ext cx="196884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8100" y="1256325"/>
            <a:ext cx="2315850" cy="1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657800" y="1344650"/>
            <a:ext cx="9028800" cy="4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-"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Used to collect user input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-"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Enabling users to send data to a web server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Tag :</a:t>
            </a:r>
            <a:r>
              <a:rPr lang="en-US" sz="2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&lt;form&gt;......&lt;/form&gt;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Form Element :</a:t>
            </a:r>
            <a:endParaRPr b="1" sz="2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-"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action : Fix server endpoint where the form data is sent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-"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 : Defines the HTTP method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1679995" y="465025"/>
            <a:ext cx="8666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500"/>
              <a:buFont typeface="Times New Roman"/>
              <a:buNone/>
            </a:pPr>
            <a:r>
              <a:rPr b="1" lang="en-US" sz="3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500"/>
              <a:buFont typeface="Times New Roman"/>
              <a:buNone/>
            </a:pPr>
            <a:r>
              <a:t/>
            </a:r>
            <a:endParaRPr b="1" i="0" sz="35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4"/>
          <p:cNvSpPr txBox="1"/>
          <p:nvPr>
            <p:ph idx="10" type="dt"/>
          </p:nvPr>
        </p:nvSpPr>
        <p:spPr>
          <a:xfrm>
            <a:off x="794880" y="6434620"/>
            <a:ext cx="274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11/12/2023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>
            <p:ph idx="12" type="sldNum"/>
          </p:nvPr>
        </p:nvSpPr>
        <p:spPr>
          <a:xfrm>
            <a:off x="8610480" y="6356520"/>
            <a:ext cx="274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8300" y="0"/>
            <a:ext cx="1907026" cy="10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f23a4316a_0_4"/>
          <p:cNvSpPr/>
          <p:nvPr/>
        </p:nvSpPr>
        <p:spPr>
          <a:xfrm>
            <a:off x="1657800" y="1344650"/>
            <a:ext cx="9028800" cy="4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Input Fields</a:t>
            </a:r>
            <a:endParaRPr b="1" sz="2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&lt;input&gt;: Used for text, email, passwords, etc.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&lt;textarea&gt;: Multiline text input.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&lt;select&gt;: Dropdown menu.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Buttons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-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&lt;button&gt; or &lt;input type="submit"&gt;: Triggers the form submission.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Labels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-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 description for the form controls and improve accessibility.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g31f23a4316a_0_4"/>
          <p:cNvSpPr/>
          <p:nvPr/>
        </p:nvSpPr>
        <p:spPr>
          <a:xfrm>
            <a:off x="1679995" y="465025"/>
            <a:ext cx="8666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500"/>
              <a:buFont typeface="Times New Roman"/>
              <a:buNone/>
            </a:pPr>
            <a:r>
              <a:rPr b="1" lang="en-US" sz="3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 (Cont…)</a:t>
            </a:r>
            <a:endParaRPr b="1" i="0" sz="35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g31f23a4316a_0_4"/>
          <p:cNvSpPr txBox="1"/>
          <p:nvPr>
            <p:ph idx="10" type="dt"/>
          </p:nvPr>
        </p:nvSpPr>
        <p:spPr>
          <a:xfrm>
            <a:off x="794880" y="6434620"/>
            <a:ext cx="274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11/12/2023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1f23a4316a_0_4"/>
          <p:cNvSpPr txBox="1"/>
          <p:nvPr>
            <p:ph idx="12" type="sldNum"/>
          </p:nvPr>
        </p:nvSpPr>
        <p:spPr>
          <a:xfrm>
            <a:off x="8610480" y="6356520"/>
            <a:ext cx="274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g31f23a4316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8300" y="0"/>
            <a:ext cx="1907026" cy="10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f23a4316a_0_15"/>
          <p:cNvSpPr/>
          <p:nvPr/>
        </p:nvSpPr>
        <p:spPr>
          <a:xfrm>
            <a:off x="1679995" y="465025"/>
            <a:ext cx="8666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500"/>
              <a:buFont typeface="Times New Roman"/>
              <a:buNone/>
            </a:pPr>
            <a:r>
              <a:rPr b="1" lang="en-US" sz="3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 (Cont…)</a:t>
            </a:r>
            <a:endParaRPr b="1" i="0" sz="35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g31f23a4316a_0_15"/>
          <p:cNvSpPr txBox="1"/>
          <p:nvPr>
            <p:ph idx="10" type="dt"/>
          </p:nvPr>
        </p:nvSpPr>
        <p:spPr>
          <a:xfrm>
            <a:off x="794880" y="6434620"/>
            <a:ext cx="274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11/12/2023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31f23a4316a_0_15"/>
          <p:cNvSpPr txBox="1"/>
          <p:nvPr>
            <p:ph idx="12" type="sldNum"/>
          </p:nvPr>
        </p:nvSpPr>
        <p:spPr>
          <a:xfrm>
            <a:off x="8610480" y="6356520"/>
            <a:ext cx="274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g31f23a4316a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8300" y="0"/>
            <a:ext cx="1907026" cy="10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1f23a4316a_0_15"/>
          <p:cNvSpPr txBox="1"/>
          <p:nvPr/>
        </p:nvSpPr>
        <p:spPr>
          <a:xfrm>
            <a:off x="3308250" y="5660963"/>
            <a:ext cx="495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Fig 1 : HTML Form Example Code &amp; Output for Log In Page</a:t>
            </a:r>
            <a:endParaRPr sz="1800"/>
          </a:p>
        </p:txBody>
      </p:sp>
      <p:pic>
        <p:nvPicPr>
          <p:cNvPr id="105" name="Google Shape;105;g31f23a4316a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0525"/>
            <a:ext cx="11270274" cy="36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f23a4316a_0_26"/>
          <p:cNvSpPr/>
          <p:nvPr/>
        </p:nvSpPr>
        <p:spPr>
          <a:xfrm>
            <a:off x="1679995" y="465025"/>
            <a:ext cx="8666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500"/>
              <a:buFont typeface="Times New Roman"/>
              <a:buNone/>
            </a:pPr>
            <a:r>
              <a:rPr b="1" lang="en-US" sz="3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 (Cont…)</a:t>
            </a:r>
            <a:endParaRPr b="1" i="0" sz="35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31f23a4316a_0_26"/>
          <p:cNvSpPr txBox="1"/>
          <p:nvPr>
            <p:ph idx="10" type="dt"/>
          </p:nvPr>
        </p:nvSpPr>
        <p:spPr>
          <a:xfrm>
            <a:off x="794880" y="6434620"/>
            <a:ext cx="274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11/12/2023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1f23a4316a_0_26"/>
          <p:cNvSpPr txBox="1"/>
          <p:nvPr>
            <p:ph idx="12" type="sldNum"/>
          </p:nvPr>
        </p:nvSpPr>
        <p:spPr>
          <a:xfrm>
            <a:off x="8610480" y="6356520"/>
            <a:ext cx="274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g31f23a4316a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8300" y="0"/>
            <a:ext cx="1907026" cy="10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31f23a4316a_0_26"/>
          <p:cNvSpPr txBox="1"/>
          <p:nvPr/>
        </p:nvSpPr>
        <p:spPr>
          <a:xfrm>
            <a:off x="3308250" y="5660963"/>
            <a:ext cx="495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Fig 2 : HTML Form Example Code &amp; Output for Sign Up Page</a:t>
            </a:r>
            <a:endParaRPr sz="1800"/>
          </a:p>
        </p:txBody>
      </p:sp>
      <p:pic>
        <p:nvPicPr>
          <p:cNvPr id="115" name="Google Shape;115;g31f23a4316a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0525"/>
            <a:ext cx="11105126" cy="38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f23a4316a_0_40"/>
          <p:cNvSpPr/>
          <p:nvPr/>
        </p:nvSpPr>
        <p:spPr>
          <a:xfrm>
            <a:off x="1657800" y="1344650"/>
            <a:ext cx="90288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Involves creating menus or navigation bars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-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Tag : &lt;nav&gt;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g31f23a4316a_0_40"/>
          <p:cNvSpPr/>
          <p:nvPr/>
        </p:nvSpPr>
        <p:spPr>
          <a:xfrm>
            <a:off x="1679995" y="465025"/>
            <a:ext cx="8666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500"/>
              <a:buFont typeface="Times New Roman"/>
              <a:buNone/>
            </a:pPr>
            <a:r>
              <a:rPr b="1" lang="en-US" sz="3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Navigation</a:t>
            </a:r>
            <a:endParaRPr b="1" i="0" sz="35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31f23a4316a_0_40"/>
          <p:cNvSpPr txBox="1"/>
          <p:nvPr>
            <p:ph idx="10" type="dt"/>
          </p:nvPr>
        </p:nvSpPr>
        <p:spPr>
          <a:xfrm>
            <a:off x="794880" y="6434620"/>
            <a:ext cx="274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11/12/2023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31f23a4316a_0_40"/>
          <p:cNvSpPr txBox="1"/>
          <p:nvPr>
            <p:ph idx="12" type="sldNum"/>
          </p:nvPr>
        </p:nvSpPr>
        <p:spPr>
          <a:xfrm>
            <a:off x="8610480" y="6356520"/>
            <a:ext cx="274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g31f23a4316a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8300" y="0"/>
            <a:ext cx="1907026" cy="10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31f23a4316a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0400" y="2787663"/>
            <a:ext cx="7714125" cy="28361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31f23a4316a_0_40"/>
          <p:cNvSpPr txBox="1"/>
          <p:nvPr/>
        </p:nvSpPr>
        <p:spPr>
          <a:xfrm>
            <a:off x="3049850" y="5894825"/>
            <a:ext cx="49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Fig 3 : Example of HTML Navigation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f23a4316a_0_51"/>
          <p:cNvSpPr/>
          <p:nvPr/>
        </p:nvSpPr>
        <p:spPr>
          <a:xfrm>
            <a:off x="1657800" y="1344650"/>
            <a:ext cx="90288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versatile container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-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Tag : 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&lt;div&gt;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g31f23a4316a_0_51"/>
          <p:cNvSpPr/>
          <p:nvPr/>
        </p:nvSpPr>
        <p:spPr>
          <a:xfrm>
            <a:off x="1679995" y="465025"/>
            <a:ext cx="8666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500"/>
              <a:buFont typeface="Times New Roman"/>
              <a:buNone/>
            </a:pPr>
            <a:r>
              <a:rPr b="1" lang="en-US" sz="3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Div</a:t>
            </a:r>
            <a:endParaRPr b="1" i="0" sz="35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31f23a4316a_0_51"/>
          <p:cNvSpPr txBox="1"/>
          <p:nvPr>
            <p:ph idx="10" type="dt"/>
          </p:nvPr>
        </p:nvSpPr>
        <p:spPr>
          <a:xfrm>
            <a:off x="794880" y="6434620"/>
            <a:ext cx="274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11/12/2023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1f23a4316a_0_51"/>
          <p:cNvSpPr txBox="1"/>
          <p:nvPr>
            <p:ph idx="12" type="sldNum"/>
          </p:nvPr>
        </p:nvSpPr>
        <p:spPr>
          <a:xfrm>
            <a:off x="8610480" y="6356520"/>
            <a:ext cx="274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g31f23a4316a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8300" y="0"/>
            <a:ext cx="1907026" cy="10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1f23a4316a_0_51"/>
          <p:cNvSpPr txBox="1"/>
          <p:nvPr/>
        </p:nvSpPr>
        <p:spPr>
          <a:xfrm>
            <a:off x="3049850" y="5894825"/>
            <a:ext cx="49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Fig 4 : Example of HTML Div</a:t>
            </a:r>
            <a:endParaRPr sz="1800"/>
          </a:p>
        </p:txBody>
      </p:sp>
      <p:pic>
        <p:nvPicPr>
          <p:cNvPr id="137" name="Google Shape;137;g31f23a4316a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975" y="2726525"/>
            <a:ext cx="6219825" cy="205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/>
          <p:nvPr/>
        </p:nvSpPr>
        <p:spPr>
          <a:xfrm>
            <a:off x="1581595" y="2059045"/>
            <a:ext cx="90288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AutoNum type="arabicPeriod"/>
            </a:pPr>
            <a:r>
              <a:rPr lang="en-US" sz="29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https://www.w3schools.com/html/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AutoNum type="arabicPeriod"/>
            </a:pPr>
            <a:r>
              <a:rPr lang="en-US" sz="2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https://www.javatpoint.com/html-tutorial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1487520" y="776880"/>
            <a:ext cx="86667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500"/>
              <a:buFont typeface="Times New Roman"/>
              <a:buNone/>
            </a:pPr>
            <a:r>
              <a:rPr b="1" i="0" lang="en-US" sz="3500" u="sng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 txBox="1"/>
          <p:nvPr>
            <p:ph idx="10" type="dt"/>
          </p:nvPr>
        </p:nvSpPr>
        <p:spPr>
          <a:xfrm>
            <a:off x="838080" y="6356520"/>
            <a:ext cx="274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11/12/2023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"/>
          <p:cNvSpPr txBox="1"/>
          <p:nvPr>
            <p:ph idx="12" type="sldNum"/>
          </p:nvPr>
        </p:nvSpPr>
        <p:spPr>
          <a:xfrm>
            <a:off x="8610480" y="6356520"/>
            <a:ext cx="274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4975" y="0"/>
            <a:ext cx="1907026" cy="10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/>
          <p:nvPr/>
        </p:nvSpPr>
        <p:spPr>
          <a:xfrm>
            <a:off x="1393560" y="2069280"/>
            <a:ext cx="9403560" cy="167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0400"/>
              <a:buFont typeface="Quintessential"/>
              <a:buNone/>
            </a:pPr>
            <a:r>
              <a:rPr b="1" i="0" lang="en-US" sz="10400" u="none" cap="none" strike="noStrike">
                <a:solidFill>
                  <a:srgbClr val="4285F4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Thank You</a:t>
            </a:r>
            <a:endParaRPr b="0" i="0" sz="10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11/12/2023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 txBox="1"/>
          <p:nvPr>
            <p:ph idx="12" type="sldNum"/>
          </p:nvPr>
        </p:nvSpPr>
        <p:spPr>
          <a:xfrm>
            <a:off x="10797115" y="6356535"/>
            <a:ext cx="73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1393560" y="3591000"/>
            <a:ext cx="9181080" cy="75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Rounded"/>
              <a:buNone/>
            </a:pPr>
            <a:r>
              <a:rPr b="1" i="0" lang="en-US" sz="40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Any Questions </a:t>
            </a:r>
            <a:r>
              <a:rPr b="1" i="0" lang="en-US" sz="44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?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4975" y="0"/>
            <a:ext cx="1907026" cy="10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