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5E7B-C19C-5C47-B010-744E4A8D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00A6F5-33AD-3F4D-A470-AAB15C4B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93DBA-1588-B846-BFDC-F38543A4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4CE30-014F-1644-AD0B-12B2CC10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4374-923B-EA44-9AB6-3C185656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95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7F78A-B1B2-AB49-B2F1-B3761B55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6F04C7-D597-4746-A2DA-BD5D7AB1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000A8-5AEE-B948-88C7-C5354E74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51294-F591-E042-9AEF-2960422F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6783F-F847-864D-92E5-BBEDD35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81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886C3A-E1C9-C046-9A52-9EE8DCDF6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8B9F1-7CAC-F64D-BDE5-ADE83D225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5E7B5-59FC-A944-B047-F0ADF176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9E2B5-4184-1042-A9CE-CCE5F41C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860C7-E30E-AC43-9033-1265D395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A848-F1EE-6C43-BDA0-E7EA0E24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4AB80-4CB2-D940-8564-2038A595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7149B-EFB0-A947-9978-19C8171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E4EE3-5279-A74F-A3C7-89BDB088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1349-DD08-3D44-9478-BCC1CC61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9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51FBB-5895-2E41-86FC-16846868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3B329-FB46-2340-9F50-297CFC47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31A5B-FA45-B34C-8D87-3EE161F4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CEC62-015C-0640-9C83-504126CE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00166-1763-9647-972D-151223A4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1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CD57-0244-A942-88BD-C80BECA0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5A88E-0DBD-3F46-A8E0-3386CD039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42AE68-EB20-4D42-A407-5BF2841A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A11DE-390F-CC47-9395-21046F4D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0E73B6-65F6-FC48-8C35-9A043700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99352-6AE0-3E4C-A570-A4E9659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8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812B5-0F00-3341-A023-A754C0B7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C9D41-68DE-A745-A28A-4EE7E89C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5163BA-404C-E746-A9B2-D6DE69834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EE47F-CFAF-DD45-A47E-94DD1B69C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832382-F0B2-5C47-8030-D017A75CB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CEC0BF-C391-6B40-B005-D0E6670C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AE0457-D673-E341-A1E4-9FCEFF5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36ACC-0E1D-1B41-92D8-C89F032C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9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8081C-6CDE-0641-B403-BA38C953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D01108-2B29-6F4A-BEDD-29744116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A01C86-4B45-7B4C-8E6E-AC758499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66871-413A-C54F-ADC0-3950EEA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9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0B09D6-36C8-6949-8025-C3FCC7B1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4D5F61-32C5-4149-ACFD-D1B34249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DD21D-43B0-BA4C-9F50-D3F02EB0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308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AFCB-A4CB-0E49-A630-CB4894BE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1746A-0B5F-024F-B352-9B582339D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2E83A-C5E5-CA4B-AEE8-6B30BFC3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82239-8607-F141-81D6-CC2B037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7ED23-0A3A-F64B-B458-22DC649D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BD46B-EF46-B94D-BCDE-7172BFCC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189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3FCDA-AF8A-DB4C-8985-1BA28B7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DEA92-E7AA-584B-B937-23EA37E6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92150-7D90-634A-943C-CDE3E369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5FFAA-E6DD-E547-9EFD-D55FC3C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04394-4B18-2648-95C8-C88B0797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1354F-C3A0-3446-B7A2-76B9BD53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98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35FECA-99AC-FE4A-A1AF-0CE8CFA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68A5D-EC9E-784A-86F5-079731AA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E5EC9-EE61-1144-A781-E8CC07D63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FA77-D893-3748-9AE7-DD91DDFD32D2}" type="datetimeFigureOut">
              <a:rPr kumimoji="1" lang="ko-KR" altLang="en-US" smtClean="0"/>
              <a:t>2018. 4. 14.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B6681-6B89-E348-A30E-3CD67E528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17A8C-A80F-364A-948F-9CDBD8436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EECC-599A-3E47-AB58-6DFAEFDBC0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5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6C8E-54CC-5240-897C-69335C291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정보모델링기법과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A6780-9624-3B43-9EE4-F2DE1ECCB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조 </a:t>
            </a:r>
            <a:r>
              <a:rPr kumimoji="1" lang="ko-KR" altLang="en-US" dirty="0" err="1"/>
              <a:t>김인근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서병욱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이수민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한예린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한태구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E7DC78-3B87-5D44-BB73-B5F3FF206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9"/>
          <a:stretch/>
        </p:blipFill>
        <p:spPr>
          <a:xfrm>
            <a:off x="-9823" y="420148"/>
            <a:ext cx="6863988" cy="41266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00EA63-C258-1441-AF4F-A68C1AAD0DDE}"/>
              </a:ext>
            </a:extLst>
          </p:cNvPr>
          <p:cNvSpPr/>
          <p:nvPr/>
        </p:nvSpPr>
        <p:spPr>
          <a:xfrm>
            <a:off x="409627" y="738232"/>
            <a:ext cx="4495377" cy="595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1B5A0A2-B128-454C-A089-60C019A8A9B4}"/>
              </a:ext>
            </a:extLst>
          </p:cNvPr>
          <p:cNvSpPr/>
          <p:nvPr/>
        </p:nvSpPr>
        <p:spPr>
          <a:xfrm>
            <a:off x="1447082" y="5093249"/>
            <a:ext cx="1954637" cy="91300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따옴표</a:t>
            </a:r>
            <a:r>
              <a:rPr kumimoji="1" lang="en-US" altLang="ko-KR" sz="1200" dirty="0"/>
              <a:t> or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마침표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존재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EF73CA6-705C-3E48-B2D8-4673A6CAADD6}"/>
              </a:ext>
            </a:extLst>
          </p:cNvPr>
          <p:cNvSpPr/>
          <p:nvPr/>
        </p:nvSpPr>
        <p:spPr>
          <a:xfrm>
            <a:off x="3953596" y="5226775"/>
            <a:ext cx="1853967" cy="6459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단어 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E3B116-4FBD-4446-A391-799B80946F4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01719" y="5549751"/>
            <a:ext cx="551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1A0B61CA-C279-B24C-AB0A-1CD3D0FBABA4}"/>
              </a:ext>
            </a:extLst>
          </p:cNvPr>
          <p:cNvSpPr txBox="1"/>
          <p:nvPr/>
        </p:nvSpPr>
        <p:spPr>
          <a:xfrm>
            <a:off x="3472934" y="5258033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D7FA870E-68B2-8048-9D4F-BC2BB0D1E74E}"/>
              </a:ext>
            </a:extLst>
          </p:cNvPr>
          <p:cNvSpPr/>
          <p:nvPr/>
        </p:nvSpPr>
        <p:spPr>
          <a:xfrm>
            <a:off x="8331977" y="399550"/>
            <a:ext cx="1954637" cy="91300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/>
              <a:t>첫글자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and</a:t>
            </a:r>
            <a:r>
              <a:rPr kumimoji="1" lang="ko-KR" altLang="en-US" sz="1200" dirty="0"/>
              <a:t> 마지막글자따옴표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E01592DA-2498-2C4C-8608-A2951CB80CEE}"/>
              </a:ext>
            </a:extLst>
          </p:cNvPr>
          <p:cNvSpPr/>
          <p:nvPr/>
        </p:nvSpPr>
        <p:spPr>
          <a:xfrm>
            <a:off x="8422297" y="2069029"/>
            <a:ext cx="1766876" cy="68885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처음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마지막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따옴표 </a:t>
            </a:r>
            <a:r>
              <a:rPr kumimoji="1" lang="en-US" altLang="ko-KR" sz="1400" dirty="0"/>
              <a:t>strip</a:t>
            </a:r>
            <a:endParaRPr kumimoji="1" lang="ko-KR" altLang="en-US" sz="14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DFF231E0-ABE0-544D-9D0A-57F1E045C93C}"/>
              </a:ext>
            </a:extLst>
          </p:cNvPr>
          <p:cNvSpPr/>
          <p:nvPr/>
        </p:nvSpPr>
        <p:spPr>
          <a:xfrm>
            <a:off x="8300786" y="3514361"/>
            <a:ext cx="2017018" cy="91300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그래도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따옴표 존재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7" name="한쪽 모서리가 잘린 사각형 16">
            <a:extLst>
              <a:ext uri="{FF2B5EF4-FFF2-40B4-BE49-F238E27FC236}">
                <a16:creationId xmlns:a16="http://schemas.microsoft.com/office/drawing/2014/main" id="{83574ECB-5D70-B748-A13F-FE0838306C9D}"/>
              </a:ext>
            </a:extLst>
          </p:cNvPr>
          <p:cNvSpPr/>
          <p:nvPr/>
        </p:nvSpPr>
        <p:spPr>
          <a:xfrm>
            <a:off x="8373922" y="5218385"/>
            <a:ext cx="1863627" cy="645953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첫 따옴표 이후 삭제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01F80E-1BB3-7A4E-8706-C3BC06D532D9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flipH="1">
            <a:off x="9305735" y="1312553"/>
            <a:ext cx="3561" cy="756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27770D-DCFA-DF4A-989A-4BBC39BF137B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>
            <a:off x="9305735" y="2757884"/>
            <a:ext cx="3560" cy="756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33ADC2-A8DB-8948-9A2F-8C268581B6D7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flipH="1">
            <a:off x="9305736" y="4427364"/>
            <a:ext cx="3559" cy="7910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B947B88E-FD96-4742-9519-A80FD8F32968}"/>
              </a:ext>
            </a:extLst>
          </p:cNvPr>
          <p:cNvSpPr txBox="1"/>
          <p:nvPr/>
        </p:nvSpPr>
        <p:spPr>
          <a:xfrm>
            <a:off x="9305735" y="4457897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7EFEE113-45F8-B542-9958-4BCD0960F9D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10237549" y="856052"/>
            <a:ext cx="49065" cy="4685310"/>
          </a:xfrm>
          <a:prstGeom prst="bentConnector3">
            <a:avLst>
              <a:gd name="adj1" fmla="val -46591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9AF63FCB-E883-7348-AFDD-A3B4D73C336E}"/>
              </a:ext>
            </a:extLst>
          </p:cNvPr>
          <p:cNvSpPr txBox="1"/>
          <p:nvPr/>
        </p:nvSpPr>
        <p:spPr>
          <a:xfrm>
            <a:off x="10237549" y="548274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AE3DE971-7AF2-A749-9269-3848C3A7D4AF}"/>
              </a:ext>
            </a:extLst>
          </p:cNvPr>
          <p:cNvSpPr txBox="1"/>
          <p:nvPr/>
        </p:nvSpPr>
        <p:spPr>
          <a:xfrm>
            <a:off x="9280229" y="1430477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B20B51B-C7D2-7541-95DE-CFF397F31C1F}"/>
              </a:ext>
            </a:extLst>
          </p:cNvPr>
          <p:cNvSpPr/>
          <p:nvPr/>
        </p:nvSpPr>
        <p:spPr>
          <a:xfrm>
            <a:off x="794929" y="1543574"/>
            <a:ext cx="6059235" cy="2994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FF160A3-BB72-E14A-8F7E-112AE151F6B1}"/>
              </a:ext>
            </a:extLst>
          </p:cNvPr>
          <p:cNvCxnSpPr>
            <a:stCxn id="17" idx="2"/>
            <a:endCxn id="10" idx="3"/>
          </p:cNvCxnSpPr>
          <p:nvPr/>
        </p:nvCxnSpPr>
        <p:spPr>
          <a:xfrm flipH="1">
            <a:off x="5807563" y="5541362"/>
            <a:ext cx="2566359" cy="8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68082948-A349-B444-8D3F-D40B37C81A8D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 flipV="1">
            <a:off x="5807564" y="3970862"/>
            <a:ext cx="2493223" cy="1578889"/>
          </a:xfrm>
          <a:prstGeom prst="bentConnector3">
            <a:avLst>
              <a:gd name="adj1" fmla="val 2442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텍스트상자 63">
            <a:extLst>
              <a:ext uri="{FF2B5EF4-FFF2-40B4-BE49-F238E27FC236}">
                <a16:creationId xmlns:a16="http://schemas.microsoft.com/office/drawing/2014/main" id="{96336722-2851-104C-B5CE-CA84180B8A15}"/>
              </a:ext>
            </a:extLst>
          </p:cNvPr>
          <p:cNvSpPr txBox="1"/>
          <p:nvPr/>
        </p:nvSpPr>
        <p:spPr>
          <a:xfrm>
            <a:off x="7935715" y="368538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949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88BF45-23DC-D647-8A6C-6EDE2C983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1"/>
          <a:stretch/>
        </p:blipFill>
        <p:spPr>
          <a:xfrm>
            <a:off x="-1" y="849744"/>
            <a:ext cx="6362568" cy="3655144"/>
          </a:xfrm>
          <a:prstGeom prst="rect">
            <a:avLst/>
          </a:prstGeom>
        </p:spPr>
      </p:pic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B30746E-4665-3948-877A-8E5DBD53505D}"/>
              </a:ext>
            </a:extLst>
          </p:cNvPr>
          <p:cNvSpPr/>
          <p:nvPr/>
        </p:nvSpPr>
        <p:spPr>
          <a:xfrm>
            <a:off x="7933774" y="858629"/>
            <a:ext cx="2281893" cy="1065863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글자</a:t>
            </a:r>
            <a:r>
              <a:rPr kumimoji="1" lang="en-US" altLang="ko-KR" dirty="0"/>
              <a:t>“.com” ?</a:t>
            </a:r>
            <a:endParaRPr kumimoji="1" lang="ko-KR" altLang="en-US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6434479E-E134-5E4B-AE2D-4FADFEDF8BE5}"/>
              </a:ext>
            </a:extLst>
          </p:cNvPr>
          <p:cNvSpPr/>
          <p:nvPr/>
        </p:nvSpPr>
        <p:spPr>
          <a:xfrm>
            <a:off x="7933774" y="2383117"/>
            <a:ext cx="2281893" cy="1065863"/>
          </a:xfrm>
          <a:prstGeom prst="diamond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Acronym</a:t>
            </a:r>
          </a:p>
          <a:p>
            <a:pPr algn="ctr"/>
            <a:r>
              <a:rPr kumimoji="1" lang="ko-KR" altLang="en-US" dirty="0"/>
              <a:t>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EAB70B-D655-5648-A7DD-07DFCF339C8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074721" y="1924492"/>
            <a:ext cx="0" cy="458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한쪽 모서리가 잘린 사각형 8">
            <a:extLst>
              <a:ext uri="{FF2B5EF4-FFF2-40B4-BE49-F238E27FC236}">
                <a16:creationId xmlns:a16="http://schemas.microsoft.com/office/drawing/2014/main" id="{71809E66-D909-5846-BDC4-057BDEEBCBD2}"/>
              </a:ext>
            </a:extLst>
          </p:cNvPr>
          <p:cNvSpPr/>
          <p:nvPr/>
        </p:nvSpPr>
        <p:spPr>
          <a:xfrm>
            <a:off x="7933773" y="3927741"/>
            <a:ext cx="2281894" cy="828194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마침표 삭제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AD5099-346A-D846-B71A-DB7D26D858D7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9074720" y="3448980"/>
            <a:ext cx="1" cy="4787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AD767C35-AA0B-544D-A5C7-A288E8AF5EA3}"/>
              </a:ext>
            </a:extLst>
          </p:cNvPr>
          <p:cNvSpPr txBox="1"/>
          <p:nvPr/>
        </p:nvSpPr>
        <p:spPr>
          <a:xfrm>
            <a:off x="9074720" y="1978008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12" name="텍스트상자 11">
            <a:extLst>
              <a:ext uri="{FF2B5EF4-FFF2-40B4-BE49-F238E27FC236}">
                <a16:creationId xmlns:a16="http://schemas.microsoft.com/office/drawing/2014/main" id="{1AC9B2F5-8BB7-2D44-8AF7-240DCED575A5}"/>
              </a:ext>
            </a:extLst>
          </p:cNvPr>
          <p:cNvSpPr txBox="1"/>
          <p:nvPr/>
        </p:nvSpPr>
        <p:spPr>
          <a:xfrm>
            <a:off x="10131578" y="1049912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6E379133-EBA7-0942-8CFC-994208E7E5E8}"/>
              </a:ext>
            </a:extLst>
          </p:cNvPr>
          <p:cNvSpPr txBox="1"/>
          <p:nvPr/>
        </p:nvSpPr>
        <p:spPr>
          <a:xfrm>
            <a:off x="10131578" y="261833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86EC568B-9C77-8546-907C-886085037144}"/>
              </a:ext>
            </a:extLst>
          </p:cNvPr>
          <p:cNvSpPr txBox="1"/>
          <p:nvPr/>
        </p:nvSpPr>
        <p:spPr>
          <a:xfrm>
            <a:off x="9049552" y="344898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7B3BD95-EEC9-7C47-9ED4-C736BC554AA4}"/>
              </a:ext>
            </a:extLst>
          </p:cNvPr>
          <p:cNvSpPr/>
          <p:nvPr/>
        </p:nvSpPr>
        <p:spPr>
          <a:xfrm>
            <a:off x="7961503" y="5308110"/>
            <a:ext cx="2245775" cy="6459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단어 출력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BA394E-07D5-9341-B259-B1DA2CAABE68}"/>
              </a:ext>
            </a:extLst>
          </p:cNvPr>
          <p:cNvCxnSpPr>
            <a:stCxn id="9" idx="1"/>
            <a:endCxn id="23" idx="0"/>
          </p:cNvCxnSpPr>
          <p:nvPr/>
        </p:nvCxnSpPr>
        <p:spPr>
          <a:xfrm>
            <a:off x="9074720" y="4755935"/>
            <a:ext cx="9671" cy="5521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DCF5A41E-58DC-444D-8C9F-B42BC9FBF47E}"/>
              </a:ext>
            </a:extLst>
          </p:cNvPr>
          <p:cNvCxnSpPr>
            <a:stCxn id="6" idx="3"/>
            <a:endCxn id="23" idx="3"/>
          </p:cNvCxnSpPr>
          <p:nvPr/>
        </p:nvCxnSpPr>
        <p:spPr>
          <a:xfrm flipH="1">
            <a:off x="10207278" y="1391561"/>
            <a:ext cx="8389" cy="4239526"/>
          </a:xfrm>
          <a:prstGeom prst="bentConnector3">
            <a:avLst>
              <a:gd name="adj1" fmla="val -47249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9EBF62C-916F-874B-8F9A-386864D3994B}"/>
              </a:ext>
            </a:extLst>
          </p:cNvPr>
          <p:cNvCxnSpPr>
            <a:stCxn id="7" idx="3"/>
            <a:endCxn id="23" idx="3"/>
          </p:cNvCxnSpPr>
          <p:nvPr/>
        </p:nvCxnSpPr>
        <p:spPr>
          <a:xfrm flipH="1">
            <a:off x="10207278" y="2916049"/>
            <a:ext cx="8389" cy="2715038"/>
          </a:xfrm>
          <a:prstGeom prst="bentConnector3">
            <a:avLst>
              <a:gd name="adj1" fmla="val -472498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503647-AB6C-B448-9504-BDDADEEA3FB6}"/>
              </a:ext>
            </a:extLst>
          </p:cNvPr>
          <p:cNvSpPr/>
          <p:nvPr/>
        </p:nvSpPr>
        <p:spPr>
          <a:xfrm>
            <a:off x="1476461" y="2711210"/>
            <a:ext cx="1687479" cy="429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텍스트상자 32">
            <a:extLst>
              <a:ext uri="{FF2B5EF4-FFF2-40B4-BE49-F238E27FC236}">
                <a16:creationId xmlns:a16="http://schemas.microsoft.com/office/drawing/2014/main" id="{D1C07952-9F00-B44C-8740-E69FB2148240}"/>
              </a:ext>
            </a:extLst>
          </p:cNvPr>
          <p:cNvSpPr txBox="1"/>
          <p:nvPr/>
        </p:nvSpPr>
        <p:spPr>
          <a:xfrm>
            <a:off x="-1" y="4504888"/>
            <a:ext cx="560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* </a:t>
            </a:r>
            <a:r>
              <a:rPr kumimoji="1" lang="en-US" altLang="ko-KR" sz="1600" b="1" dirty="0"/>
              <a:t>acronym</a:t>
            </a:r>
            <a:r>
              <a:rPr kumimoji="1" lang="en-US" altLang="ko-KR" sz="1600" dirty="0"/>
              <a:t>(word): </a:t>
            </a:r>
            <a:r>
              <a:rPr kumimoji="1" lang="ko-KR" altLang="en-US" sz="1600" dirty="0"/>
              <a:t>조건 </a:t>
            </a:r>
            <a:r>
              <a:rPr kumimoji="1" lang="en-US" altLang="ko-KR" sz="1600" dirty="0"/>
              <a:t>2-3</a:t>
            </a:r>
            <a:r>
              <a:rPr kumimoji="1" lang="ko-KR" altLang="en-US" sz="1600" dirty="0"/>
              <a:t>을 테스트하는 사용자 정의 함수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173310D-DB9C-4347-A6D1-7124661C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181758"/>
            <a:ext cx="2453409" cy="15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918C16-F3FC-DE4B-8E79-0725C4CE7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"/>
          <a:stretch/>
        </p:blipFill>
        <p:spPr>
          <a:xfrm>
            <a:off x="0" y="1601355"/>
            <a:ext cx="6236855" cy="35814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7ACA02D3-DD4F-6241-B8C0-2EA32097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Acronym </a:t>
            </a:r>
            <a:r>
              <a:rPr kumimoji="1" lang="ko-KR" altLang="en-US" dirty="0"/>
              <a:t>함수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4B9021E-1A9C-CF40-BAE9-46A61F729B2A}"/>
              </a:ext>
            </a:extLst>
          </p:cNvPr>
          <p:cNvSpPr/>
          <p:nvPr/>
        </p:nvSpPr>
        <p:spPr>
          <a:xfrm>
            <a:off x="7075055" y="957182"/>
            <a:ext cx="2707359" cy="80356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단어 입력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EB767EF-62EA-F24B-A586-AA2844470156}"/>
              </a:ext>
            </a:extLst>
          </p:cNvPr>
          <p:cNvSpPr/>
          <p:nvPr/>
        </p:nvSpPr>
        <p:spPr>
          <a:xfrm>
            <a:off x="7075057" y="2324196"/>
            <a:ext cx="2707358" cy="105513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단어 길이 짝수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7644219-F312-3B47-8A25-91D1DB9DFAB4}"/>
              </a:ext>
            </a:extLst>
          </p:cNvPr>
          <p:cNvSpPr/>
          <p:nvPr/>
        </p:nvSpPr>
        <p:spPr>
          <a:xfrm>
            <a:off x="7075058" y="3853450"/>
            <a:ext cx="2707358" cy="105513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/>
              <a:t>짝수번째</a:t>
            </a:r>
            <a:r>
              <a:rPr kumimoji="1" lang="ko-KR" altLang="en-US" sz="1400" dirty="0"/>
              <a:t> 글자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마침표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C8B6E19-83EC-AD46-9BAC-7861C38F6EA1}"/>
              </a:ext>
            </a:extLst>
          </p:cNvPr>
          <p:cNvSpPr/>
          <p:nvPr/>
        </p:nvSpPr>
        <p:spPr>
          <a:xfrm>
            <a:off x="7762147" y="5382704"/>
            <a:ext cx="1331564" cy="80356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True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BFEC3A4-B8E2-ED45-908E-DD28903374FB}"/>
              </a:ext>
            </a:extLst>
          </p:cNvPr>
          <p:cNvSpPr/>
          <p:nvPr/>
        </p:nvSpPr>
        <p:spPr>
          <a:xfrm>
            <a:off x="10407498" y="3979236"/>
            <a:ext cx="1331564" cy="80356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False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2E390A-6A84-E742-A6FF-6AE0AC17075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428735" y="1760746"/>
            <a:ext cx="1" cy="5634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6B044D-AA26-7542-BAB0-7E956F773FF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428736" y="3379333"/>
            <a:ext cx="1" cy="474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텍스트상자 19">
            <a:extLst>
              <a:ext uri="{FF2B5EF4-FFF2-40B4-BE49-F238E27FC236}">
                <a16:creationId xmlns:a16="http://schemas.microsoft.com/office/drawing/2014/main" id="{0BDBC655-A828-DB4E-9F4E-59D0E388C51A}"/>
              </a:ext>
            </a:extLst>
          </p:cNvPr>
          <p:cNvSpPr txBox="1"/>
          <p:nvPr/>
        </p:nvSpPr>
        <p:spPr>
          <a:xfrm>
            <a:off x="8443668" y="333385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1" name="텍스트상자 20">
            <a:extLst>
              <a:ext uri="{FF2B5EF4-FFF2-40B4-BE49-F238E27FC236}">
                <a16:creationId xmlns:a16="http://schemas.microsoft.com/office/drawing/2014/main" id="{180BDF21-29B2-5948-B785-C927982BD356}"/>
              </a:ext>
            </a:extLst>
          </p:cNvPr>
          <p:cNvSpPr txBox="1"/>
          <p:nvPr/>
        </p:nvSpPr>
        <p:spPr>
          <a:xfrm>
            <a:off x="8443668" y="4813423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ED4B7189-5D03-B741-8713-405540D1AC32}"/>
              </a:ext>
            </a:extLst>
          </p:cNvPr>
          <p:cNvSpPr txBox="1"/>
          <p:nvPr/>
        </p:nvSpPr>
        <p:spPr>
          <a:xfrm>
            <a:off x="9764837" y="40316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</a:t>
            </a:r>
            <a:endParaRPr kumimoji="1" lang="ko-KR" altLang="en-US" dirty="0"/>
          </a:p>
        </p:txBody>
      </p:sp>
      <p:sp>
        <p:nvSpPr>
          <p:cNvPr id="25" name="텍스트상자 24">
            <a:extLst>
              <a:ext uri="{FF2B5EF4-FFF2-40B4-BE49-F238E27FC236}">
                <a16:creationId xmlns:a16="http://schemas.microsoft.com/office/drawing/2014/main" id="{F730F26F-645D-3547-889B-25CCA5223EBB}"/>
              </a:ext>
            </a:extLst>
          </p:cNvPr>
          <p:cNvSpPr txBox="1"/>
          <p:nvPr/>
        </p:nvSpPr>
        <p:spPr>
          <a:xfrm>
            <a:off x="9885800" y="2509454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yes</a:t>
            </a:r>
            <a:endParaRPr kumimoji="1"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1D0954-2400-2345-9BE9-422BCF23D87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427929" y="4908587"/>
            <a:ext cx="808" cy="474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38A3D62B-7B22-9240-A81B-F3C11124A24F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9782415" y="2851765"/>
            <a:ext cx="1290865" cy="11274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49D3AE-81A7-E84B-B616-609AB24A710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782416" y="4381018"/>
            <a:ext cx="62508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텍스트상자 38">
            <a:extLst>
              <a:ext uri="{FF2B5EF4-FFF2-40B4-BE49-F238E27FC236}">
                <a16:creationId xmlns:a16="http://schemas.microsoft.com/office/drawing/2014/main" id="{EE0F3649-0F1E-CA4C-BE5D-A77142B6A051}"/>
              </a:ext>
            </a:extLst>
          </p:cNvPr>
          <p:cNvSpPr txBox="1"/>
          <p:nvPr/>
        </p:nvSpPr>
        <p:spPr>
          <a:xfrm>
            <a:off x="1350627" y="5539937"/>
            <a:ext cx="37212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ko-KR" dirty="0"/>
              <a:t>True: </a:t>
            </a:r>
            <a:r>
              <a:rPr kumimoji="1" lang="en-US" altLang="ko-KR" dirty="0" err="1"/>
              <a:t>i.b.m</a:t>
            </a:r>
            <a:r>
              <a:rPr kumimoji="1" lang="en-US" altLang="ko-KR" dirty="0"/>
              <a:t> / K.I.G / I.O.I / </a:t>
            </a:r>
            <a:r>
              <a:rPr kumimoji="1" lang="en-US" altLang="ko-KR" dirty="0" err="1"/>
              <a:t>T.w.i.c.e</a:t>
            </a:r>
            <a:endParaRPr kumimoji="1" lang="en-US" altLang="ko-KR" dirty="0"/>
          </a:p>
          <a:p>
            <a:r>
              <a:rPr kumimoji="1" lang="en-US" altLang="ko-KR" dirty="0"/>
              <a:t>False: </a:t>
            </a:r>
            <a:r>
              <a:rPr kumimoji="1" lang="en-US" altLang="ko-KR" dirty="0" err="1"/>
              <a:t>momo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la.nd</a:t>
            </a:r>
            <a:r>
              <a:rPr kumimoji="1" lang="en-US" altLang="ko-KR" dirty="0"/>
              <a:t> / b.b..</a:t>
            </a:r>
            <a:r>
              <a:rPr kumimoji="1" lang="en-US" altLang="ko-KR" dirty="0" err="1"/>
              <a:t>oo.m</a:t>
            </a:r>
            <a:r>
              <a:rPr kumimoji="1" lang="en-US" altLang="ko-KR" dirty="0"/>
              <a:t>  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429D1D-5B20-3D4C-88AC-7A20E110B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t="22353"/>
          <a:stretch/>
        </p:blipFill>
        <p:spPr>
          <a:xfrm>
            <a:off x="378691" y="3851564"/>
            <a:ext cx="11129818" cy="291830"/>
          </a:xfrm>
          <a:prstGeom prst="rect">
            <a:avLst/>
          </a:prstGeom>
        </p:spPr>
      </p:pic>
      <p:sp>
        <p:nvSpPr>
          <p:cNvPr id="5" name="텍스트상자 4">
            <a:extLst>
              <a:ext uri="{FF2B5EF4-FFF2-40B4-BE49-F238E27FC236}">
                <a16:creationId xmlns:a16="http://schemas.microsoft.com/office/drawing/2014/main" id="{6D0F9570-B078-024D-BC74-D0E7F6914840}"/>
              </a:ext>
            </a:extLst>
          </p:cNvPr>
          <p:cNvSpPr txBox="1"/>
          <p:nvPr/>
        </p:nvSpPr>
        <p:spPr>
          <a:xfrm>
            <a:off x="443346" y="3362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702ECB-20C5-5A44-8B89-E0701963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1" y="1933070"/>
            <a:ext cx="11129818" cy="276366"/>
          </a:xfrm>
          <a:prstGeom prst="rect">
            <a:avLst/>
          </a:prstGeom>
        </p:spPr>
      </p:pic>
      <p:sp>
        <p:nvSpPr>
          <p:cNvPr id="8" name="텍스트상자 7">
            <a:extLst>
              <a:ext uri="{FF2B5EF4-FFF2-40B4-BE49-F238E27FC236}">
                <a16:creationId xmlns:a16="http://schemas.microsoft.com/office/drawing/2014/main" id="{EEA588EC-10D9-874F-B4B3-0707AAC911A9}"/>
              </a:ext>
            </a:extLst>
          </p:cNvPr>
          <p:cNvSpPr txBox="1"/>
          <p:nvPr/>
        </p:nvSpPr>
        <p:spPr>
          <a:xfrm>
            <a:off x="443346" y="15340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입력 문자열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2B4F88AF-3F67-574C-A1F4-CDEF104E7239}"/>
              </a:ext>
            </a:extLst>
          </p:cNvPr>
          <p:cNvSpPr/>
          <p:nvPr/>
        </p:nvSpPr>
        <p:spPr>
          <a:xfrm>
            <a:off x="5689600" y="2772399"/>
            <a:ext cx="508000" cy="51620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5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3. </a:t>
            </a:r>
            <a:r>
              <a:rPr kumimoji="1" lang="en-US" altLang="ko-KR" sz="3600" dirty="0" err="1"/>
              <a:t>Zipf’s</a:t>
            </a:r>
            <a:r>
              <a:rPr kumimoji="1" lang="en-US" altLang="ko-KR" sz="3600" dirty="0"/>
              <a:t> Law</a:t>
            </a:r>
            <a:br>
              <a:rPr kumimoji="1" lang="en-US" altLang="ko-KR" sz="3600" dirty="0"/>
            </a:br>
            <a:r>
              <a:rPr kumimoji="1" lang="en-US" altLang="ko-KR" sz="1800" dirty="0"/>
              <a:t>1-1.</a:t>
            </a:r>
            <a:r>
              <a:rPr kumimoji="1" lang="ko-KR" altLang="en-US" sz="1800" dirty="0"/>
              <a:t> 제목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저자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날짜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영상제목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본문 출력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083B78-3CB6-8547-8BA1-DB6F6B52A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"/>
          <a:stretch/>
        </p:blipFill>
        <p:spPr>
          <a:xfrm>
            <a:off x="417687" y="2206977"/>
            <a:ext cx="4253089" cy="1879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5432F6-82D1-BB4E-82B3-2F6BC9AA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7" y="4607299"/>
            <a:ext cx="10909300" cy="279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AEE0B-D0DC-1A42-AC03-47B35967F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7" y="5271912"/>
            <a:ext cx="4013200" cy="762000"/>
          </a:xfrm>
          <a:prstGeom prst="rect">
            <a:avLst/>
          </a:prstGeom>
        </p:spPr>
      </p:pic>
      <p:sp>
        <p:nvSpPr>
          <p:cNvPr id="13" name="텍스트상자 12">
            <a:extLst>
              <a:ext uri="{FF2B5EF4-FFF2-40B4-BE49-F238E27FC236}">
                <a16:creationId xmlns:a16="http://schemas.microsoft.com/office/drawing/2014/main" id="{FC4231A8-ED07-5941-A98E-8E9D9B754121}"/>
              </a:ext>
            </a:extLst>
          </p:cNvPr>
          <p:cNvSpPr txBox="1"/>
          <p:nvPr/>
        </p:nvSpPr>
        <p:spPr>
          <a:xfrm>
            <a:off x="5230510" y="2206977"/>
            <a:ext cx="60964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Tokenized words</a:t>
            </a:r>
            <a:r>
              <a:rPr kumimoji="1" lang="ko-KR" altLang="en-US" dirty="0"/>
              <a:t>의 각 단어에 대해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안에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가 존재하면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존재하지 않으면 새로운 </a:t>
            </a:r>
            <a:r>
              <a:rPr kumimoji="1" lang="en-US" altLang="ko-KR" dirty="0"/>
              <a:t>K-V pair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생성하고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세팅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C32E9D17-C435-CD4F-AD77-904F53C102F4}"/>
              </a:ext>
            </a:extLst>
          </p:cNvPr>
          <p:cNvSpPr txBox="1"/>
          <p:nvPr/>
        </p:nvSpPr>
        <p:spPr>
          <a:xfrm>
            <a:off x="5230510" y="1789596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word_count_dict</a:t>
            </a:r>
            <a:endParaRPr kumimoji="1" lang="ko-KR" altLang="en-US" b="1" dirty="0"/>
          </a:p>
        </p:txBody>
      </p:sp>
      <p:sp>
        <p:nvSpPr>
          <p:cNvPr id="17" name="텍스트상자 16">
            <a:extLst>
              <a:ext uri="{FF2B5EF4-FFF2-40B4-BE49-F238E27FC236}">
                <a16:creationId xmlns:a16="http://schemas.microsoft.com/office/drawing/2014/main" id="{996F8515-A1E1-174D-AEBF-EC60D8E56077}"/>
              </a:ext>
            </a:extLst>
          </p:cNvPr>
          <p:cNvSpPr txBox="1"/>
          <p:nvPr/>
        </p:nvSpPr>
        <p:spPr>
          <a:xfrm>
            <a:off x="5117619" y="345535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/>
              <a:t>word_frequency_list</a:t>
            </a:r>
            <a:endParaRPr kumimoji="1" lang="ko-KR" altLang="en-US" b="1" dirty="0"/>
          </a:p>
        </p:txBody>
      </p:sp>
      <p:sp>
        <p:nvSpPr>
          <p:cNvPr id="15" name="텍스트상자 14">
            <a:extLst>
              <a:ext uri="{FF2B5EF4-FFF2-40B4-BE49-F238E27FC236}">
                <a16:creationId xmlns:a16="http://schemas.microsoft.com/office/drawing/2014/main" id="{621683B8-215D-9D40-B2B4-53A4B5F1353C}"/>
              </a:ext>
            </a:extLst>
          </p:cNvPr>
          <p:cNvSpPr txBox="1"/>
          <p:nvPr/>
        </p:nvSpPr>
        <p:spPr>
          <a:xfrm>
            <a:off x="5239387" y="3923595"/>
            <a:ext cx="5593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Operator</a:t>
            </a:r>
            <a:r>
              <a:rPr kumimoji="1" lang="ko-KR" altLang="en-US" dirty="0"/>
              <a:t> 모듈을 이용하여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정렬</a:t>
            </a:r>
          </a:p>
        </p:txBody>
      </p:sp>
    </p:spTree>
    <p:extLst>
      <p:ext uri="{BB962C8B-B14F-4D97-AF65-F5344CB8AC3E}">
        <p14:creationId xmlns:p14="http://schemas.microsoft.com/office/powerpoint/2010/main" val="71238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1BF38C-AB2B-DF49-8A15-F7CF87FD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"/>
          <a:stretch/>
        </p:blipFill>
        <p:spPr>
          <a:xfrm>
            <a:off x="0" y="0"/>
            <a:ext cx="12192000" cy="3615140"/>
          </a:xfrm>
          <a:prstGeom prst="rect">
            <a:avLst/>
          </a:prstGeom>
        </p:spPr>
      </p:pic>
      <p:sp>
        <p:nvSpPr>
          <p:cNvPr id="6" name="텍스트상자 5">
            <a:extLst>
              <a:ext uri="{FF2B5EF4-FFF2-40B4-BE49-F238E27FC236}">
                <a16:creationId xmlns:a16="http://schemas.microsoft.com/office/drawing/2014/main" id="{9DEF0CC0-17C0-FA4B-914A-BC25DF224D01}"/>
              </a:ext>
            </a:extLst>
          </p:cNvPr>
          <p:cNvSpPr txBox="1"/>
          <p:nvPr/>
        </p:nvSpPr>
        <p:spPr>
          <a:xfrm>
            <a:off x="327378" y="3719440"/>
            <a:ext cx="8864093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동일순위 </a:t>
            </a:r>
            <a:r>
              <a:rPr kumimoji="1" lang="en-US" altLang="ko-KR" dirty="0"/>
              <a:t>rank </a:t>
            </a:r>
            <a:r>
              <a:rPr kumimoji="1" lang="ko-KR" altLang="en-US" dirty="0"/>
              <a:t>처리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만일 이전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의 단어의 </a:t>
            </a:r>
            <a:r>
              <a:rPr kumimoji="1" lang="en-US" altLang="ko-KR" dirty="0" err="1"/>
              <a:t>word_count</a:t>
            </a:r>
            <a:r>
              <a:rPr kumimoji="1" lang="ko-KR" altLang="en-US" dirty="0"/>
              <a:t>가 현재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의 단어의 </a:t>
            </a:r>
            <a:r>
              <a:rPr kumimoji="1" lang="en-US" altLang="ko-KR" dirty="0" err="1"/>
              <a:t>freq</a:t>
            </a:r>
            <a:r>
              <a:rPr kumimoji="1" lang="ko-KR" altLang="en-US" dirty="0"/>
              <a:t>와 같다면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dirty="0"/>
              <a:t>rank</a:t>
            </a:r>
            <a:r>
              <a:rPr kumimoji="1" lang="ko-KR" altLang="en-US" dirty="0"/>
              <a:t>변수 유지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dirty="0"/>
              <a:t>아니라면 </a:t>
            </a:r>
            <a:r>
              <a:rPr kumimoji="1" lang="en-US" altLang="ko-KR" dirty="0"/>
              <a:t>rank</a:t>
            </a:r>
            <a:r>
              <a:rPr kumimoji="1" lang="ko-KR" altLang="en-US" dirty="0"/>
              <a:t> 변수에 </a:t>
            </a:r>
            <a:r>
              <a:rPr kumimoji="1" lang="en-US" altLang="ko-KR" dirty="0"/>
              <a:t>(</a:t>
            </a:r>
            <a:r>
              <a:rPr kumimoji="1" lang="ko-KR" altLang="en-US" dirty="0"/>
              <a:t>현재 </a:t>
            </a:r>
            <a:r>
              <a:rPr kumimoji="1" lang="en-US" altLang="ko-KR" dirty="0"/>
              <a:t>index)+1</a:t>
            </a:r>
            <a:r>
              <a:rPr kumimoji="1" lang="ko-KR" altLang="en-US" dirty="0"/>
              <a:t>을 대입</a:t>
            </a: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1480DA-9BF8-064E-BD5C-42CC695F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1831"/>
            <a:ext cx="12192000" cy="4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0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740D70-81B4-DE4D-9983-48C36705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2813" cy="6858000"/>
          </a:xfrm>
          <a:prstGeom prst="rect">
            <a:avLst/>
          </a:prstGeom>
        </p:spPr>
      </p:pic>
      <p:sp>
        <p:nvSpPr>
          <p:cNvPr id="6" name="텍스트상자 5">
            <a:extLst>
              <a:ext uri="{FF2B5EF4-FFF2-40B4-BE49-F238E27FC236}">
                <a16:creationId xmlns:a16="http://schemas.microsoft.com/office/drawing/2014/main" id="{E6219EE5-0279-CD40-9496-A6233A850D2A}"/>
              </a:ext>
            </a:extLst>
          </p:cNvPr>
          <p:cNvSpPr txBox="1"/>
          <p:nvPr/>
        </p:nvSpPr>
        <p:spPr>
          <a:xfrm>
            <a:off x="8685496" y="2967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96128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FC630-CE30-5A40-8E96-8039CE80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Plot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0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8866-5E26-5B4B-8B07-D79C09F1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BC5AC-C81E-874F-848F-95D565D81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CNN web crawling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Custom </a:t>
            </a:r>
            <a:r>
              <a:rPr kumimoji="1" lang="en-US" altLang="ko-KR" dirty="0" err="1"/>
              <a:t>word_tokenizer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 err="1"/>
              <a:t>Zipf’s</a:t>
            </a:r>
            <a:r>
              <a:rPr kumimoji="1" lang="en-US" altLang="ko-KR" dirty="0"/>
              <a:t> law in python</a:t>
            </a:r>
          </a:p>
          <a:p>
            <a:pPr lvl="1"/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Plot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12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1. CNN web crawling</a:t>
            </a:r>
            <a:br>
              <a:rPr kumimoji="1" lang="en-US" altLang="ko-KR" sz="3600" dirty="0"/>
            </a:br>
            <a:r>
              <a:rPr kumimoji="1" lang="en-US" altLang="ko-KR" sz="1800" dirty="0"/>
              <a:t>1-1.</a:t>
            </a:r>
            <a:r>
              <a:rPr kumimoji="1" lang="ko-KR" altLang="en-US" sz="1800" dirty="0"/>
              <a:t> 제목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저자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날짜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영상제목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본문 출력</a:t>
            </a:r>
            <a:endParaRPr kumimoji="1"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5A12F-DF1F-D046-85A0-FDF3069F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1832701"/>
            <a:ext cx="11033287" cy="2819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685412-9F49-A942-90A7-721B8A77575D}"/>
              </a:ext>
            </a:extLst>
          </p:cNvPr>
          <p:cNvSpPr/>
          <p:nvPr/>
        </p:nvSpPr>
        <p:spPr>
          <a:xfrm>
            <a:off x="411061" y="4528679"/>
            <a:ext cx="2198424" cy="172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CDC89B-773E-4049-8D25-C05A3B52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1" y="5395458"/>
            <a:ext cx="5629521" cy="26271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D1E4BB-47FB-544C-B46A-902CB5F3BB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510273" y="4701222"/>
            <a:ext cx="1715549" cy="6942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2118E83-11E0-DD49-A89C-229982C1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637" y="5007670"/>
            <a:ext cx="5187711" cy="1337712"/>
          </a:xfrm>
          <a:prstGeom prst="rect">
            <a:avLst/>
          </a:prstGeom>
        </p:spPr>
      </p:pic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14DE2E5-4B62-D046-9AC0-0D5AC1B09239}"/>
              </a:ext>
            </a:extLst>
          </p:cNvPr>
          <p:cNvCxnSpPr/>
          <p:nvPr/>
        </p:nvCxnSpPr>
        <p:spPr>
          <a:xfrm flipH="1">
            <a:off x="6256637" y="5726545"/>
            <a:ext cx="34045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7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58B4DC5-DF9D-AD4E-A517-65AD1D609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17664"/>
              </p:ext>
            </p:extLst>
          </p:nvPr>
        </p:nvGraphicFramePr>
        <p:xfrm>
          <a:off x="801254" y="80826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251256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1741516"/>
                    </a:ext>
                  </a:extLst>
                </a:gridCol>
                <a:gridCol w="3491346">
                  <a:extLst>
                    <a:ext uri="{9D8B030D-6E8A-4147-A177-3AD203B41FA5}">
                      <a16:colId xmlns:a16="http://schemas.microsoft.com/office/drawing/2014/main" val="2485543859"/>
                    </a:ext>
                  </a:extLst>
                </a:gridCol>
                <a:gridCol w="1766454">
                  <a:extLst>
                    <a:ext uri="{9D8B030D-6E8A-4147-A177-3AD203B41FA5}">
                      <a16:colId xmlns:a16="http://schemas.microsoft.com/office/drawing/2014/main" val="54264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HTML Tag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article-title </a:t>
                      </a:r>
                      <a:r>
                        <a:rPr lang="en-US" altLang="ko-KR" dirty="0" err="1"/>
                        <a:t>speakable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6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byline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95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cnnDateStamp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36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Video_title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effectLst/>
                        </a:rPr>
                        <a:t>js-vid-hed-vid0 </a:t>
                      </a:r>
                      <a:r>
                        <a:rPr lang="en-US" altLang="ko-KR" sz="1800" kern="1200" dirty="0" err="1">
                          <a:effectLst/>
                        </a:rPr>
                        <a:t>cnnHeadline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0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storytext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작업 필요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42809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54FB7E3-18BA-814E-BDE4-3892852A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4" y="3431097"/>
            <a:ext cx="4478482" cy="2993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F9545-6459-2C48-9259-FB154F01A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67"/>
          <a:stretch/>
        </p:blipFill>
        <p:spPr>
          <a:xfrm>
            <a:off x="5739256" y="3431097"/>
            <a:ext cx="5820064" cy="662731"/>
          </a:xfrm>
          <a:prstGeom prst="rect">
            <a:avLst/>
          </a:prstGeom>
        </p:spPr>
      </p:pic>
      <p:sp>
        <p:nvSpPr>
          <p:cNvPr id="9" name="텍스트상자 8">
            <a:extLst>
              <a:ext uri="{FF2B5EF4-FFF2-40B4-BE49-F238E27FC236}">
                <a16:creationId xmlns:a16="http://schemas.microsoft.com/office/drawing/2014/main" id="{1E7D3779-FB73-4746-B1BF-F4B2623E6F4B}"/>
              </a:ext>
            </a:extLst>
          </p:cNvPr>
          <p:cNvSpPr txBox="1"/>
          <p:nvPr/>
        </p:nvSpPr>
        <p:spPr>
          <a:xfrm>
            <a:off x="5709249" y="5272293"/>
            <a:ext cx="5850071" cy="1152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1)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storytext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클래스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각종 </a:t>
            </a:r>
            <a:r>
              <a:rPr kumimoji="1" lang="en-US" altLang="ko-KR" sz="1600" dirty="0"/>
              <a:t>html</a:t>
            </a:r>
            <a:r>
              <a:rPr kumimoji="1" lang="ko-KR" altLang="en-US" sz="1600" dirty="0"/>
              <a:t>태그를 포함한 전체 기사 내용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&lt;h2&gt;</a:t>
            </a:r>
            <a:r>
              <a:rPr kumimoji="1" lang="ko-KR" altLang="en-US" sz="1600" dirty="0"/>
              <a:t>태그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기사의 </a:t>
            </a:r>
            <a:r>
              <a:rPr kumimoji="1" lang="ko-KR" altLang="en-US" sz="1600" b="1" dirty="0"/>
              <a:t>소제목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3) &lt;p&gt;</a:t>
            </a:r>
            <a:r>
              <a:rPr kumimoji="1" lang="ko-KR" altLang="en-US" sz="1600" dirty="0"/>
              <a:t>태그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기사의 텍스트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본문 내용</a:t>
            </a:r>
            <a:r>
              <a:rPr kumimoji="1" lang="en-US" altLang="ko-KR" sz="1600" b="1" dirty="0"/>
              <a:t>)</a:t>
            </a:r>
            <a:endParaRPr kumimoji="1"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97B001-72A0-984D-8340-2DDBA0CF6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56" y="4314662"/>
            <a:ext cx="5830539" cy="67417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057E8F8-0930-8F44-8301-2573488B43F1}"/>
              </a:ext>
            </a:extLst>
          </p:cNvPr>
          <p:cNvSpPr/>
          <p:nvPr/>
        </p:nvSpPr>
        <p:spPr>
          <a:xfrm>
            <a:off x="5673917" y="3299933"/>
            <a:ext cx="399711" cy="427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ECF267-6E9F-564F-97BC-B7F906309570}"/>
              </a:ext>
            </a:extLst>
          </p:cNvPr>
          <p:cNvSpPr/>
          <p:nvPr/>
        </p:nvSpPr>
        <p:spPr>
          <a:xfrm>
            <a:off x="5659343" y="4163360"/>
            <a:ext cx="399711" cy="427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53D2EE-1E05-C048-B3ED-3A983C397957}"/>
              </a:ext>
            </a:extLst>
          </p:cNvPr>
          <p:cNvSpPr/>
          <p:nvPr/>
        </p:nvSpPr>
        <p:spPr>
          <a:xfrm>
            <a:off x="946129" y="6098721"/>
            <a:ext cx="454832" cy="4868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788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428789-0E5E-014D-A546-D179FC5C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60021"/>
            <a:ext cx="5702300" cy="91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67F739-CC54-8D46-A580-96CC2871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417164"/>
            <a:ext cx="3644900" cy="95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C9BF14-7BA7-E14B-BD98-CCF870DB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4242954"/>
            <a:ext cx="5702300" cy="2005445"/>
          </a:xfrm>
          <a:prstGeom prst="rect">
            <a:avLst/>
          </a:prstGeom>
        </p:spPr>
      </p:pic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9C0B6FBE-BCF2-C24E-A2C0-227536BA982F}"/>
              </a:ext>
            </a:extLst>
          </p:cNvPr>
          <p:cNvSpPr txBox="1"/>
          <p:nvPr/>
        </p:nvSpPr>
        <p:spPr>
          <a:xfrm>
            <a:off x="603250" y="3855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실행결과</a:t>
            </a:r>
          </a:p>
        </p:txBody>
      </p:sp>
      <p:sp>
        <p:nvSpPr>
          <p:cNvPr id="11" name="텍스트상자 10">
            <a:extLst>
              <a:ext uri="{FF2B5EF4-FFF2-40B4-BE49-F238E27FC236}">
                <a16:creationId xmlns:a16="http://schemas.microsoft.com/office/drawing/2014/main" id="{444AC81E-2D81-2C4F-806D-5D82D83FDF63}"/>
              </a:ext>
            </a:extLst>
          </p:cNvPr>
          <p:cNvSpPr txBox="1"/>
          <p:nvPr/>
        </p:nvSpPr>
        <p:spPr>
          <a:xfrm>
            <a:off x="7023237" y="2681591"/>
            <a:ext cx="4010393" cy="2716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/>
              <a:t>”</a:t>
            </a:r>
            <a:r>
              <a:rPr kumimoji="1" lang="en-US" altLang="ko-KR" sz="1600" dirty="0" err="1"/>
              <a:t>storytext</a:t>
            </a:r>
            <a:r>
              <a:rPr kumimoji="1" lang="en-US" altLang="ko-KR" sz="1600" dirty="0"/>
              <a:t>”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id</a:t>
            </a:r>
            <a:r>
              <a:rPr kumimoji="1" lang="ko-KR" altLang="en-US" sz="1600" dirty="0"/>
              <a:t>로 가지는 내용 추출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/>
              <a:t>1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&lt;h2&gt;</a:t>
            </a:r>
            <a:r>
              <a:rPr kumimoji="1" lang="ko-KR" altLang="en-US" sz="1600" dirty="0"/>
              <a:t>태그의 내용 추출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소제목</a:t>
            </a:r>
            <a:r>
              <a:rPr kumimoji="1"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/>
              <a:t>1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&lt;p&gt;</a:t>
            </a:r>
            <a:r>
              <a:rPr kumimoji="1" lang="ko-KR" altLang="en-US" sz="1600" dirty="0"/>
              <a:t>태그의 내용을 추출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/>
              <a:t>2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list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list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확장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dirty="0"/>
              <a:t>4</a:t>
            </a:r>
            <a:r>
              <a:rPr kumimoji="1" lang="ko-KR" altLang="en-US" sz="1600" dirty="0"/>
              <a:t>의 원소들을 </a:t>
            </a:r>
            <a:r>
              <a:rPr kumimoji="1" lang="en-US" altLang="ko-KR" sz="1600" dirty="0"/>
              <a:t>iterate</a:t>
            </a:r>
            <a:r>
              <a:rPr kumimoji="1" lang="ko-KR" altLang="en-US" sz="1600" dirty="0"/>
              <a:t>하며 </a:t>
            </a:r>
            <a:r>
              <a:rPr kumimoji="1" lang="en-US" altLang="ko-KR" sz="1600" dirty="0"/>
              <a:t>Text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추출 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22A0F-8740-0044-B1B0-FB29D21E165E}"/>
              </a:ext>
            </a:extLst>
          </p:cNvPr>
          <p:cNvSpPr/>
          <p:nvPr/>
        </p:nvSpPr>
        <p:spPr>
          <a:xfrm>
            <a:off x="7023237" y="1260021"/>
            <a:ext cx="6096000" cy="10201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/>
              <a:t>BeutifulSoup</a:t>
            </a:r>
            <a:r>
              <a:rPr kumimoji="1" lang="ko-KR" altLang="en-US" sz="1400" dirty="0"/>
              <a:t>의 </a:t>
            </a:r>
            <a:r>
              <a:rPr kumimoji="1" lang="en-US" altLang="ko-KR" sz="1400" dirty="0" err="1"/>
              <a:t>find_all</a:t>
            </a:r>
            <a:r>
              <a:rPr kumimoji="1" lang="en-US" altLang="ko-KR" sz="1400" dirty="0"/>
              <a:t>()</a:t>
            </a:r>
            <a:r>
              <a:rPr kumimoji="1" lang="ko-KR" altLang="en-US" sz="1400" dirty="0"/>
              <a:t>은 </a:t>
            </a:r>
            <a:r>
              <a:rPr kumimoji="1" lang="en-US" altLang="ko-KR" sz="1400" dirty="0"/>
              <a:t>list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반환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소제목 </a:t>
            </a:r>
            <a:r>
              <a:rPr kumimoji="1" lang="en-US" altLang="ko-KR" sz="1400" dirty="0"/>
              <a:t>list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extend</a:t>
            </a:r>
            <a:r>
              <a:rPr kumimoji="1" lang="ko-KR" altLang="en-US" sz="1400" dirty="0"/>
              <a:t>하여 본문내용을 확장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95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1. CNN web crawling</a:t>
            </a:r>
            <a:br>
              <a:rPr kumimoji="1" lang="en-US" altLang="ko-KR" sz="3600" dirty="0"/>
            </a:br>
            <a:r>
              <a:rPr kumimoji="1" lang="en-US" altLang="ko-KR" sz="1800" dirty="0"/>
              <a:t>1-2.</a:t>
            </a:r>
            <a:r>
              <a:rPr kumimoji="1" lang="ko-KR" altLang="en-US" sz="1800" dirty="0"/>
              <a:t> 결과 </a:t>
            </a:r>
            <a:r>
              <a:rPr kumimoji="1" lang="ko-KR" altLang="en-US" sz="1800" dirty="0" err="1"/>
              <a:t>토큰화</a:t>
            </a:r>
            <a:endParaRPr kumimoji="1"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3F41BD-1671-EE4C-9A8F-1C57B78B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005"/>
            <a:ext cx="6337300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697E85-DB47-A440-B8F4-8DD2CEAC2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0182"/>
            <a:ext cx="6184900" cy="1168400"/>
          </a:xfrm>
          <a:prstGeom prst="rect">
            <a:avLst/>
          </a:prstGeom>
        </p:spPr>
      </p:pic>
      <p:sp>
        <p:nvSpPr>
          <p:cNvPr id="10" name="텍스트상자 9">
            <a:extLst>
              <a:ext uri="{FF2B5EF4-FFF2-40B4-BE49-F238E27FC236}">
                <a16:creationId xmlns:a16="http://schemas.microsoft.com/office/drawing/2014/main" id="{47958033-020D-CC47-8C0F-24D3F9FF3343}"/>
              </a:ext>
            </a:extLst>
          </p:cNvPr>
          <p:cNvSpPr txBox="1"/>
          <p:nvPr/>
        </p:nvSpPr>
        <p:spPr>
          <a:xfrm>
            <a:off x="838200" y="36710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90554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1. CNN web crawling</a:t>
            </a:r>
            <a:br>
              <a:rPr kumimoji="1" lang="en-US" altLang="ko-KR" sz="3600" dirty="0"/>
            </a:br>
            <a:r>
              <a:rPr kumimoji="1" lang="en-US" altLang="ko-KR" sz="1800" dirty="0"/>
              <a:t>1-3.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POS_Tagging</a:t>
            </a:r>
            <a:r>
              <a:rPr kumimoji="1" lang="ko-KR" altLang="en-US" sz="1800" dirty="0"/>
              <a:t> 및 빈도수 정렬</a:t>
            </a:r>
            <a:endParaRPr kumimoji="1"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765CD-CBC9-8B4D-8DB8-10FAFB62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0" y="2369342"/>
            <a:ext cx="4663513" cy="256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F074A5-7FF4-414F-B166-281CC414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81" y="3169245"/>
            <a:ext cx="6012924" cy="2254846"/>
          </a:xfrm>
          <a:prstGeom prst="rect">
            <a:avLst/>
          </a:prstGeom>
        </p:spPr>
      </p:pic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800D17AB-09A9-9D4C-A328-BAFEBBB4690D}"/>
              </a:ext>
            </a:extLst>
          </p:cNvPr>
          <p:cNvSpPr txBox="1"/>
          <p:nvPr/>
        </p:nvSpPr>
        <p:spPr>
          <a:xfrm>
            <a:off x="7264865" y="3169245"/>
            <a:ext cx="434524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tag</a:t>
            </a:r>
            <a:r>
              <a:rPr kumimoji="1" lang="ko-KR" altLang="en-US" sz="1400" dirty="0"/>
              <a:t>에 대해 </a:t>
            </a:r>
            <a:r>
              <a:rPr kumimoji="1" lang="en-US" altLang="ko-KR" sz="1400" dirty="0"/>
              <a:t>dictionary</a:t>
            </a:r>
            <a:r>
              <a:rPr kumimoji="1" lang="ko-KR" altLang="en-US" sz="1400" dirty="0"/>
              <a:t>안에 품사가 존재하면 </a:t>
            </a:r>
            <a:r>
              <a:rPr kumimoji="1" lang="en-US" altLang="ko-KR" sz="1400" dirty="0"/>
              <a:t>pass</a:t>
            </a:r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ko-KR" altLang="en-US" sz="1400" dirty="0"/>
              <a:t>존재하지 않으면 다시 </a:t>
            </a:r>
            <a:r>
              <a:rPr kumimoji="1" lang="en-US" altLang="ko-KR" sz="1400" dirty="0" err="1"/>
              <a:t>tagged_list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순회하며 품사의 개수를 </a:t>
            </a:r>
            <a:r>
              <a:rPr kumimoji="1" lang="en-US" altLang="ko-KR" sz="1400" dirty="0"/>
              <a:t>count</a:t>
            </a:r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pPr marL="342900" indent="-342900">
              <a:buAutoNum type="arabicPeriod"/>
            </a:pPr>
            <a:r>
              <a:rPr kumimoji="1" lang="en-US" altLang="ko-KR" sz="1400" dirty="0"/>
              <a:t>2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dictionary</a:t>
            </a:r>
            <a:r>
              <a:rPr kumimoji="1" lang="ko-KR" altLang="en-US" sz="1400" dirty="0"/>
              <a:t>에 저장</a:t>
            </a:r>
            <a:endParaRPr kumimoji="1" lang="en-US" altLang="ko-KR" sz="1400" dirty="0"/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pPr marL="342900" indent="-342900">
              <a:buAutoNum type="arabicPeriod"/>
            </a:pPr>
            <a:endParaRPr kumimoji="1"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210182-BD2C-4E48-8D63-84BB3B0A3C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515" b="10233"/>
          <a:stretch/>
        </p:blipFill>
        <p:spPr>
          <a:xfrm>
            <a:off x="5829300" y="2369341"/>
            <a:ext cx="5780810" cy="2564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014D69-770D-2B44-B426-988FC6CF939B}"/>
              </a:ext>
            </a:extLst>
          </p:cNvPr>
          <p:cNvSpPr/>
          <p:nvPr/>
        </p:nvSpPr>
        <p:spPr>
          <a:xfrm>
            <a:off x="5981350" y="2331604"/>
            <a:ext cx="1375795" cy="294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텍스트상자 17">
            <a:extLst>
              <a:ext uri="{FF2B5EF4-FFF2-40B4-BE49-F238E27FC236}">
                <a16:creationId xmlns:a16="http://schemas.microsoft.com/office/drawing/2014/main" id="{D7F58774-1221-B745-AE1E-A399BAFA32D4}"/>
              </a:ext>
            </a:extLst>
          </p:cNvPr>
          <p:cNvSpPr txBox="1"/>
          <p:nvPr/>
        </p:nvSpPr>
        <p:spPr>
          <a:xfrm>
            <a:off x="6406006" y="198114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31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1. CNN web crawling</a:t>
            </a:r>
            <a:br>
              <a:rPr kumimoji="1" lang="en-US" altLang="ko-KR" sz="3600" dirty="0"/>
            </a:br>
            <a:r>
              <a:rPr kumimoji="1" lang="en-US" altLang="ko-KR" sz="1800" dirty="0"/>
              <a:t>1-3.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POS_Tagging</a:t>
            </a:r>
            <a:r>
              <a:rPr kumimoji="1" lang="ko-KR" altLang="en-US" sz="1800" dirty="0"/>
              <a:t> 및 빈도수 정렬</a:t>
            </a:r>
            <a:endParaRPr kumimoji="1"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26C3D2-2D22-2E48-B703-0F241718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4813"/>
            <a:ext cx="4648200" cy="2277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D3502B-0B46-AB4B-B7CD-4799EFBD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66" y="1690688"/>
            <a:ext cx="1060093" cy="4406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B10F6F-65AA-4442-9C6E-631BEEE3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803" y="1690688"/>
            <a:ext cx="1122563" cy="4406322"/>
          </a:xfrm>
          <a:prstGeom prst="rect">
            <a:avLst/>
          </a:prstGeom>
        </p:spPr>
      </p:pic>
      <p:sp>
        <p:nvSpPr>
          <p:cNvPr id="3" name="텍스트상자 2">
            <a:extLst>
              <a:ext uri="{FF2B5EF4-FFF2-40B4-BE49-F238E27FC236}">
                <a16:creationId xmlns:a16="http://schemas.microsoft.com/office/drawing/2014/main" id="{F2A2835C-F879-BC47-8521-FB840F8EE7CC}"/>
              </a:ext>
            </a:extLst>
          </p:cNvPr>
          <p:cNvSpPr txBox="1"/>
          <p:nvPr/>
        </p:nvSpPr>
        <p:spPr>
          <a:xfrm>
            <a:off x="838200" y="4729018"/>
            <a:ext cx="5505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Dictionary</a:t>
            </a:r>
            <a:r>
              <a:rPr kumimoji="1" lang="ko-KR" altLang="en-US" dirty="0"/>
              <a:t> 정렬 성능을 위해 </a:t>
            </a:r>
            <a:r>
              <a:rPr kumimoji="1" lang="en-US" altLang="ko-KR" b="1" dirty="0"/>
              <a:t>Operator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모듈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품사 빈도를 기준으로 정렬 후 출력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id="{2A20530F-E902-DE4D-A866-C5AD751AD851}"/>
              </a:ext>
            </a:extLst>
          </p:cNvPr>
          <p:cNvSpPr txBox="1"/>
          <p:nvPr/>
        </p:nvSpPr>
        <p:spPr>
          <a:xfrm>
            <a:off x="8272803" y="1180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31403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86CF4-E9CE-084A-B571-D18CEC85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600" dirty="0"/>
              <a:t>2. Custom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word_tokenizer</a:t>
            </a:r>
            <a:br>
              <a:rPr kumimoji="1" lang="en-US" altLang="ko-KR" sz="3600" dirty="0"/>
            </a:br>
            <a:r>
              <a:rPr kumimoji="1" lang="en-US" altLang="ko-KR" sz="1800" dirty="0"/>
              <a:t>2-1.</a:t>
            </a:r>
            <a:r>
              <a:rPr kumimoji="1" lang="ko-KR" altLang="en-US" sz="1800" dirty="0"/>
              <a:t> 알고리즘</a:t>
            </a:r>
            <a:endParaRPr kumimoji="1" lang="ko-KR" altLang="en-US" sz="3600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0B28AD3-ADEB-DF44-8C76-0EBAD475EB92}"/>
              </a:ext>
            </a:extLst>
          </p:cNvPr>
          <p:cNvSpPr/>
          <p:nvPr/>
        </p:nvSpPr>
        <p:spPr>
          <a:xfrm>
            <a:off x="528507" y="2166067"/>
            <a:ext cx="1736063" cy="546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단어 입력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CBE9467-89B6-DF40-946A-E3CC4E5FE2E9}"/>
              </a:ext>
            </a:extLst>
          </p:cNvPr>
          <p:cNvSpPr/>
          <p:nvPr/>
        </p:nvSpPr>
        <p:spPr>
          <a:xfrm>
            <a:off x="419219" y="3371694"/>
            <a:ext cx="1954637" cy="91300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따옴표</a:t>
            </a:r>
            <a:r>
              <a:rPr kumimoji="1" lang="en-US" altLang="ko-KR" sz="1200" dirty="0"/>
              <a:t> or</a:t>
            </a: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마침표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존재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89611DBA-26E6-0449-9D04-668A4F8DB91B}"/>
              </a:ext>
            </a:extLst>
          </p:cNvPr>
          <p:cNvSpPr/>
          <p:nvPr/>
        </p:nvSpPr>
        <p:spPr>
          <a:xfrm>
            <a:off x="3386407" y="4917840"/>
            <a:ext cx="1954637" cy="913003"/>
          </a:xfrm>
          <a:prstGeom prst="diamond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끝 </a:t>
            </a:r>
            <a:r>
              <a:rPr kumimoji="1" lang="en-US" altLang="ko-KR" sz="1200" dirty="0"/>
              <a:t>4</a:t>
            </a:r>
            <a:r>
              <a:rPr kumimoji="1" lang="ko-KR" altLang="en-US" sz="1200" dirty="0"/>
              <a:t>글자</a:t>
            </a:r>
            <a:r>
              <a:rPr kumimoji="1" lang="en-US" altLang="ko-KR" sz="1200" dirty="0"/>
              <a:t>“.com” ?</a:t>
            </a:r>
            <a:endParaRPr kumimoji="1"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C30833C-8FAE-AA4B-A5A5-AD09DB0D55B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96538" y="2712373"/>
            <a:ext cx="1" cy="65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F74208-B865-084D-8A1F-33BBB84F95D6}"/>
              </a:ext>
            </a:extLst>
          </p:cNvPr>
          <p:cNvSpPr/>
          <p:nvPr/>
        </p:nvSpPr>
        <p:spPr>
          <a:xfrm>
            <a:off x="486331" y="5101188"/>
            <a:ext cx="1820412" cy="5463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따옴표 </a:t>
            </a:r>
            <a:r>
              <a:rPr kumimoji="1" lang="en-US" altLang="ko-KR" sz="1600" dirty="0"/>
              <a:t>or </a:t>
            </a:r>
            <a:r>
              <a:rPr kumimoji="1" lang="ko-KR" altLang="en-US" sz="1600" dirty="0"/>
              <a:t>마침표</a:t>
            </a: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E1BE17E1-37E4-6A46-9785-DE2DBBAF2FEA}"/>
              </a:ext>
            </a:extLst>
          </p:cNvPr>
          <p:cNvSpPr/>
          <p:nvPr/>
        </p:nvSpPr>
        <p:spPr>
          <a:xfrm>
            <a:off x="5979137" y="4916592"/>
            <a:ext cx="1954637" cy="913003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Acronym</a:t>
            </a:r>
          </a:p>
          <a:p>
            <a:pPr algn="ctr"/>
            <a:r>
              <a:rPr kumimoji="1" lang="ko-KR" altLang="en-US" sz="1200" dirty="0"/>
              <a:t>인가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B0E3CA-9F62-D24C-BC5A-011C3988E517}"/>
              </a:ext>
            </a:extLst>
          </p:cNvPr>
          <p:cNvCxnSpPr>
            <a:stCxn id="12" idx="3"/>
            <a:endCxn id="39" idx="1"/>
          </p:cNvCxnSpPr>
          <p:nvPr/>
        </p:nvCxnSpPr>
        <p:spPr>
          <a:xfrm flipV="1">
            <a:off x="5341044" y="5373094"/>
            <a:ext cx="638093" cy="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다이아몬드 74">
            <a:extLst>
              <a:ext uri="{FF2B5EF4-FFF2-40B4-BE49-F238E27FC236}">
                <a16:creationId xmlns:a16="http://schemas.microsoft.com/office/drawing/2014/main" id="{FB624623-9777-FD47-B19B-7EEEE8B558A4}"/>
              </a:ext>
            </a:extLst>
          </p:cNvPr>
          <p:cNvSpPr/>
          <p:nvPr/>
        </p:nvSpPr>
        <p:spPr>
          <a:xfrm>
            <a:off x="2773144" y="1990746"/>
            <a:ext cx="1954637" cy="91300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err="1"/>
              <a:t>첫글자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and</a:t>
            </a:r>
            <a:r>
              <a:rPr kumimoji="1" lang="ko-KR" altLang="en-US" sz="1200" dirty="0"/>
              <a:t> 마지막글자따옴표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76" name="한쪽 모서리가 잘린 사각형 75">
            <a:extLst>
              <a:ext uri="{FF2B5EF4-FFF2-40B4-BE49-F238E27FC236}">
                <a16:creationId xmlns:a16="http://schemas.microsoft.com/office/drawing/2014/main" id="{E739FBD6-3A65-624C-B753-2F7DB2B7D3D2}"/>
              </a:ext>
            </a:extLst>
          </p:cNvPr>
          <p:cNvSpPr/>
          <p:nvPr/>
        </p:nvSpPr>
        <p:spPr>
          <a:xfrm>
            <a:off x="5153739" y="2103673"/>
            <a:ext cx="1766876" cy="688855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처음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마지막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따옴표 </a:t>
            </a:r>
            <a:r>
              <a:rPr kumimoji="1" lang="en-US" altLang="ko-KR" sz="1400" dirty="0"/>
              <a:t>strip</a:t>
            </a:r>
            <a:endParaRPr kumimoji="1" lang="ko-KR" altLang="en-US" sz="1400" dirty="0"/>
          </a:p>
        </p:txBody>
      </p:sp>
      <p:sp>
        <p:nvSpPr>
          <p:cNvPr id="77" name="다이아몬드 76">
            <a:extLst>
              <a:ext uri="{FF2B5EF4-FFF2-40B4-BE49-F238E27FC236}">
                <a16:creationId xmlns:a16="http://schemas.microsoft.com/office/drawing/2014/main" id="{4790913A-740F-D64D-9572-B17F84A208D4}"/>
              </a:ext>
            </a:extLst>
          </p:cNvPr>
          <p:cNvSpPr/>
          <p:nvPr/>
        </p:nvSpPr>
        <p:spPr>
          <a:xfrm>
            <a:off x="7293038" y="1990746"/>
            <a:ext cx="2017018" cy="91300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그래도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따옴표 존재</a:t>
            </a:r>
            <a:r>
              <a:rPr kumimoji="1" lang="en-US" altLang="ko-KR" sz="1200" dirty="0"/>
              <a:t>?</a:t>
            </a:r>
            <a:endParaRPr kumimoji="1" lang="ko-KR" altLang="en-US" sz="1200" dirty="0"/>
          </a:p>
        </p:txBody>
      </p:sp>
      <p:sp>
        <p:nvSpPr>
          <p:cNvPr id="78" name="한쪽 모서리가 잘린 사각형 77">
            <a:extLst>
              <a:ext uri="{FF2B5EF4-FFF2-40B4-BE49-F238E27FC236}">
                <a16:creationId xmlns:a16="http://schemas.microsoft.com/office/drawing/2014/main" id="{9DCD9704-EFAA-D646-A90E-CA817411BD02}"/>
              </a:ext>
            </a:extLst>
          </p:cNvPr>
          <p:cNvSpPr/>
          <p:nvPr/>
        </p:nvSpPr>
        <p:spPr>
          <a:xfrm>
            <a:off x="9813848" y="2042086"/>
            <a:ext cx="1863627" cy="80567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첫 따옴표 이후 삭제</a:t>
            </a:r>
          </a:p>
        </p:txBody>
      </p:sp>
      <p:sp>
        <p:nvSpPr>
          <p:cNvPr id="80" name="한쪽 모서리가 잘린 사각형 79">
            <a:extLst>
              <a:ext uri="{FF2B5EF4-FFF2-40B4-BE49-F238E27FC236}">
                <a16:creationId xmlns:a16="http://schemas.microsoft.com/office/drawing/2014/main" id="{17D75CED-7867-5849-833B-214BE0D96C33}"/>
              </a:ext>
            </a:extLst>
          </p:cNvPr>
          <p:cNvSpPr/>
          <p:nvPr/>
        </p:nvSpPr>
        <p:spPr>
          <a:xfrm>
            <a:off x="8424226" y="5019631"/>
            <a:ext cx="1954637" cy="709419"/>
          </a:xfrm>
          <a:prstGeom prst="snip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/>
              <a:t>마침표 삭제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37C515-C63E-084F-9FEA-CB4780A899F7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>
            <a:off x="4727781" y="2447248"/>
            <a:ext cx="425958" cy="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6647E07-DDD7-094D-9E34-5561CE8748F4}"/>
              </a:ext>
            </a:extLst>
          </p:cNvPr>
          <p:cNvCxnSpPr>
            <a:cxnSpLocks/>
            <a:stCxn id="39" idx="3"/>
            <a:endCxn id="80" idx="2"/>
          </p:cNvCxnSpPr>
          <p:nvPr/>
        </p:nvCxnSpPr>
        <p:spPr>
          <a:xfrm>
            <a:off x="7933774" y="5373094"/>
            <a:ext cx="490452" cy="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5A72E0E-C2F8-964D-B3B4-1A552F93D289}"/>
              </a:ext>
            </a:extLst>
          </p:cNvPr>
          <p:cNvCxnSpPr>
            <a:cxnSpLocks/>
            <a:stCxn id="76" idx="0"/>
            <a:endCxn id="77" idx="1"/>
          </p:cNvCxnSpPr>
          <p:nvPr/>
        </p:nvCxnSpPr>
        <p:spPr>
          <a:xfrm flipV="1">
            <a:off x="6920615" y="2447248"/>
            <a:ext cx="372423" cy="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4C68DAA-F8C1-AA4C-B7DF-4A090E3CBC43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9310056" y="2444923"/>
            <a:ext cx="503792" cy="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상자 97">
            <a:extLst>
              <a:ext uri="{FF2B5EF4-FFF2-40B4-BE49-F238E27FC236}">
                <a16:creationId xmlns:a16="http://schemas.microsoft.com/office/drawing/2014/main" id="{EB05BADC-BC0A-4249-962A-BA4935BD4345}"/>
              </a:ext>
            </a:extLst>
          </p:cNvPr>
          <p:cNvSpPr txBox="1"/>
          <p:nvPr/>
        </p:nvSpPr>
        <p:spPr>
          <a:xfrm>
            <a:off x="9310055" y="2128757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7156F70-876B-2847-ABB1-7DE38D0E4DB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396537" y="4284697"/>
            <a:ext cx="1" cy="8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[E] 148">
            <a:extLst>
              <a:ext uri="{FF2B5EF4-FFF2-40B4-BE49-F238E27FC236}">
                <a16:creationId xmlns:a16="http://schemas.microsoft.com/office/drawing/2014/main" id="{14085E65-FE91-8048-833E-39204A07F688}"/>
              </a:ext>
            </a:extLst>
          </p:cNvPr>
          <p:cNvCxnSpPr>
            <a:stCxn id="13" idx="3"/>
            <a:endCxn id="75" idx="1"/>
          </p:cNvCxnSpPr>
          <p:nvPr/>
        </p:nvCxnSpPr>
        <p:spPr>
          <a:xfrm flipV="1">
            <a:off x="2306743" y="2447248"/>
            <a:ext cx="466401" cy="2927093"/>
          </a:xfrm>
          <a:prstGeom prst="bentConnector3">
            <a:avLst>
              <a:gd name="adj1" fmla="val 53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9F4BB84-A4D0-B94C-BABB-AEACD55A65B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2306743" y="5374341"/>
            <a:ext cx="1079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198">
            <a:extLst>
              <a:ext uri="{FF2B5EF4-FFF2-40B4-BE49-F238E27FC236}">
                <a16:creationId xmlns:a16="http://schemas.microsoft.com/office/drawing/2014/main" id="{4CE221E1-3337-774A-A79D-F7C30CED6D95}"/>
              </a:ext>
            </a:extLst>
          </p:cNvPr>
          <p:cNvSpPr/>
          <p:nvPr/>
        </p:nvSpPr>
        <p:spPr>
          <a:xfrm>
            <a:off x="3284061" y="3487272"/>
            <a:ext cx="7344790" cy="6835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/>
              <a:t>단어 출력</a:t>
            </a:r>
          </a:p>
        </p:txBody>
      </p:sp>
      <p:cxnSp>
        <p:nvCxnSpPr>
          <p:cNvPr id="203" name="꺾인 연결선[E] 202">
            <a:extLst>
              <a:ext uri="{FF2B5EF4-FFF2-40B4-BE49-F238E27FC236}">
                <a16:creationId xmlns:a16="http://schemas.microsoft.com/office/drawing/2014/main" id="{B33DB464-D23B-BA4D-9728-8DF6586ABD56}"/>
              </a:ext>
            </a:extLst>
          </p:cNvPr>
          <p:cNvCxnSpPr>
            <a:stCxn id="12" idx="0"/>
            <a:endCxn id="199" idx="2"/>
          </p:cNvCxnSpPr>
          <p:nvPr/>
        </p:nvCxnSpPr>
        <p:spPr>
          <a:xfrm rot="5400000" flipH="1" flipV="1">
            <a:off x="5286567" y="3247951"/>
            <a:ext cx="747048" cy="2592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텍스트상자 206">
            <a:extLst>
              <a:ext uri="{FF2B5EF4-FFF2-40B4-BE49-F238E27FC236}">
                <a16:creationId xmlns:a16="http://schemas.microsoft.com/office/drawing/2014/main" id="{12123EAD-572E-8D4D-82AC-07E2FE8B25AF}"/>
              </a:ext>
            </a:extLst>
          </p:cNvPr>
          <p:cNvSpPr txBox="1"/>
          <p:nvPr/>
        </p:nvSpPr>
        <p:spPr>
          <a:xfrm>
            <a:off x="6908695" y="462171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208" name="텍스트상자 207">
            <a:extLst>
              <a:ext uri="{FF2B5EF4-FFF2-40B4-BE49-F238E27FC236}">
                <a16:creationId xmlns:a16="http://schemas.microsoft.com/office/drawing/2014/main" id="{1C995A4D-3CC1-4141-9227-C4A82FDEAC72}"/>
              </a:ext>
            </a:extLst>
          </p:cNvPr>
          <p:cNvSpPr txBox="1"/>
          <p:nvPr/>
        </p:nvSpPr>
        <p:spPr>
          <a:xfrm>
            <a:off x="3789500" y="4600426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sp>
        <p:nvSpPr>
          <p:cNvPr id="209" name="텍스트상자 208">
            <a:extLst>
              <a:ext uri="{FF2B5EF4-FFF2-40B4-BE49-F238E27FC236}">
                <a16:creationId xmlns:a16="http://schemas.microsoft.com/office/drawing/2014/main" id="{82D21A40-D0BB-854D-8A99-5C6FAE910D60}"/>
              </a:ext>
            </a:extLst>
          </p:cNvPr>
          <p:cNvSpPr txBox="1"/>
          <p:nvPr/>
        </p:nvSpPr>
        <p:spPr>
          <a:xfrm>
            <a:off x="1004090" y="430461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6EA2A58-BB2E-644C-8CDC-CC33DF0F09BD}"/>
              </a:ext>
            </a:extLst>
          </p:cNvPr>
          <p:cNvCxnSpPr>
            <a:stCxn id="7" idx="3"/>
            <a:endCxn id="199" idx="1"/>
          </p:cNvCxnSpPr>
          <p:nvPr/>
        </p:nvCxnSpPr>
        <p:spPr>
          <a:xfrm>
            <a:off x="2373856" y="3828196"/>
            <a:ext cx="910205" cy="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텍스트상자 211">
            <a:extLst>
              <a:ext uri="{FF2B5EF4-FFF2-40B4-BE49-F238E27FC236}">
                <a16:creationId xmlns:a16="http://schemas.microsoft.com/office/drawing/2014/main" id="{8B4DF683-E42D-E24E-9116-2C6B41002D35}"/>
              </a:ext>
            </a:extLst>
          </p:cNvPr>
          <p:cNvSpPr txBox="1"/>
          <p:nvPr/>
        </p:nvSpPr>
        <p:spPr>
          <a:xfrm>
            <a:off x="2744050" y="3522919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F8FCD448-2697-FE45-8F70-F6C49FA79604}"/>
              </a:ext>
            </a:extLst>
          </p:cNvPr>
          <p:cNvCxnSpPr>
            <a:cxnSpLocks/>
            <a:stCxn id="75" idx="0"/>
            <a:endCxn id="78" idx="3"/>
          </p:cNvCxnSpPr>
          <p:nvPr/>
        </p:nvCxnSpPr>
        <p:spPr>
          <a:xfrm rot="16200000" flipH="1">
            <a:off x="7222392" y="-1481183"/>
            <a:ext cx="51340" cy="6995199"/>
          </a:xfrm>
          <a:prstGeom prst="bentConnector3">
            <a:avLst>
              <a:gd name="adj1" fmla="val -445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텍스트상자 214">
            <a:extLst>
              <a:ext uri="{FF2B5EF4-FFF2-40B4-BE49-F238E27FC236}">
                <a16:creationId xmlns:a16="http://schemas.microsoft.com/office/drawing/2014/main" id="{B304ECA1-E83F-8E49-9D02-A6204A752395}"/>
              </a:ext>
            </a:extLst>
          </p:cNvPr>
          <p:cNvSpPr txBox="1"/>
          <p:nvPr/>
        </p:nvSpPr>
        <p:spPr>
          <a:xfrm>
            <a:off x="3342903" y="169777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216" name="텍스트상자 215">
            <a:extLst>
              <a:ext uri="{FF2B5EF4-FFF2-40B4-BE49-F238E27FC236}">
                <a16:creationId xmlns:a16="http://schemas.microsoft.com/office/drawing/2014/main" id="{0900E37C-A025-EB4C-861B-2A67E518E8FC}"/>
              </a:ext>
            </a:extLst>
          </p:cNvPr>
          <p:cNvSpPr txBox="1"/>
          <p:nvPr/>
        </p:nvSpPr>
        <p:spPr>
          <a:xfrm>
            <a:off x="4700281" y="2165140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cxnSp>
        <p:nvCxnSpPr>
          <p:cNvPr id="224" name="꺾인 연결선[E] 223">
            <a:extLst>
              <a:ext uri="{FF2B5EF4-FFF2-40B4-BE49-F238E27FC236}">
                <a16:creationId xmlns:a16="http://schemas.microsoft.com/office/drawing/2014/main" id="{DE9783BD-FBC7-BA4C-9DB5-4D0B34BC887A}"/>
              </a:ext>
            </a:extLst>
          </p:cNvPr>
          <p:cNvCxnSpPr>
            <a:stCxn id="77" idx="2"/>
            <a:endCxn id="199" idx="0"/>
          </p:cNvCxnSpPr>
          <p:nvPr/>
        </p:nvCxnSpPr>
        <p:spPr>
          <a:xfrm rot="5400000">
            <a:off x="7337241" y="2522965"/>
            <a:ext cx="583523" cy="1345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[E] 225">
            <a:extLst>
              <a:ext uri="{FF2B5EF4-FFF2-40B4-BE49-F238E27FC236}">
                <a16:creationId xmlns:a16="http://schemas.microsoft.com/office/drawing/2014/main" id="{ACBAC98E-5975-BD45-A8A3-B838E4A361AC}"/>
              </a:ext>
            </a:extLst>
          </p:cNvPr>
          <p:cNvCxnSpPr>
            <a:cxnSpLocks/>
            <a:endCxn id="199" idx="3"/>
          </p:cNvCxnSpPr>
          <p:nvPr/>
        </p:nvCxnSpPr>
        <p:spPr>
          <a:xfrm rot="5400000">
            <a:off x="10239293" y="3237319"/>
            <a:ext cx="981272" cy="2021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꺾인 연결선[E] 228">
            <a:extLst>
              <a:ext uri="{FF2B5EF4-FFF2-40B4-BE49-F238E27FC236}">
                <a16:creationId xmlns:a16="http://schemas.microsoft.com/office/drawing/2014/main" id="{7B3200F3-3D04-AA4F-A001-8AFD7E9F5043}"/>
              </a:ext>
            </a:extLst>
          </p:cNvPr>
          <p:cNvCxnSpPr>
            <a:stCxn id="80" idx="0"/>
            <a:endCxn id="199" idx="3"/>
          </p:cNvCxnSpPr>
          <p:nvPr/>
        </p:nvCxnSpPr>
        <p:spPr>
          <a:xfrm flipV="1">
            <a:off x="10378863" y="3829032"/>
            <a:ext cx="249988" cy="1545309"/>
          </a:xfrm>
          <a:prstGeom prst="bentConnector3">
            <a:avLst>
              <a:gd name="adj1" fmla="val 181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텍스트상자 231">
            <a:extLst>
              <a:ext uri="{FF2B5EF4-FFF2-40B4-BE49-F238E27FC236}">
                <a16:creationId xmlns:a16="http://schemas.microsoft.com/office/drawing/2014/main" id="{1685CCFB-0CD3-274A-A681-284AE27D18B4}"/>
              </a:ext>
            </a:extLst>
          </p:cNvPr>
          <p:cNvSpPr txBox="1"/>
          <p:nvPr/>
        </p:nvSpPr>
        <p:spPr>
          <a:xfrm>
            <a:off x="1939347" y="4527794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따옴표</a:t>
            </a:r>
          </a:p>
        </p:txBody>
      </p:sp>
      <p:sp>
        <p:nvSpPr>
          <p:cNvPr id="233" name="텍스트상자 232">
            <a:extLst>
              <a:ext uri="{FF2B5EF4-FFF2-40B4-BE49-F238E27FC236}">
                <a16:creationId xmlns:a16="http://schemas.microsoft.com/office/drawing/2014/main" id="{E8D489D4-17B3-FA4A-843D-3180C149580D}"/>
              </a:ext>
            </a:extLst>
          </p:cNvPr>
          <p:cNvSpPr txBox="1"/>
          <p:nvPr/>
        </p:nvSpPr>
        <p:spPr>
          <a:xfrm>
            <a:off x="2343358" y="5406721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마침표</a:t>
            </a:r>
          </a:p>
        </p:txBody>
      </p:sp>
      <p:sp>
        <p:nvSpPr>
          <p:cNvPr id="236" name="텍스트상자 235">
            <a:extLst>
              <a:ext uri="{FF2B5EF4-FFF2-40B4-BE49-F238E27FC236}">
                <a16:creationId xmlns:a16="http://schemas.microsoft.com/office/drawing/2014/main" id="{BE5A63C3-EC20-CC47-8474-3665241DFD61}"/>
              </a:ext>
            </a:extLst>
          </p:cNvPr>
          <p:cNvSpPr txBox="1"/>
          <p:nvPr/>
        </p:nvSpPr>
        <p:spPr>
          <a:xfrm>
            <a:off x="5509738" y="508335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  <p:sp>
        <p:nvSpPr>
          <p:cNvPr id="237" name="텍스트상자 236">
            <a:extLst>
              <a:ext uri="{FF2B5EF4-FFF2-40B4-BE49-F238E27FC236}">
                <a16:creationId xmlns:a16="http://schemas.microsoft.com/office/drawing/2014/main" id="{597D5EB8-8438-EA4A-9D33-6CBB902E4FA8}"/>
              </a:ext>
            </a:extLst>
          </p:cNvPr>
          <p:cNvSpPr txBox="1"/>
          <p:nvPr/>
        </p:nvSpPr>
        <p:spPr>
          <a:xfrm>
            <a:off x="7955701" y="5067445"/>
            <a:ext cx="44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yes</a:t>
            </a:r>
            <a:endParaRPr kumimoji="1" lang="ko-KR" altLang="en-US" sz="1400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96D5714-9313-2D43-9733-B6DF9D0E9324}"/>
              </a:ext>
            </a:extLst>
          </p:cNvPr>
          <p:cNvCxnSpPr>
            <a:stCxn id="39" idx="0"/>
            <a:endCxn id="199" idx="2"/>
          </p:cNvCxnSpPr>
          <p:nvPr/>
        </p:nvCxnSpPr>
        <p:spPr>
          <a:xfrm flipV="1">
            <a:off x="6956456" y="4170792"/>
            <a:ext cx="0" cy="74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텍스트상자 253">
            <a:extLst>
              <a:ext uri="{FF2B5EF4-FFF2-40B4-BE49-F238E27FC236}">
                <a16:creationId xmlns:a16="http://schemas.microsoft.com/office/drawing/2014/main" id="{2E9358D9-731B-5640-8D92-55B876FCAB6E}"/>
              </a:ext>
            </a:extLst>
          </p:cNvPr>
          <p:cNvSpPr txBox="1"/>
          <p:nvPr/>
        </p:nvSpPr>
        <p:spPr>
          <a:xfrm>
            <a:off x="7980868" y="286228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no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81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473</Words>
  <Application>Microsoft Macintosh PowerPoint</Application>
  <PresentationFormat>와이드스크린</PresentationFormat>
  <Paragraphs>140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정보모델링기법과 응용</vt:lpstr>
      <vt:lpstr>목차</vt:lpstr>
      <vt:lpstr>1. CNN web crawling 1-1. 제목, 저자, 날짜, 영상제목, 본문 출력</vt:lpstr>
      <vt:lpstr>PowerPoint 프레젠테이션</vt:lpstr>
      <vt:lpstr>PowerPoint 프레젠테이션</vt:lpstr>
      <vt:lpstr>1. CNN web crawling 1-2. 결과 토큰화</vt:lpstr>
      <vt:lpstr>1. CNN web crawling 1-3. POS_Tagging 및 빈도수 정렬</vt:lpstr>
      <vt:lpstr>1. CNN web crawling 1-3. POS_Tagging 및 빈도수 정렬</vt:lpstr>
      <vt:lpstr>2. Custom word_tokenizer 2-1. 알고리즘</vt:lpstr>
      <vt:lpstr>PowerPoint 프레젠테이션</vt:lpstr>
      <vt:lpstr>PowerPoint 프레젠테이션</vt:lpstr>
      <vt:lpstr>Acronym 함수</vt:lpstr>
      <vt:lpstr>PowerPoint 프레젠테이션</vt:lpstr>
      <vt:lpstr>3. Zipf’s Law 1-1. 제목, 저자, 날짜, 영상제목, 본문 출력</vt:lpstr>
      <vt:lpstr>PowerPoint 프레젠테이션</vt:lpstr>
      <vt:lpstr>PowerPoint 프레젠테이션</vt:lpstr>
      <vt:lpstr>Plot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정보모델링기법과 응용</dc:title>
  <dc:creator>김인근</dc:creator>
  <cp:lastModifiedBy>김인근</cp:lastModifiedBy>
  <cp:revision>22</cp:revision>
  <dcterms:created xsi:type="dcterms:W3CDTF">2018-04-14T09:53:57Z</dcterms:created>
  <dcterms:modified xsi:type="dcterms:W3CDTF">2018-04-15T03:41:40Z</dcterms:modified>
</cp:coreProperties>
</file>