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1400413" cy="32399288"/>
  <p:notesSz cx="6858000" cy="9674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1pPr>
    <a:lvl2pPr marL="493160" algn="ctr" rtl="0" fontAlgn="base" latinLnBrk="1">
      <a:spcBef>
        <a:spcPct val="0"/>
      </a:spcBef>
      <a:spcAft>
        <a:spcPct val="0"/>
      </a:spcAft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2pPr>
    <a:lvl3pPr marL="986322" algn="ctr" rtl="0" fontAlgn="base" latinLnBrk="1">
      <a:spcBef>
        <a:spcPct val="0"/>
      </a:spcBef>
      <a:spcAft>
        <a:spcPct val="0"/>
      </a:spcAft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3pPr>
    <a:lvl4pPr marL="1479482" algn="ctr" rtl="0" fontAlgn="base" latinLnBrk="1">
      <a:spcBef>
        <a:spcPct val="0"/>
      </a:spcBef>
      <a:spcAft>
        <a:spcPct val="0"/>
      </a:spcAft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4pPr>
    <a:lvl5pPr marL="1972642" algn="ctr" rtl="0" fontAlgn="base" latinLnBrk="1">
      <a:spcBef>
        <a:spcPct val="0"/>
      </a:spcBef>
      <a:spcAft>
        <a:spcPct val="0"/>
      </a:spcAft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5pPr>
    <a:lvl6pPr marL="2465803" algn="l" defTabSz="986322" rtl="0" eaLnBrk="1" latinLnBrk="1" hangingPunct="1"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6pPr>
    <a:lvl7pPr marL="2958963" algn="l" defTabSz="986322" rtl="0" eaLnBrk="1" latinLnBrk="1" hangingPunct="1"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7pPr>
    <a:lvl8pPr marL="3452123" algn="l" defTabSz="986322" rtl="0" eaLnBrk="1" latinLnBrk="1" hangingPunct="1"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8pPr>
    <a:lvl9pPr marL="3945285" algn="l" defTabSz="986322" rtl="0" eaLnBrk="1" latinLnBrk="1" hangingPunct="1">
      <a:defRPr kumimoji="1" sz="2157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97" userDrawn="1">
          <p15:clr>
            <a:srgbClr val="A4A3A4"/>
          </p15:clr>
        </p15:guide>
        <p15:guide id="2" pos="123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5"/>
    <a:srgbClr val="CCFF33"/>
    <a:srgbClr val="FF9900"/>
    <a:srgbClr val="E2E4E5"/>
    <a:srgbClr val="F7A003"/>
    <a:srgbClr val="FF0000"/>
    <a:srgbClr val="FFFF66"/>
    <a:srgbClr val="ADFFFF"/>
    <a:srgbClr val="66FF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 autoAdjust="0"/>
  </p:normalViewPr>
  <p:slideViewPr>
    <p:cSldViewPr snapToGrid="0" snapToObjects="1">
      <p:cViewPr>
        <p:scale>
          <a:sx n="33" d="100"/>
          <a:sy n="33" d="100"/>
        </p:scale>
        <p:origin x="24" y="-1560"/>
      </p:cViewPr>
      <p:guideLst>
        <p:guide orient="horz" pos="11697"/>
        <p:guide pos="123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-3216" y="-78"/>
      </p:cViewPr>
      <p:guideLst>
        <p:guide orient="horz" pos="304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5B7B515-58E0-4F09-9A10-4F9F935AD1F6}" type="datetimeFigureOut">
              <a:rPr lang="ko-KR" altLang="en-US"/>
              <a:pPr>
                <a:defRPr/>
              </a:pPr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5488"/>
            <a:ext cx="4632325" cy="3627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595813"/>
            <a:ext cx="5486400" cy="4352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884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188450"/>
            <a:ext cx="2971800" cy="4841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034C1C-90DD-416F-9B90-738578F5DE9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95" kern="1200">
        <a:solidFill>
          <a:schemeClr val="tx1"/>
        </a:solidFill>
        <a:latin typeface="+mn-lt"/>
        <a:ea typeface="+mn-ea"/>
        <a:cs typeface="+mn-cs"/>
      </a:defRPr>
    </a:lvl1pPr>
    <a:lvl2pPr marL="493160" algn="l" rtl="0" fontAlgn="base" latinLnBrk="1">
      <a:spcBef>
        <a:spcPct val="30000"/>
      </a:spcBef>
      <a:spcAft>
        <a:spcPct val="0"/>
      </a:spcAft>
      <a:defRPr sz="1295" kern="1200">
        <a:solidFill>
          <a:schemeClr val="tx1"/>
        </a:solidFill>
        <a:latin typeface="+mn-lt"/>
        <a:ea typeface="+mn-ea"/>
        <a:cs typeface="+mn-cs"/>
      </a:defRPr>
    </a:lvl2pPr>
    <a:lvl3pPr marL="986322" algn="l" rtl="0" fontAlgn="base" latinLnBrk="1">
      <a:spcBef>
        <a:spcPct val="30000"/>
      </a:spcBef>
      <a:spcAft>
        <a:spcPct val="0"/>
      </a:spcAft>
      <a:defRPr sz="1295" kern="1200">
        <a:solidFill>
          <a:schemeClr val="tx1"/>
        </a:solidFill>
        <a:latin typeface="+mn-lt"/>
        <a:ea typeface="+mn-ea"/>
        <a:cs typeface="+mn-cs"/>
      </a:defRPr>
    </a:lvl3pPr>
    <a:lvl4pPr marL="1479482" algn="l" rtl="0" fontAlgn="base" latinLnBrk="1">
      <a:spcBef>
        <a:spcPct val="30000"/>
      </a:spcBef>
      <a:spcAft>
        <a:spcPct val="0"/>
      </a:spcAft>
      <a:defRPr sz="1295" kern="1200">
        <a:solidFill>
          <a:schemeClr val="tx1"/>
        </a:solidFill>
        <a:latin typeface="+mn-lt"/>
        <a:ea typeface="+mn-ea"/>
        <a:cs typeface="+mn-cs"/>
      </a:defRPr>
    </a:lvl4pPr>
    <a:lvl5pPr marL="1972642" algn="l" rtl="0" fontAlgn="base" latinLnBrk="1">
      <a:spcBef>
        <a:spcPct val="30000"/>
      </a:spcBef>
      <a:spcAft>
        <a:spcPct val="0"/>
      </a:spcAft>
      <a:defRPr sz="1295" kern="1200">
        <a:solidFill>
          <a:schemeClr val="tx1"/>
        </a:solidFill>
        <a:latin typeface="+mn-lt"/>
        <a:ea typeface="+mn-ea"/>
        <a:cs typeface="+mn-cs"/>
      </a:defRPr>
    </a:lvl5pPr>
    <a:lvl6pPr marL="2465803" algn="l" defTabSz="986322" rtl="0" eaLnBrk="1" latinLnBrk="1" hangingPunct="1">
      <a:defRPr sz="1295" kern="1200">
        <a:solidFill>
          <a:schemeClr val="tx1"/>
        </a:solidFill>
        <a:latin typeface="+mn-lt"/>
        <a:ea typeface="+mn-ea"/>
        <a:cs typeface="+mn-cs"/>
      </a:defRPr>
    </a:lvl6pPr>
    <a:lvl7pPr marL="2958963" algn="l" defTabSz="986322" rtl="0" eaLnBrk="1" latinLnBrk="1" hangingPunct="1">
      <a:defRPr sz="1295" kern="1200">
        <a:solidFill>
          <a:schemeClr val="tx1"/>
        </a:solidFill>
        <a:latin typeface="+mn-lt"/>
        <a:ea typeface="+mn-ea"/>
        <a:cs typeface="+mn-cs"/>
      </a:defRPr>
    </a:lvl7pPr>
    <a:lvl8pPr marL="3452123" algn="l" defTabSz="986322" rtl="0" eaLnBrk="1" latinLnBrk="1" hangingPunct="1">
      <a:defRPr sz="1295" kern="1200">
        <a:solidFill>
          <a:schemeClr val="tx1"/>
        </a:solidFill>
        <a:latin typeface="+mn-lt"/>
        <a:ea typeface="+mn-ea"/>
        <a:cs typeface="+mn-cs"/>
      </a:defRPr>
    </a:lvl8pPr>
    <a:lvl9pPr marL="3945285" algn="l" defTabSz="986322" rtl="0" eaLnBrk="1" latinLnBrk="1" hangingPunct="1">
      <a:defRPr sz="12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09161"/>
            <a:ext cx="41400413" cy="39308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견고딕" pitchFamily="18" charset="-127"/>
              <a:ea typeface="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/>
          <a:stretch/>
        </p:blipFill>
        <p:spPr>
          <a:xfrm>
            <a:off x="0" y="21516700"/>
            <a:ext cx="41400436" cy="8917769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 bwMode="auto">
          <a:xfrm>
            <a:off x="0" y="4539972"/>
            <a:ext cx="41400436" cy="6091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9029" tIns="34514" rIns="69029" bIns="345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9028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10" b="0" i="0" u="none" strike="noStrike" cap="none" normalizeH="0" baseline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0" y="0"/>
            <a:ext cx="41400436" cy="60916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9029" tIns="34514" rIns="69029" bIns="345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9028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10" b="0" i="0" u="none" strike="noStrike" cap="none" normalizeH="0" baseline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1615565"/>
            <a:ext cx="41400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CNN </a:t>
            </a:r>
            <a:r>
              <a:rPr lang="ko-KR" altLang="en-US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기반 </a:t>
            </a:r>
            <a:r>
              <a:rPr lang="ko-KR" altLang="en-US" sz="12000" b="1" cap="none" spc="-200" baseline="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손글씨</a:t>
            </a:r>
            <a:r>
              <a:rPr lang="ko-KR" altLang="en-US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인식을 통한 가전기기 컨트롤</a:t>
            </a:r>
            <a:r>
              <a:rPr lang="en-US" altLang="ko-KR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스마트 홈</a:t>
            </a:r>
            <a:r>
              <a:rPr lang="en-US" altLang="ko-KR" sz="12000" b="1" cap="none" spc="-200" baseline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12000" b="1" cap="none" spc="-200" baseline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30129888"/>
            <a:ext cx="41400436" cy="2269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9029" tIns="34514" rIns="69029" bIns="345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9028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10" b="0" i="0" u="none" strike="noStrike" cap="none" normalizeH="0" baseline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견고딕" pitchFamily="18" charset="-127"/>
              <a:ea typeface="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66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 r="20714"/>
          <a:stretch/>
        </p:blipFill>
        <p:spPr>
          <a:xfrm>
            <a:off x="42842151" y="11297775"/>
            <a:ext cx="41524641" cy="18664464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>
            <a:off x="66297198" y="39686993"/>
            <a:ext cx="25930930" cy="1976647"/>
            <a:chOff x="1691697" y="9827830"/>
            <a:chExt cx="17212719" cy="23622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7" t="89882" r="55653" b="1389"/>
            <a:stretch/>
          </p:blipFill>
          <p:spPr>
            <a:xfrm>
              <a:off x="1691697" y="9827830"/>
              <a:ext cx="8271935" cy="2362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6" t="90001" r="20279" b="1411"/>
            <a:stretch/>
          </p:blipFill>
          <p:spPr>
            <a:xfrm>
              <a:off x="10751016" y="9846880"/>
              <a:ext cx="8153400" cy="23241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45166405" y="11969697"/>
            <a:ext cx="35715458" cy="183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24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29000">
                      <a:srgbClr val="FFFF00"/>
                    </a:gs>
                    <a:gs pos="100000">
                      <a:srgbClr val="F7A003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1324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29000">
                      <a:srgbClr val="FFFF00"/>
                    </a:gs>
                    <a:gs pos="100000">
                      <a:srgbClr val="F7A003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스마트 홈 </a:t>
            </a:r>
            <a:r>
              <a:rPr lang="en-US" altLang="ko-KR" sz="11324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29000">
                      <a:srgbClr val="FFFF00"/>
                    </a:gs>
                    <a:gs pos="100000">
                      <a:srgbClr val="F7A003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1324" b="1" cap="none" spc="0" baseline="0" dirty="0" smtClean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29000">
                      <a:srgbClr val="FFFF00"/>
                    </a:gs>
                    <a:gs pos="100000">
                      <a:srgbClr val="F7A003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324" b="1" cap="none" spc="0" baseline="0" dirty="0" smtClean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29000">
                      <a:srgbClr val="FFFF00"/>
                    </a:gs>
                    <a:gs pos="100000">
                      <a:srgbClr val="F7A003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통한  스마트 라이프</a:t>
            </a:r>
            <a:endParaRPr lang="ko-KR" altLang="en-US" sz="11324" b="1" cap="none" spc="0" dirty="0">
              <a:ln w="12700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29000">
                    <a:srgbClr val="FFFF00"/>
                  </a:gs>
                  <a:gs pos="100000">
                    <a:srgbClr val="F7A003"/>
                  </a:gs>
                </a:gsLst>
                <a:lin ang="5400000" scaled="1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/>
          <a:stretch/>
        </p:blipFill>
        <p:spPr>
          <a:xfrm>
            <a:off x="49473769" y="-22484162"/>
            <a:ext cx="29788895" cy="1051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0"/>
          <a:stretch/>
        </p:blipFill>
        <p:spPr>
          <a:xfrm>
            <a:off x="60697669" y="33783755"/>
            <a:ext cx="41529062" cy="30656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/>
          <a:srcRect t="7497" b="8917"/>
          <a:stretch/>
        </p:blipFill>
        <p:spPr>
          <a:xfrm>
            <a:off x="58500343" y="43002236"/>
            <a:ext cx="41400413" cy="3029843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18819140" y="-1706550"/>
            <a:ext cx="1552495" cy="589070"/>
            <a:chOff x="13093080" y="-2086090"/>
            <a:chExt cx="1080121" cy="720080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59" r="11704" b="89500"/>
            <a:stretch/>
          </p:blipFill>
          <p:spPr>
            <a:xfrm>
              <a:off x="13129593" y="-2086090"/>
              <a:ext cx="1043608" cy="72008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153888"/>
                </a:clrFrom>
                <a:clrTo>
                  <a:srgbClr val="15388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0" b="59062"/>
            <a:stretch/>
          </p:blipFill>
          <p:spPr>
            <a:xfrm>
              <a:off x="13093080" y="-2086090"/>
              <a:ext cx="1080120" cy="370756"/>
            </a:xfrm>
            <a:prstGeom prst="rect">
              <a:avLst/>
            </a:prstGeom>
            <a:noFill/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7" cstate="print">
              <a:clrChange>
                <a:clrFrom>
                  <a:srgbClr val="153888"/>
                </a:clrFrom>
                <a:clrTo>
                  <a:srgbClr val="15388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67" b="25000"/>
            <a:stretch/>
          </p:blipFill>
          <p:spPr>
            <a:xfrm>
              <a:off x="13129592" y="-1731408"/>
              <a:ext cx="1042504" cy="360040"/>
            </a:xfrm>
            <a:prstGeom prst="rect">
              <a:avLst/>
            </a:prstGeom>
            <a:noFill/>
          </p:spPr>
        </p:pic>
      </p:grpSp>
      <p:sp>
        <p:nvSpPr>
          <p:cNvPr id="16" name="Line 335"/>
          <p:cNvSpPr>
            <a:spLocks noChangeAspect="1" noChangeShapeType="1"/>
          </p:cNvSpPr>
          <p:nvPr userDrawn="1"/>
        </p:nvSpPr>
        <p:spPr bwMode="auto">
          <a:xfrm flipV="1">
            <a:off x="7479532" y="-4916566"/>
            <a:ext cx="39527081" cy="0"/>
          </a:xfrm>
          <a:prstGeom prst="line">
            <a:avLst/>
          </a:prstGeom>
          <a:ln w="63500"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156"/>
          </a:p>
        </p:txBody>
      </p:sp>
    </p:spTree>
    <p:extLst>
      <p:ext uri="{BB962C8B-B14F-4D97-AF65-F5344CB8AC3E}">
        <p14:creationId xmlns:p14="http://schemas.microsoft.com/office/powerpoint/2010/main" val="299698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2949272" rtl="0" eaLnBrk="0" fontAlgn="base" latinLnBrk="1" hangingPunct="0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9272" rtl="0" eaLnBrk="0" fontAlgn="base" latinLnBrk="1" hangingPunct="0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2pPr>
      <a:lvl3pPr algn="ctr" defTabSz="2949272" rtl="0" eaLnBrk="0" fontAlgn="base" latinLnBrk="1" hangingPunct="0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3pPr>
      <a:lvl4pPr algn="ctr" defTabSz="2949272" rtl="0" eaLnBrk="0" fontAlgn="base" latinLnBrk="1" hangingPunct="0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4pPr>
      <a:lvl5pPr algn="ctr" defTabSz="2949272" rtl="0" eaLnBrk="0" fontAlgn="base" latinLnBrk="1" hangingPunct="0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5pPr>
      <a:lvl6pPr marL="345140" algn="ctr" defTabSz="2949272" rtl="0" fontAlgn="base" latinLnBrk="1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6pPr>
      <a:lvl7pPr marL="690281" algn="ctr" defTabSz="2949272" rtl="0" fontAlgn="base" latinLnBrk="1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7pPr>
      <a:lvl8pPr marL="1035421" algn="ctr" defTabSz="2949272" rtl="0" fontAlgn="base" latinLnBrk="1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8pPr>
      <a:lvl9pPr marL="1380561" algn="ctr" defTabSz="2949272" rtl="0" fontAlgn="base" latinLnBrk="1">
        <a:spcBef>
          <a:spcPct val="0"/>
        </a:spcBef>
        <a:spcAft>
          <a:spcPct val="0"/>
        </a:spcAft>
        <a:defRPr kumimoji="1" sz="14192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1106127" indent="-1106127" algn="l" defTabSz="2949272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116">
          <a:solidFill>
            <a:schemeClr val="tx1"/>
          </a:solidFill>
          <a:latin typeface="+mn-lt"/>
          <a:ea typeface="+mn-ea"/>
          <a:cs typeface="+mn-cs"/>
        </a:defRPr>
      </a:lvl1pPr>
      <a:lvl2pPr marL="2396808" indent="-920374" algn="l" defTabSz="2949272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908">
          <a:solidFill>
            <a:schemeClr val="tx1"/>
          </a:solidFill>
          <a:latin typeface="+mn-lt"/>
          <a:ea typeface="+mn-ea"/>
        </a:defRPr>
      </a:lvl2pPr>
      <a:lvl3pPr marL="3687489" indent="-738217" algn="l" defTabSz="2949272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700">
          <a:solidFill>
            <a:schemeClr val="tx1"/>
          </a:solidFill>
          <a:latin typeface="+mn-lt"/>
          <a:ea typeface="+mn-ea"/>
        </a:defRPr>
      </a:lvl3pPr>
      <a:lvl4pPr marL="5163922" indent="-738217" algn="l" defTabSz="2949272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492">
          <a:solidFill>
            <a:schemeClr val="tx1"/>
          </a:solidFill>
          <a:latin typeface="+mn-lt"/>
          <a:ea typeface="+mn-ea"/>
        </a:defRPr>
      </a:lvl4pPr>
      <a:lvl5pPr marL="6640356" indent="-737019" algn="l" defTabSz="2949272" rtl="0" eaLnBrk="0" fontAlgn="base" latinLnBrk="1" hangingPunct="0">
        <a:spcBef>
          <a:spcPct val="20000"/>
        </a:spcBef>
        <a:spcAft>
          <a:spcPct val="0"/>
        </a:spcAft>
        <a:buChar char="»"/>
        <a:defRPr kumimoji="1" sz="6492">
          <a:solidFill>
            <a:schemeClr val="tx1"/>
          </a:solidFill>
          <a:latin typeface="+mn-lt"/>
          <a:ea typeface="+mn-ea"/>
        </a:defRPr>
      </a:lvl5pPr>
      <a:lvl6pPr marL="6985496" indent="-737019" algn="l" defTabSz="2949272" rtl="0" fontAlgn="base" latinLnBrk="1">
        <a:spcBef>
          <a:spcPct val="20000"/>
        </a:spcBef>
        <a:spcAft>
          <a:spcPct val="0"/>
        </a:spcAft>
        <a:buChar char="»"/>
        <a:defRPr kumimoji="1" sz="6492">
          <a:solidFill>
            <a:schemeClr val="tx1"/>
          </a:solidFill>
          <a:latin typeface="+mn-lt"/>
          <a:ea typeface="+mn-ea"/>
        </a:defRPr>
      </a:lvl6pPr>
      <a:lvl7pPr marL="7330636" indent="-737019" algn="l" defTabSz="2949272" rtl="0" fontAlgn="base" latinLnBrk="1">
        <a:spcBef>
          <a:spcPct val="20000"/>
        </a:spcBef>
        <a:spcAft>
          <a:spcPct val="0"/>
        </a:spcAft>
        <a:buChar char="»"/>
        <a:defRPr kumimoji="1" sz="6492">
          <a:solidFill>
            <a:schemeClr val="tx1"/>
          </a:solidFill>
          <a:latin typeface="+mn-lt"/>
          <a:ea typeface="+mn-ea"/>
        </a:defRPr>
      </a:lvl7pPr>
      <a:lvl8pPr marL="7675776" indent="-737019" algn="l" defTabSz="2949272" rtl="0" fontAlgn="base" latinLnBrk="1">
        <a:spcBef>
          <a:spcPct val="20000"/>
        </a:spcBef>
        <a:spcAft>
          <a:spcPct val="0"/>
        </a:spcAft>
        <a:buChar char="»"/>
        <a:defRPr kumimoji="1" sz="6492">
          <a:solidFill>
            <a:schemeClr val="tx1"/>
          </a:solidFill>
          <a:latin typeface="+mn-lt"/>
          <a:ea typeface="+mn-ea"/>
        </a:defRPr>
      </a:lvl8pPr>
      <a:lvl9pPr marL="8020917" indent="-737019" algn="l" defTabSz="2949272" rtl="0" fontAlgn="base" latinLnBrk="1">
        <a:spcBef>
          <a:spcPct val="20000"/>
        </a:spcBef>
        <a:spcAft>
          <a:spcPct val="0"/>
        </a:spcAft>
        <a:buChar char="»"/>
        <a:defRPr kumimoji="1" sz="649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1pPr>
      <a:lvl2pPr marL="345140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2pPr>
      <a:lvl3pPr marL="690281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3pPr>
      <a:lvl4pPr marL="1035421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4pPr>
      <a:lvl5pPr marL="1380561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5pPr>
      <a:lvl6pPr marL="1725701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6pPr>
      <a:lvl7pPr marL="2070842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7pPr>
      <a:lvl8pPr marL="2415982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8pPr>
      <a:lvl9pPr marL="2761122" algn="l" defTabSz="690281" rtl="0" eaLnBrk="1" latinLnBrk="1" hangingPunct="1">
        <a:defRPr sz="1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35"/>
          <p:cNvSpPr>
            <a:spLocks noChangeAspect="1" noChangeShapeType="1"/>
          </p:cNvSpPr>
          <p:nvPr/>
        </p:nvSpPr>
        <p:spPr bwMode="auto">
          <a:xfrm flipV="1">
            <a:off x="1418119" y="6867748"/>
            <a:ext cx="8659725" cy="1199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156"/>
          </a:p>
        </p:txBody>
      </p:sp>
      <p:sp>
        <p:nvSpPr>
          <p:cNvPr id="2051" name="Rectangle 336"/>
          <p:cNvSpPr>
            <a:spLocks noChangeArrowheads="1"/>
          </p:cNvSpPr>
          <p:nvPr/>
        </p:nvSpPr>
        <p:spPr bwMode="auto">
          <a:xfrm>
            <a:off x="711054" y="5780790"/>
            <a:ext cx="9785034" cy="112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6099" tIns="163047" rIns="326099" bIns="163047">
            <a:spAutoFit/>
          </a:bodyPr>
          <a:lstStyle>
            <a:lvl1pPr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5737" dirty="0">
                <a:solidFill>
                  <a:srgbClr val="CCFF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▐</a:t>
            </a:r>
            <a:r>
              <a:rPr lang="en-US" altLang="ko-KR" sz="5737" dirty="0">
                <a:solidFill>
                  <a:srgbClr val="66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76" b="1" dirty="0">
                <a:latin typeface="Verdana" panose="020B0604030504040204" pitchFamily="34" charset="0"/>
                <a:ea typeface="HY헤드라인M" panose="02030600000101010101" pitchFamily="18" charset="-127"/>
              </a:rPr>
              <a:t>서론</a:t>
            </a:r>
            <a:endParaRPr lang="en-US" altLang="ko-KR" sz="3624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52" name="Group 390"/>
          <p:cNvGrpSpPr>
            <a:grpSpLocks/>
          </p:cNvGrpSpPr>
          <p:nvPr/>
        </p:nvGrpSpPr>
        <p:grpSpPr bwMode="auto">
          <a:xfrm>
            <a:off x="20692813" y="5998854"/>
            <a:ext cx="9366788" cy="1124110"/>
            <a:chOff x="9271" y="5485"/>
            <a:chExt cx="7816" cy="938"/>
          </a:xfrm>
        </p:grpSpPr>
        <p:sp>
          <p:nvSpPr>
            <p:cNvPr id="2072" name="Line 388"/>
            <p:cNvSpPr>
              <a:spLocks noChangeAspect="1" noChangeShapeType="1"/>
            </p:cNvSpPr>
            <p:nvPr/>
          </p:nvSpPr>
          <p:spPr bwMode="auto">
            <a:xfrm flipV="1">
              <a:off x="9861" y="6392"/>
              <a:ext cx="7226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56"/>
            </a:p>
          </p:txBody>
        </p:sp>
        <p:sp>
          <p:nvSpPr>
            <p:cNvPr id="2073" name="Rectangle 389"/>
            <p:cNvSpPr>
              <a:spLocks noChangeArrowheads="1"/>
            </p:cNvSpPr>
            <p:nvPr/>
          </p:nvSpPr>
          <p:spPr bwMode="auto">
            <a:xfrm>
              <a:off x="9271" y="5485"/>
              <a:ext cx="4810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26099" tIns="163047" rIns="326099" bIns="163047">
              <a:spAutoFit/>
            </a:bodyPr>
            <a:lstStyle>
              <a:lvl1pPr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1pPr>
              <a:lvl2pPr marL="742950" indent="-28575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2pPr>
              <a:lvl3pPr marL="11430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3pPr>
              <a:lvl4pPr marL="16002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4pPr>
              <a:lvl5pPr marL="20574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5pPr>
              <a:lvl6pPr marL="25146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6pPr>
              <a:lvl7pPr marL="29718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7pPr>
              <a:lvl8pPr marL="34290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8pPr>
              <a:lvl9pPr marL="38862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ko-KR" sz="5737" dirty="0">
                  <a:solidFill>
                    <a:srgbClr val="FF99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▐</a:t>
              </a:r>
              <a:r>
                <a:rPr lang="en-US" altLang="ko-KR" sz="5737" dirty="0">
                  <a:solidFill>
                    <a:srgbClr val="6600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4076" b="1" dirty="0">
                  <a:latin typeface="Verdana" panose="020B0604030504040204" pitchFamily="34" charset="0"/>
                  <a:ea typeface="HY헤드라인M" panose="02030600000101010101" pitchFamily="18" charset="-127"/>
                </a:rPr>
                <a:t>AI </a:t>
              </a:r>
              <a:r>
                <a:rPr lang="ko-KR" altLang="en-US" sz="4076" b="1" dirty="0">
                  <a:latin typeface="Verdana" panose="020B0604030504040204" pitchFamily="34" charset="0"/>
                  <a:ea typeface="HY헤드라인M" panose="02030600000101010101" pitchFamily="18" charset="-127"/>
                </a:rPr>
                <a:t>알고리즘 구성</a:t>
              </a:r>
              <a:endParaRPr lang="en-US" altLang="ko-KR" sz="3624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53" name="Group 429"/>
          <p:cNvGrpSpPr>
            <a:grpSpLocks/>
          </p:cNvGrpSpPr>
          <p:nvPr/>
        </p:nvGrpSpPr>
        <p:grpSpPr bwMode="auto">
          <a:xfrm>
            <a:off x="1458863" y="16613557"/>
            <a:ext cx="9366788" cy="1124110"/>
            <a:chOff x="9271" y="5485"/>
            <a:chExt cx="7816" cy="938"/>
          </a:xfrm>
        </p:grpSpPr>
        <p:sp>
          <p:nvSpPr>
            <p:cNvPr id="2070" name="Line 430"/>
            <p:cNvSpPr>
              <a:spLocks noChangeAspect="1" noChangeShapeType="1"/>
            </p:cNvSpPr>
            <p:nvPr/>
          </p:nvSpPr>
          <p:spPr bwMode="auto">
            <a:xfrm flipV="1">
              <a:off x="9861" y="6392"/>
              <a:ext cx="7226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56"/>
            </a:p>
          </p:txBody>
        </p:sp>
        <p:sp>
          <p:nvSpPr>
            <p:cNvPr id="2071" name="Rectangle 431"/>
            <p:cNvSpPr>
              <a:spLocks noChangeArrowheads="1"/>
            </p:cNvSpPr>
            <p:nvPr/>
          </p:nvSpPr>
          <p:spPr bwMode="auto">
            <a:xfrm>
              <a:off x="9271" y="5485"/>
              <a:ext cx="6242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26099" tIns="163047" rIns="326099" bIns="163047">
              <a:spAutoFit/>
            </a:bodyPr>
            <a:lstStyle>
              <a:lvl1pPr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1pPr>
              <a:lvl2pPr marL="742950" indent="-28575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2pPr>
              <a:lvl3pPr marL="11430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3pPr>
              <a:lvl4pPr marL="16002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4pPr>
              <a:lvl5pPr marL="20574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5pPr>
              <a:lvl6pPr marL="25146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6pPr>
              <a:lvl7pPr marL="29718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7pPr>
              <a:lvl8pPr marL="34290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8pPr>
              <a:lvl9pPr marL="38862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ko-KR" sz="5737" dirty="0">
                  <a:solidFill>
                    <a:srgbClr val="66CCFF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▐</a:t>
              </a:r>
              <a:r>
                <a:rPr lang="en-US" altLang="ko-KR" sz="5737" dirty="0">
                  <a:solidFill>
                    <a:srgbClr val="6600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4076" b="1" dirty="0">
                  <a:latin typeface="Verdana" panose="020B0604030504040204" pitchFamily="34" charset="0"/>
                  <a:ea typeface="HY헤드라인M" panose="02030600000101010101" pitchFamily="18" charset="-127"/>
                </a:rPr>
                <a:t>스마트 홈 하드웨어 구성</a:t>
              </a:r>
              <a:endParaRPr lang="en-US" altLang="ko-KR" sz="3624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54" name="Rectangle 438"/>
          <p:cNvSpPr>
            <a:spLocks noChangeArrowheads="1"/>
          </p:cNvSpPr>
          <p:nvPr/>
        </p:nvSpPr>
        <p:spPr bwMode="auto">
          <a:xfrm>
            <a:off x="2198283" y="18047337"/>
            <a:ext cx="9410462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>
                <a:solidFill>
                  <a:srgbClr val="66CC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아두이노</a:t>
            </a:r>
            <a:r>
              <a:rPr lang="ko-KR" altLang="en-US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알고리즘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55" name="Group 445"/>
          <p:cNvGrpSpPr>
            <a:grpSpLocks/>
          </p:cNvGrpSpPr>
          <p:nvPr/>
        </p:nvGrpSpPr>
        <p:grpSpPr bwMode="auto">
          <a:xfrm>
            <a:off x="20899145" y="16786487"/>
            <a:ext cx="9366789" cy="1124110"/>
            <a:chOff x="9271" y="5485"/>
            <a:chExt cx="7816" cy="938"/>
          </a:xfrm>
        </p:grpSpPr>
        <p:sp>
          <p:nvSpPr>
            <p:cNvPr id="2068" name="Line 446"/>
            <p:cNvSpPr>
              <a:spLocks noChangeAspect="1" noChangeShapeType="1"/>
            </p:cNvSpPr>
            <p:nvPr/>
          </p:nvSpPr>
          <p:spPr bwMode="auto">
            <a:xfrm flipV="1">
              <a:off x="9861" y="6392"/>
              <a:ext cx="7226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56"/>
            </a:p>
          </p:txBody>
        </p:sp>
        <p:sp>
          <p:nvSpPr>
            <p:cNvPr id="2069" name="Rectangle 447"/>
            <p:cNvSpPr>
              <a:spLocks noChangeArrowheads="1"/>
            </p:cNvSpPr>
            <p:nvPr/>
          </p:nvSpPr>
          <p:spPr bwMode="auto">
            <a:xfrm>
              <a:off x="9271" y="5485"/>
              <a:ext cx="4661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26099" tIns="163047" rIns="326099" bIns="163047">
              <a:spAutoFit/>
            </a:bodyPr>
            <a:lstStyle>
              <a:lvl1pPr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1pPr>
              <a:lvl2pPr marL="742950" indent="-28575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2pPr>
              <a:lvl3pPr marL="11430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3pPr>
              <a:lvl4pPr marL="16002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4pPr>
              <a:lvl5pPr marL="2057400" indent="-228600" defTabSz="4321175" eaLnBrk="0" hangingPunct="0"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5pPr>
              <a:lvl6pPr marL="25146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6pPr>
              <a:lvl7pPr marL="29718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7pPr>
              <a:lvl8pPr marL="34290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8pPr>
              <a:lvl9pPr marL="3886200" indent="-228600" algn="ctr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견고딕" pitchFamily="18" charset="-127"/>
                  <a:ea typeface="견고딕" pitchFamily="18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ko-KR" sz="5737" dirty="0">
                  <a:solidFill>
                    <a:srgbClr val="CC99FF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▐</a:t>
              </a:r>
              <a:r>
                <a:rPr lang="en-US" altLang="ko-KR" sz="5737" dirty="0">
                  <a:solidFill>
                    <a:srgbClr val="6600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4076" b="1" dirty="0">
                  <a:latin typeface="Verdana" panose="020B0604030504040204" pitchFamily="34" charset="0"/>
                  <a:ea typeface="HY헤드라인M" panose="02030600000101010101" pitchFamily="18" charset="-127"/>
                </a:rPr>
                <a:t>결론 및 기대효과</a:t>
              </a:r>
              <a:endParaRPr lang="en-US" altLang="ko-KR" sz="3624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56" name="Rectangle 448"/>
          <p:cNvSpPr>
            <a:spLocks noChangeArrowheads="1"/>
          </p:cNvSpPr>
          <p:nvPr/>
        </p:nvSpPr>
        <p:spPr bwMode="auto">
          <a:xfrm>
            <a:off x="21581040" y="18164821"/>
            <a:ext cx="9240957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>
                <a:solidFill>
                  <a:srgbClr val="CC99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결론 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57" name="Rectangle 557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58" name="Rectangle 559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59" name="Rectangle 561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0" name="Rectangle 563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1" name="Rectangle 565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2" name="Rectangle 567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3" name="Rectangle 569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4" name="Rectangle 571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2065" name="Rectangle 572"/>
          <p:cNvSpPr>
            <a:spLocks noChangeArrowheads="1"/>
          </p:cNvSpPr>
          <p:nvPr/>
        </p:nvSpPr>
        <p:spPr bwMode="auto">
          <a:xfrm>
            <a:off x="9828214" y="1272478"/>
            <a:ext cx="184731" cy="3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/>
            <a:endParaRPr lang="ko-KR" altLang="ko-KR" sz="1359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6" name="Rectangle 578"/>
          <p:cNvSpPr>
            <a:spLocks noChangeArrowheads="1"/>
          </p:cNvSpPr>
          <p:nvPr/>
        </p:nvSpPr>
        <p:spPr bwMode="auto">
          <a:xfrm>
            <a:off x="20607842" y="1260872"/>
            <a:ext cx="184731" cy="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/>
            <a:endParaRPr lang="ko-KR" altLang="en-US" sz="1510"/>
          </a:p>
        </p:txBody>
      </p:sp>
      <p:sp>
        <p:nvSpPr>
          <p:cNvPr id="70" name="Rectangle 438"/>
          <p:cNvSpPr>
            <a:spLocks noChangeArrowheads="1"/>
          </p:cNvSpPr>
          <p:nvPr/>
        </p:nvSpPr>
        <p:spPr bwMode="auto">
          <a:xfrm>
            <a:off x="1458863" y="7015387"/>
            <a:ext cx="8762762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>
                <a:solidFill>
                  <a:srgbClr val="CCFF33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 err="1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스마트홈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3" name="Rectangle 438"/>
          <p:cNvSpPr>
            <a:spLocks noChangeArrowheads="1"/>
          </p:cNvSpPr>
          <p:nvPr/>
        </p:nvSpPr>
        <p:spPr bwMode="auto">
          <a:xfrm>
            <a:off x="2191057" y="7413817"/>
            <a:ext cx="8678268" cy="49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IOT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를 사용하는 스마트 홈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기술이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급증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아이콘 클릭 방식의 경우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한정적인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기능 밖에 사용 못하는 단점 및 다양한 동작 수행의 경우 프로그램 복잡성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증가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음성 인식의 경우 언어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장애인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혹은 노인들의 접근성의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떨어짐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시끄러운 환경에서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사용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어려움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공사현장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위와 같은 단점들을 극복할 수 있는 새로운 형식의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스마트홈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제어가 필요함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1" name="Rectangle 438"/>
          <p:cNvSpPr>
            <a:spLocks noChangeArrowheads="1"/>
          </p:cNvSpPr>
          <p:nvPr/>
        </p:nvSpPr>
        <p:spPr bwMode="auto">
          <a:xfrm>
            <a:off x="22009608" y="23908216"/>
            <a:ext cx="9164377" cy="4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언어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장애인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및 </a:t>
            </a:r>
            <a:r>
              <a:rPr lang="ko-KR" altLang="en-US" sz="2500" dirty="0" err="1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노인분들의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홈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이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용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이 용이함</a:t>
            </a:r>
            <a:endParaRPr lang="en-US" altLang="ko-KR" sz="2500" dirty="0" smtClean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기존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앱을 이용한 방식보다 더욱 많은 동작을 효율적으로 수행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가능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텍스트의 정보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효율성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홈 기능에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다양한 기능을 추가 시 손쉽게 추가 가능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와이파이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블루투스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등을 이용할 시 무선 제어가 가능하여 장시간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외출시에도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효율적으로 사용 가능</a:t>
            </a:r>
            <a:endParaRPr lang="en-US" altLang="ko-KR" sz="2500" dirty="0" smtClean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시끄러운 환경에서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손글씨로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홈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사용이 가능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6" name="Rectangle 438"/>
          <p:cNvSpPr>
            <a:spLocks noChangeArrowheads="1"/>
          </p:cNvSpPr>
          <p:nvPr/>
        </p:nvSpPr>
        <p:spPr bwMode="auto">
          <a:xfrm>
            <a:off x="2734958" y="18572835"/>
            <a:ext cx="7221192" cy="49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USART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통신을 이용하여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와 통신 </a:t>
            </a:r>
            <a:endParaRPr lang="en-US" altLang="ko-KR" sz="2500" dirty="0" smtClean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 </a:t>
            </a:r>
            <a:r>
              <a:rPr lang="en-US" altLang="ko-KR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Baudrate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: 9600 (serial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통신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총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가지 모듈을 사용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라디오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부저의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경우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tone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함수 이용 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서보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모터와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DC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모터의 경우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PWM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을 이용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하여 제어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- LED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GPIO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모듈을 이용하여서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사용 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43901" y="11814805"/>
            <a:ext cx="2756737" cy="47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Arial Black" panose="020B0A04020102020204" pitchFamily="34" charset="0"/>
                <a:cs typeface="Arial" panose="020B0604020202020204" pitchFamily="34" charset="0"/>
              </a:rPr>
              <a:t>스마트 홈 예시</a:t>
            </a:r>
          </a:p>
        </p:txBody>
      </p:sp>
      <p:pic>
        <p:nvPicPr>
          <p:cNvPr id="46" name="그림 4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"/>
          <a:stretch/>
        </p:blipFill>
        <p:spPr bwMode="auto">
          <a:xfrm>
            <a:off x="11875794" y="5998853"/>
            <a:ext cx="7657366" cy="5509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" name="Rectangle 438"/>
          <p:cNvSpPr>
            <a:spLocks noChangeArrowheads="1"/>
          </p:cNvSpPr>
          <p:nvPr/>
        </p:nvSpPr>
        <p:spPr bwMode="auto">
          <a:xfrm>
            <a:off x="1433732" y="12109269"/>
            <a:ext cx="8762762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>
                <a:solidFill>
                  <a:srgbClr val="CCFF33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 </a:t>
            </a:r>
            <a:r>
              <a:rPr lang="ko-KR" altLang="en-US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기반 </a:t>
            </a:r>
            <a:r>
              <a:rPr lang="ko-KR" altLang="en-US" sz="3020" b="1" dirty="0" err="1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인식 스마트 홈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8" name="Rectangle 438"/>
          <p:cNvSpPr>
            <a:spLocks noChangeArrowheads="1"/>
          </p:cNvSpPr>
          <p:nvPr/>
        </p:nvSpPr>
        <p:spPr bwMode="auto">
          <a:xfrm>
            <a:off x="2165925" y="12595183"/>
            <a:ext cx="9653681" cy="4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기존 스마트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홈의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단점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극복을 위해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손글씨를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인식하는 </a:t>
            </a: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사용 </a:t>
            </a:r>
            <a:endParaRPr lang="en-US" altLang="ko-KR" sz="2500" dirty="0" smtClean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사용자로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부터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문장을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받아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기반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로 인식하여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아두이노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보드와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통신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홈 하드웨어 동작</a:t>
            </a: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프로그램 흐름도 참고</a:t>
            </a: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입력을 통해 언어 장애인 혹은 </a:t>
            </a:r>
            <a:r>
              <a:rPr lang="ko-KR" altLang="en-US" sz="2500" dirty="0" err="1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노인분들의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손쉬운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홈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시스템 적응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가능 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시끄러운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환경에서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손글씨로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 홈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제어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가능 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80870" y="12385788"/>
            <a:ext cx="6728486" cy="4694440"/>
            <a:chOff x="6486466" y="12584169"/>
            <a:chExt cx="4849781" cy="3812003"/>
          </a:xfrm>
        </p:grpSpPr>
        <p:sp>
          <p:nvSpPr>
            <p:cNvPr id="35" name="TextBox 34"/>
            <p:cNvSpPr txBox="1"/>
            <p:nvPr/>
          </p:nvSpPr>
          <p:spPr>
            <a:xfrm>
              <a:off x="7722761" y="15919118"/>
              <a:ext cx="2756737" cy="47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프로그램 흐름도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6507277" y="12799961"/>
              <a:ext cx="1130300" cy="8391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</a:t>
              </a:r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/>
              </a:r>
              <a:b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문장 입력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8303751" y="13519473"/>
              <a:ext cx="1130300" cy="83912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5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손글씨</a:t>
              </a:r>
              <a:r>
                <a:rPr lang="ko-KR" altLang="en-US" sz="2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2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인식</a:t>
              </a:r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AI</a:t>
              </a:r>
              <a:endPara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꺾인 연결선 5"/>
            <p:cNvCxnSpPr>
              <a:stCxn id="4" idx="2"/>
              <a:endCxn id="42" idx="1"/>
            </p:cNvCxnSpPr>
            <p:nvPr/>
          </p:nvCxnSpPr>
          <p:spPr bwMode="auto">
            <a:xfrm rot="16200000" flipH="1">
              <a:off x="7538115" y="13173401"/>
              <a:ext cx="299948" cy="1231324"/>
            </a:xfrm>
            <a:prstGeom prst="bentConnector2">
              <a:avLst/>
            </a:prstGeom>
            <a:solidFill>
              <a:srgbClr val="66CC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직사각형 46"/>
            <p:cNvSpPr/>
            <p:nvPr/>
          </p:nvSpPr>
          <p:spPr bwMode="auto">
            <a:xfrm>
              <a:off x="9832710" y="13519473"/>
              <a:ext cx="1130300" cy="83912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5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아두이노</a:t>
              </a:r>
              <a:endPara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보드</a:t>
              </a:r>
            </a:p>
          </p:txBody>
        </p:sp>
        <p:cxnSp>
          <p:nvCxnSpPr>
            <p:cNvPr id="10" name="직선 화살표 연결선 9"/>
            <p:cNvCxnSpPr>
              <a:stCxn id="42" idx="3"/>
              <a:endCxn id="47" idx="1"/>
            </p:cNvCxnSpPr>
            <p:nvPr/>
          </p:nvCxnSpPr>
          <p:spPr bwMode="auto">
            <a:xfrm>
              <a:off x="9434052" y="13939037"/>
              <a:ext cx="398659" cy="0"/>
            </a:xfrm>
            <a:prstGeom prst="straightConnector1">
              <a:avLst/>
            </a:prstGeom>
            <a:solidFill>
              <a:srgbClr val="66CC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직사각형 50"/>
            <p:cNvSpPr/>
            <p:nvPr/>
          </p:nvSpPr>
          <p:spPr bwMode="auto">
            <a:xfrm>
              <a:off x="9068230" y="14569938"/>
              <a:ext cx="1130300" cy="83912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스마트 홈</a:t>
              </a:r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/>
              </a:r>
              <a:b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</a:t>
              </a:r>
            </a:p>
          </p:txBody>
        </p:sp>
        <p:cxnSp>
          <p:nvCxnSpPr>
            <p:cNvPr id="52" name="꺾인 연결선 51"/>
            <p:cNvCxnSpPr>
              <a:stCxn id="47" idx="3"/>
              <a:endCxn id="51" idx="3"/>
            </p:cNvCxnSpPr>
            <p:nvPr/>
          </p:nvCxnSpPr>
          <p:spPr bwMode="auto">
            <a:xfrm flipH="1">
              <a:off x="10198530" y="13939038"/>
              <a:ext cx="764480" cy="1050465"/>
            </a:xfrm>
            <a:prstGeom prst="bentConnector3">
              <a:avLst>
                <a:gd name="adj1" fmla="val -29903"/>
              </a:avLst>
            </a:prstGeom>
            <a:solidFill>
              <a:srgbClr val="66CC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8101703" y="13379818"/>
              <a:ext cx="3234544" cy="236836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9133892" y="12584169"/>
              <a:ext cx="1130300" cy="8391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AI</a:t>
              </a: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와 </a:t>
              </a:r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IOT </a:t>
              </a: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연동을 통한 </a:t>
              </a:r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/>
              </a:r>
              <a:b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스마트 홈 구성도</a:t>
              </a:r>
            </a:p>
          </p:txBody>
        </p:sp>
        <p:cxnSp>
          <p:nvCxnSpPr>
            <p:cNvPr id="60" name="직선 화살표 연결선 59"/>
            <p:cNvCxnSpPr>
              <a:stCxn id="51" idx="1"/>
            </p:cNvCxnSpPr>
            <p:nvPr/>
          </p:nvCxnSpPr>
          <p:spPr bwMode="auto">
            <a:xfrm flipH="1">
              <a:off x="7868848" y="14989502"/>
              <a:ext cx="1199383" cy="0"/>
            </a:xfrm>
            <a:prstGeom prst="straightConnector1">
              <a:avLst/>
            </a:prstGeom>
            <a:solidFill>
              <a:srgbClr val="66CC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직사각형 63"/>
            <p:cNvSpPr/>
            <p:nvPr/>
          </p:nvSpPr>
          <p:spPr bwMode="auto">
            <a:xfrm>
              <a:off x="6486466" y="14560591"/>
              <a:ext cx="1130300" cy="8391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LED, </a:t>
              </a:r>
              <a:r>
                <a:rPr lang="ko-KR" altLang="en-US" sz="25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라디오등</a:t>
              </a:r>
              <a:endPara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동작</a:t>
              </a:r>
            </a:p>
          </p:txBody>
        </p:sp>
      </p:grpSp>
      <p:sp>
        <p:nvSpPr>
          <p:cNvPr id="67" name="Rectangle 448"/>
          <p:cNvSpPr>
            <a:spLocks noChangeArrowheads="1"/>
          </p:cNvSpPr>
          <p:nvPr/>
        </p:nvSpPr>
        <p:spPr bwMode="auto">
          <a:xfrm>
            <a:off x="21581039" y="23359064"/>
            <a:ext cx="9240957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>
                <a:solidFill>
                  <a:srgbClr val="CC99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기대효과 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8" name="Rectangle 438"/>
          <p:cNvSpPr>
            <a:spLocks noChangeArrowheads="1"/>
          </p:cNvSpPr>
          <p:nvPr/>
        </p:nvSpPr>
        <p:spPr bwMode="auto">
          <a:xfrm>
            <a:off x="22009609" y="18672958"/>
            <a:ext cx="9164377" cy="376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기반을 통한 </a:t>
            </a:r>
            <a:r>
              <a:rPr lang="ko-KR" altLang="en-US" sz="2500" dirty="0" err="1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문장 인식 </a:t>
            </a: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구현</a:t>
            </a:r>
            <a:endParaRPr lang="en-US" altLang="ko-KR" sz="2500" dirty="0" smtClean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알파벳 인식 정확도 약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90%,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문장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인식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정확도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100%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명령 정확도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100%,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실행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딜레이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시간 약 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초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기반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입력으로 컨트롤하는 스마트 홈 구현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각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전등의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ON/OFF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가능 및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라디오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선풍기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ON/OFF,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문 </a:t>
            </a:r>
            <a:r>
              <a:rPr lang="ko-KR" altLang="en-US" sz="2500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열고닫기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가능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5814" b="13075"/>
          <a:stretch/>
        </p:blipFill>
        <p:spPr>
          <a:xfrm>
            <a:off x="33154455" y="24483115"/>
            <a:ext cx="7162593" cy="483419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2642789" y="29539472"/>
            <a:ext cx="8352175" cy="47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AI</a:t>
            </a:r>
            <a:r>
              <a:rPr lang="ko-KR" altLang="en-US" sz="2500" b="1" dirty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와 연동 </a:t>
            </a:r>
            <a:r>
              <a:rPr lang="ko-KR" altLang="en-US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결과 </a:t>
            </a:r>
            <a:r>
              <a:rPr lang="en-US" altLang="ko-KR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(‘Turn on red light’ </a:t>
            </a:r>
            <a:r>
              <a:rPr lang="ko-KR" altLang="en-US" sz="2500" b="1" dirty="0" err="1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손글씨</a:t>
            </a:r>
            <a:r>
              <a:rPr lang="en-US" altLang="ko-KR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 </a:t>
            </a:r>
            <a:r>
              <a:rPr lang="ko-KR" altLang="en-US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입력 시</a:t>
            </a:r>
            <a:r>
              <a:rPr lang="en-US" altLang="ko-KR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)</a:t>
            </a:r>
            <a:endParaRPr lang="ko-KR" altLang="en-US" sz="2500" b="1" dirty="0">
              <a:latin typeface="Arial Black" panose="020B0A04020102020204" pitchFamily="34" charset="0"/>
              <a:ea typeface="견고딕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748300" y="23856137"/>
            <a:ext cx="7764982" cy="6269306"/>
            <a:chOff x="32642789" y="17934001"/>
            <a:chExt cx="7764982" cy="6269306"/>
          </a:xfrm>
        </p:grpSpPr>
        <p:grpSp>
          <p:nvGrpSpPr>
            <p:cNvPr id="3" name="그룹 2"/>
            <p:cNvGrpSpPr/>
            <p:nvPr/>
          </p:nvGrpSpPr>
          <p:grpSpPr>
            <a:xfrm>
              <a:off x="32642789" y="17934001"/>
              <a:ext cx="7764982" cy="6269306"/>
              <a:chOff x="21757075" y="24083483"/>
              <a:chExt cx="4727868" cy="4987292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50" t="30817" r="13613" b="8072"/>
              <a:stretch/>
            </p:blipFill>
            <p:spPr>
              <a:xfrm rot="5400000">
                <a:off x="21886017" y="23954541"/>
                <a:ext cx="4469984" cy="4727868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22122414" y="28691274"/>
                <a:ext cx="3831142" cy="379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b="1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스마트 홈 </a:t>
                </a:r>
                <a:r>
                  <a:rPr lang="ko-KR" altLang="en-US" sz="2500" b="1" dirty="0" err="1">
                    <a:latin typeface="Arial Black" panose="020B0A04020102020204" pitchFamily="34" charset="0"/>
                    <a:cs typeface="Arial" panose="020B0604020202020204" pitchFamily="34" charset="0"/>
                  </a:rPr>
                  <a:t>프로토</a:t>
                </a:r>
                <a:r>
                  <a:rPr lang="ko-KR" altLang="en-US" sz="2500" b="1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 타입</a:t>
                </a: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23379112" y="24162709"/>
                <a:ext cx="484318" cy="59947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23832239" y="26258322"/>
                <a:ext cx="411495" cy="464707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25516433" y="26250057"/>
                <a:ext cx="685084" cy="59947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3756157" y="25442869"/>
                <a:ext cx="685084" cy="59947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24441241" y="26146940"/>
                <a:ext cx="685084" cy="44707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97" name="꺾인 연결선 96"/>
              <p:cNvCxnSpPr>
                <a:stCxn id="98" idx="2"/>
                <a:endCxn id="73" idx="2"/>
              </p:cNvCxnSpPr>
              <p:nvPr/>
            </p:nvCxnSpPr>
            <p:spPr bwMode="auto">
              <a:xfrm rot="16200000" flipH="1">
                <a:off x="23032528" y="24173437"/>
                <a:ext cx="22170" cy="1155315"/>
              </a:xfrm>
              <a:prstGeom prst="bentConnector3">
                <a:avLst>
                  <a:gd name="adj1" fmla="val 1131123"/>
                </a:avLst>
              </a:prstGeom>
              <a:solidFill>
                <a:srgbClr val="66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8" name="직사각형 97"/>
              <p:cNvSpPr/>
              <p:nvPr/>
            </p:nvSpPr>
            <p:spPr bwMode="auto">
              <a:xfrm>
                <a:off x="21951074" y="24184877"/>
                <a:ext cx="1029765" cy="55513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2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LED </a:t>
                </a:r>
                <a:r>
                  <a:rPr lang="ko-KR" altLang="en-US" sz="2500" b="1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노랑불</a:t>
                </a:r>
                <a:endParaRPr lang="ko-KR" altLang="en-US" sz="25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 bwMode="auto">
              <a:xfrm>
                <a:off x="22499482" y="27332131"/>
                <a:ext cx="1029765" cy="55513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2500" b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LED </a:t>
                </a:r>
                <a:r>
                  <a:rPr lang="ko-KR" altLang="en-US" sz="2500" b="1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초록불</a:t>
                </a:r>
                <a:endParaRPr lang="ko-KR" altLang="en-US" sz="25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106" name="꺾인 연결선 105"/>
              <p:cNvCxnSpPr>
                <a:endCxn id="74" idx="1"/>
              </p:cNvCxnSpPr>
              <p:nvPr/>
            </p:nvCxnSpPr>
            <p:spPr bwMode="auto">
              <a:xfrm rot="5400000" flipH="1" flipV="1">
                <a:off x="22951015" y="26520500"/>
                <a:ext cx="911049" cy="851400"/>
              </a:xfrm>
              <a:prstGeom prst="bentConnector2">
                <a:avLst/>
              </a:prstGeom>
              <a:solidFill>
                <a:srgbClr val="66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3" name="직사각형 112"/>
              <p:cNvSpPr/>
              <p:nvPr/>
            </p:nvSpPr>
            <p:spPr bwMode="auto">
              <a:xfrm>
                <a:off x="24431369" y="27276047"/>
                <a:ext cx="1029765" cy="55513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2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LED </a:t>
                </a:r>
                <a:br>
                  <a:rPr lang="en-US" altLang="ko-KR" sz="2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</a:br>
                <a:r>
                  <a:rPr lang="ko-KR" altLang="en-US" sz="2500" b="1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빨강불</a:t>
                </a:r>
                <a:endParaRPr lang="ko-KR" altLang="en-US" sz="25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114" name="꺾인 연결선 113"/>
              <p:cNvCxnSpPr>
                <a:stCxn id="113" idx="3"/>
                <a:endCxn id="75" idx="2"/>
              </p:cNvCxnSpPr>
              <p:nvPr/>
            </p:nvCxnSpPr>
            <p:spPr bwMode="auto">
              <a:xfrm flipV="1">
                <a:off x="25461133" y="26849527"/>
                <a:ext cx="397842" cy="704086"/>
              </a:xfrm>
              <a:prstGeom prst="bentConnector2">
                <a:avLst/>
              </a:prstGeom>
              <a:solidFill>
                <a:srgbClr val="66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0" name="꺾인 연결선 119"/>
              <p:cNvCxnSpPr>
                <a:endCxn id="77" idx="0"/>
              </p:cNvCxnSpPr>
              <p:nvPr/>
            </p:nvCxnSpPr>
            <p:spPr bwMode="auto">
              <a:xfrm rot="10800000" flipV="1">
                <a:off x="24783783" y="25715467"/>
                <a:ext cx="480388" cy="431472"/>
              </a:xfrm>
              <a:prstGeom prst="bentConnector2">
                <a:avLst/>
              </a:prstGeom>
              <a:solidFill>
                <a:srgbClr val="66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2" name="직사각형 121"/>
              <p:cNvSpPr/>
              <p:nvPr/>
            </p:nvSpPr>
            <p:spPr bwMode="auto">
              <a:xfrm>
                <a:off x="25111568" y="25408546"/>
                <a:ext cx="1029765" cy="55513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2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라디오</a:t>
                </a: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23776713" y="24287428"/>
                <a:ext cx="1029765" cy="39445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2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선풍기</a:t>
                </a:r>
              </a:p>
            </p:txBody>
          </p:sp>
          <p:cxnSp>
            <p:nvCxnSpPr>
              <p:cNvPr id="124" name="꺾인 연결선 123"/>
              <p:cNvCxnSpPr>
                <a:endCxn id="76" idx="0"/>
              </p:cNvCxnSpPr>
              <p:nvPr/>
            </p:nvCxnSpPr>
            <p:spPr bwMode="auto">
              <a:xfrm rot="5400000">
                <a:off x="23861387" y="25004485"/>
                <a:ext cx="675696" cy="201072"/>
              </a:xfrm>
              <a:prstGeom prst="bentConnector3">
                <a:avLst>
                  <a:gd name="adj1" fmla="val 50000"/>
                </a:avLst>
              </a:prstGeom>
              <a:solidFill>
                <a:srgbClr val="66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99" name="직사각형 98"/>
            <p:cNvSpPr/>
            <p:nvPr/>
          </p:nvSpPr>
          <p:spPr bwMode="auto">
            <a:xfrm>
              <a:off x="38844615" y="18243026"/>
              <a:ext cx="1125172" cy="134487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6" name="꺾인 연결선 125"/>
            <p:cNvCxnSpPr/>
            <p:nvPr/>
          </p:nvCxnSpPr>
          <p:spPr bwMode="auto">
            <a:xfrm flipV="1">
              <a:off x="37986883" y="19036947"/>
              <a:ext cx="830221" cy="363687"/>
            </a:xfrm>
            <a:prstGeom prst="bentConnector3">
              <a:avLst>
                <a:gd name="adj1" fmla="val 50000"/>
              </a:avLst>
            </a:prstGeom>
            <a:solidFill>
              <a:srgbClr val="66CC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직사각형 127"/>
            <p:cNvSpPr/>
            <p:nvPr/>
          </p:nvSpPr>
          <p:spPr bwMode="auto">
            <a:xfrm>
              <a:off x="37607099" y="18773226"/>
              <a:ext cx="888878" cy="6426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5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문</a:t>
              </a:r>
              <a:endPara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9" name="Rectangle 438"/>
          <p:cNvSpPr>
            <a:spLocks noChangeArrowheads="1"/>
          </p:cNvSpPr>
          <p:nvPr/>
        </p:nvSpPr>
        <p:spPr bwMode="auto">
          <a:xfrm>
            <a:off x="2198283" y="23655563"/>
            <a:ext cx="9410462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3095" dirty="0" smtClean="0">
                <a:solidFill>
                  <a:srgbClr val="66CC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95" dirty="0" smtClean="0">
                <a:solidFill>
                  <a:srgbClr val="3366FF"/>
                </a:solidFill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스마트홈</a:t>
            </a:r>
            <a:r>
              <a:rPr lang="ko-KR" altLang="en-US" sz="3020" b="1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b="1" dirty="0" err="1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프로토</a:t>
            </a:r>
            <a:r>
              <a:rPr lang="ko-KR" altLang="en-US" sz="3020" b="1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타입</a:t>
            </a:r>
            <a:endParaRPr lang="en-US" altLang="ko-KR" sz="3020" b="1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0" name="Rectangle 438"/>
          <p:cNvSpPr>
            <a:spLocks noChangeArrowheads="1"/>
          </p:cNvSpPr>
          <p:nvPr/>
        </p:nvSpPr>
        <p:spPr bwMode="auto">
          <a:xfrm>
            <a:off x="2734958" y="24189107"/>
            <a:ext cx="8678268" cy="4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3D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프린터 작업을 통한 스마트 홈 </a:t>
            </a:r>
            <a:r>
              <a:rPr lang="ko-KR" altLang="en-US" sz="2500" dirty="0" err="1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프로토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모델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구축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선풍기 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: DC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모터를 이용해 구현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방 전등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: LED(3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가지 색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노랑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초록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빨강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라디오 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2500" dirty="0" err="1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부저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- 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방 문 </a:t>
            </a:r>
            <a:r>
              <a:rPr lang="en-US" altLang="ko-KR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2500" dirty="0" err="1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서보</a:t>
            </a:r>
            <a:r>
              <a:rPr lang="ko-KR" altLang="en-US" sz="2500" dirty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모터</a:t>
            </a:r>
            <a:endParaRPr lang="en-US" altLang="ko-KR" sz="2500" dirty="0" smtClean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이를 본 연구에서 개발된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기반 문장 인식 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 smtClean="0">
                <a:latin typeface="Verdana" panose="020B060403050404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연결하여 명령을 실행</a:t>
            </a:r>
            <a:endParaRPr lang="en-US" altLang="ko-KR" sz="2500" dirty="0">
              <a:latin typeface="Verdana" panose="020B060403050404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945616" y="22930105"/>
            <a:ext cx="3824640" cy="47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en-US" sz="25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 알고리즘</a:t>
            </a:r>
            <a:endParaRPr lang="ko-KR" altLang="en-US" sz="25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10181783" y="18672958"/>
            <a:ext cx="1568155" cy="10333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 및 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명령 입력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2748300" y="18346259"/>
            <a:ext cx="7820670" cy="457726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14496081" y="17874644"/>
            <a:ext cx="4415566" cy="3334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아두이노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보드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13593820" y="18666981"/>
            <a:ext cx="1568155" cy="10333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USART </a:t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133" idx="3"/>
            <a:endCxn id="145" idx="1"/>
          </p:cNvCxnSpPr>
          <p:nvPr/>
        </p:nvCxnSpPr>
        <p:spPr bwMode="auto">
          <a:xfrm flipV="1">
            <a:off x="11749938" y="19183670"/>
            <a:ext cx="1843882" cy="5977"/>
          </a:xfrm>
          <a:prstGeom prst="straightConnector1">
            <a:avLst/>
          </a:prstGeom>
          <a:solidFill>
            <a:srgbClr val="66CC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8" name="직사각형 147"/>
          <p:cNvSpPr/>
          <p:nvPr/>
        </p:nvSpPr>
        <p:spPr bwMode="auto">
          <a:xfrm>
            <a:off x="17275504" y="18672363"/>
            <a:ext cx="2460296" cy="10333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 문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서보모터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36618265" y="11985223"/>
            <a:ext cx="3908331" cy="1323439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schemeClr val="tx1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1719798" y="11985223"/>
            <a:ext cx="3908331" cy="1307249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schemeClr val="tx1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6650024" y="8329584"/>
            <a:ext cx="3908331" cy="1199809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schemeClr val="tx1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2" name="Rectangle 448"/>
          <p:cNvSpPr>
            <a:spLocks noChangeArrowheads="1"/>
          </p:cNvSpPr>
          <p:nvPr/>
        </p:nvSpPr>
        <p:spPr bwMode="auto">
          <a:xfrm>
            <a:off x="21399877" y="7096590"/>
            <a:ext cx="9106923" cy="99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3020" dirty="0">
                <a:solidFill>
                  <a:srgbClr val="FF99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20" dirty="0">
                <a:solidFill>
                  <a:srgbClr val="3366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CNN </a:t>
            </a:r>
            <a:r>
              <a:rPr lang="ko-KR" altLang="en-US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기반 </a:t>
            </a:r>
            <a:r>
              <a:rPr lang="ko-KR" altLang="en-US" sz="30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알파벳 </a:t>
            </a:r>
            <a:r>
              <a:rPr lang="en-US" altLang="ko-KR" sz="30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Character</a:t>
            </a:r>
            <a:r>
              <a:rPr lang="ko-KR" altLang="en-US" sz="30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인식 모델 훈련</a:t>
            </a:r>
            <a:endParaRPr lang="en-US" altLang="ko-KR" sz="3020" dirty="0">
              <a:latin typeface="HY견고딕" panose="02030600000101010101" pitchFamily="18" charset="-127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53" name="그림 15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07" y="12314325"/>
            <a:ext cx="4913257" cy="3448920"/>
          </a:xfrm>
          <a:prstGeom prst="rect">
            <a:avLst/>
          </a:prstGeom>
        </p:spPr>
      </p:pic>
      <p:pic>
        <p:nvPicPr>
          <p:cNvPr id="154" name="그림 15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264" y="12293781"/>
            <a:ext cx="4675879" cy="3469463"/>
          </a:xfrm>
          <a:prstGeom prst="rect">
            <a:avLst/>
          </a:prstGeom>
        </p:spPr>
      </p:pic>
      <p:sp>
        <p:nvSpPr>
          <p:cNvPr id="155" name="Rectangle 448"/>
          <p:cNvSpPr>
            <a:spLocks noChangeArrowheads="1"/>
          </p:cNvSpPr>
          <p:nvPr/>
        </p:nvSpPr>
        <p:spPr bwMode="auto">
          <a:xfrm>
            <a:off x="31213864" y="7003576"/>
            <a:ext cx="9106923" cy="99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3020" dirty="0">
                <a:solidFill>
                  <a:srgbClr val="FF99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■</a:t>
            </a:r>
            <a:r>
              <a:rPr lang="en-US" altLang="ko-KR" sz="3020" dirty="0">
                <a:solidFill>
                  <a:srgbClr val="3366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020" dirty="0" err="1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손글씨</a:t>
            </a:r>
            <a:r>
              <a:rPr lang="ko-KR" altLang="en-US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문장을 인식 </a:t>
            </a:r>
            <a:r>
              <a:rPr lang="en-US" altLang="ko-KR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/ </a:t>
            </a:r>
            <a:r>
              <a:rPr lang="ko-KR" altLang="en-US" sz="302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명령으로 변환</a:t>
            </a:r>
            <a:endParaRPr lang="en-US" altLang="ko-KR" sz="3020" dirty="0">
              <a:latin typeface="HY견고딕" panose="02030600000101010101" pitchFamily="18" charset="-127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31719798" y="8350120"/>
            <a:ext cx="3908331" cy="1179273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schemeClr val="tx1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1744966" y="8380514"/>
            <a:ext cx="3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Pixelize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Input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-&gt;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분할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/28x28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6852094" y="8411388"/>
            <a:ext cx="3439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Recognize Character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훈련한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모델로 인식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840399" y="11969033"/>
            <a:ext cx="3787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Recognize Words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확률들을 곱해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input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단어를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word list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가장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확률이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높은 단어로 변환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6812216" y="12086654"/>
            <a:ext cx="3447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Orderize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 안의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order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파악해 숫자로 변환</a:t>
            </a:r>
          </a:p>
        </p:txBody>
      </p:sp>
      <p:pic>
        <p:nvPicPr>
          <p:cNvPr id="161" name="그림 16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50" y="9703952"/>
            <a:ext cx="2266949" cy="1944793"/>
          </a:xfrm>
          <a:prstGeom prst="rect">
            <a:avLst/>
          </a:prstGeom>
        </p:spPr>
      </p:pic>
      <p:pic>
        <p:nvPicPr>
          <p:cNvPr id="162" name="그림 161"/>
          <p:cNvPicPr/>
          <p:nvPr/>
        </p:nvPicPr>
        <p:blipFill>
          <a:blip r:embed="rId8"/>
          <a:stretch>
            <a:fillRect/>
          </a:stretch>
        </p:blipFill>
        <p:spPr>
          <a:xfrm>
            <a:off x="35628129" y="10370943"/>
            <a:ext cx="5642687" cy="556211"/>
          </a:xfrm>
          <a:prstGeom prst="rect">
            <a:avLst/>
          </a:prstGeom>
        </p:spPr>
      </p:pic>
      <p:pic>
        <p:nvPicPr>
          <p:cNvPr id="163" name="그림 162"/>
          <p:cNvPicPr/>
          <p:nvPr/>
        </p:nvPicPr>
        <p:blipFill>
          <a:blip r:embed="rId9"/>
          <a:stretch>
            <a:fillRect/>
          </a:stretch>
        </p:blipFill>
        <p:spPr>
          <a:xfrm>
            <a:off x="30927522" y="16034710"/>
            <a:ext cx="5613484" cy="681729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19427" y="15334895"/>
            <a:ext cx="993060" cy="878476"/>
          </a:xfrm>
          <a:prstGeom prst="rect">
            <a:avLst/>
          </a:prstGeom>
        </p:spPr>
      </p:pic>
      <p:sp>
        <p:nvSpPr>
          <p:cNvPr id="165" name="Rectangle 438"/>
          <p:cNvSpPr>
            <a:spLocks noChangeArrowheads="1"/>
          </p:cNvSpPr>
          <p:nvPr/>
        </p:nvSpPr>
        <p:spPr bwMode="auto">
          <a:xfrm>
            <a:off x="21077865" y="11206499"/>
            <a:ext cx="9164377" cy="8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결과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6" name="그림 165"/>
          <p:cNvPicPr/>
          <p:nvPr/>
        </p:nvPicPr>
        <p:blipFill>
          <a:blip r:embed="rId11"/>
          <a:stretch>
            <a:fillRect/>
          </a:stretch>
        </p:blipFill>
        <p:spPr>
          <a:xfrm>
            <a:off x="22364794" y="15987527"/>
            <a:ext cx="7142553" cy="767051"/>
          </a:xfrm>
          <a:prstGeom prst="rect">
            <a:avLst/>
          </a:prstGeom>
        </p:spPr>
      </p:pic>
      <p:sp>
        <p:nvSpPr>
          <p:cNvPr id="167" name="Rectangle 438"/>
          <p:cNvSpPr>
            <a:spLocks noChangeArrowheads="1"/>
          </p:cNvSpPr>
          <p:nvPr/>
        </p:nvSpPr>
        <p:spPr bwMode="auto">
          <a:xfrm>
            <a:off x="21036007" y="7818189"/>
            <a:ext cx="9164377" cy="8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5064" tIns="147532" rIns="295064" bIns="147532">
            <a:spAutoFit/>
          </a:bodyPr>
          <a:lstStyle>
            <a:lvl1pPr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3906838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39068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CNN </a:t>
            </a:r>
            <a:r>
              <a:rPr lang="ko-KR" altLang="en-US" sz="2500" dirty="0" smtClean="0">
                <a:latin typeface="Franklin Gothic Medium" panose="020B060302010202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모델</a:t>
            </a:r>
            <a:endParaRPr lang="en-US" altLang="ko-KR" sz="2500" dirty="0">
              <a:latin typeface="Franklin Gothic Medium" panose="020B0603020102020204" pitchFamily="34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8" name="Picture 2" descr="cnn ëª¨ë¸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499" y="8508782"/>
            <a:ext cx="8762743" cy="22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37377" y="13818325"/>
            <a:ext cx="5157160" cy="926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31383390" y="13558486"/>
                <a:ext cx="4572084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=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실제 단어가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사건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 = input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들어온 단어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손글씨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사건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Ak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단어의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알파벳이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a’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사건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P(A|B</a:t>
                </a:r>
                <a:r>
                  <a:rPr lang="en-US" altLang="ko-KR" sz="2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= P(A1</a:t>
                </a:r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</a:t>
                </a:r>
                <a:r>
                  <a:rPr lang="en-US" altLang="ko-KR" sz="2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An|B) </a:t>
                </a:r>
                <a:endParaRPr lang="en-US" altLang="ko-KR" sz="2400" b="1" dirty="0" smtClean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P(A1|B)</a:t>
                </a:r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ko-KR" sz="2400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 </a:t>
                </a:r>
                <a:r>
                  <a:rPr lang="en-US" altLang="ko-KR" sz="2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P(</a:t>
                </a:r>
                <a:r>
                  <a:rPr lang="en-US" altLang="ko-KR" sz="2400" b="1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An|B</a:t>
                </a:r>
                <a:r>
                  <a:rPr lang="en-US" altLang="ko-KR" sz="2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0" y="13558486"/>
                <a:ext cx="4572084" cy="1938992"/>
              </a:xfrm>
              <a:prstGeom prst="rect">
                <a:avLst/>
              </a:prstGeom>
              <a:blipFill rotWithShape="0">
                <a:blip r:embed="rId14"/>
                <a:stretch>
                  <a:fillRect l="-800" t="-1572" r="-933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직사각형 171"/>
          <p:cNvSpPr/>
          <p:nvPr/>
        </p:nvSpPr>
        <p:spPr bwMode="auto">
          <a:xfrm>
            <a:off x="17270565" y="20184587"/>
            <a:ext cx="2460296" cy="10333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 전등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(LED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13433578" y="21626429"/>
            <a:ext cx="1861223" cy="10333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라디오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부저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9" name="직선 화살표 연결선 38"/>
          <p:cNvCxnSpPr>
            <a:stCxn id="145" idx="2"/>
            <a:endCxn id="173" idx="0"/>
          </p:cNvCxnSpPr>
          <p:nvPr/>
        </p:nvCxnSpPr>
        <p:spPr bwMode="auto">
          <a:xfrm flipH="1">
            <a:off x="14364190" y="19700358"/>
            <a:ext cx="13708" cy="1926071"/>
          </a:xfrm>
          <a:prstGeom prst="straightConnector1">
            <a:avLst/>
          </a:prstGeom>
          <a:solidFill>
            <a:srgbClr val="66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8" name="직사각형 177"/>
          <p:cNvSpPr/>
          <p:nvPr/>
        </p:nvSpPr>
        <p:spPr bwMode="auto">
          <a:xfrm>
            <a:off x="17243925" y="21617227"/>
            <a:ext cx="2460296" cy="10333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선풍기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(DC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모터 모듈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9" name="꺾인 연결선 178"/>
          <p:cNvCxnSpPr>
            <a:stCxn id="145" idx="3"/>
            <a:endCxn id="172" idx="1"/>
          </p:cNvCxnSpPr>
          <p:nvPr/>
        </p:nvCxnSpPr>
        <p:spPr bwMode="auto">
          <a:xfrm>
            <a:off x="15161975" y="19183670"/>
            <a:ext cx="2108590" cy="1517606"/>
          </a:xfrm>
          <a:prstGeom prst="bentConnector3">
            <a:avLst>
              <a:gd name="adj1" fmla="val 50000"/>
            </a:avLst>
          </a:prstGeom>
          <a:solidFill>
            <a:srgbClr val="66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꺾인 연결선 181"/>
          <p:cNvCxnSpPr>
            <a:stCxn id="145" idx="3"/>
            <a:endCxn id="178" idx="1"/>
          </p:cNvCxnSpPr>
          <p:nvPr/>
        </p:nvCxnSpPr>
        <p:spPr bwMode="auto">
          <a:xfrm>
            <a:off x="15161975" y="19183670"/>
            <a:ext cx="2081950" cy="2950246"/>
          </a:xfrm>
          <a:prstGeom prst="bentConnector3">
            <a:avLst>
              <a:gd name="adj1" fmla="val 50000"/>
            </a:avLst>
          </a:prstGeom>
          <a:solidFill>
            <a:srgbClr val="66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직선 화살표 연결선 184"/>
          <p:cNvCxnSpPr>
            <a:stCxn id="145" idx="3"/>
            <a:endCxn id="148" idx="1"/>
          </p:cNvCxnSpPr>
          <p:nvPr/>
        </p:nvCxnSpPr>
        <p:spPr bwMode="auto">
          <a:xfrm>
            <a:off x="15161975" y="19183670"/>
            <a:ext cx="2113529" cy="5382"/>
          </a:xfrm>
          <a:prstGeom prst="straightConnector1">
            <a:avLst/>
          </a:prstGeom>
          <a:solidFill>
            <a:srgbClr val="66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1"/>
          <a:stretch/>
        </p:blipFill>
        <p:spPr>
          <a:xfrm>
            <a:off x="32548701" y="18386810"/>
            <a:ext cx="8374099" cy="4733595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32559662" y="23342566"/>
            <a:ext cx="8352175" cy="47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손글씨</a:t>
            </a:r>
            <a:r>
              <a:rPr lang="ko-KR" altLang="en-US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 인식 </a:t>
            </a:r>
            <a:r>
              <a:rPr lang="en-US" altLang="ko-KR" sz="2500" b="1" dirty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AI</a:t>
            </a:r>
            <a:r>
              <a:rPr lang="ko-KR" altLang="en-US" sz="2500" b="1" dirty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와 </a:t>
            </a:r>
            <a:r>
              <a:rPr lang="ko-KR" altLang="en-US" sz="2500" b="1" dirty="0" err="1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스마트홈</a:t>
            </a:r>
            <a:r>
              <a:rPr lang="ko-KR" altLang="en-US" sz="2500" b="1" dirty="0" smtClean="0">
                <a:latin typeface="Arial Black" panose="020B0A04020102020204" pitchFamily="34" charset="0"/>
                <a:ea typeface="견고딕"/>
                <a:cs typeface="Arial" panose="020B0604020202020204" pitchFamily="34" charset="0"/>
              </a:rPr>
              <a:t> 하드웨어 연동 결과</a:t>
            </a:r>
            <a:endParaRPr lang="ko-KR" altLang="en-US" sz="2500" b="1" dirty="0">
              <a:latin typeface="Arial Black" panose="020B0A04020102020204" pitchFamily="34" charset="0"/>
              <a:ea typeface="견고딕"/>
              <a:cs typeface="Arial" panose="020B0604020202020204" pitchFamily="34" charset="0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33219407" y="19012324"/>
            <a:ext cx="5000020" cy="2928520"/>
          </a:xfrm>
          <a:prstGeom prst="rect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32642789" y="22087028"/>
            <a:ext cx="2460296" cy="10333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기반 </a:t>
            </a:r>
            <a:r>
              <a:rPr lang="ko-KR" altLang="en-US" sz="2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손글씨</a:t>
            </a:r>
            <a:r>
              <a:rPr lang="ko-KR" alt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인식 </a:t>
            </a:r>
            <a:r>
              <a:rPr lang="en-US" altLang="ko-KR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endParaRPr lang="ko-KR" altLang="en-US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3" name="꺾인 연결선 52"/>
          <p:cNvCxnSpPr>
            <a:stCxn id="192" idx="3"/>
            <a:endCxn id="190" idx="2"/>
          </p:cNvCxnSpPr>
          <p:nvPr/>
        </p:nvCxnSpPr>
        <p:spPr bwMode="auto">
          <a:xfrm flipV="1">
            <a:off x="35103085" y="21940844"/>
            <a:ext cx="616332" cy="662873"/>
          </a:xfrm>
          <a:prstGeom prst="bentConnector2">
            <a:avLst/>
          </a:prstGeom>
          <a:solidFill>
            <a:srgbClr val="66CC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직사각형 196"/>
          <p:cNvSpPr/>
          <p:nvPr/>
        </p:nvSpPr>
        <p:spPr bwMode="auto">
          <a:xfrm>
            <a:off x="37657469" y="20701275"/>
            <a:ext cx="3446730" cy="1977795"/>
          </a:xfrm>
          <a:prstGeom prst="rect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38551307" y="18666980"/>
            <a:ext cx="2460296" cy="10333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스마트홈</a:t>
            </a:r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3" name="꺾인 연결선 62"/>
          <p:cNvCxnSpPr>
            <a:endCxn id="197" idx="0"/>
          </p:cNvCxnSpPr>
          <p:nvPr/>
        </p:nvCxnSpPr>
        <p:spPr bwMode="auto">
          <a:xfrm rot="5400000">
            <a:off x="39035944" y="19955763"/>
            <a:ext cx="1090403" cy="400621"/>
          </a:xfrm>
          <a:prstGeom prst="bentConnector3">
            <a:avLst/>
          </a:prstGeom>
          <a:solidFill>
            <a:srgbClr val="66CC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389"/>
          <p:cNvSpPr>
            <a:spLocks noChangeArrowheads="1"/>
          </p:cNvSpPr>
          <p:nvPr/>
        </p:nvSpPr>
        <p:spPr bwMode="auto">
          <a:xfrm>
            <a:off x="33875160" y="4407723"/>
            <a:ext cx="7460109" cy="8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6099" tIns="163047" rIns="326099" bIns="163047">
            <a:spAutoFit/>
          </a:bodyPr>
          <a:lstStyle>
            <a:lvl1pPr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defTabSz="4321175" eaLnBrk="0" hangingPunct="0"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algn="ctr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4076" b="1" dirty="0" smtClean="0">
                <a:latin typeface="Verdana" panose="020B0604030504040204" pitchFamily="34" charset="0"/>
                <a:ea typeface="HY헤드라인M" panose="02030600000101010101" pitchFamily="18" charset="-127"/>
              </a:rPr>
              <a:t>2</a:t>
            </a:r>
            <a:r>
              <a:rPr lang="ko-KR" altLang="en-US" sz="4076" b="1" dirty="0" smtClean="0">
                <a:latin typeface="Verdana" panose="020B0604030504040204" pitchFamily="34" charset="0"/>
                <a:ea typeface="HY헤드라인M" panose="02030600000101010101" pitchFamily="18" charset="-127"/>
              </a:rPr>
              <a:t>조 </a:t>
            </a:r>
            <a:r>
              <a:rPr lang="en-US" altLang="ko-KR" sz="4076" b="1" dirty="0" smtClean="0">
                <a:latin typeface="Verdana" panose="020B0604030504040204" pitchFamily="34" charset="0"/>
                <a:ea typeface="HY헤드라인M" panose="02030600000101010101" pitchFamily="18" charset="-127"/>
              </a:rPr>
              <a:t>: </a:t>
            </a:r>
            <a:r>
              <a:rPr lang="ko-KR" altLang="en-US" sz="4076" b="1" dirty="0" err="1" smtClean="0">
                <a:latin typeface="Verdana" panose="020B0604030504040204" pitchFamily="34" charset="0"/>
                <a:ea typeface="HY헤드라인M" panose="02030600000101010101" pitchFamily="18" charset="-127"/>
              </a:rPr>
              <a:t>김기규</a:t>
            </a:r>
            <a:r>
              <a:rPr lang="en-US" altLang="ko-KR" sz="4076" b="1" dirty="0" smtClean="0">
                <a:latin typeface="Verdana" panose="020B060403050404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sz="4076" b="1" dirty="0" err="1" smtClean="0">
                <a:latin typeface="Verdana" panose="020B0604030504040204" pitchFamily="34" charset="0"/>
                <a:ea typeface="HY헤드라인M" panose="02030600000101010101" pitchFamily="18" charset="-127"/>
              </a:rPr>
              <a:t>한태구</a:t>
            </a:r>
            <a:r>
              <a:rPr lang="en-US" altLang="ko-KR" sz="4076" b="1" dirty="0" smtClean="0">
                <a:latin typeface="Verdana" panose="020B060403050404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sz="4076" b="1" dirty="0" err="1" smtClean="0">
                <a:latin typeface="Verdana" panose="020B0604030504040204" pitchFamily="34" charset="0"/>
                <a:ea typeface="HY헤드라인M" panose="02030600000101010101" pitchFamily="18" charset="-127"/>
              </a:rPr>
              <a:t>박선후</a:t>
            </a:r>
            <a:endParaRPr lang="en-US" altLang="ko-KR" sz="3624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962510" y="10837595"/>
            <a:ext cx="9973508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EMNIST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데이터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(28x28)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사용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layer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두 층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learning rate = 0.00001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견고딕" pitchFamily="18" charset="-127"/>
            <a:ea typeface="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견고딕" pitchFamily="18" charset="-127"/>
            <a:ea typeface="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561</Words>
  <Application>Microsoft Office PowerPoint</Application>
  <PresentationFormat>사용자 지정</PresentationFormat>
  <Paragraphs>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HY견고딕</vt:lpstr>
      <vt:lpstr>HY헤드라인M</vt:lpstr>
      <vt:lpstr>견고딕</vt:lpstr>
      <vt:lpstr>굴림</vt:lpstr>
      <vt:lpstr>맑은 고딕</vt:lpstr>
      <vt:lpstr>휴먼둥근헤드라인</vt:lpstr>
      <vt:lpstr>Arial</vt:lpstr>
      <vt:lpstr>Arial Black</vt:lpstr>
      <vt:lpstr>Cambria Math</vt:lpstr>
      <vt:lpstr>Franklin Gothic Medium</vt:lpstr>
      <vt:lpstr>Times New Roman</vt:lpstr>
      <vt:lpstr>Verdana</vt:lpstr>
      <vt:lpstr>기본 디자인</vt:lpstr>
      <vt:lpstr>PowerPoint 프레젠테이션</vt:lpstr>
    </vt:vector>
  </TitlesOfParts>
  <Company>성균관대학교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TEAPRESSO</dc:title>
  <dc:creator>Team 3</dc:creator>
  <cp:lastModifiedBy>한태구</cp:lastModifiedBy>
  <cp:revision>153</cp:revision>
  <dcterms:created xsi:type="dcterms:W3CDTF">2005-01-13T09:25:59Z</dcterms:created>
  <dcterms:modified xsi:type="dcterms:W3CDTF">2018-12-11T13:10:47Z</dcterms:modified>
</cp:coreProperties>
</file>