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6" r:id="rId5"/>
    <p:sldId id="295" r:id="rId6"/>
    <p:sldId id="286" r:id="rId7"/>
    <p:sldId id="283" r:id="rId8"/>
    <p:sldId id="287" r:id="rId9"/>
    <p:sldId id="292" r:id="rId10"/>
    <p:sldId id="288" r:id="rId11"/>
    <p:sldId id="289" r:id="rId12"/>
    <p:sldId id="290" r:id="rId13"/>
    <p:sldId id="291" r:id="rId14"/>
    <p:sldId id="298" r:id="rId15"/>
    <p:sldId id="293" r:id="rId16"/>
    <p:sldId id="299" r:id="rId17"/>
    <p:sldId id="301" r:id="rId18"/>
    <p:sldId id="300" r:id="rId19"/>
    <p:sldId id="294" r:id="rId20"/>
    <p:sldId id="296" r:id="rId21"/>
    <p:sldId id="297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95"/>
          </p14:sldIdLst>
        </p14:section>
        <p14:section name="Design, Morph, Annotate, Work Together, Tell Me" id="{B9B51309-D148-4332-87C2-07BE32FBCA3B}">
          <p14:sldIdLst>
            <p14:sldId id="286"/>
            <p14:sldId id="283"/>
            <p14:sldId id="287"/>
            <p14:sldId id="292"/>
            <p14:sldId id="288"/>
            <p14:sldId id="289"/>
            <p14:sldId id="290"/>
            <p14:sldId id="291"/>
            <p14:sldId id="298"/>
            <p14:sldId id="293"/>
            <p14:sldId id="299"/>
            <p14:sldId id="301"/>
            <p14:sldId id="300"/>
            <p14:sldId id="294"/>
            <p14:sldId id="296"/>
            <p14:sldId id="297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D24726"/>
    <a:srgbClr val="404040"/>
    <a:srgbClr val="FF9B45"/>
    <a:srgbClr val="DD462F"/>
    <a:srgbClr val="F8CFB6"/>
    <a:srgbClr val="F8CAB6"/>
    <a:srgbClr val="923922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242" autoAdjust="0"/>
  </p:normalViewPr>
  <p:slideViewPr>
    <p:cSldViewPr snapToGrid="0">
      <p:cViewPr varScale="1">
        <p:scale>
          <a:sx n="71" d="100"/>
          <a:sy n="71" d="100"/>
        </p:scale>
        <p:origin x="1291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kunca/VVG-2019-05-zupcanici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52B8B5-39F5-461F-A9FC-0C905E516C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97520" y="354348"/>
            <a:ext cx="3484880" cy="743948"/>
          </a:xfrm>
          <a:prstGeom prst="rect">
            <a:avLst/>
          </a:prstGeom>
        </p:spPr>
      </p:pic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EE100850-B22E-4909-9443-C7EE2C6C6A3D}"/>
              </a:ext>
            </a:extLst>
          </p:cNvPr>
          <p:cNvSpPr txBox="1">
            <a:spLocks/>
          </p:cNvSpPr>
          <p:nvPr userDrawn="1"/>
        </p:nvSpPr>
        <p:spPr>
          <a:xfrm>
            <a:off x="6792950" y="6270771"/>
            <a:ext cx="5143018" cy="375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hr-HR" sz="1400" dirty="0">
                <a:latin typeface="Segoe UI" panose="020B0502040204020203" pitchFamily="34" charset="0"/>
                <a:cs typeface="Segoe UI" panose="020B0502040204020203" pitchFamily="34" charset="0"/>
              </a:rPr>
              <a:t>Materijali </a:t>
            </a:r>
            <a:r>
              <a:rPr lang="en-US" sz="1400" dirty="0">
                <a:hlinkClick r:id="rId3"/>
              </a:rPr>
              <a:t>https://github.com/mskunca/VVG-2019-0</a:t>
            </a:r>
            <a:r>
              <a:rPr lang="hr-HR" sz="1400" dirty="0">
                <a:hlinkClick r:id="rId3"/>
              </a:rPr>
              <a:t>6</a:t>
            </a:r>
            <a:r>
              <a:rPr lang="en-US" sz="1400" dirty="0">
                <a:hlinkClick r:id="rId3"/>
              </a:rPr>
              <a:t>-</a:t>
            </a:r>
            <a:r>
              <a:rPr lang="en-US" sz="1400" dirty="0" err="1">
                <a:hlinkClick r:id="rId3"/>
              </a:rPr>
              <a:t>zupcanici</a:t>
            </a:r>
            <a:endParaRPr lang="hr-HR" sz="1400" dirty="0"/>
          </a:p>
          <a:p>
            <a:pPr marL="0" lvl="0" indent="0">
              <a:spcAft>
                <a:spcPts val="600"/>
              </a:spcAft>
              <a:buNone/>
              <a:defRPr/>
            </a:pPr>
            <a:endParaRPr lang="hr-H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hr-H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hyperlink" Target="http://www.geartesters.com/gear_measuring_instru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hyperlink" Target="https://go.microsoft.com/fwlink/?linkid=85460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go.microsoft.com/fwlink/?LinkId=623327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://go.microsoft.com/fwlink/?LinkId=61717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hr-HR" sz="4000" dirty="0">
                <a:solidFill>
                  <a:schemeClr val="bg1"/>
                </a:solidFill>
              </a:rPr>
              <a:t>Zupčani prijenosnici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Marko Skunca, PhD</a:t>
            </a:r>
            <a:br>
              <a:rPr lang="hr-HR" sz="2400" dirty="0">
                <a:solidFill>
                  <a:schemeClr val="bg1"/>
                </a:solidFill>
                <a:latin typeface="+mj-lt"/>
              </a:rPr>
            </a:br>
            <a:r>
              <a:rPr lang="hr-HR" sz="2400" dirty="0">
                <a:solidFill>
                  <a:schemeClr val="bg1"/>
                </a:solidFill>
                <a:latin typeface="+mj-lt"/>
              </a:rPr>
              <a:t>JAVNO PREDAVANJE, 14. lipnja 2019.</a:t>
            </a:r>
          </a:p>
        </p:txBody>
      </p:sp>
      <p:pic>
        <p:nvPicPr>
          <p:cNvPr id="4" name="Picture 3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4FEC55-487B-438D-8699-1EC3914F8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60" y="5249044"/>
            <a:ext cx="3484880" cy="7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29185" cy="640080"/>
          </a:xfrm>
        </p:spPr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Zupčani prijenosnici</a:t>
            </a:r>
            <a:r>
              <a:rPr lang="hr-H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Vrste zupčanih prijenosnika 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6F4544-F673-41BF-9D35-CF8D225F3FDA}"/>
              </a:ext>
            </a:extLst>
          </p:cNvPr>
          <p:cNvSpPr/>
          <p:nvPr/>
        </p:nvSpPr>
        <p:spPr>
          <a:xfrm>
            <a:off x="521206" y="1577459"/>
            <a:ext cx="1112918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noProof="1"/>
              <a:t>Nulti čelnici i nulti prijenosnici s ravnim zubima. Diobeni promjer jednak kinematskom promjeru.</a:t>
            </a:r>
          </a:p>
          <a:p>
            <a:r>
              <a:rPr lang="hr-HR" noProof="1"/>
              <a:t>   d = d</a:t>
            </a:r>
            <a:r>
              <a:rPr lang="hr-HR" baseline="-25000" noProof="1"/>
              <a:t>w</a:t>
            </a:r>
          </a:p>
          <a:p>
            <a:r>
              <a:rPr lang="hr-HR" noProof="1"/>
              <a:t>Prijenosnik s NULTIM zupčanicima naziva se NULTI prijenosnik.</a:t>
            </a:r>
          </a:p>
          <a:p>
            <a:endParaRPr lang="hr-HR" noProof="1"/>
          </a:p>
          <a:p>
            <a:r>
              <a:rPr lang="hr-HR" u="sng" noProof="1"/>
              <a:t>Projektiranje zupčanika</a:t>
            </a:r>
          </a:p>
          <a:p>
            <a:r>
              <a:rPr lang="hr-HR" noProof="1"/>
              <a:t>Standardni moduli rezultiraju standardnim osnim razmacima. U praksi nemamo standardne razmake vratila.</a:t>
            </a:r>
          </a:p>
          <a:p>
            <a:r>
              <a:rPr lang="hr-HR" noProof="1"/>
              <a:t>(1) Neophodna korekcija osnog razmaka zahtijeva izradu zupčanika pozitivnog pomaka profila.</a:t>
            </a:r>
          </a:p>
          <a:p>
            <a:r>
              <a:rPr lang="hr-HR" noProof="1"/>
              <a:t>(2) Granični/minimalan broj zubi kod malog zupčanika iznosi 14</a:t>
            </a:r>
          </a:p>
          <a:p>
            <a:r>
              <a:rPr lang="hr-HR" noProof="1"/>
              <a:t>(3) Broj zubi velikog zupčanika ne smije biti djeljiv s brojem zubi malog zupčanika</a:t>
            </a:r>
          </a:p>
          <a:p>
            <a:endParaRPr lang="hr-HR" noProof="1"/>
          </a:p>
          <a:p>
            <a:r>
              <a:rPr lang="hr-HR" noProof="1"/>
              <a:t>Zavisno o vrsti pomaka profila razlikujemo V-PLUS i V-MINUS zupčanike. </a:t>
            </a:r>
          </a:p>
          <a:p>
            <a:r>
              <a:rPr lang="hr-HR" noProof="1"/>
              <a:t>Prema DIN3992 uzima se </a:t>
            </a:r>
            <a:r>
              <a:rPr lang="hr-HR" i="1" noProof="1"/>
              <a:t>faktor pomaka profila </a:t>
            </a:r>
            <a:r>
              <a:rPr lang="hr-HR" noProof="1"/>
              <a:t>x i određuju parametri za izradu zupčanika:</a:t>
            </a:r>
          </a:p>
          <a:p>
            <a:endParaRPr lang="hr-HR" noProof="1"/>
          </a:p>
          <a:p>
            <a:r>
              <a:rPr lang="hr-HR" noProof="1"/>
              <a:t>   Stvarni pomak profila iznosi x•m</a:t>
            </a:r>
          </a:p>
          <a:p>
            <a:r>
              <a:rPr lang="hr-HR" noProof="1"/>
              <a:t>   Promjer tjemene kružnice d</a:t>
            </a:r>
            <a:r>
              <a:rPr lang="hr-HR" baseline="-25000" noProof="1"/>
              <a:t>a</a:t>
            </a:r>
            <a:r>
              <a:rPr lang="hr-HR" noProof="1"/>
              <a:t> =d + 2x • m + 2h</a:t>
            </a:r>
            <a:r>
              <a:rPr lang="hr-HR" baseline="-25000" noProof="1"/>
              <a:t>a</a:t>
            </a:r>
            <a:r>
              <a:rPr lang="hr-HR" noProof="1"/>
              <a:t> ;</a:t>
            </a:r>
          </a:p>
          <a:p>
            <a:r>
              <a:rPr lang="hr-HR" noProof="1"/>
              <a:t>   Promjer podnožne kružnice d</a:t>
            </a:r>
            <a:r>
              <a:rPr lang="hr-HR" baseline="-25000" noProof="1"/>
              <a:t>f</a:t>
            </a:r>
            <a:r>
              <a:rPr lang="hr-HR" noProof="1"/>
              <a:t> = d + 2x • m – 2h</a:t>
            </a:r>
            <a:r>
              <a:rPr lang="hr-HR" baseline="-25000" noProof="1"/>
              <a:t>f</a:t>
            </a:r>
            <a:r>
              <a:rPr lang="hr-HR" noProof="1"/>
              <a:t> ;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6080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29185" cy="640080"/>
          </a:xfrm>
        </p:spPr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Zupčani prijenosnici</a:t>
            </a:r>
            <a:r>
              <a:rPr lang="hr-H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Vrste zupčanih prijenosnika 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6F4544-F673-41BF-9D35-CF8D225F3FDA}"/>
              </a:ext>
            </a:extLst>
          </p:cNvPr>
          <p:cNvSpPr/>
          <p:nvPr/>
        </p:nvSpPr>
        <p:spPr>
          <a:xfrm>
            <a:off x="521206" y="1577459"/>
            <a:ext cx="11129185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hr-HR" noProof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NULTI, V-PLUS i V-MINUS zupčanici mogu se proizvoljno međusobno sparivati. </a:t>
            </a:r>
            <a:br>
              <a:rPr lang="hr-HR" noProof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r-HR" noProof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Dobiveni razmak osi a odgovarat će vrsti i veličini pomaka profila.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endParaRPr lang="hr-HR" noProof="1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hr-HR" u="sng" noProof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Prema sparivanju, dobivaju se sljedeće vrste parova (prijenosnika):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hr-HR" noProof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NULTI parovi, ako se sparuju dva NULTA zupčanika;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hr-HR" noProof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V-NULTI parovi, ako se sparuje jedan V-PLUS i jedan V-MINUS zupčanik, a njihov razmak osi ostane nepromijenjen;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hr-HR" noProof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V-PLUS parovi, ako se sparuju V-zupčanici ili jedan V-PLUS i jedan NULTI zupčanik, ali tako da razmak osi postane veći od razmaka koji odgovara NULTIM parovima;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hr-HR" noProof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V-MINUS parovi, ako se sparuju V-zupčanici ili jedanV-MINUS i jedan NULTI zupčanik, ali tako da razmak osi postane manji od razmaka koji odgovaraNULTIM parovima.</a:t>
            </a:r>
            <a:endParaRPr lang="hr-HR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37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29185" cy="640080"/>
          </a:xfrm>
        </p:spPr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Zupčani prijenosnici</a:t>
            </a:r>
            <a:r>
              <a:rPr lang="hr-H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Oblikovanje čelnika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6F4544-F673-41BF-9D35-CF8D225F3FDA}"/>
              </a:ext>
            </a:extLst>
          </p:cNvPr>
          <p:cNvSpPr/>
          <p:nvPr/>
        </p:nvSpPr>
        <p:spPr>
          <a:xfrm>
            <a:off x="521207" y="1577459"/>
            <a:ext cx="565607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u="sng" noProof="1"/>
              <a:t>Opći zahtjevi na zupčanike:</a:t>
            </a:r>
          </a:p>
          <a:p>
            <a:r>
              <a:rPr lang="hr-HR" noProof="1"/>
              <a:t> - visoka otpornost na trošenje;</a:t>
            </a:r>
          </a:p>
          <a:p>
            <a:r>
              <a:rPr lang="hr-HR" noProof="1"/>
              <a:t> - ravnomjeran, tihi rad;</a:t>
            </a:r>
          </a:p>
          <a:p>
            <a:r>
              <a:rPr lang="hr-HR" noProof="1"/>
              <a:t> - visoka dinamička izdržljivost zubi.</a:t>
            </a:r>
          </a:p>
          <a:p>
            <a:endParaRPr lang="hr-HR" noProof="1"/>
          </a:p>
          <a:p>
            <a:r>
              <a:rPr lang="hr-HR" u="sng" noProof="1"/>
              <a:t>Prema specifikacijama naručitelja: </a:t>
            </a:r>
          </a:p>
          <a:p>
            <a:r>
              <a:rPr lang="hr-HR" noProof="1"/>
              <a:t> - traženi životni vijek za propisani način eksploatacije</a:t>
            </a:r>
          </a:p>
          <a:p>
            <a:endParaRPr lang="hr-HR" noProof="1"/>
          </a:p>
          <a:p>
            <a:r>
              <a:rPr lang="hr-HR" u="sng" noProof="1"/>
              <a:t>Materijali:</a:t>
            </a:r>
          </a:p>
          <a:p>
            <a:r>
              <a:rPr lang="hr-HR" noProof="1"/>
              <a:t>1. prešane umjetne smole;</a:t>
            </a:r>
          </a:p>
          <a:p>
            <a:r>
              <a:rPr lang="hr-HR" noProof="1"/>
              <a:t>2. sivi lijev;</a:t>
            </a:r>
          </a:p>
          <a:p>
            <a:r>
              <a:rPr lang="hr-HR" noProof="1"/>
              <a:t>3. nodularni lijev;</a:t>
            </a:r>
          </a:p>
          <a:p>
            <a:r>
              <a:rPr lang="hr-HR" noProof="1"/>
              <a:t>4. temper lijev,</a:t>
            </a:r>
          </a:p>
          <a:p>
            <a:r>
              <a:rPr lang="hr-HR" noProof="1"/>
              <a:t>5. čelični lijev;</a:t>
            </a:r>
          </a:p>
          <a:p>
            <a:r>
              <a:rPr lang="hr-HR" noProof="1"/>
              <a:t>6. konstrukcijski čelici;</a:t>
            </a:r>
          </a:p>
          <a:p>
            <a:r>
              <a:rPr lang="hr-HR" noProof="1"/>
              <a:t>7. čelici za poboljšavanje;</a:t>
            </a:r>
          </a:p>
          <a:p>
            <a:r>
              <a:rPr lang="hr-HR" noProof="1"/>
              <a:t>8. čelici za cementiranje.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46439-4783-4ED0-B584-8AB7B38A666D}"/>
              </a:ext>
            </a:extLst>
          </p:cNvPr>
          <p:cNvSpPr/>
          <p:nvPr/>
        </p:nvSpPr>
        <p:spPr>
          <a:xfrm>
            <a:off x="6299939" y="1577459"/>
            <a:ext cx="56560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u="sng" noProof="1"/>
              <a:t>Postupci izrade:</a:t>
            </a:r>
          </a:p>
          <a:p>
            <a:r>
              <a:rPr lang="hr-HR" noProof="1"/>
              <a:t> - glodanje/odvalno glodanje</a:t>
            </a:r>
          </a:p>
          <a:p>
            <a:r>
              <a:rPr lang="hr-HR" noProof="1"/>
              <a:t> - dubljenje/provlačenje</a:t>
            </a:r>
          </a:p>
          <a:p>
            <a:r>
              <a:rPr lang="hr-HR" noProof="1"/>
              <a:t> - hladno kovanje</a:t>
            </a:r>
          </a:p>
          <a:p>
            <a:r>
              <a:rPr lang="hr-HR" noProof="1"/>
              <a:t> - elektroerozija</a:t>
            </a:r>
          </a:p>
          <a:p>
            <a:r>
              <a:rPr lang="hr-HR" noProof="1"/>
              <a:t> - postupci 2D rezanja</a:t>
            </a:r>
          </a:p>
          <a:p>
            <a:r>
              <a:rPr lang="hr-HR" noProof="1"/>
              <a:t> - sinteriranjem praškastih metala</a:t>
            </a:r>
          </a:p>
          <a:p>
            <a:r>
              <a:rPr lang="hr-HR" noProof="1"/>
              <a:t> - toplinska obrada</a:t>
            </a:r>
          </a:p>
          <a:p>
            <a:r>
              <a:rPr lang="hr-HR" noProof="1"/>
              <a:t> - završno brušenje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9F341D-A2EA-477E-8D15-A242E470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634251" y="1961976"/>
            <a:ext cx="2585323" cy="14469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2BB572-316E-486B-8928-3D85AB1254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54"/>
          <a:stretch/>
        </p:blipFill>
        <p:spPr>
          <a:xfrm>
            <a:off x="7202217" y="4162783"/>
            <a:ext cx="4448175" cy="214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1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29185" cy="640080"/>
          </a:xfrm>
        </p:spPr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Zupčani prijenosnici</a:t>
            </a:r>
            <a:r>
              <a:rPr lang="hr-H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Mjerenje &amp; Ispitivanje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74E18E89-4411-448E-B7FD-EC977540A623}"/>
              </a:ext>
            </a:extLst>
          </p:cNvPr>
          <p:cNvSpPr txBox="1">
            <a:spLocks/>
          </p:cNvSpPr>
          <p:nvPr/>
        </p:nvSpPr>
        <p:spPr>
          <a:xfrm>
            <a:off x="541608" y="1524707"/>
            <a:ext cx="8273917" cy="206723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hr-HR" sz="1800" dirty="0">
                <a:latin typeface="Segoe UI" panose="020B0502040204020203" pitchFamily="34" charset="0"/>
                <a:cs typeface="Segoe UI" panose="020B0502040204020203" pitchFamily="34" charset="0"/>
              </a:rPr>
              <a:t>(1) </a:t>
            </a:r>
            <a:r>
              <a:rPr lang="hr-HR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Mjerni roboti - </a:t>
            </a:r>
            <a:r>
              <a:rPr lang="en-US" sz="1800" dirty="0">
                <a:hlinkClick r:id="rId2"/>
              </a:rPr>
              <a:t>http://www.geartesters.com/gear_measuring_instruments.html</a:t>
            </a:r>
            <a:endParaRPr lang="en-US" sz="1800" dirty="0"/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hr-HR" sz="1800" dirty="0">
                <a:latin typeface="Segoe UI" panose="020B0502040204020203" pitchFamily="34" charset="0"/>
                <a:cs typeface="Segoe UI" panose="020B0502040204020203" pitchFamily="34" charset="0"/>
              </a:rPr>
              <a:t>(2) Specijalna d</a:t>
            </a:r>
            <a:r>
              <a:rPr lang="hr-HR" sz="1800" b="1" noProof="1">
                <a:latin typeface="Segoe UI Light" panose="020B0502040204020203" pitchFamily="34" charset="0"/>
                <a:cs typeface="Segoe UI Light" panose="020B0502040204020203" pitchFamily="34" charset="0"/>
              </a:rPr>
              <a:t>igitalna pomična mjerila </a:t>
            </a:r>
            <a:endParaRPr lang="hr-H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hr-HR" sz="1800" dirty="0">
                <a:latin typeface="Segoe UI" panose="020B0502040204020203" pitchFamily="34" charset="0"/>
                <a:cs typeface="Segoe UI" panose="020B0502040204020203" pitchFamily="34" charset="0"/>
              </a:rPr>
              <a:t>(3) </a:t>
            </a:r>
            <a:r>
              <a:rPr lang="hr-HR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Specijalni mikrometri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hr-HR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(4) Šablone ozubljenja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hr-HR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(5) Pomično mjerilo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60F3D30-F027-4A6A-B871-0C6C0C641CBC}"/>
              </a:ext>
            </a:extLst>
          </p:cNvPr>
          <p:cNvGrpSpPr/>
          <p:nvPr/>
        </p:nvGrpSpPr>
        <p:grpSpPr>
          <a:xfrm>
            <a:off x="8801997" y="1524708"/>
            <a:ext cx="2620602" cy="2425856"/>
            <a:chOff x="8899655" y="1524708"/>
            <a:chExt cx="2620602" cy="242585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0C7FA6-73EF-4430-89B4-57D2C6A21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9655" y="1524708"/>
              <a:ext cx="2620602" cy="242585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2C07417-34E4-43B6-970F-98EE100D6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96224" y="1634231"/>
              <a:ext cx="342900" cy="3048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654F80-1E5B-4F00-BE97-C244DDD9B4A4}"/>
              </a:ext>
            </a:extLst>
          </p:cNvPr>
          <p:cNvGrpSpPr/>
          <p:nvPr/>
        </p:nvGrpSpPr>
        <p:grpSpPr>
          <a:xfrm>
            <a:off x="5758189" y="2141968"/>
            <a:ext cx="2941927" cy="2927181"/>
            <a:chOff x="5758189" y="2141968"/>
            <a:chExt cx="2941927" cy="292718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D2B17D1-BA07-4EC9-B9AB-985C45641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58189" y="2141968"/>
              <a:ext cx="2941927" cy="292718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D614801-F7E1-40B5-B626-D29350823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51630" y="4629473"/>
              <a:ext cx="304800" cy="333375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51B3CF-84F0-4858-835D-AF7F003386BB}"/>
              </a:ext>
            </a:extLst>
          </p:cNvPr>
          <p:cNvGrpSpPr/>
          <p:nvPr/>
        </p:nvGrpSpPr>
        <p:grpSpPr>
          <a:xfrm>
            <a:off x="2943143" y="2815762"/>
            <a:ext cx="2704594" cy="2910595"/>
            <a:chOff x="2978655" y="2984444"/>
            <a:chExt cx="2704594" cy="291059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9AE2415-C463-4779-A689-1BAABACD6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78655" y="2984444"/>
              <a:ext cx="2704594" cy="291059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8B0FCE0-592C-42EA-924F-30A35DFF7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96688" y="5469384"/>
              <a:ext cx="352425" cy="3048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AFDB11-7BD4-4A11-865A-FFA1A582D6CD}"/>
              </a:ext>
            </a:extLst>
          </p:cNvPr>
          <p:cNvGrpSpPr/>
          <p:nvPr/>
        </p:nvGrpSpPr>
        <p:grpSpPr>
          <a:xfrm>
            <a:off x="375174" y="4028694"/>
            <a:ext cx="2457450" cy="2381250"/>
            <a:chOff x="375174" y="4028694"/>
            <a:chExt cx="2457450" cy="23812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E32C00C-9827-4A05-B673-ED51E9B10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5174" y="4028694"/>
              <a:ext cx="2457450" cy="238125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7EB7BEE-0931-4200-A518-E45CF0D1C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82365" y="4125416"/>
              <a:ext cx="342900" cy="31432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2DA296-53F4-4A96-A04F-4D2D2AD1EA93}"/>
              </a:ext>
            </a:extLst>
          </p:cNvPr>
          <p:cNvGrpSpPr/>
          <p:nvPr/>
        </p:nvGrpSpPr>
        <p:grpSpPr>
          <a:xfrm>
            <a:off x="8810568" y="4120237"/>
            <a:ext cx="2620774" cy="2108139"/>
            <a:chOff x="8899655" y="4150618"/>
            <a:chExt cx="2620774" cy="210813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CF50E26-73AE-4FBF-A40B-1224E54BC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899655" y="4150618"/>
              <a:ext cx="2620774" cy="210813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CEC45A4-9F71-44FA-A8FD-E10E51CF9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985682" y="4267523"/>
              <a:ext cx="323850" cy="361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69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29185" cy="640080"/>
          </a:xfrm>
        </p:spPr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Zupčani prijenosnici</a:t>
            </a:r>
            <a:r>
              <a:rPr lang="hr-H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Preciznost izrade čelnika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8F5CF8-16F7-4A08-B371-8BCF8DFCC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566862"/>
            <a:ext cx="2985473" cy="2137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5D94CD-4DA1-48C4-89BA-A10A9C956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3852769"/>
            <a:ext cx="5353050" cy="2028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66018B-FDCD-44F3-8C70-4AD719209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443" y="1566862"/>
            <a:ext cx="7753350" cy="1943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D22494-0D36-4B68-AF70-1C8AEF189C2D}"/>
              </a:ext>
            </a:extLst>
          </p:cNvPr>
          <p:cNvSpPr/>
          <p:nvPr/>
        </p:nvSpPr>
        <p:spPr>
          <a:xfrm>
            <a:off x="3766610" y="4350593"/>
            <a:ext cx="51022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>
                <a:solidFill>
                  <a:srgbClr val="000000"/>
                </a:solidFill>
                <a:latin typeface="Arial" panose="020B0604020202020204" pitchFamily="34" charset="0"/>
              </a:rPr>
              <a:t>(1) Pojedinačna devijacija diobenog promjera</a:t>
            </a:r>
          </a:p>
          <a:p>
            <a:r>
              <a:rPr lang="hr-HR" dirty="0">
                <a:solidFill>
                  <a:srgbClr val="000000"/>
                </a:solidFill>
                <a:latin typeface="Arial" panose="020B0604020202020204" pitchFamily="34" charset="0"/>
              </a:rPr>
              <a:t>(2) Kumulativna devijacija diobenog promjera</a:t>
            </a:r>
          </a:p>
          <a:p>
            <a:r>
              <a:rPr lang="hr-HR" dirty="0">
                <a:solidFill>
                  <a:srgbClr val="000000"/>
                </a:solidFill>
                <a:latin typeface="Arial" panose="020B0604020202020204" pitchFamily="34" charset="0"/>
              </a:rPr>
              <a:t>(3) Devijacija profila </a:t>
            </a:r>
          </a:p>
          <a:p>
            <a:r>
              <a:rPr lang="hr-HR" dirty="0">
                <a:solidFill>
                  <a:srgbClr val="000000"/>
                </a:solidFill>
                <a:latin typeface="Arial" panose="020B0604020202020204" pitchFamily="34" charset="0"/>
              </a:rPr>
              <a:t>(4) Izmicanje</a:t>
            </a:r>
          </a:p>
          <a:p>
            <a:r>
              <a:rPr lang="pl-PL" dirty="0">
                <a:solidFill>
                  <a:srgbClr val="000000"/>
                </a:solidFill>
                <a:latin typeface="Arial" panose="020B0604020202020204" pitchFamily="34" charset="0"/>
              </a:rPr>
              <a:t>(5) Ukupna radijalna kompozitna devijacija</a:t>
            </a:r>
          </a:p>
          <a:p>
            <a:r>
              <a:rPr lang="hr-HR" dirty="0">
                <a:solidFill>
                  <a:srgbClr val="000000"/>
                </a:solidFill>
                <a:latin typeface="Arial" panose="020B0604020202020204" pitchFamily="34" charset="0"/>
              </a:rPr>
              <a:t>(6) Radijalna kompozitna devijacija između zuba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4EBB23-78B0-44CD-AAAD-7A635E8922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912"/>
          <a:stretch/>
        </p:blipFill>
        <p:spPr>
          <a:xfrm>
            <a:off x="8539962" y="3704811"/>
            <a:ext cx="3130831" cy="178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6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29185" cy="640080"/>
          </a:xfrm>
        </p:spPr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Zupčani prijenosnici</a:t>
            </a:r>
            <a:r>
              <a:rPr lang="hr-H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Vibracije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63DA2B-1DE7-4DE8-8753-8D52C050B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82513"/>
            <a:ext cx="3543751" cy="31806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78BBA1-8FFF-4680-84B8-719635F7F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236" y="1382514"/>
            <a:ext cx="3691267" cy="39121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D1264E-6614-4778-BA32-D09702708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293" y="1382513"/>
            <a:ext cx="3500500" cy="22704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1C74CD-8A31-45D6-8F23-796827A19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7041" y="1382513"/>
            <a:ext cx="3572300" cy="33574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06F80A-4402-4863-8604-4D7D74912F00}"/>
              </a:ext>
            </a:extLst>
          </p:cNvPr>
          <p:cNvSpPr/>
          <p:nvPr/>
        </p:nvSpPr>
        <p:spPr>
          <a:xfrm>
            <a:off x="439830" y="4672834"/>
            <a:ext cx="3691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Precision of Spur and Helical gears</a:t>
            </a:r>
          </a:p>
        </p:txBody>
      </p:sp>
    </p:spTree>
    <p:extLst>
      <p:ext uri="{BB962C8B-B14F-4D97-AF65-F5344CB8AC3E}">
        <p14:creationId xmlns:p14="http://schemas.microsoft.com/office/powerpoint/2010/main" val="27767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29185" cy="640080"/>
          </a:xfrm>
        </p:spPr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Zupčani prijenosnici</a:t>
            </a:r>
            <a:r>
              <a:rPr lang="hr-H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Nosivost 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6F4544-F673-41BF-9D35-CF8D225F3FDA}"/>
              </a:ext>
            </a:extLst>
          </p:cNvPr>
          <p:cNvSpPr/>
          <p:nvPr/>
        </p:nvSpPr>
        <p:spPr>
          <a:xfrm>
            <a:off x="521207" y="1577459"/>
            <a:ext cx="5656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u="sng" dirty="0"/>
              <a:t>Nosivost bokova</a:t>
            </a:r>
          </a:p>
          <a:p>
            <a:r>
              <a:rPr lang="hr-HR" dirty="0"/>
              <a:t> potrebna provjera kontaktnog naprezanja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46439-4783-4ED0-B584-8AB7B38A666D}"/>
              </a:ext>
            </a:extLst>
          </p:cNvPr>
          <p:cNvSpPr/>
          <p:nvPr/>
        </p:nvSpPr>
        <p:spPr>
          <a:xfrm>
            <a:off x="6299939" y="1577459"/>
            <a:ext cx="3870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u="sng" dirty="0"/>
              <a:t>Oštećenja: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25C53-3D76-456C-846A-7D4B40D22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333" y="2295281"/>
            <a:ext cx="1435174" cy="16828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750A4E-33EC-4D10-8799-04A54C5C5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388" y="2295281"/>
            <a:ext cx="3194214" cy="170823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47A572A-8AA3-4E95-A8E9-934163D11D6B}"/>
              </a:ext>
            </a:extLst>
          </p:cNvPr>
          <p:cNvSpPr/>
          <p:nvPr/>
        </p:nvSpPr>
        <p:spPr>
          <a:xfrm>
            <a:off x="4977407" y="2966720"/>
            <a:ext cx="64008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74332D-427E-4925-A5DF-F2B85705B3BE}"/>
              </a:ext>
            </a:extLst>
          </p:cNvPr>
          <p:cNvSpPr/>
          <p:nvPr/>
        </p:nvSpPr>
        <p:spPr>
          <a:xfrm>
            <a:off x="521207" y="4226531"/>
            <a:ext cx="3593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u="sng" dirty="0"/>
              <a:t>Nosivost u odnosu na zaribavanje</a:t>
            </a:r>
            <a:endParaRPr lang="en-US" u="sn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51FE01-0897-4B24-87C6-D80BF2BC6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387" y="4576727"/>
            <a:ext cx="2946551" cy="1676486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6549432F-3F90-46D7-B8E0-9F45A11C3657}"/>
              </a:ext>
            </a:extLst>
          </p:cNvPr>
          <p:cNvSpPr/>
          <p:nvPr/>
        </p:nvSpPr>
        <p:spPr>
          <a:xfrm>
            <a:off x="4977407" y="5224661"/>
            <a:ext cx="640080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F6E74B-584E-434A-9729-50BB40B06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982" y="4595863"/>
            <a:ext cx="30575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6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29185" cy="640080"/>
          </a:xfrm>
        </p:spPr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Zupčani prijenosnici</a:t>
            </a:r>
            <a:r>
              <a:rPr lang="hr-H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Pitanja za raspravu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6F4544-F673-41BF-9D35-CF8D225F3FDA}"/>
              </a:ext>
            </a:extLst>
          </p:cNvPr>
          <p:cNvSpPr/>
          <p:nvPr/>
        </p:nvSpPr>
        <p:spPr>
          <a:xfrm>
            <a:off x="521206" y="1577459"/>
            <a:ext cx="10803285" cy="3811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hr-HR" dirty="0"/>
              <a:t>(1</a:t>
            </a:r>
            <a:r>
              <a:rPr lang="hr-H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Zašto je važno razumijevanje osnovnih pojmova zupčanih prijenosnika za njihovo održavanje?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hr-H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(2) Zašto je opći zakon ozubljenja važan za sve zupčane prijenosnike? 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hr-H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(3) Što uzrokuje korekciju osnog razmaka zupčanih prijenosnika?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hr-H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(4) Zašto je modul važan u izradi zupčanika?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hr-H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(5) Što je ključno u održavanju zupčanika?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hr-H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(6) Koja korekcija odnosno pomak profila povećava redukciju broja okretaja?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hr-H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(7) Koji postupci izrade zupčanika su primjereni autoindustriji i zašto?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hr-H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(8) Koji postupci su primjereni pojedinačnoj proizvodnji zupčanika i zašto? 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hr-H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(9) Kod kojih vrsta parova se mijenja prijenosni omjer?</a:t>
            </a:r>
          </a:p>
        </p:txBody>
      </p:sp>
    </p:spTree>
    <p:extLst>
      <p:ext uri="{BB962C8B-B14F-4D97-AF65-F5344CB8AC3E}">
        <p14:creationId xmlns:p14="http://schemas.microsoft.com/office/powerpoint/2010/main" val="386561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29185" cy="640080"/>
          </a:xfrm>
        </p:spPr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Zupčani prijenosnici</a:t>
            </a:r>
            <a:r>
              <a:rPr lang="hr-H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Korištena literatura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6F4544-F673-41BF-9D35-CF8D225F3FDA}"/>
              </a:ext>
            </a:extLst>
          </p:cNvPr>
          <p:cNvSpPr/>
          <p:nvPr/>
        </p:nvSpPr>
        <p:spPr>
          <a:xfrm>
            <a:off x="521206" y="1577459"/>
            <a:ext cx="11129185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hr-HR" dirty="0"/>
              <a:t>(1) Mirko Jakopčić,  ELEMENTI STROJNIH KONSTRUKCIJA - ZUPČANICI I ZUPČANI PRIJENOSNICI, </a:t>
            </a:r>
            <a:br>
              <a:rPr lang="hr-HR" dirty="0"/>
            </a:br>
            <a:r>
              <a:rPr lang="hr-HR" dirty="0"/>
              <a:t>   </a:t>
            </a:r>
            <a:r>
              <a:rPr lang="hr-HR" sz="2000" dirty="0"/>
              <a:t>  </a:t>
            </a:r>
            <a:r>
              <a:rPr lang="hr-HR" dirty="0"/>
              <a:t>Nastavni Materijali, 2011.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hr-HR" dirty="0"/>
              <a:t>(2) Karl Heinz Decker, ELEMENTI STROJEVA, Tehnička Knjiga Zagreb, 1987.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hr-HR" dirty="0"/>
              <a:t>(3) Eugen Oberšmit, Ozubljenja i zupčanici, Liber 1987.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hr-HR" dirty="0"/>
              <a:t>(4) GEAR - https://en.wikipedia.org/wiki/Gear accessed on 01-06-2019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hr-HR" dirty="0"/>
              <a:t>(5) TRANSMISSION - https://en.wikipedia.org/wiki/Transmission_(mechanics) accessed on 03-06-2019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hr-H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(6) M. Bebesel, R. Maier, F. Hoffmann,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REDUCTION OF INTERIOR NOISE IN HELICOPTERS BY USING</a:t>
            </a:r>
            <a:r>
              <a:rPr lang="hr-H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ACTIVE </a:t>
            </a:r>
            <a:br>
              <a:rPr lang="hr-H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r-H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hr-H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GEARBOX STRUTS – RESULTS OF FLIGHT TESTS</a:t>
            </a:r>
            <a:r>
              <a:rPr lang="hr-H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Moscow Russia, 2001.</a:t>
            </a:r>
          </a:p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defRPr/>
            </a:pPr>
            <a:r>
              <a:rPr lang="hr-H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(7)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5.7 Precision of Spur and Helical gears</a:t>
            </a:r>
            <a:r>
              <a:rPr lang="hr-H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extract from KYOUIKU GEAR MFG,CO.,LTD. catalogue</a:t>
            </a:r>
          </a:p>
        </p:txBody>
      </p:sp>
    </p:spTree>
    <p:extLst>
      <p:ext uri="{BB962C8B-B14F-4D97-AF65-F5344CB8AC3E}">
        <p14:creationId xmlns:p14="http://schemas.microsoft.com/office/powerpoint/2010/main" val="144296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219919"/>
            <a:ext cx="6876288" cy="1956353"/>
          </a:xfrm>
        </p:spPr>
        <p:txBody>
          <a:bodyPr>
            <a:normAutofit/>
          </a:bodyPr>
          <a:lstStyle/>
          <a:p>
            <a:r>
              <a:rPr lang="hr-HR" dirty="0">
                <a:latin typeface="Segoe UI Light" panose="020B0502040204020203" pitchFamily="34" charset="0"/>
                <a:cs typeface="Segoe UI Light" panose="020B0502040204020203" pitchFamily="34" charset="0"/>
              </a:rPr>
              <a:t>Hvala na pozornosti!</a:t>
            </a:r>
            <a:br>
              <a:rPr lang="hr-HR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hr-HR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hr-HR" dirty="0">
                <a:latin typeface="Segoe UI Light" panose="020B0502040204020203" pitchFamily="34" charset="0"/>
                <a:cs typeface="Segoe UI Light" panose="020B0502040204020203" pitchFamily="34" charset="0"/>
              </a:rPr>
              <a:t>Dodatna pitanja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</p:txBody>
      </p:sp>
      <p:pic>
        <p:nvPicPr>
          <p:cNvPr id="2" name="Picture 1" descr="Tell Me butto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81" y="2350333"/>
            <a:ext cx="1269672" cy="1189747"/>
          </a:xfrm>
          <a:prstGeom prst="rect">
            <a:avLst/>
          </a:prstGeom>
        </p:spPr>
      </p:pic>
      <p:pic>
        <p:nvPicPr>
          <p:cNvPr id="8" name="Picture 7" descr="Arrow pointing right with a hyperlink to the PowerPoint team blog. Select the image to visit the PowerPoint team blog ">
            <a:hlinkClick r:id="rId4" tooltip="Select here to visit the PowerPoint team blog.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3566804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free PowerPoint training. Select the image to access free PowerPoint training">
            <a:hlinkClick r:id="rId6" tooltip="Select here to go to free PowerPoint training.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252716"/>
            <a:ext cx="661940" cy="661940"/>
          </a:xfrm>
          <a:prstGeom prst="rect">
            <a:avLst/>
          </a:prstGeom>
        </p:spPr>
      </p:pic>
      <p:pic>
        <p:nvPicPr>
          <p:cNvPr id="12" name="Picture 11" descr="Arrow pointing right with a hyperlink to give feedback about this tour. Select the image to give feedback about this tour">
            <a:hlinkClick r:id="rId7" tooltip="Select here to give feedback about this tour.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944145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Zupčani prijenosnici</a:t>
            </a:r>
            <a:r>
              <a:rPr lang="hr-H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Sadržaj predavanja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4505175" cy="424731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hr-HR" sz="1800" dirty="0"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hr-HR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Namjena</a:t>
            </a:r>
            <a:endParaRPr lang="hr-H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hr-HR" sz="1800" dirty="0"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hr-HR" sz="1800" b="1" noProof="1">
                <a:latin typeface="Segoe UI Light" panose="020B0502040204020203" pitchFamily="34" charset="0"/>
                <a:cs typeface="Segoe UI Light" panose="020B0502040204020203" pitchFamily="34" charset="0"/>
              </a:rPr>
              <a:t>Osnovni pojmovi</a:t>
            </a:r>
            <a:endParaRPr lang="hr-H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hr-HR" sz="1800" dirty="0">
                <a:latin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hr-HR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Osnovne jednakosti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hr-HR" sz="1800" b="1" dirty="0">
                <a:latin typeface="Segoe UI Light" panose="020B0502040204020203" pitchFamily="34" charset="0"/>
                <a:cs typeface="Segoe UI" panose="020B0502040204020203" pitchFamily="34" charset="0"/>
              </a:rPr>
              <a:t>4. </a:t>
            </a:r>
            <a:r>
              <a:rPr lang="hr-HR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 zupčanika i osnovne dimenzije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hr-HR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5. Dodatne dimenzije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hr-HR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6. Opći zakon ozubljenja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hr-HR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7. </a:t>
            </a:r>
            <a:r>
              <a:rPr lang="hr-HR" sz="1800" b="1" noProof="1">
                <a:latin typeface="Segoe UI Light" panose="020B0502040204020203" pitchFamily="34" charset="0"/>
                <a:cs typeface="Segoe UI Light" panose="020B0502040204020203" pitchFamily="34" charset="0"/>
              </a:rPr>
              <a:t>Vrste ozubljenja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hr-HR" sz="1800" b="1" noProof="1">
                <a:latin typeface="Segoe UI Light" panose="020B0502040204020203" pitchFamily="34" charset="0"/>
                <a:cs typeface="Segoe UI Light" panose="020B0502040204020203" pitchFamily="34" charset="0"/>
              </a:rPr>
              <a:t>8. </a:t>
            </a:r>
            <a:r>
              <a:rPr lang="hr-HR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Vrste zupčanih prijenosnika </a:t>
            </a:r>
            <a:endParaRPr lang="hr-HR" sz="1800" b="1" noProof="1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hr-HR" sz="1800" b="1" noProof="1">
                <a:latin typeface="Segoe UI Light" panose="020B0502040204020203" pitchFamily="34" charset="0"/>
                <a:cs typeface="Segoe UI Light" panose="020B0502040204020203" pitchFamily="34" charset="0"/>
              </a:rPr>
              <a:t>9. </a:t>
            </a:r>
            <a:r>
              <a:rPr lang="hr-HR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Oblikovanje čelnika</a:t>
            </a:r>
            <a:endParaRPr lang="hr-HR" sz="1800" b="1" noProof="1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hr-HR" sz="1800" b="1" noProof="1">
                <a:latin typeface="Segoe UI Light" panose="020B0502040204020203" pitchFamily="34" charset="0"/>
                <a:cs typeface="Segoe UI Light" panose="020B0502040204020203" pitchFamily="34" charset="0"/>
              </a:rPr>
              <a:t>10.</a:t>
            </a:r>
            <a:r>
              <a:rPr lang="hr-HR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Mjerenje &amp; Ispitivanje</a:t>
            </a:r>
            <a:endParaRPr lang="hr-HR" sz="1800" b="1" noProof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6263536C-ADD1-43B2-ACF0-40561393FE77}"/>
              </a:ext>
            </a:extLst>
          </p:cNvPr>
          <p:cNvSpPr txBox="1">
            <a:spLocks/>
          </p:cNvSpPr>
          <p:nvPr/>
        </p:nvSpPr>
        <p:spPr>
          <a:xfrm>
            <a:off x="5328153" y="1524707"/>
            <a:ext cx="4505175" cy="2067233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hr-HR" sz="1800" b="1" noProof="1">
                <a:latin typeface="Segoe UI Light" panose="020B0502040204020203" pitchFamily="34" charset="0"/>
                <a:cs typeface="Segoe UI Light" panose="020B0502040204020203" pitchFamily="34" charset="0"/>
              </a:rPr>
              <a:t>11. </a:t>
            </a:r>
            <a:r>
              <a:rPr lang="hr-HR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Preciznost izrade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hr-HR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12. Vibracije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hr-HR" sz="1800" b="1" noProof="1">
                <a:latin typeface="Segoe UI Light" panose="020B0502040204020203" pitchFamily="34" charset="0"/>
                <a:cs typeface="Segoe UI Light" panose="020B0502040204020203" pitchFamily="34" charset="0"/>
              </a:rPr>
              <a:t>13.</a:t>
            </a:r>
            <a:r>
              <a:rPr lang="hr-HR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Nosivost</a:t>
            </a:r>
            <a:endParaRPr lang="hr-HR" sz="1800" b="1" noProof="1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hr-HR" sz="1800" b="1" noProof="1">
                <a:latin typeface="Segoe UI Light" panose="020B0502040204020203" pitchFamily="34" charset="0"/>
                <a:cs typeface="Segoe UI Light" panose="020B0502040204020203" pitchFamily="34" charset="0"/>
              </a:rPr>
              <a:t>14. </a:t>
            </a:r>
            <a:r>
              <a:rPr lang="hr-HR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Pitanja za raspravu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hr-HR" sz="1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15. Korištena literatura</a:t>
            </a:r>
          </a:p>
        </p:txBody>
      </p:sp>
    </p:spTree>
    <p:extLst>
      <p:ext uri="{BB962C8B-B14F-4D97-AF65-F5344CB8AC3E}">
        <p14:creationId xmlns:p14="http://schemas.microsoft.com/office/powerpoint/2010/main" val="4961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Zupčani prijenosnici</a:t>
            </a:r>
            <a:r>
              <a:rPr lang="hr-H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Namjena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4505175" cy="2067233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hr-HR" sz="1800" dirty="0">
                <a:latin typeface="Segoe UI" panose="020B0502040204020203" pitchFamily="34" charset="0"/>
                <a:cs typeface="Segoe UI" panose="020B0502040204020203" pitchFamily="34" charset="0"/>
              </a:rPr>
              <a:t>Prijenos snage: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hr-HR" sz="1800" dirty="0">
                <a:latin typeface="Segoe UI" panose="020B0502040204020203" pitchFamily="34" charset="0"/>
                <a:cs typeface="Segoe UI" panose="020B0502040204020203" pitchFamily="34" charset="0"/>
              </a:rPr>
              <a:t>   P = M *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</a:t>
            </a:r>
            <a:r>
              <a:rPr lang="hr-HR" sz="1800" dirty="0">
                <a:latin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	[W] = [Nm] * [rad/s]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hr-HR" sz="1800" dirty="0">
                <a:latin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   P = F * v	[W] = [N] * [m/s]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hr-HR" sz="1800" dirty="0">
                <a:latin typeface="Segoe UI" panose="020B0502040204020203" pitchFamily="34" charset="0"/>
                <a:cs typeface="Segoe UI" panose="020B0502040204020203" pitchFamily="34" charset="0"/>
              </a:rPr>
              <a:t>Prijenos gibanja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hr-HR" sz="1800" dirty="0">
                <a:latin typeface="Segoe UI" panose="020B0502040204020203" pitchFamily="34" charset="0"/>
                <a:cs typeface="Segoe UI" panose="020B0502040204020203" pitchFamily="34" charset="0"/>
              </a:rPr>
              <a:t>Prijenos okretnog momenta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BAB30B-5246-420E-861B-1AEB0A6B8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947" y="1604962"/>
            <a:ext cx="6162675" cy="456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6BDD5F-3C1D-460F-9CF1-115209B80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63" y="3661221"/>
            <a:ext cx="4105275" cy="1604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190C6-7F0B-49D7-A3E2-086F6C988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63" y="5333293"/>
            <a:ext cx="4105275" cy="143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9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HR" b="1" noProof="1">
                <a:latin typeface="Segoe UI Light" panose="020B0502040204020203" pitchFamily="34" charset="0"/>
                <a:cs typeface="Segoe UI Light" panose="020B0502040204020203" pitchFamily="34" charset="0"/>
              </a:rPr>
              <a:t>Zupčani prijenosnici – Osnovni pojmovi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4505175" cy="424731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hr-HR" sz="1800" noProof="1">
                <a:latin typeface="Segoe UI" panose="020B0502040204020203" pitchFamily="34" charset="0"/>
                <a:cs typeface="Segoe UI" panose="020B0502040204020203" pitchFamily="34" charset="0"/>
              </a:rPr>
              <a:t>Prijenosni omjer: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hr-HR" sz="1800" noProof="1">
                <a:latin typeface="Segoe UI" panose="020B0502040204020203" pitchFamily="34" charset="0"/>
                <a:cs typeface="Segoe UI" panose="020B0502040204020203" pitchFamily="34" charset="0"/>
              </a:rPr>
              <a:t>	i = n</a:t>
            </a:r>
            <a:r>
              <a:rPr lang="hr-HR" sz="1800" baseline="-25000" noProof="1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r-HR" sz="1800" noProof="1">
                <a:latin typeface="Segoe UI" panose="020B0502040204020203" pitchFamily="34" charset="0"/>
                <a:cs typeface="Segoe UI" panose="020B0502040204020203" pitchFamily="34" charset="0"/>
              </a:rPr>
              <a:t>/n</a:t>
            </a:r>
            <a:r>
              <a:rPr lang="hr-HR" sz="1800" baseline="-25000" noProof="1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hr-HR" sz="1800" baseline="-25000" noProof="1">
              <a:latin typeface="Segoe UI" panose="020B0502040204020203" pitchFamily="34" charset="0"/>
              <a:cs typeface="Segoe UI" panose="020B0502040204020203" pitchFamily="34" charset="0"/>
              <a:sym typeface="Symbol" panose="05050102010706020507" pitchFamily="18" charset="2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hr-HR" sz="1800" noProof="1">
                <a:latin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	i = </a:t>
            </a:r>
            <a:r>
              <a:rPr lang="hr-HR" sz="1800" baseline="-25000" noProof="1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r-HR" sz="1800" noProof="1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hr-HR" sz="1800" noProof="1">
                <a:latin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 </a:t>
            </a:r>
            <a:r>
              <a:rPr lang="hr-HR" sz="1800" baseline="-25000" noProof="1">
                <a:latin typeface="Segoe UI" panose="020B0502040204020203" pitchFamily="34" charset="0"/>
                <a:cs typeface="Segoe UI" panose="020B0502040204020203" pitchFamily="34" charset="0"/>
              </a:rPr>
              <a:t>2 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hr-HR" sz="1800" noProof="1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hr-HR" sz="1800" baseline="-25000" noProof="1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r-HR" sz="1800" noProof="1">
                <a:latin typeface="Segoe UI" panose="020B0502040204020203" pitchFamily="34" charset="0"/>
                <a:cs typeface="Segoe UI" panose="020B0502040204020203" pitchFamily="34" charset="0"/>
              </a:rPr>
              <a:t> – brzina vrtnje pogonskog zupčanika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hr-HR" sz="1800" noProof="1">
                <a:latin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</a:t>
            </a:r>
            <a:r>
              <a:rPr lang="hr-HR" sz="1800" baseline="-25000" noProof="1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hr-HR" sz="1800" noProof="1">
                <a:latin typeface="Segoe UI" panose="020B0502040204020203" pitchFamily="34" charset="0"/>
                <a:cs typeface="Segoe UI" panose="020B0502040204020203" pitchFamily="34" charset="0"/>
              </a:rPr>
              <a:t> – kutna brzina pogonskog zupčanika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hr-HR" sz="1800" noProof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hr-HR" sz="1800" noProof="1">
                <a:latin typeface="Segoe UI" panose="020B0502040204020203" pitchFamily="34" charset="0"/>
                <a:cs typeface="Segoe UI" panose="020B0502040204020203" pitchFamily="34" charset="0"/>
              </a:rPr>
              <a:t>Kinematski cilindar, kružnica i pol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hr-HR" sz="1800" noProof="1">
                <a:latin typeface="Segoe UI" panose="020B0502040204020203" pitchFamily="34" charset="0"/>
                <a:cs typeface="Segoe UI" panose="020B0502040204020203" pitchFamily="34" charset="0"/>
              </a:rPr>
              <a:t>p - korak zupčanika [mm]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hr-HR" sz="1800" noProof="1">
                <a:latin typeface="Segoe UI" panose="020B0502040204020203" pitchFamily="34" charset="0"/>
                <a:cs typeface="Segoe UI" panose="020B0502040204020203" pitchFamily="34" charset="0"/>
              </a:rPr>
              <a:t>d – diobeni promjer zupčanika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hr-HR" sz="1800" noProof="1">
                <a:latin typeface="Segoe UI" panose="020B0502040204020203" pitchFamily="34" charset="0"/>
                <a:cs typeface="Segoe UI" panose="020B0502040204020203" pitchFamily="34" charset="0"/>
              </a:rPr>
              <a:t>m – modul zupčanika [mm]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80A837-2295-45B3-ABC2-F08246E7E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947" y="1604962"/>
            <a:ext cx="6162675" cy="421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9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Zupčani prijenosnici</a:t>
            </a:r>
            <a:r>
              <a:rPr lang="hr-H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Osnovne jednakosti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17"/>
              <p:cNvSpPr txBox="1">
                <a:spLocks/>
              </p:cNvSpPr>
              <p:nvPr/>
            </p:nvSpPr>
            <p:spPr>
              <a:xfrm>
                <a:off x="541609" y="1524707"/>
                <a:ext cx="4505175" cy="46833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spcAft>
                    <a:spcPts val="600"/>
                  </a:spcAft>
                  <a:buNone/>
                  <a:defRPr/>
                </a:pP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Korak je višekratnik broja </a:t>
                </a: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  <a:sym typeface="Symbol" panose="05050102010706020507" pitchFamily="18" charset="2"/>
                  </a:rPr>
                  <a:t></a:t>
                </a: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lvl="0" indent="0">
                  <a:spcAft>
                    <a:spcPts val="600"/>
                  </a:spcAft>
                  <a:buNone/>
                  <a:defRPr/>
                </a:pP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p = m * </a:t>
                </a: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  <a:sym typeface="Symbol" panose="05050102010706020507" pitchFamily="18" charset="2"/>
                  </a:rPr>
                  <a:t></a:t>
                </a:r>
                <a:endParaRPr lang="hr-HR" sz="1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  <a:defRPr/>
                </a:pP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 - korak zupčanika [mm]</a:t>
                </a:r>
              </a:p>
              <a:p>
                <a:pPr marL="0" indent="0">
                  <a:spcAft>
                    <a:spcPts val="600"/>
                  </a:spcAft>
                  <a:buNone/>
                  <a:defRPr/>
                </a:pP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 – modul zupčanika [mm] </a:t>
                </a:r>
              </a:p>
              <a:p>
                <a:pPr marL="0" indent="0">
                  <a:spcAft>
                    <a:spcPts val="600"/>
                  </a:spcAft>
                  <a:buNone/>
                  <a:defRPr/>
                </a:pPr>
                <a:endParaRPr lang="hr-HR" sz="1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  <a:defRPr/>
                </a:pP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Broj zuba</a:t>
                </a:r>
              </a:p>
              <a:p>
                <a:pPr marL="0" indent="0">
                  <a:spcAft>
                    <a:spcPts val="600"/>
                  </a:spcAft>
                  <a:buNone/>
                  <a:defRPr/>
                </a:pP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r-HR" sz="1800" i="1">
                            <a:latin typeface="Cambria Math" panose="02040503050406030204" pitchFamily="18" charset="0"/>
                            <a:cs typeface="Segoe UI" panose="020B0502040204020203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hr-HR" sz="1800" dirty="0">
                            <a:cs typeface="RomanS" panose="02000400000000000000" pitchFamily="2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hr-HR" sz="1800" dirty="0">
                            <a:cs typeface="RomanS" panose="02000400000000000000" pitchFamily="2" charset="0"/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hr-HR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  <a:sym typeface="Symbol" panose="05050102010706020507" pitchFamily="18" charset="2"/>
                          </a:rPr>
                          <m:t></m:t>
                        </m:r>
                      </m:num>
                      <m:den>
                        <m:r>
                          <m:rPr>
                            <m:nor/>
                          </m:rPr>
                          <a:rPr lang="hr-HR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hr-HR" sz="1800" dirty="0">
                    <a:cs typeface="RomanS" panose="02000400000000000000" pitchFamily="2" charset="0"/>
                  </a:rPr>
                  <a:t> </a:t>
                </a: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r-HR" sz="1800" i="1">
                            <a:latin typeface="Cambria Math" panose="02040503050406030204" pitchFamily="18" charset="0"/>
                            <a:cs typeface="Segoe UI" panose="020B0502040204020203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hr-HR" sz="1800" dirty="0">
                            <a:cs typeface="RomanS" panose="02000400000000000000" pitchFamily="2" charset="0"/>
                          </a:rPr>
                          <m:t>d</m:t>
                        </m:r>
                      </m:num>
                      <m:den>
                        <m:r>
                          <m:rPr>
                            <m:nor/>
                          </m:rPr>
                          <a:rPr lang="hr-HR" sz="1800" b="0" i="0" dirty="0" smtClean="0">
                            <a:latin typeface="Cambria Math" panose="02040503050406030204" pitchFamily="18" charset="0"/>
                            <a:cs typeface="RomanS" panose="02000400000000000000" pitchFamily="2" charset="0"/>
                          </a:rPr>
                          <m:t>m</m:t>
                        </m:r>
                      </m:den>
                    </m:f>
                  </m:oMath>
                </a14:m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</a:t>
                </a: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  <a:sym typeface="Symbol" panose="05050102010706020507" pitchFamily="18" charset="2"/>
                  </a:rPr>
                  <a:t>    </a:t>
                </a: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m=</a:t>
                </a:r>
                <a:r>
                  <a:rPr lang="hr-HR" sz="1800" dirty="0">
                    <a:cs typeface="Segoe UI" panose="020B0502040204020203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r-HR" sz="1800" i="1">
                            <a:latin typeface="Cambria Math" panose="02040503050406030204" pitchFamily="18" charset="0"/>
                            <a:cs typeface="Segoe UI" panose="020B0502040204020203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hr-HR" sz="1800" dirty="0">
                            <a:cs typeface="RomanS" panose="02000400000000000000" pitchFamily="2" charset="0"/>
                          </a:rPr>
                          <m:t>d</m:t>
                        </m:r>
                      </m:num>
                      <m:den>
                        <m:r>
                          <m:rPr>
                            <m:nor/>
                          </m:rPr>
                          <a:rPr lang="hr-HR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z</m:t>
                        </m:r>
                      </m:den>
                    </m:f>
                  </m:oMath>
                </a14:m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d = m * z</a:t>
                </a:r>
              </a:p>
              <a:p>
                <a:pPr marL="0" indent="0">
                  <a:spcAft>
                    <a:spcPts val="600"/>
                  </a:spcAft>
                  <a:buNone/>
                  <a:defRPr/>
                </a:pPr>
                <a:endParaRPr lang="hr-HR" sz="1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  <a:defRPr/>
                </a:pP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Osni razmak</a:t>
                </a:r>
              </a:p>
              <a:p>
                <a:pPr marL="0" indent="0">
                  <a:spcAft>
                    <a:spcPts val="600"/>
                  </a:spcAft>
                  <a:buNone/>
                  <a:defRPr/>
                </a:pP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r-HR" sz="1800" i="1">
                            <a:latin typeface="Cambria Math" panose="02040503050406030204" pitchFamily="18" charset="0"/>
                            <a:cs typeface="Segoe UI" panose="020B0502040204020203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hr-HR" sz="1800" dirty="0">
                            <a:cs typeface="RomanS" panose="02000400000000000000" pitchFamily="2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hr-HR" sz="1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hr-HR" sz="1800" b="0" i="0" baseline="-25000" dirty="0" smtClean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r-HR" sz="1800" dirty="0">
                            <a:cs typeface="RomanS" panose="02000400000000000000" pitchFamily="2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hr-HR" sz="1800" b="0" i="0" dirty="0" smtClean="0">
                            <a:cs typeface="RomanS" panose="02000400000000000000" pitchFamily="2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hr-HR" sz="1800" dirty="0">
                            <a:cs typeface="RomanS" panose="02000400000000000000" pitchFamily="2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hr-HR" sz="1800" b="0" i="0" baseline="-25000" dirty="0" smtClean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hr-HR" sz="1800" b="0" i="0" dirty="0" smtClean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  <a:sym typeface="Symbol" panose="05050102010706020507" pitchFamily="18" charset="2"/>
                  </a:rPr>
                  <a:t>        </a:t>
                </a: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 = m *</a:t>
                </a:r>
                <a:r>
                  <a:rPr lang="hr-HR" sz="1800" dirty="0">
                    <a:cs typeface="RomanS" panose="02000400000000000000" pitchFamily="2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r-HR" sz="1800" i="1">
                            <a:latin typeface="Cambria Math" panose="02040503050406030204" pitchFamily="18" charset="0"/>
                            <a:cs typeface="Segoe UI" panose="020B0502040204020203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hr-HR" sz="1800" b="0" i="0" dirty="0" smtClean="0">
                            <a:cs typeface="RomanS" panose="02000400000000000000" pitchFamily="2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hr-HR" sz="1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hr-HR" sz="1800" b="0" i="0" dirty="0" smtClean="0">
                            <a:cs typeface="RomanS" panose="02000400000000000000" pitchFamily="2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hr-HR" sz="1800" b="0" i="0" dirty="0" smtClean="0">
                            <a:cs typeface="RomanS" panose="02000400000000000000" pitchFamily="2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hr-HR" sz="1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hr-HR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  <a:sym typeface="Symbol" panose="05050102010706020507" pitchFamily="18" charset="2"/>
                  </a:rPr>
                  <a:t> </a:t>
                </a:r>
                <a:endParaRPr lang="hr-HR" sz="1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  <a:defRPr/>
                </a:pPr>
                <a:endParaRPr lang="hr-HR" sz="1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8" name="Content Placeholder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09" y="1524707"/>
                <a:ext cx="4505175" cy="4683333"/>
              </a:xfrm>
              <a:prstGeom prst="rect">
                <a:avLst/>
              </a:prstGeom>
              <a:blipFill>
                <a:blip r:embed="rId2"/>
                <a:stretch>
                  <a:fillRect l="-1218" t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480A837-2295-45B3-ABC2-F08246E7E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947" y="1604962"/>
            <a:ext cx="6162675" cy="4210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56A731-3B3E-4022-AA59-74D8FD57A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520" y="354348"/>
            <a:ext cx="3484880" cy="7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9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Zupčani prijenosnici</a:t>
            </a:r>
            <a:r>
              <a:rPr lang="hr-H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Modul zupčanika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17"/>
              <p:cNvSpPr txBox="1">
                <a:spLocks/>
              </p:cNvSpPr>
              <p:nvPr/>
            </p:nvSpPr>
            <p:spPr>
              <a:xfrm>
                <a:off x="541609" y="1524707"/>
                <a:ext cx="4505175" cy="4247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  <a:defRPr/>
                </a:pP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 – modul zupčanika [mm] </a:t>
                </a:r>
              </a:p>
              <a:p>
                <a:pPr marL="0" lvl="0" indent="0">
                  <a:spcAft>
                    <a:spcPts val="600"/>
                  </a:spcAft>
                  <a:buNone/>
                  <a:defRPr/>
                </a:pP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Korak zupčanika:</a:t>
                </a:r>
              </a:p>
              <a:p>
                <a:pPr marL="0" lvl="0" indent="0">
                  <a:spcAft>
                    <a:spcPts val="600"/>
                  </a:spcAft>
                  <a:buNone/>
                  <a:defRPr/>
                </a:pP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p = m * </a:t>
                </a: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  <a:sym typeface="Symbol" panose="05050102010706020507" pitchFamily="18" charset="2"/>
                  </a:rPr>
                  <a:t></a:t>
                </a:r>
                <a:endParaRPr lang="hr-HR" sz="1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  <a:defRPr/>
                </a:pP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diobeni promjer zupčanika</a:t>
                </a:r>
              </a:p>
              <a:p>
                <a:pPr marL="0" indent="0">
                  <a:spcAft>
                    <a:spcPts val="600"/>
                  </a:spcAft>
                  <a:buNone/>
                  <a:defRPr/>
                </a:pP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d = m * z</a:t>
                </a:r>
              </a:p>
              <a:p>
                <a:pPr marL="0" indent="0">
                  <a:spcAft>
                    <a:spcPts val="600"/>
                  </a:spcAft>
                  <a:buNone/>
                  <a:defRPr/>
                </a:pP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Broj zuba zupčanika</a:t>
                </a:r>
              </a:p>
              <a:p>
                <a:pPr marL="0" indent="0">
                  <a:spcAft>
                    <a:spcPts val="600"/>
                  </a:spcAft>
                  <a:buNone/>
                  <a:defRPr/>
                </a:pP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r-HR" sz="1800" i="1">
                            <a:latin typeface="Cambria Math" panose="02040503050406030204" pitchFamily="18" charset="0"/>
                            <a:cs typeface="Segoe UI" panose="020B0502040204020203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hr-HR" sz="1800" dirty="0">
                            <a:cs typeface="RomanS" panose="02000400000000000000" pitchFamily="2" charset="0"/>
                          </a:rPr>
                          <m:t>d</m:t>
                        </m:r>
                      </m:num>
                      <m:den>
                        <m:r>
                          <m:rPr>
                            <m:nor/>
                          </m:rPr>
                          <a:rPr lang="hr-HR" sz="1800" dirty="0">
                            <a:latin typeface="Cambria Math" panose="02040503050406030204" pitchFamily="18" charset="0"/>
                            <a:cs typeface="RomanS" panose="02000400000000000000" pitchFamily="2" charset="0"/>
                          </a:rPr>
                          <m:t>m</m:t>
                        </m:r>
                      </m:den>
                    </m:f>
                  </m:oMath>
                </a14:m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</a:t>
                </a:r>
              </a:p>
              <a:p>
                <a:pPr marL="0" indent="0">
                  <a:spcAft>
                    <a:spcPts val="600"/>
                  </a:spcAft>
                  <a:buNone/>
                  <a:defRPr/>
                </a:pP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Osni razmak</a:t>
                </a:r>
              </a:p>
              <a:p>
                <a:pPr marL="0" indent="0">
                  <a:spcAft>
                    <a:spcPts val="600"/>
                  </a:spcAft>
                  <a:buNone/>
                  <a:defRPr/>
                </a:pP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a = m *</a:t>
                </a:r>
                <a:r>
                  <a:rPr lang="hr-HR" sz="1800" dirty="0">
                    <a:cs typeface="RomanS" panose="02000400000000000000" pitchFamily="2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r-HR" sz="1800" i="1">
                            <a:latin typeface="Cambria Math" panose="02040503050406030204" pitchFamily="18" charset="0"/>
                            <a:cs typeface="Segoe UI" panose="020B0502040204020203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hr-HR" sz="1800" b="0" i="0" dirty="0" smtClean="0">
                            <a:cs typeface="RomanS" panose="02000400000000000000" pitchFamily="2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hr-HR" sz="1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hr-HR" sz="1800" b="0" i="0" dirty="0" smtClean="0">
                            <a:cs typeface="RomanS" panose="02000400000000000000" pitchFamily="2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hr-HR" sz="1800" b="0" i="0" dirty="0" smtClean="0">
                            <a:cs typeface="RomanS" panose="02000400000000000000" pitchFamily="2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hr-HR" sz="1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hr-HR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  <a:sym typeface="Symbol" panose="05050102010706020507" pitchFamily="18" charset="2"/>
                  </a:rPr>
                  <a:t> </a:t>
                </a:r>
                <a:endParaRPr lang="hr-HR" sz="1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  <a:defRPr/>
                </a:pPr>
                <a:endParaRPr lang="hr-HR" sz="1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8" name="Content Placeholder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09" y="1524707"/>
                <a:ext cx="4505175" cy="4247317"/>
              </a:xfrm>
              <a:prstGeom prst="rect">
                <a:avLst/>
              </a:prstGeom>
              <a:blipFill>
                <a:blip r:embed="rId2"/>
                <a:stretch>
                  <a:fillRect l="-1218" t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EC6CB40-4F1E-4CFA-B87F-37007D79C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09" y="2024445"/>
            <a:ext cx="79438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2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29185" cy="640080"/>
          </a:xfrm>
        </p:spPr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Zupčani prijenosnici</a:t>
            </a:r>
            <a:r>
              <a:rPr lang="hr-H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Dodatne dimenzije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17"/>
              <p:cNvSpPr txBox="1">
                <a:spLocks/>
              </p:cNvSpPr>
              <p:nvPr/>
            </p:nvSpPr>
            <p:spPr>
              <a:xfrm>
                <a:off x="541609" y="1524707"/>
                <a:ext cx="4505175" cy="38369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1800"/>
                  </a:lnSpc>
                  <a:spcBef>
                    <a:spcPts val="100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lang="en-US"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ct val="3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spcAft>
                    <a:spcPts val="600"/>
                  </a:spcAft>
                  <a:buNone/>
                  <a:defRPr/>
                </a:pP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visina tjemena zuba h</a:t>
                </a:r>
                <a:r>
                  <a:rPr lang="hr-HR" sz="18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= m</a:t>
                </a:r>
              </a:p>
              <a:p>
                <a:pPr marL="0" lvl="0" indent="0">
                  <a:spcAft>
                    <a:spcPts val="600"/>
                  </a:spcAft>
                  <a:buNone/>
                  <a:defRPr/>
                </a:pP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visina podnožja zuba h</a:t>
                </a:r>
                <a:r>
                  <a:rPr lang="hr-HR" sz="18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</a:t>
                </a: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= 1.2 * m</a:t>
                </a:r>
              </a:p>
              <a:p>
                <a:pPr marL="0" lvl="0" indent="0">
                  <a:spcAft>
                    <a:spcPts val="600"/>
                  </a:spcAft>
                  <a:buNone/>
                  <a:defRPr/>
                </a:pP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tjemena zračnost c = 0.2 * m</a:t>
                </a:r>
              </a:p>
              <a:p>
                <a:pPr marL="0" indent="0">
                  <a:spcAft>
                    <a:spcPts val="600"/>
                  </a:spcAft>
                  <a:buNone/>
                  <a:defRPr/>
                </a:pP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debljina zuba na diobenoj kružnici: </a:t>
                </a:r>
                <a:b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(bez bočne zračnosti)</a:t>
                </a:r>
              </a:p>
              <a:p>
                <a:pPr marL="0" indent="0">
                  <a:spcAft>
                    <a:spcPts val="600"/>
                  </a:spcAft>
                  <a:buNone/>
                  <a:defRPr/>
                </a:pP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  <a:r>
                  <a:rPr lang="hr-HR" sz="1800" dirty="0">
                    <a:cs typeface="Segoe UI" panose="020B0502040204020203" pitchFamily="34" charset="0"/>
                  </a:rPr>
                  <a:t>s =</a:t>
                </a:r>
                <a:r>
                  <a:rPr lang="hr-HR" sz="1800" dirty="0">
                    <a:cs typeface="Segoe UI" panose="020B0502040204020203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r-HR" sz="1800" i="1">
                            <a:latin typeface="Cambria Math" panose="02040503050406030204" pitchFamily="18" charset="0"/>
                            <a:cs typeface="Segoe UI" panose="020B0502040204020203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hr-HR" sz="1800" b="0" i="0" smtClean="0">
                            <a:cs typeface="Segoe UI" panose="020B0502040204020203" pitchFamily="34" charset="0"/>
                            <a:sym typeface="Symbol" panose="05050102010706020507" pitchFamily="18" charset="2"/>
                          </a:rPr>
                          <m:t>p</m:t>
                        </m:r>
                      </m:num>
                      <m:den>
                        <m:r>
                          <m:rPr>
                            <m:nor/>
                          </m:rPr>
                          <a:rPr lang="hr-HR" sz="1800" b="0" i="0" dirty="0" smtClean="0">
                            <a:cs typeface="RomanS" panose="02000400000000000000" pitchFamily="2" charset="0"/>
                          </a:rPr>
                          <m:t>2</m:t>
                        </m:r>
                      </m:den>
                    </m:f>
                  </m:oMath>
                </a14:m>
                <a:endParaRPr lang="hr-HR" sz="1800" dirty="0"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  <a:defRPr/>
                </a:pP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širina uzubine na diobenoj kružnici:</a:t>
                </a:r>
                <a:b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(bez bočne zračnosti)</a:t>
                </a:r>
              </a:p>
              <a:p>
                <a:pPr marL="0" indent="0">
                  <a:spcAft>
                    <a:spcPts val="600"/>
                  </a:spcAft>
                  <a:buNone/>
                  <a:defRPr/>
                </a:pPr>
                <a:r>
                  <a:rPr lang="hr-HR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  <a:r>
                  <a:rPr lang="hr-HR" sz="1800" dirty="0">
                    <a:cs typeface="Segoe UI" panose="020B0502040204020203" pitchFamily="34" charset="0"/>
                  </a:rPr>
                  <a:t>e =</a:t>
                </a:r>
                <a:r>
                  <a:rPr lang="hr-HR" sz="1800" dirty="0">
                    <a:cs typeface="Segoe UI" panose="020B0502040204020203" pitchFamily="34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r-HR" sz="1800" i="1">
                            <a:latin typeface="Cambria Math" panose="02040503050406030204" pitchFamily="18" charset="0"/>
                            <a:cs typeface="Segoe UI" panose="020B0502040204020203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hr-HR" sz="1800">
                            <a:cs typeface="Segoe UI" panose="020B0502040204020203" pitchFamily="34" charset="0"/>
                            <a:sym typeface="Symbol" panose="05050102010706020507" pitchFamily="18" charset="2"/>
                          </a:rPr>
                          <m:t>p</m:t>
                        </m:r>
                      </m:num>
                      <m:den>
                        <m:r>
                          <m:rPr>
                            <m:nor/>
                          </m:rPr>
                          <a:rPr lang="hr-HR" sz="1800" dirty="0">
                            <a:cs typeface="RomanS" panose="02000400000000000000" pitchFamily="2" charset="0"/>
                          </a:rPr>
                          <m:t>2</m:t>
                        </m:r>
                      </m:den>
                    </m:f>
                  </m:oMath>
                </a14:m>
                <a:endParaRPr lang="hr-HR" sz="1800" dirty="0"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  <a:defRPr/>
                </a:pPr>
                <a:r>
                  <a:rPr lang="hr-HR" sz="1800" dirty="0">
                    <a:cs typeface="Segoe UI" panose="020B0502040204020203" pitchFamily="34" charset="0"/>
                  </a:rPr>
                  <a:t>Tlačni i zahvatni kut (vidi podloge).</a:t>
                </a:r>
              </a:p>
            </p:txBody>
          </p:sp>
        </mc:Choice>
        <mc:Fallback xmlns="">
          <p:sp>
            <p:nvSpPr>
              <p:cNvPr id="38" name="Content Placeholder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09" y="1524707"/>
                <a:ext cx="4505175" cy="3836948"/>
              </a:xfrm>
              <a:prstGeom prst="rect">
                <a:avLst/>
              </a:prstGeom>
              <a:blipFill>
                <a:blip r:embed="rId2"/>
                <a:stretch>
                  <a:fillRect l="-1218" t="-1905"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480A837-2295-45B3-ABC2-F08246E7E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947" y="1604962"/>
            <a:ext cx="6162675" cy="421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29185" cy="640080"/>
          </a:xfrm>
        </p:spPr>
        <p:txBody>
          <a:bodyPr>
            <a:no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Zupčani prijenosnici</a:t>
            </a:r>
            <a:r>
              <a:rPr lang="hr-H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Opći zakon ozubljenja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5927846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hr-HR" sz="1800" dirty="0">
                <a:latin typeface="Segoe UI" panose="020B0502040204020203" pitchFamily="34" charset="0"/>
                <a:cs typeface="Segoe UI" panose="020B0502040204020203" pitchFamily="34" charset="0"/>
              </a:rPr>
              <a:t>Okomica na tangentu trenutne točke dvaju bokova mora prolaziti kinematskim polom C.</a:t>
            </a:r>
            <a:endParaRPr lang="hr-HR" sz="1800" dirty="0"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58606-0E36-4839-BC2F-E12CCD84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225" y="1377118"/>
            <a:ext cx="4393195" cy="4837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E20640-CE00-409D-A59E-19B479E8D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33" y="2603913"/>
            <a:ext cx="4613397" cy="341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3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29185" cy="640080"/>
          </a:xfrm>
        </p:spPr>
        <p:txBody>
          <a:bodyPr>
            <a:noAutofit/>
          </a:bodyPr>
          <a:lstStyle/>
          <a:p>
            <a:r>
              <a:rPr lang="hr-HR" b="1" noProof="1">
                <a:latin typeface="Segoe UI Light" panose="020B0502040204020203" pitchFamily="34" charset="0"/>
                <a:cs typeface="Segoe UI Light" panose="020B0502040204020203" pitchFamily="34" charset="0"/>
              </a:rPr>
              <a:t>Zupčani prijenosnici – Vrste ozubljenja 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290644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hr-HR" sz="1800" noProof="1">
                <a:latin typeface="Segoe UI" panose="020B0502040204020203" pitchFamily="34" charset="0"/>
                <a:cs typeface="Segoe UI" panose="020B0502040204020203" pitchFamily="34" charset="0"/>
              </a:rPr>
              <a:t>Cikloidno</a:t>
            </a:r>
            <a:endParaRPr lang="hr-HR" sz="1800" noProof="1"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89E3F2-408F-4479-AD37-B349DEEDF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35" y="2019996"/>
            <a:ext cx="3299198" cy="2056704"/>
          </a:xfrm>
          <a:prstGeom prst="rect">
            <a:avLst/>
          </a:prstGeom>
        </p:spPr>
      </p:pic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2A055CB6-9EC3-46FD-A0D2-C34E36897829}"/>
              </a:ext>
            </a:extLst>
          </p:cNvPr>
          <p:cNvSpPr txBox="1">
            <a:spLocks/>
          </p:cNvSpPr>
          <p:nvPr/>
        </p:nvSpPr>
        <p:spPr>
          <a:xfrm>
            <a:off x="4008709" y="1534939"/>
            <a:ext cx="290644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hr-HR" sz="1800" noProof="1">
                <a:latin typeface="Segoe UI" panose="020B0502040204020203" pitchFamily="34" charset="0"/>
                <a:cs typeface="Segoe UI" panose="020B0502040204020203" pitchFamily="34" charset="0"/>
              </a:rPr>
              <a:t>Evolventno</a:t>
            </a:r>
            <a:endParaRPr lang="hr-HR" sz="1800" noProof="1"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AD6E1-E84F-4E4D-A5B3-FD23AB2F7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622" y="2351075"/>
            <a:ext cx="3216104" cy="2904868"/>
          </a:xfrm>
          <a:prstGeom prst="rect">
            <a:avLst/>
          </a:prstGeom>
        </p:spPr>
      </p:pic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E42ED41B-9220-47D4-B8D1-50D7B23E2560}"/>
              </a:ext>
            </a:extLst>
          </p:cNvPr>
          <p:cNvSpPr txBox="1">
            <a:spLocks/>
          </p:cNvSpPr>
          <p:nvPr/>
        </p:nvSpPr>
        <p:spPr>
          <a:xfrm>
            <a:off x="8551968" y="1555403"/>
            <a:ext cx="2906441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hr-HR" sz="1800" noProof="1">
                <a:latin typeface="Segoe UI" panose="020B0502040204020203" pitchFamily="34" charset="0"/>
                <a:cs typeface="Segoe UI" panose="020B0502040204020203" pitchFamily="34" charset="0"/>
              </a:rPr>
              <a:t>Helikoidalno</a:t>
            </a:r>
            <a:endParaRPr lang="hr-HR" sz="1800" noProof="1"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9FB2A-888D-4663-B22E-F37E916DE4E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5536140" y="1233482"/>
            <a:ext cx="1368138" cy="15730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D1EF0D-498D-4C7B-93B5-F6AA799C8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35" y="4122759"/>
            <a:ext cx="2405063" cy="216286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9BAE903-AD36-4CC8-A952-5CED13C34937}"/>
              </a:ext>
            </a:extLst>
          </p:cNvPr>
          <p:cNvSpPr/>
          <p:nvPr/>
        </p:nvSpPr>
        <p:spPr>
          <a:xfrm>
            <a:off x="3811198" y="5412828"/>
            <a:ext cx="33411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noProof="1"/>
              <a:t>Ozubljenje s ravnim bokovima*</a:t>
            </a:r>
          </a:p>
          <a:p>
            <a:r>
              <a:rPr lang="hr-HR" noProof="1"/>
              <a:t>Unutarnje ozubljenje*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14721E-76D2-4318-93F4-D34FB539EBFD}"/>
              </a:ext>
            </a:extLst>
          </p:cNvPr>
          <p:cNvGrpSpPr/>
          <p:nvPr/>
        </p:nvGrpSpPr>
        <p:grpSpPr>
          <a:xfrm>
            <a:off x="8630018" y="2128811"/>
            <a:ext cx="2777222" cy="3930348"/>
            <a:chOff x="8630018" y="2128811"/>
            <a:chExt cx="2777222" cy="393034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74906F9-91AD-43B3-BC5F-7F2006261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30018" y="2128811"/>
              <a:ext cx="2777222" cy="3561016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862B43-20E6-4B44-8905-0E6EC66BAAC8}"/>
                </a:ext>
              </a:extLst>
            </p:cNvPr>
            <p:cNvSpPr/>
            <p:nvPr/>
          </p:nvSpPr>
          <p:spPr>
            <a:xfrm>
              <a:off x="8689445" y="5689827"/>
              <a:ext cx="27177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noProof="1"/>
                <a:t>β - kut nagiba boka zuba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E939C76-874F-43E3-B0E7-1E757492222E}"/>
                </a:ext>
              </a:extLst>
            </p:cNvPr>
            <p:cNvSpPr/>
            <p:nvPr/>
          </p:nvSpPr>
          <p:spPr>
            <a:xfrm>
              <a:off x="9674522" y="3434177"/>
              <a:ext cx="373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noProof="1"/>
                <a:t>β 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B0C57DF-D589-471E-A2BE-9D208602862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79418" y="1307149"/>
            <a:ext cx="1499179" cy="123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8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ED6A94-6CEC-4690-B5D0-3E831BCC769C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16c05727-aa75-4e4a-9b5f-8a80a1165891"/>
    <ds:schemaRef ds:uri="http://purl.org/dc/dcmitype/"/>
    <ds:schemaRef ds:uri="http://schemas.microsoft.com/office/2006/documentManagement/types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853</Words>
  <Application>Microsoft Office PowerPoint</Application>
  <PresentationFormat>Widescreen</PresentationFormat>
  <Paragraphs>169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Segoe UI</vt:lpstr>
      <vt:lpstr>Segoe UI Light</vt:lpstr>
      <vt:lpstr>WelcomeDoc</vt:lpstr>
      <vt:lpstr>Zupčani prijenosnici</vt:lpstr>
      <vt:lpstr>Zupčani prijenosnici – Sadržaj predavanja</vt:lpstr>
      <vt:lpstr>Zupčani prijenosnici – Namjena</vt:lpstr>
      <vt:lpstr>Zupčani prijenosnici – Osnovni pojmovi</vt:lpstr>
      <vt:lpstr>Zupčani prijenosnici – Osnovne jednakosti</vt:lpstr>
      <vt:lpstr>Zupčani prijenosnici – Modul zupčanika</vt:lpstr>
      <vt:lpstr>Zupčani prijenosnici – Dodatne dimenzije</vt:lpstr>
      <vt:lpstr>Zupčani prijenosnici – Opći zakon ozubljenja</vt:lpstr>
      <vt:lpstr>Zupčani prijenosnici – Vrste ozubljenja </vt:lpstr>
      <vt:lpstr>Zupčani prijenosnici – Vrste zupčanih prijenosnika </vt:lpstr>
      <vt:lpstr>Zupčani prijenosnici – Vrste zupčanih prijenosnika </vt:lpstr>
      <vt:lpstr>Zupčani prijenosnici – Oblikovanje čelnika</vt:lpstr>
      <vt:lpstr>Zupčani prijenosnici – Mjerenje &amp; Ispitivanje</vt:lpstr>
      <vt:lpstr>Zupčani prijenosnici – Preciznost izrade čelnika</vt:lpstr>
      <vt:lpstr>Zupčani prijenosnici – Vibracije</vt:lpstr>
      <vt:lpstr>Zupčani prijenosnici – Nosivost </vt:lpstr>
      <vt:lpstr>Zupčani prijenosnici – Pitanja za raspravu</vt:lpstr>
      <vt:lpstr>Zupčani prijenosnici – Korištena literatura</vt:lpstr>
      <vt:lpstr>Hvala na pozornosti!  Dodatna 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2019-05-24T11:50:18Z</dcterms:created>
  <dcterms:modified xsi:type="dcterms:W3CDTF">2019-06-12T15:08:57Z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