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28" r:id="rId3"/>
    <p:sldId id="393" r:id="rId4"/>
    <p:sldId id="390" r:id="rId5"/>
    <p:sldId id="392" r:id="rId6"/>
    <p:sldId id="394" r:id="rId7"/>
    <p:sldId id="395" r:id="rId8"/>
    <p:sldId id="396" r:id="rId9"/>
    <p:sldId id="397" r:id="rId10"/>
    <p:sldId id="352" r:id="rId11"/>
    <p:sldId id="413" r:id="rId12"/>
    <p:sldId id="399" r:id="rId13"/>
    <p:sldId id="400" r:id="rId14"/>
    <p:sldId id="398" r:id="rId15"/>
    <p:sldId id="414" r:id="rId16"/>
    <p:sldId id="402" r:id="rId17"/>
    <p:sldId id="406" r:id="rId18"/>
    <p:sldId id="408" r:id="rId19"/>
    <p:sldId id="407" r:id="rId20"/>
    <p:sldId id="410" r:id="rId21"/>
    <p:sldId id="405" r:id="rId22"/>
    <p:sldId id="411" r:id="rId23"/>
    <p:sldId id="409" r:id="rId24"/>
    <p:sldId id="412" r:id="rId25"/>
    <p:sldId id="466" r:id="rId26"/>
    <p:sldId id="457" r:id="rId27"/>
    <p:sldId id="403" r:id="rId2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90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34172E-C9AB-48EC-8282-BD2ACB00450D}" type="datetimeFigureOut">
              <a:rPr lang="ko-KR" altLang="en-US"/>
              <a:pPr>
                <a:defRPr/>
              </a:pPr>
              <a:t>2019. 11. 26.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41A386-0EC7-4AF1-B323-2C25B72784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33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1A386-0EC7-4AF1-B323-2C25B72784F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1A386-0EC7-4AF1-B323-2C25B72784F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2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1A386-0EC7-4AF1-B323-2C25B72784F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5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 userDrawn="1"/>
        </p:nvSpPr>
        <p:spPr>
          <a:xfrm>
            <a:off x="142875" y="3362325"/>
            <a:ext cx="8858250" cy="335756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D:\My Documents\document\학교마크\emblem_colo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1538288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20" y="1714488"/>
            <a:ext cx="6929486" cy="1470025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572560" cy="307183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4E6D-B270-417A-A2EF-995382B826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34CA0-C1C9-497C-A602-5A3298CAE9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 userDrawn="1"/>
        </p:nvSpPr>
        <p:spPr>
          <a:xfrm>
            <a:off x="0" y="0"/>
            <a:ext cx="9144000" cy="78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7"/>
          <p:cNvCxnSpPr/>
          <p:nvPr userDrawn="1"/>
        </p:nvCxnSpPr>
        <p:spPr>
          <a:xfrm rot="10800000" flipH="1">
            <a:off x="0" y="828675"/>
            <a:ext cx="9144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72560" cy="642942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2864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C91E3-A2A4-48FC-B93B-1048827515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 rot="10800000" flipH="1">
            <a:off x="714375" y="4429125"/>
            <a:ext cx="77724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F370-9032-4AD7-9D6E-44E7A5C321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91C1-ECC4-4BA8-B0A3-0B14713BB2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69B2-5A16-4B92-BE9A-E28BABE5A1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A330-4051-4355-9B22-A663A738A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9A5FD-E43D-4882-B95F-FBF4E6E391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My Documents\document\학교마크\signature_1.jpg"/>
          <p:cNvPicPr>
            <a:picLocks noChangeAspect="1" noChangeArrowheads="1"/>
          </p:cNvPicPr>
          <p:nvPr userDrawn="1"/>
        </p:nvPicPr>
        <p:blipFill>
          <a:blip r:embed="rId2" cstate="print"/>
          <a:srcRect t="7410" b="9256"/>
          <a:stretch>
            <a:fillRect/>
          </a:stretch>
        </p:blipFill>
        <p:spPr bwMode="auto">
          <a:xfrm>
            <a:off x="50800" y="6323013"/>
            <a:ext cx="13065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My Documents\다운로드\aelab_clear_black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6286500"/>
            <a:ext cx="12366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3885-0822-490B-AFD8-FD6AA5C5B4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315CB5-C1CF-4179-82BC-59815976AD5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  <a:cs typeface="맑은 고딕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750" y="1714500"/>
            <a:ext cx="6929438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Ch. 32 String Matching </a:t>
            </a:r>
            <a:endParaRPr lang="ko-KR" altLang="en-US" dirty="0"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50" y="3500438"/>
            <a:ext cx="8572500" cy="3071812"/>
          </a:xfrm>
        </p:spPr>
        <p:txBody>
          <a:bodyPr rtlCol="0">
            <a:normAutofit/>
          </a:bodyPr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국민대학교 컴퓨터공학부 </a:t>
            </a:r>
            <a:r>
              <a:rPr lang="ko-KR" altLang="en-US" sz="2800" dirty="0" err="1"/>
              <a:t>최준수</a:t>
            </a:r>
            <a:endParaRPr lang="en-US" altLang="ko-KR" sz="2800" dirty="0"/>
          </a:p>
          <a:p>
            <a:pPr algn="ctr"/>
            <a:r>
              <a:rPr lang="en-US" altLang="ko-KR" sz="2800" dirty="0">
                <a:cs typeface="+mn-cs"/>
              </a:rPr>
              <a:t>Modified by </a:t>
            </a:r>
            <a:r>
              <a:rPr lang="ko-KR" altLang="en-US" sz="2800" dirty="0">
                <a:cs typeface="+mn-cs"/>
              </a:rPr>
              <a:t>임은진</a:t>
            </a:r>
            <a:endParaRPr lang="ko-KR" altLang="en-US" sz="2000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37" y="9914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53885"/>
              </p:ext>
            </p:extLst>
          </p:nvPr>
        </p:nvGraphicFramePr>
        <p:xfrm>
          <a:off x="1257259" y="3864260"/>
          <a:ext cx="3669273" cy="2099465"/>
        </p:xfrm>
        <a:graphic>
          <a:graphicData uri="http://schemas.openxmlformats.org/drawingml/2006/table">
            <a:tbl>
              <a:tblPr/>
              <a:tblGrid>
                <a:gridCol w="407697">
                  <a:extLst>
                    <a:ext uri="{9D8B030D-6E8A-4147-A177-3AD203B41FA5}">
                      <a16:colId xmlns:a16="http://schemas.microsoft.com/office/drawing/2014/main" val="79364598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157945772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818736509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406050477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283252192"/>
                    </a:ext>
                  </a:extLst>
                </a:gridCol>
              </a:tblGrid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87756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1211948" y="364052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07453" y="39889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char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94315" y="558148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others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81766" y="35025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DFA[][]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51094" y="4082995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if in state j reading char c: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if j is 7, halt and accept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else move to state DFA[c][j]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6732" y="5216830"/>
            <a:ext cx="371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Example: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text:  ABCABAAB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ABABACA</a:t>
            </a:r>
            <a:r>
              <a:rPr lang="en-US" altLang="ko-KR" sz="1600" dirty="0">
                <a:latin typeface="Consolas" panose="020B0609020204030204" pitchFamily="49" charset="0"/>
              </a:rPr>
              <a:t>CA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state:0120123123454567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1" name="Oval 5"/>
          <p:cNvSpPr>
            <a:spLocks noChangeArrowheads="1"/>
          </p:cNvSpPr>
          <p:nvPr/>
        </p:nvSpPr>
        <p:spPr bwMode="auto">
          <a:xfrm>
            <a:off x="1705936" y="2430178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2" name="Oval 6"/>
          <p:cNvSpPr>
            <a:spLocks noChangeArrowheads="1"/>
          </p:cNvSpPr>
          <p:nvPr/>
        </p:nvSpPr>
        <p:spPr bwMode="auto">
          <a:xfrm>
            <a:off x="250426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" name="Oval 7"/>
          <p:cNvSpPr>
            <a:spLocks noChangeArrowheads="1"/>
          </p:cNvSpPr>
          <p:nvPr/>
        </p:nvSpPr>
        <p:spPr bwMode="auto">
          <a:xfrm>
            <a:off x="333492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4" name="Oval 8"/>
          <p:cNvSpPr>
            <a:spLocks noChangeArrowheads="1"/>
          </p:cNvSpPr>
          <p:nvPr/>
        </p:nvSpPr>
        <p:spPr bwMode="auto">
          <a:xfrm>
            <a:off x="416559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5" name="Oval 9"/>
          <p:cNvSpPr>
            <a:spLocks noChangeArrowheads="1"/>
          </p:cNvSpPr>
          <p:nvPr/>
        </p:nvSpPr>
        <p:spPr bwMode="auto">
          <a:xfrm>
            <a:off x="499625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6" name="Oval 10"/>
          <p:cNvSpPr>
            <a:spLocks noChangeArrowheads="1"/>
          </p:cNvSpPr>
          <p:nvPr/>
        </p:nvSpPr>
        <p:spPr bwMode="auto">
          <a:xfrm>
            <a:off x="582692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7" name="Oval 11"/>
          <p:cNvSpPr>
            <a:spLocks noChangeArrowheads="1"/>
          </p:cNvSpPr>
          <p:nvPr/>
        </p:nvSpPr>
        <p:spPr bwMode="auto">
          <a:xfrm>
            <a:off x="665758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58" name="Oval 12"/>
          <p:cNvSpPr>
            <a:spLocks noChangeArrowheads="1"/>
          </p:cNvSpPr>
          <p:nvPr/>
        </p:nvSpPr>
        <p:spPr bwMode="auto">
          <a:xfrm>
            <a:off x="7488251" y="2412628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9" name="Line 13"/>
          <p:cNvSpPr>
            <a:spLocks noChangeShapeType="1"/>
          </p:cNvSpPr>
          <p:nvPr/>
        </p:nvSpPr>
        <p:spPr bwMode="auto">
          <a:xfrm>
            <a:off x="2001760" y="2577424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0" name="Line 14"/>
          <p:cNvSpPr>
            <a:spLocks noChangeShapeType="1"/>
          </p:cNvSpPr>
          <p:nvPr/>
        </p:nvSpPr>
        <p:spPr bwMode="auto">
          <a:xfrm>
            <a:off x="2805213" y="2572612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" name="Line 15"/>
          <p:cNvSpPr>
            <a:spLocks noChangeShapeType="1"/>
          </p:cNvSpPr>
          <p:nvPr/>
        </p:nvSpPr>
        <p:spPr bwMode="auto">
          <a:xfrm>
            <a:off x="3615367" y="2572612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2" name="Line 16"/>
          <p:cNvSpPr>
            <a:spLocks noChangeShapeType="1"/>
          </p:cNvSpPr>
          <p:nvPr/>
        </p:nvSpPr>
        <p:spPr bwMode="auto">
          <a:xfrm>
            <a:off x="4446032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" name="Line 17"/>
          <p:cNvSpPr>
            <a:spLocks noChangeShapeType="1"/>
          </p:cNvSpPr>
          <p:nvPr/>
        </p:nvSpPr>
        <p:spPr bwMode="auto">
          <a:xfrm flipV="1">
            <a:off x="5286953" y="2553397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" name="Line 18"/>
          <p:cNvSpPr>
            <a:spLocks noChangeShapeType="1"/>
          </p:cNvSpPr>
          <p:nvPr/>
        </p:nvSpPr>
        <p:spPr bwMode="auto">
          <a:xfrm>
            <a:off x="6117618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 flipV="1">
            <a:off x="6948283" y="2567122"/>
            <a:ext cx="539969" cy="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6" name="AutoShape 21"/>
          <p:cNvCxnSpPr>
            <a:cxnSpLocks noChangeShapeType="1"/>
            <a:stCxn id="154" idx="0"/>
            <a:endCxn id="152" idx="7"/>
          </p:cNvCxnSpPr>
          <p:nvPr/>
        </p:nvCxnSpPr>
        <p:spPr bwMode="auto">
          <a:xfrm rot="16200000" flipH="1" flipV="1">
            <a:off x="3510284" y="1654729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5" name="그룹 204"/>
          <p:cNvGrpSpPr/>
          <p:nvPr/>
        </p:nvGrpSpPr>
        <p:grpSpPr>
          <a:xfrm>
            <a:off x="2752386" y="1990338"/>
            <a:ext cx="3219883" cy="465047"/>
            <a:chOff x="2752386" y="1990338"/>
            <a:chExt cx="3219883" cy="465047"/>
          </a:xfrm>
        </p:grpSpPr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9" name="AutoShape 24"/>
          <p:cNvCxnSpPr>
            <a:cxnSpLocks noChangeShapeType="1"/>
          </p:cNvCxnSpPr>
          <p:nvPr/>
        </p:nvCxnSpPr>
        <p:spPr bwMode="auto">
          <a:xfrm rot="5400000" flipH="1">
            <a:off x="6035635" y="744431"/>
            <a:ext cx="700381" cy="253301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AutoShape 25"/>
          <p:cNvCxnSpPr>
            <a:cxnSpLocks noChangeShapeType="1"/>
            <a:endCxn id="152" idx="7"/>
          </p:cNvCxnSpPr>
          <p:nvPr/>
        </p:nvCxnSpPr>
        <p:spPr bwMode="auto">
          <a:xfrm rot="10800000" flipV="1">
            <a:off x="2752386" y="1660747"/>
            <a:ext cx="2366933" cy="7946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26"/>
          <p:cNvCxnSpPr>
            <a:cxnSpLocks noChangeShapeType="1"/>
            <a:stCxn id="156" idx="4"/>
            <a:endCxn id="155" idx="4"/>
          </p:cNvCxnSpPr>
          <p:nvPr/>
        </p:nvCxnSpPr>
        <p:spPr bwMode="auto">
          <a:xfrm rot="5400000">
            <a:off x="5556915" y="2289256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27"/>
          <p:cNvCxnSpPr>
            <a:cxnSpLocks noChangeShapeType="1"/>
          </p:cNvCxnSpPr>
          <p:nvPr/>
        </p:nvCxnSpPr>
        <p:spPr bwMode="auto">
          <a:xfrm rot="5400000">
            <a:off x="6415676" y="1969050"/>
            <a:ext cx="422289" cy="205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AutoShape 28"/>
          <p:cNvCxnSpPr>
            <a:cxnSpLocks noChangeShapeType="1"/>
            <a:endCxn id="153" idx="4"/>
          </p:cNvCxnSpPr>
          <p:nvPr/>
        </p:nvCxnSpPr>
        <p:spPr bwMode="auto">
          <a:xfrm rot="10800000">
            <a:off x="3480274" y="2704589"/>
            <a:ext cx="2131289" cy="5011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29"/>
          <p:cNvSpPr txBox="1">
            <a:spLocks noChangeArrowheads="1"/>
          </p:cNvSpPr>
          <p:nvPr/>
        </p:nvSpPr>
        <p:spPr bwMode="auto">
          <a:xfrm>
            <a:off x="211200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5" name="Text Box 30"/>
          <p:cNvSpPr txBox="1">
            <a:spLocks noChangeArrowheads="1"/>
          </p:cNvSpPr>
          <p:nvPr/>
        </p:nvSpPr>
        <p:spPr bwMode="auto">
          <a:xfrm>
            <a:off x="70754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6" name="Text Box 31"/>
          <p:cNvSpPr txBox="1">
            <a:spLocks noChangeArrowheads="1"/>
          </p:cNvSpPr>
          <p:nvPr/>
        </p:nvSpPr>
        <p:spPr bwMode="auto">
          <a:xfrm>
            <a:off x="5403244" y="226730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3733204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8" name="Text Box 33"/>
          <p:cNvSpPr txBox="1">
            <a:spLocks noChangeArrowheads="1"/>
          </p:cNvSpPr>
          <p:nvPr/>
        </p:nvSpPr>
        <p:spPr bwMode="auto">
          <a:xfrm>
            <a:off x="2942668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79" name="Text Box 34"/>
          <p:cNvSpPr txBox="1">
            <a:spLocks noChangeArrowheads="1"/>
          </p:cNvSpPr>
          <p:nvPr/>
        </p:nvSpPr>
        <p:spPr bwMode="auto">
          <a:xfrm>
            <a:off x="4588121" y="227899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62755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81" name="Text Box 38"/>
          <p:cNvSpPr txBox="1">
            <a:spLocks noChangeArrowheads="1"/>
          </p:cNvSpPr>
          <p:nvPr/>
        </p:nvSpPr>
        <p:spPr bwMode="auto">
          <a:xfrm>
            <a:off x="7215717" y="1892444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2" name="Text Box 38"/>
          <p:cNvSpPr txBox="1">
            <a:spLocks noChangeArrowheads="1"/>
          </p:cNvSpPr>
          <p:nvPr/>
        </p:nvSpPr>
        <p:spPr bwMode="auto">
          <a:xfrm>
            <a:off x="5635750" y="2047085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3" name="Text Box 38"/>
          <p:cNvSpPr txBox="1">
            <a:spLocks noChangeArrowheads="1"/>
          </p:cNvSpPr>
          <p:nvPr/>
        </p:nvSpPr>
        <p:spPr bwMode="auto">
          <a:xfrm>
            <a:off x="2509911" y="1760647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4" name="Text Box 38"/>
          <p:cNvSpPr txBox="1">
            <a:spLocks noChangeArrowheads="1"/>
          </p:cNvSpPr>
          <p:nvPr/>
        </p:nvSpPr>
        <p:spPr bwMode="auto">
          <a:xfrm>
            <a:off x="3909353" y="2101656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5" name="Text Box 38"/>
          <p:cNvSpPr txBox="1">
            <a:spLocks noChangeArrowheads="1"/>
          </p:cNvSpPr>
          <p:nvPr/>
        </p:nvSpPr>
        <p:spPr bwMode="auto">
          <a:xfrm>
            <a:off x="5403244" y="2757239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6" name="Text Box 38"/>
          <p:cNvSpPr txBox="1">
            <a:spLocks noChangeArrowheads="1"/>
          </p:cNvSpPr>
          <p:nvPr/>
        </p:nvSpPr>
        <p:spPr bwMode="auto">
          <a:xfrm>
            <a:off x="7124525" y="2882142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7" name="자유형 186"/>
          <p:cNvSpPr/>
          <p:nvPr/>
        </p:nvSpPr>
        <p:spPr>
          <a:xfrm>
            <a:off x="2436163" y="2035215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868555" y="2361130"/>
            <a:ext cx="550383" cy="424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Start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951991" y="232366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Accept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0" name="자유형 189"/>
          <p:cNvSpPr/>
          <p:nvPr/>
        </p:nvSpPr>
        <p:spPr>
          <a:xfrm>
            <a:off x="1653883" y="2019109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641798" y="1772517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cxnSp>
        <p:nvCxnSpPr>
          <p:cNvPr id="192" name="AutoShape 26"/>
          <p:cNvCxnSpPr>
            <a:cxnSpLocks noChangeShapeType="1"/>
          </p:cNvCxnSpPr>
          <p:nvPr/>
        </p:nvCxnSpPr>
        <p:spPr bwMode="auto">
          <a:xfrm rot="5400000">
            <a:off x="2261466" y="2321985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Text Box 38"/>
          <p:cNvSpPr txBox="1">
            <a:spLocks noChangeArrowheads="1"/>
          </p:cNvSpPr>
          <p:nvPr/>
        </p:nvSpPr>
        <p:spPr bwMode="auto">
          <a:xfrm>
            <a:off x="2104255" y="2768621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200" name="AutoShape 21"/>
          <p:cNvCxnSpPr>
            <a:cxnSpLocks noChangeShapeType="1"/>
          </p:cNvCxnSpPr>
          <p:nvPr/>
        </p:nvCxnSpPr>
        <p:spPr bwMode="auto">
          <a:xfrm rot="5400000" flipH="1">
            <a:off x="2625666" y="1933022"/>
            <a:ext cx="42757" cy="1558554"/>
          </a:xfrm>
          <a:prstGeom prst="curvedConnector3">
            <a:avLst>
              <a:gd name="adj1" fmla="val -1037998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Text Box 38"/>
          <p:cNvSpPr txBox="1">
            <a:spLocks noChangeArrowheads="1"/>
          </p:cNvSpPr>
          <p:nvPr/>
        </p:nvSpPr>
        <p:spPr bwMode="auto">
          <a:xfrm>
            <a:off x="2593142" y="3002834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grpSp>
        <p:nvGrpSpPr>
          <p:cNvPr id="209" name="그룹 208"/>
          <p:cNvGrpSpPr/>
          <p:nvPr/>
        </p:nvGrpSpPr>
        <p:grpSpPr>
          <a:xfrm flipV="1">
            <a:off x="1864969" y="2689157"/>
            <a:ext cx="3219883" cy="958333"/>
            <a:chOff x="2752386" y="1990338"/>
            <a:chExt cx="3219883" cy="465047"/>
          </a:xfrm>
        </p:grpSpPr>
        <p:cxnSp>
          <p:nvCxnSpPr>
            <p:cNvPr id="210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2" name="Text Box 38"/>
          <p:cNvSpPr txBox="1">
            <a:spLocks noChangeArrowheads="1"/>
          </p:cNvSpPr>
          <p:nvPr/>
        </p:nvSpPr>
        <p:spPr bwMode="auto">
          <a:xfrm>
            <a:off x="4029215" y="3343859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sp>
        <p:nvSpPr>
          <p:cNvPr id="206" name="원호 205"/>
          <p:cNvSpPr/>
          <p:nvPr/>
        </p:nvSpPr>
        <p:spPr>
          <a:xfrm flipH="1" flipV="1">
            <a:off x="1892273" y="1976332"/>
            <a:ext cx="2421230" cy="1490136"/>
          </a:xfrm>
          <a:prstGeom prst="arc">
            <a:avLst>
              <a:gd name="adj1" fmla="val 10876693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 Box 38"/>
          <p:cNvSpPr txBox="1">
            <a:spLocks noChangeArrowheads="1"/>
          </p:cNvSpPr>
          <p:nvPr/>
        </p:nvSpPr>
        <p:spPr bwMode="auto">
          <a:xfrm>
            <a:off x="3581295" y="3170535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grpSp>
        <p:nvGrpSpPr>
          <p:cNvPr id="215" name="그룹 214"/>
          <p:cNvGrpSpPr/>
          <p:nvPr/>
        </p:nvGrpSpPr>
        <p:grpSpPr>
          <a:xfrm flipV="1">
            <a:off x="1851283" y="2672185"/>
            <a:ext cx="4968590" cy="1192074"/>
            <a:chOff x="2752386" y="1990338"/>
            <a:chExt cx="3219883" cy="465047"/>
          </a:xfrm>
        </p:grpSpPr>
        <p:cxnSp>
          <p:nvCxnSpPr>
            <p:cNvPr id="216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8" name="Text Box 38"/>
          <p:cNvSpPr txBox="1">
            <a:spLocks noChangeArrowheads="1"/>
          </p:cNvSpPr>
          <p:nvPr/>
        </p:nvSpPr>
        <p:spPr bwMode="auto">
          <a:xfrm>
            <a:off x="5690419" y="3440258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37" y="9914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1" name="Oval 5"/>
          <p:cNvSpPr>
            <a:spLocks noChangeArrowheads="1"/>
          </p:cNvSpPr>
          <p:nvPr/>
        </p:nvSpPr>
        <p:spPr bwMode="auto">
          <a:xfrm>
            <a:off x="1705936" y="2430178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2" name="Oval 6"/>
          <p:cNvSpPr>
            <a:spLocks noChangeArrowheads="1"/>
          </p:cNvSpPr>
          <p:nvPr/>
        </p:nvSpPr>
        <p:spPr bwMode="auto">
          <a:xfrm>
            <a:off x="250426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" name="Oval 7"/>
          <p:cNvSpPr>
            <a:spLocks noChangeArrowheads="1"/>
          </p:cNvSpPr>
          <p:nvPr/>
        </p:nvSpPr>
        <p:spPr bwMode="auto">
          <a:xfrm>
            <a:off x="333492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4" name="Oval 8"/>
          <p:cNvSpPr>
            <a:spLocks noChangeArrowheads="1"/>
          </p:cNvSpPr>
          <p:nvPr/>
        </p:nvSpPr>
        <p:spPr bwMode="auto">
          <a:xfrm>
            <a:off x="416559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5" name="Oval 9"/>
          <p:cNvSpPr>
            <a:spLocks noChangeArrowheads="1"/>
          </p:cNvSpPr>
          <p:nvPr/>
        </p:nvSpPr>
        <p:spPr bwMode="auto">
          <a:xfrm>
            <a:off x="499625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6" name="Oval 10"/>
          <p:cNvSpPr>
            <a:spLocks noChangeArrowheads="1"/>
          </p:cNvSpPr>
          <p:nvPr/>
        </p:nvSpPr>
        <p:spPr bwMode="auto">
          <a:xfrm>
            <a:off x="5826921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7" name="Oval 11"/>
          <p:cNvSpPr>
            <a:spLocks noChangeArrowheads="1"/>
          </p:cNvSpPr>
          <p:nvPr/>
        </p:nvSpPr>
        <p:spPr bwMode="auto">
          <a:xfrm>
            <a:off x="6657586" y="2412628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58" name="Oval 12"/>
          <p:cNvSpPr>
            <a:spLocks noChangeArrowheads="1"/>
          </p:cNvSpPr>
          <p:nvPr/>
        </p:nvSpPr>
        <p:spPr bwMode="auto">
          <a:xfrm>
            <a:off x="7488251" y="2412628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9" name="Line 13"/>
          <p:cNvSpPr>
            <a:spLocks noChangeShapeType="1"/>
          </p:cNvSpPr>
          <p:nvPr/>
        </p:nvSpPr>
        <p:spPr bwMode="auto">
          <a:xfrm>
            <a:off x="2001760" y="2577424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0" name="Line 14"/>
          <p:cNvSpPr>
            <a:spLocks noChangeShapeType="1"/>
          </p:cNvSpPr>
          <p:nvPr/>
        </p:nvSpPr>
        <p:spPr bwMode="auto">
          <a:xfrm>
            <a:off x="2805213" y="2572612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" name="Line 15"/>
          <p:cNvSpPr>
            <a:spLocks noChangeShapeType="1"/>
          </p:cNvSpPr>
          <p:nvPr/>
        </p:nvSpPr>
        <p:spPr bwMode="auto">
          <a:xfrm>
            <a:off x="3615367" y="2572612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2" name="Line 16"/>
          <p:cNvSpPr>
            <a:spLocks noChangeShapeType="1"/>
          </p:cNvSpPr>
          <p:nvPr/>
        </p:nvSpPr>
        <p:spPr bwMode="auto">
          <a:xfrm>
            <a:off x="4446032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" name="Line 17"/>
          <p:cNvSpPr>
            <a:spLocks noChangeShapeType="1"/>
          </p:cNvSpPr>
          <p:nvPr/>
        </p:nvSpPr>
        <p:spPr bwMode="auto">
          <a:xfrm flipV="1">
            <a:off x="5286953" y="2553397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" name="Line 18"/>
          <p:cNvSpPr>
            <a:spLocks noChangeShapeType="1"/>
          </p:cNvSpPr>
          <p:nvPr/>
        </p:nvSpPr>
        <p:spPr bwMode="auto">
          <a:xfrm>
            <a:off x="6117618" y="2577085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 flipV="1">
            <a:off x="6948283" y="2567122"/>
            <a:ext cx="539969" cy="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66" name="AutoShape 21"/>
          <p:cNvCxnSpPr>
            <a:cxnSpLocks noChangeShapeType="1"/>
            <a:stCxn id="154" idx="0"/>
            <a:endCxn id="152" idx="7"/>
          </p:cNvCxnSpPr>
          <p:nvPr/>
        </p:nvCxnSpPr>
        <p:spPr bwMode="auto">
          <a:xfrm rot="16200000" flipH="1" flipV="1">
            <a:off x="3510284" y="1654729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5" name="그룹 204"/>
          <p:cNvGrpSpPr/>
          <p:nvPr/>
        </p:nvGrpSpPr>
        <p:grpSpPr>
          <a:xfrm>
            <a:off x="2752386" y="1990338"/>
            <a:ext cx="3219883" cy="465047"/>
            <a:chOff x="2752386" y="1990338"/>
            <a:chExt cx="3219883" cy="465047"/>
          </a:xfrm>
        </p:grpSpPr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9" name="AutoShape 24"/>
          <p:cNvCxnSpPr>
            <a:cxnSpLocks noChangeShapeType="1"/>
          </p:cNvCxnSpPr>
          <p:nvPr/>
        </p:nvCxnSpPr>
        <p:spPr bwMode="auto">
          <a:xfrm rot="5400000" flipH="1">
            <a:off x="6035635" y="744431"/>
            <a:ext cx="700381" cy="253301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AutoShape 25"/>
          <p:cNvCxnSpPr>
            <a:cxnSpLocks noChangeShapeType="1"/>
            <a:endCxn id="152" idx="7"/>
          </p:cNvCxnSpPr>
          <p:nvPr/>
        </p:nvCxnSpPr>
        <p:spPr bwMode="auto">
          <a:xfrm rot="10800000" flipV="1">
            <a:off x="2752386" y="1660747"/>
            <a:ext cx="2366933" cy="7946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26"/>
          <p:cNvCxnSpPr>
            <a:cxnSpLocks noChangeShapeType="1"/>
            <a:stCxn id="156" idx="4"/>
            <a:endCxn id="155" idx="4"/>
          </p:cNvCxnSpPr>
          <p:nvPr/>
        </p:nvCxnSpPr>
        <p:spPr bwMode="auto">
          <a:xfrm rot="5400000">
            <a:off x="5556915" y="2289256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27"/>
          <p:cNvCxnSpPr>
            <a:cxnSpLocks noChangeShapeType="1"/>
          </p:cNvCxnSpPr>
          <p:nvPr/>
        </p:nvCxnSpPr>
        <p:spPr bwMode="auto">
          <a:xfrm rot="5400000">
            <a:off x="6415676" y="1969050"/>
            <a:ext cx="422289" cy="205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AutoShape 28"/>
          <p:cNvCxnSpPr>
            <a:cxnSpLocks noChangeShapeType="1"/>
            <a:endCxn id="153" idx="4"/>
          </p:cNvCxnSpPr>
          <p:nvPr/>
        </p:nvCxnSpPr>
        <p:spPr bwMode="auto">
          <a:xfrm rot="10800000">
            <a:off x="3480274" y="2704589"/>
            <a:ext cx="2131289" cy="5011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29"/>
          <p:cNvSpPr txBox="1">
            <a:spLocks noChangeArrowheads="1"/>
          </p:cNvSpPr>
          <p:nvPr/>
        </p:nvSpPr>
        <p:spPr bwMode="auto">
          <a:xfrm>
            <a:off x="211200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5" name="Text Box 30"/>
          <p:cNvSpPr txBox="1">
            <a:spLocks noChangeArrowheads="1"/>
          </p:cNvSpPr>
          <p:nvPr/>
        </p:nvSpPr>
        <p:spPr bwMode="auto">
          <a:xfrm>
            <a:off x="70754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6" name="Text Box 31"/>
          <p:cNvSpPr txBox="1">
            <a:spLocks noChangeArrowheads="1"/>
          </p:cNvSpPr>
          <p:nvPr/>
        </p:nvSpPr>
        <p:spPr bwMode="auto">
          <a:xfrm>
            <a:off x="5403244" y="226730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3733204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78" name="Text Box 33"/>
          <p:cNvSpPr txBox="1">
            <a:spLocks noChangeArrowheads="1"/>
          </p:cNvSpPr>
          <p:nvPr/>
        </p:nvSpPr>
        <p:spPr bwMode="auto">
          <a:xfrm>
            <a:off x="2942668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79" name="Text Box 34"/>
          <p:cNvSpPr txBox="1">
            <a:spLocks noChangeArrowheads="1"/>
          </p:cNvSpPr>
          <p:nvPr/>
        </p:nvSpPr>
        <p:spPr bwMode="auto">
          <a:xfrm>
            <a:off x="4588121" y="2278993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6275583" y="2292894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81" name="Text Box 38"/>
          <p:cNvSpPr txBox="1">
            <a:spLocks noChangeArrowheads="1"/>
          </p:cNvSpPr>
          <p:nvPr/>
        </p:nvSpPr>
        <p:spPr bwMode="auto">
          <a:xfrm>
            <a:off x="7215717" y="1892444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2" name="Text Box 38"/>
          <p:cNvSpPr txBox="1">
            <a:spLocks noChangeArrowheads="1"/>
          </p:cNvSpPr>
          <p:nvPr/>
        </p:nvSpPr>
        <p:spPr bwMode="auto">
          <a:xfrm>
            <a:off x="5635750" y="2047085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3" name="Text Box 38"/>
          <p:cNvSpPr txBox="1">
            <a:spLocks noChangeArrowheads="1"/>
          </p:cNvSpPr>
          <p:nvPr/>
        </p:nvSpPr>
        <p:spPr bwMode="auto">
          <a:xfrm>
            <a:off x="2509911" y="1760647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4" name="Text Box 38"/>
          <p:cNvSpPr txBox="1">
            <a:spLocks noChangeArrowheads="1"/>
          </p:cNvSpPr>
          <p:nvPr/>
        </p:nvSpPr>
        <p:spPr bwMode="auto">
          <a:xfrm>
            <a:off x="3909353" y="2101656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5" name="Text Box 38"/>
          <p:cNvSpPr txBox="1">
            <a:spLocks noChangeArrowheads="1"/>
          </p:cNvSpPr>
          <p:nvPr/>
        </p:nvSpPr>
        <p:spPr bwMode="auto">
          <a:xfrm>
            <a:off x="5403244" y="2757239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6" name="Text Box 38"/>
          <p:cNvSpPr txBox="1">
            <a:spLocks noChangeArrowheads="1"/>
          </p:cNvSpPr>
          <p:nvPr/>
        </p:nvSpPr>
        <p:spPr bwMode="auto">
          <a:xfrm>
            <a:off x="7124525" y="2882142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87" name="자유형 186"/>
          <p:cNvSpPr/>
          <p:nvPr/>
        </p:nvSpPr>
        <p:spPr>
          <a:xfrm>
            <a:off x="2436163" y="2035215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868555" y="2361130"/>
            <a:ext cx="550383" cy="424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Start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951991" y="232366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Accept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90" name="자유형 189"/>
          <p:cNvSpPr/>
          <p:nvPr/>
        </p:nvSpPr>
        <p:spPr>
          <a:xfrm>
            <a:off x="1653883" y="2019109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641798" y="1772517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cxnSp>
        <p:nvCxnSpPr>
          <p:cNvPr id="192" name="AutoShape 26"/>
          <p:cNvCxnSpPr>
            <a:cxnSpLocks noChangeShapeType="1"/>
          </p:cNvCxnSpPr>
          <p:nvPr/>
        </p:nvCxnSpPr>
        <p:spPr bwMode="auto">
          <a:xfrm rot="5400000">
            <a:off x="2261466" y="2321985"/>
            <a:ext cx="10300" cy="830665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Text Box 38"/>
          <p:cNvSpPr txBox="1">
            <a:spLocks noChangeArrowheads="1"/>
          </p:cNvSpPr>
          <p:nvPr/>
        </p:nvSpPr>
        <p:spPr bwMode="auto">
          <a:xfrm>
            <a:off x="2104255" y="2768621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200" name="AutoShape 21"/>
          <p:cNvCxnSpPr>
            <a:cxnSpLocks noChangeShapeType="1"/>
          </p:cNvCxnSpPr>
          <p:nvPr/>
        </p:nvCxnSpPr>
        <p:spPr bwMode="auto">
          <a:xfrm rot="5400000" flipH="1">
            <a:off x="2625666" y="1933022"/>
            <a:ext cx="42757" cy="1558554"/>
          </a:xfrm>
          <a:prstGeom prst="curvedConnector3">
            <a:avLst>
              <a:gd name="adj1" fmla="val -1037998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Text Box 38"/>
          <p:cNvSpPr txBox="1">
            <a:spLocks noChangeArrowheads="1"/>
          </p:cNvSpPr>
          <p:nvPr/>
        </p:nvSpPr>
        <p:spPr bwMode="auto">
          <a:xfrm>
            <a:off x="2593142" y="3002834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grpSp>
        <p:nvGrpSpPr>
          <p:cNvPr id="209" name="그룹 208"/>
          <p:cNvGrpSpPr/>
          <p:nvPr/>
        </p:nvGrpSpPr>
        <p:grpSpPr>
          <a:xfrm flipV="1">
            <a:off x="1864969" y="2689157"/>
            <a:ext cx="3219883" cy="958333"/>
            <a:chOff x="2752386" y="1990338"/>
            <a:chExt cx="3219883" cy="465047"/>
          </a:xfrm>
        </p:grpSpPr>
        <p:cxnSp>
          <p:nvCxnSpPr>
            <p:cNvPr id="210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6" name="원호 205"/>
          <p:cNvSpPr/>
          <p:nvPr/>
        </p:nvSpPr>
        <p:spPr>
          <a:xfrm flipH="1" flipV="1">
            <a:off x="1892273" y="1976332"/>
            <a:ext cx="2421230" cy="1490136"/>
          </a:xfrm>
          <a:prstGeom prst="arc">
            <a:avLst>
              <a:gd name="adj1" fmla="val 10876693"/>
              <a:gd name="adj2" fmla="val 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 Box 38"/>
          <p:cNvSpPr txBox="1">
            <a:spLocks noChangeArrowheads="1"/>
          </p:cNvSpPr>
          <p:nvPr/>
        </p:nvSpPr>
        <p:spPr bwMode="auto">
          <a:xfrm>
            <a:off x="3581295" y="3170535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grpSp>
        <p:nvGrpSpPr>
          <p:cNvPr id="215" name="그룹 214"/>
          <p:cNvGrpSpPr/>
          <p:nvPr/>
        </p:nvGrpSpPr>
        <p:grpSpPr>
          <a:xfrm flipV="1">
            <a:off x="1851283" y="2672185"/>
            <a:ext cx="4968590" cy="1192074"/>
            <a:chOff x="2752386" y="1990338"/>
            <a:chExt cx="3219883" cy="465047"/>
          </a:xfrm>
        </p:grpSpPr>
        <p:cxnSp>
          <p:nvCxnSpPr>
            <p:cNvPr id="216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그룹 68"/>
          <p:cNvGrpSpPr/>
          <p:nvPr/>
        </p:nvGrpSpPr>
        <p:grpSpPr>
          <a:xfrm>
            <a:off x="865877" y="4741540"/>
            <a:ext cx="7864419" cy="1544960"/>
            <a:chOff x="-116103" y="4149079"/>
            <a:chExt cx="9739338" cy="1905001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5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6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7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63843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7413064" y="5266678"/>
              <a:ext cx="668700" cy="12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85" name="AutoShape 21"/>
            <p:cNvCxnSpPr>
              <a:cxnSpLocks noChangeShapeType="1"/>
              <a:stCxn id="73" idx="0"/>
              <a:endCxn id="71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22"/>
            <p:cNvCxnSpPr>
              <a:cxnSpLocks noChangeShapeType="1"/>
              <a:stCxn id="75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23"/>
            <p:cNvCxnSpPr>
              <a:cxnSpLocks noChangeShapeType="1"/>
              <a:endCxn id="71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24"/>
            <p:cNvCxnSpPr>
              <a:cxnSpLocks noChangeShapeType="1"/>
            </p:cNvCxnSpPr>
            <p:nvPr/>
          </p:nvCxnSpPr>
          <p:spPr bwMode="auto">
            <a:xfrm rot="5400000" flipH="1">
              <a:off x="6284714" y="3012430"/>
              <a:ext cx="863600" cy="3136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25"/>
            <p:cNvCxnSpPr>
              <a:cxnSpLocks noChangeShapeType="1"/>
              <a:endCxn id="71" idx="7"/>
            </p:cNvCxnSpPr>
            <p:nvPr/>
          </p:nvCxnSpPr>
          <p:spPr bwMode="auto">
            <a:xfrm rot="10800000" flipV="1">
              <a:off x="2216843" y="4149079"/>
              <a:ext cx="2931222" cy="9798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26"/>
            <p:cNvCxnSpPr>
              <a:cxnSpLocks noChangeShapeType="1"/>
              <a:stCxn id="75" idx="4"/>
              <a:endCxn id="74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27"/>
            <p:cNvCxnSpPr>
              <a:cxnSpLocks noChangeShapeType="1"/>
            </p:cNvCxnSpPr>
            <p:nvPr/>
          </p:nvCxnSpPr>
          <p:spPr bwMode="auto">
            <a:xfrm rot="5400000">
              <a:off x="6754614" y="4523730"/>
              <a:ext cx="520700" cy="25400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28"/>
            <p:cNvCxnSpPr>
              <a:cxnSpLocks noChangeShapeType="1"/>
              <a:endCxn id="72" idx="4"/>
            </p:cNvCxnSpPr>
            <p:nvPr/>
          </p:nvCxnSpPr>
          <p:spPr bwMode="auto">
            <a:xfrm rot="10800000">
              <a:off x="3118264" y="5436180"/>
              <a:ext cx="2639400" cy="617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75705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6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9" name="Text Box 36"/>
            <p:cNvSpPr txBox="1">
              <a:spLocks noChangeArrowheads="1"/>
            </p:cNvSpPr>
            <p:nvPr/>
          </p:nvSpPr>
          <p:spPr bwMode="auto">
            <a:xfrm>
              <a:off x="65799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00" name="Text Box 38"/>
            <p:cNvSpPr txBox="1">
              <a:spLocks noChangeArrowheads="1"/>
            </p:cNvSpPr>
            <p:nvPr/>
          </p:nvSpPr>
          <p:spPr bwMode="auto">
            <a:xfrm>
              <a:off x="7744256" y="443477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1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2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3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04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5" name="Text Box 38"/>
            <p:cNvSpPr txBox="1">
              <a:spLocks noChangeArrowheads="1"/>
            </p:cNvSpPr>
            <p:nvPr/>
          </p:nvSpPr>
          <p:spPr bwMode="auto">
            <a:xfrm>
              <a:off x="7631324" y="565511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116103" y="5012681"/>
              <a:ext cx="68159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Start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56062" y="4966479"/>
              <a:ext cx="967173" cy="64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Accept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5581" y="419961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Diagram: remove transitions to state 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Algorithm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naïve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Precomputation of DFA[][] from pattern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pointer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decrements (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backup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cs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48198" y="2636912"/>
            <a:ext cx="5647604" cy="33239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(pattern);   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DFAmatching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(char text[])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, j,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(text);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=0, j=0;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&lt;=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&amp;&amp; j &lt;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++)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j = DFA[text[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]][j];  // text[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] to be modified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if(j ==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else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return -1;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73674" y="5569084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Order: O(N)</a:t>
            </a:r>
          </a:p>
          <a:p>
            <a:r>
              <a:rPr lang="en-US" altLang="ko-KR" dirty="0"/>
              <a:t>    simulation of DFA on text with no backup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How to build DFA efficiently?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Algorithm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37" y="99144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68555" y="1660747"/>
            <a:ext cx="7864419" cy="1544960"/>
            <a:chOff x="-116103" y="4149079"/>
            <a:chExt cx="9739338" cy="1905001"/>
          </a:xfrm>
        </p:grpSpPr>
        <p:sp>
          <p:nvSpPr>
            <p:cNvPr id="151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2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4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55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56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57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58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Line 18"/>
            <p:cNvSpPr>
              <a:spLocks noChangeShapeType="1"/>
            </p:cNvSpPr>
            <p:nvPr/>
          </p:nvSpPr>
          <p:spPr bwMode="auto">
            <a:xfrm>
              <a:off x="63843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 flipV="1">
              <a:off x="7413064" y="5266678"/>
              <a:ext cx="668700" cy="12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66" name="AutoShape 21"/>
            <p:cNvCxnSpPr>
              <a:cxnSpLocks noChangeShapeType="1"/>
              <a:stCxn id="154" idx="0"/>
              <a:endCxn id="152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24"/>
            <p:cNvCxnSpPr>
              <a:cxnSpLocks noChangeShapeType="1"/>
            </p:cNvCxnSpPr>
            <p:nvPr/>
          </p:nvCxnSpPr>
          <p:spPr bwMode="auto">
            <a:xfrm rot="5400000" flipH="1">
              <a:off x="6284714" y="3012430"/>
              <a:ext cx="863600" cy="3136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25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149079"/>
              <a:ext cx="2931222" cy="9798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26"/>
            <p:cNvCxnSpPr>
              <a:cxnSpLocks noChangeShapeType="1"/>
              <a:stCxn id="156" idx="4"/>
              <a:endCxn id="155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27"/>
            <p:cNvCxnSpPr>
              <a:cxnSpLocks noChangeShapeType="1"/>
            </p:cNvCxnSpPr>
            <p:nvPr/>
          </p:nvCxnSpPr>
          <p:spPr bwMode="auto">
            <a:xfrm rot="5400000">
              <a:off x="6754614" y="4523730"/>
              <a:ext cx="520700" cy="25400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28"/>
            <p:cNvCxnSpPr>
              <a:cxnSpLocks noChangeShapeType="1"/>
              <a:endCxn id="153" idx="4"/>
            </p:cNvCxnSpPr>
            <p:nvPr/>
          </p:nvCxnSpPr>
          <p:spPr bwMode="auto">
            <a:xfrm rot="10800000">
              <a:off x="3118264" y="5436180"/>
              <a:ext cx="2639400" cy="617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5" name="Text Box 30"/>
            <p:cNvSpPr txBox="1">
              <a:spLocks noChangeArrowheads="1"/>
            </p:cNvSpPr>
            <p:nvPr/>
          </p:nvSpPr>
          <p:spPr bwMode="auto">
            <a:xfrm>
              <a:off x="75705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7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65799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1" name="Text Box 38"/>
            <p:cNvSpPr txBox="1">
              <a:spLocks noChangeArrowheads="1"/>
            </p:cNvSpPr>
            <p:nvPr/>
          </p:nvSpPr>
          <p:spPr bwMode="auto">
            <a:xfrm>
              <a:off x="7744256" y="443477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2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4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5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6" name="Text Box 38"/>
            <p:cNvSpPr txBox="1">
              <a:spLocks noChangeArrowheads="1"/>
            </p:cNvSpPr>
            <p:nvPr/>
          </p:nvSpPr>
          <p:spPr bwMode="auto">
            <a:xfrm>
              <a:off x="7631324" y="565511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7" name="자유형 186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-116103" y="5012681"/>
              <a:ext cx="681597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Start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656062" y="4966479"/>
              <a:ext cx="967173" cy="645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Accept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state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5486051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5105132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4725599" y="4164186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4344681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</a:p>
        </p:txBody>
      </p:sp>
      <p:sp>
        <p:nvSpPr>
          <p:cNvPr id="92" name="Rectangle 12"/>
          <p:cNvSpPr>
            <a:spLocks noChangeArrowheads="1"/>
          </p:cNvSpPr>
          <p:nvPr/>
        </p:nvSpPr>
        <p:spPr bwMode="auto">
          <a:xfrm>
            <a:off x="3963763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3582845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3201926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2822393" y="4164186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0</a:t>
            </a: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2441476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</a:t>
            </a: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060557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2441476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99" name="Line 22"/>
          <p:cNvSpPr>
            <a:spLocks noChangeShapeType="1"/>
          </p:cNvSpPr>
          <p:nvPr/>
        </p:nvSpPr>
        <p:spPr bwMode="auto">
          <a:xfrm>
            <a:off x="2822393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0" name="Line 23"/>
          <p:cNvSpPr>
            <a:spLocks noChangeShapeType="1"/>
          </p:cNvSpPr>
          <p:nvPr/>
        </p:nvSpPr>
        <p:spPr bwMode="auto">
          <a:xfrm>
            <a:off x="3201926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1" name="Line 24"/>
          <p:cNvSpPr>
            <a:spLocks noChangeShapeType="1"/>
          </p:cNvSpPr>
          <p:nvPr/>
        </p:nvSpPr>
        <p:spPr bwMode="auto">
          <a:xfrm>
            <a:off x="3582845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2" name="Line 25"/>
          <p:cNvSpPr>
            <a:spLocks noChangeShapeType="1"/>
          </p:cNvSpPr>
          <p:nvPr/>
        </p:nvSpPr>
        <p:spPr bwMode="auto">
          <a:xfrm>
            <a:off x="3963763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3" name="Line 26"/>
          <p:cNvSpPr>
            <a:spLocks noChangeShapeType="1"/>
          </p:cNvSpPr>
          <p:nvPr/>
        </p:nvSpPr>
        <p:spPr bwMode="auto">
          <a:xfrm>
            <a:off x="4344681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4725599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5" name="Line 28"/>
          <p:cNvSpPr>
            <a:spLocks noChangeShapeType="1"/>
          </p:cNvSpPr>
          <p:nvPr/>
        </p:nvSpPr>
        <p:spPr bwMode="auto">
          <a:xfrm>
            <a:off x="5105132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6" name="Line 29"/>
          <p:cNvSpPr>
            <a:spLocks noChangeShapeType="1"/>
          </p:cNvSpPr>
          <p:nvPr/>
        </p:nvSpPr>
        <p:spPr bwMode="auto">
          <a:xfrm>
            <a:off x="5486051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7" name="Rectangle 8"/>
          <p:cNvSpPr>
            <a:spLocks noChangeArrowheads="1"/>
          </p:cNvSpPr>
          <p:nvPr/>
        </p:nvSpPr>
        <p:spPr bwMode="auto">
          <a:xfrm>
            <a:off x="6247887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5866968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</a:p>
        </p:txBody>
      </p:sp>
      <p:sp>
        <p:nvSpPr>
          <p:cNvPr id="109" name="Line 28"/>
          <p:cNvSpPr>
            <a:spLocks noChangeShapeType="1"/>
          </p:cNvSpPr>
          <p:nvPr/>
        </p:nvSpPr>
        <p:spPr bwMode="auto">
          <a:xfrm>
            <a:off x="5866968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0" name="Line 29"/>
          <p:cNvSpPr>
            <a:spLocks noChangeShapeType="1"/>
          </p:cNvSpPr>
          <p:nvPr/>
        </p:nvSpPr>
        <p:spPr bwMode="auto">
          <a:xfrm>
            <a:off x="6247887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1" name="Rectangle 8"/>
          <p:cNvSpPr>
            <a:spLocks noChangeArrowheads="1"/>
          </p:cNvSpPr>
          <p:nvPr/>
        </p:nvSpPr>
        <p:spPr bwMode="auto">
          <a:xfrm>
            <a:off x="6636878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</a:p>
        </p:txBody>
      </p:sp>
      <p:sp>
        <p:nvSpPr>
          <p:cNvPr id="112" name="Line 29"/>
          <p:cNvSpPr>
            <a:spLocks noChangeShapeType="1"/>
          </p:cNvSpPr>
          <p:nvPr/>
        </p:nvSpPr>
        <p:spPr bwMode="auto">
          <a:xfrm>
            <a:off x="6636878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3" name="Rectangle 8"/>
          <p:cNvSpPr>
            <a:spLocks noChangeArrowheads="1"/>
          </p:cNvSpPr>
          <p:nvPr/>
        </p:nvSpPr>
        <p:spPr bwMode="auto">
          <a:xfrm>
            <a:off x="7398714" y="4164186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7</a:t>
            </a:r>
          </a:p>
        </p:txBody>
      </p:sp>
      <p:sp>
        <p:nvSpPr>
          <p:cNvPr id="114" name="Rectangle 9"/>
          <p:cNvSpPr>
            <a:spLocks noChangeArrowheads="1"/>
          </p:cNvSpPr>
          <p:nvPr/>
        </p:nvSpPr>
        <p:spPr bwMode="auto">
          <a:xfrm>
            <a:off x="7017795" y="4164186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6</a:t>
            </a:r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7017795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>
            <a:off x="7398714" y="4164186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3484" y="4047820"/>
            <a:ext cx="1564913" cy="463458"/>
            <a:chOff x="526092" y="4982577"/>
            <a:chExt cx="1564913" cy="463458"/>
          </a:xfrm>
        </p:grpSpPr>
        <p:sp>
          <p:nvSpPr>
            <p:cNvPr id="86" name="Line 91"/>
            <p:cNvSpPr>
              <a:spLocks noChangeShapeType="1"/>
            </p:cNvSpPr>
            <p:nvPr/>
          </p:nvSpPr>
          <p:spPr bwMode="auto">
            <a:xfrm flipH="1" flipV="1">
              <a:off x="569615" y="5290354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6092" y="4982577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state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Rectangle 17"/>
            <p:cNvSpPr>
              <a:spLocks noChangeArrowheads="1"/>
            </p:cNvSpPr>
            <p:nvPr/>
          </p:nvSpPr>
          <p:spPr bwMode="auto">
            <a:xfrm>
              <a:off x="1710086" y="5098943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0</a:t>
              </a:r>
            </a:p>
          </p:txBody>
        </p:sp>
      </p:grp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5469260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5088341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4708808" y="4581128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4327890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3946972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3566054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3185135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2805602" y="4581128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2424685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2043766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6231096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5850177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78" name="Line 91"/>
          <p:cNvSpPr>
            <a:spLocks noChangeShapeType="1"/>
          </p:cNvSpPr>
          <p:nvPr/>
        </p:nvSpPr>
        <p:spPr bwMode="auto">
          <a:xfrm flipH="1" flipV="1">
            <a:off x="569615" y="4820112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26092" y="4512335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6620087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7381923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7001004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8152896" y="4581128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9" name="Rectangle 9"/>
          <p:cNvSpPr>
            <a:spLocks noChangeArrowheads="1"/>
          </p:cNvSpPr>
          <p:nvPr/>
        </p:nvSpPr>
        <p:spPr bwMode="auto">
          <a:xfrm>
            <a:off x="7771977" y="4581128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863461" y="4581128"/>
            <a:ext cx="2903948" cy="960632"/>
            <a:chOff x="4863461" y="4581128"/>
            <a:chExt cx="2903948" cy="960632"/>
          </a:xfrm>
        </p:grpSpPr>
        <p:grpSp>
          <p:nvGrpSpPr>
            <p:cNvPr id="6" name="그룹 5"/>
            <p:cNvGrpSpPr/>
            <p:nvPr/>
          </p:nvGrpSpPr>
          <p:grpSpPr>
            <a:xfrm>
              <a:off x="5092909" y="4581128"/>
              <a:ext cx="2674500" cy="347092"/>
              <a:chOff x="5240741" y="4733528"/>
              <a:chExt cx="2674500" cy="347092"/>
            </a:xfrm>
          </p:grpSpPr>
          <p:sp>
            <p:nvSpPr>
              <p:cNvPr id="125" name="Rectangle 8"/>
              <p:cNvSpPr>
                <a:spLocks noChangeArrowheads="1"/>
              </p:cNvSpPr>
              <p:nvPr/>
            </p:nvSpPr>
            <p:spPr bwMode="auto">
              <a:xfrm>
                <a:off x="5621660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27" name="Rectangle 9"/>
              <p:cNvSpPr>
                <a:spLocks noChangeArrowheads="1"/>
              </p:cNvSpPr>
              <p:nvPr/>
            </p:nvSpPr>
            <p:spPr bwMode="auto">
              <a:xfrm>
                <a:off x="5240741" y="4733528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8" name="Rectangle 8"/>
              <p:cNvSpPr>
                <a:spLocks noChangeArrowheads="1"/>
              </p:cNvSpPr>
              <p:nvPr/>
            </p:nvSpPr>
            <p:spPr bwMode="auto">
              <a:xfrm>
                <a:off x="6383496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29" name="Rectangle 9"/>
              <p:cNvSpPr>
                <a:spLocks noChangeArrowheads="1"/>
              </p:cNvSpPr>
              <p:nvPr/>
            </p:nvSpPr>
            <p:spPr bwMode="auto">
              <a:xfrm>
                <a:off x="6002577" y="4733528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0" name="Rectangle 8"/>
              <p:cNvSpPr>
                <a:spLocks noChangeArrowheads="1"/>
              </p:cNvSpPr>
              <p:nvPr/>
            </p:nvSpPr>
            <p:spPr bwMode="auto">
              <a:xfrm>
                <a:off x="6772487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1" name="Rectangle 8"/>
              <p:cNvSpPr>
                <a:spLocks noChangeArrowheads="1"/>
              </p:cNvSpPr>
              <p:nvPr/>
            </p:nvSpPr>
            <p:spPr bwMode="auto">
              <a:xfrm>
                <a:off x="7534323" y="4733528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2" name="Rectangle 9"/>
              <p:cNvSpPr>
                <a:spLocks noChangeArrowheads="1"/>
              </p:cNvSpPr>
              <p:nvPr/>
            </p:nvSpPr>
            <p:spPr bwMode="auto">
              <a:xfrm>
                <a:off x="7153404" y="4733528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C</a:t>
                </a:r>
              </a:p>
            </p:txBody>
          </p:sp>
        </p:grpSp>
        <p:sp>
          <p:nvSpPr>
            <p:cNvPr id="133" name="Line 91"/>
            <p:cNvSpPr>
              <a:spLocks noChangeShapeType="1"/>
            </p:cNvSpPr>
            <p:nvPr/>
          </p:nvSpPr>
          <p:spPr bwMode="auto">
            <a:xfrm flipH="1">
              <a:off x="5286952" y="4928220"/>
              <a:ext cx="0" cy="31256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63461" y="5233983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return 8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636830" y="3643312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state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48044" y="3623237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Accept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state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7" grpId="0"/>
      <p:bldP spid="108" grpId="0"/>
      <p:bldP spid="111" grpId="0"/>
      <p:bldP spid="113" grpId="0"/>
      <p:bldP spid="114" grpId="0"/>
      <p:bldP spid="1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Interpretation of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DFA represents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characters in pattern that have been matched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cs typeface="맑은 고딕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731696" y="2445139"/>
            <a:ext cx="6073012" cy="1544960"/>
            <a:chOff x="920914" y="4149079"/>
            <a:chExt cx="7520850" cy="1905001"/>
          </a:xfrm>
        </p:grpSpPr>
        <p:sp>
          <p:nvSpPr>
            <p:cNvPr id="151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2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4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55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56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57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58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Line 18"/>
            <p:cNvSpPr>
              <a:spLocks noChangeShapeType="1"/>
            </p:cNvSpPr>
            <p:nvPr/>
          </p:nvSpPr>
          <p:spPr bwMode="auto">
            <a:xfrm>
              <a:off x="63843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 flipV="1">
              <a:off x="7413064" y="5266678"/>
              <a:ext cx="668700" cy="12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66" name="AutoShape 21"/>
            <p:cNvCxnSpPr>
              <a:cxnSpLocks noChangeShapeType="1"/>
              <a:stCxn id="154" idx="0"/>
              <a:endCxn id="152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22"/>
            <p:cNvCxnSpPr>
              <a:cxnSpLocks noChangeShapeType="1"/>
              <a:stCxn id="156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23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24"/>
            <p:cNvCxnSpPr>
              <a:cxnSpLocks noChangeShapeType="1"/>
            </p:cNvCxnSpPr>
            <p:nvPr/>
          </p:nvCxnSpPr>
          <p:spPr bwMode="auto">
            <a:xfrm rot="5400000" flipH="1">
              <a:off x="6284714" y="3012430"/>
              <a:ext cx="863600" cy="3136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25"/>
            <p:cNvCxnSpPr>
              <a:cxnSpLocks noChangeShapeType="1"/>
              <a:endCxn id="152" idx="7"/>
            </p:cNvCxnSpPr>
            <p:nvPr/>
          </p:nvCxnSpPr>
          <p:spPr bwMode="auto">
            <a:xfrm rot="10800000" flipV="1">
              <a:off x="2216843" y="4149079"/>
              <a:ext cx="2931222" cy="9798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26"/>
            <p:cNvCxnSpPr>
              <a:cxnSpLocks noChangeShapeType="1"/>
              <a:stCxn id="156" idx="4"/>
              <a:endCxn id="155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27"/>
            <p:cNvCxnSpPr>
              <a:cxnSpLocks noChangeShapeType="1"/>
            </p:cNvCxnSpPr>
            <p:nvPr/>
          </p:nvCxnSpPr>
          <p:spPr bwMode="auto">
            <a:xfrm rot="5400000">
              <a:off x="6754614" y="4523730"/>
              <a:ext cx="520700" cy="25400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28"/>
            <p:cNvCxnSpPr>
              <a:cxnSpLocks noChangeShapeType="1"/>
              <a:endCxn id="153" idx="4"/>
            </p:cNvCxnSpPr>
            <p:nvPr/>
          </p:nvCxnSpPr>
          <p:spPr bwMode="auto">
            <a:xfrm rot="10800000">
              <a:off x="3118264" y="5436180"/>
              <a:ext cx="2639400" cy="6179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5" name="Text Box 30"/>
            <p:cNvSpPr txBox="1">
              <a:spLocks noChangeArrowheads="1"/>
            </p:cNvSpPr>
            <p:nvPr/>
          </p:nvSpPr>
          <p:spPr bwMode="auto">
            <a:xfrm>
              <a:off x="75705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7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65799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1" name="Text Box 38"/>
            <p:cNvSpPr txBox="1">
              <a:spLocks noChangeArrowheads="1"/>
            </p:cNvSpPr>
            <p:nvPr/>
          </p:nvSpPr>
          <p:spPr bwMode="auto">
            <a:xfrm>
              <a:off x="7744256" y="443477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2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4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5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6" name="Text Box 38"/>
            <p:cNvSpPr txBox="1">
              <a:spLocks noChangeArrowheads="1"/>
            </p:cNvSpPr>
            <p:nvPr/>
          </p:nvSpPr>
          <p:spPr bwMode="auto">
            <a:xfrm>
              <a:off x="7631324" y="565511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7" name="자유형 186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100863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9944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5340411" y="4684792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4959493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4578575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4197657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3816738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3437205" y="4684792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056288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2675369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3056288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3437205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3816738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4197657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4578575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4" name="Line 26"/>
          <p:cNvSpPr>
            <a:spLocks noChangeShapeType="1"/>
          </p:cNvSpPr>
          <p:nvPr/>
        </p:nvSpPr>
        <p:spPr bwMode="auto">
          <a:xfrm>
            <a:off x="4959493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5340411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5719944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>
            <a:off x="6100863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6481781" y="5622874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6100863" y="5622874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</a:t>
            </a:r>
          </a:p>
        </p:txBody>
      </p:sp>
      <p:sp>
        <p:nvSpPr>
          <p:cNvPr id="111" name="Rectangle 13"/>
          <p:cNvSpPr>
            <a:spLocks noChangeArrowheads="1"/>
          </p:cNvSpPr>
          <p:nvPr/>
        </p:nvSpPr>
        <p:spPr bwMode="auto">
          <a:xfrm>
            <a:off x="5719945" y="5622874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5339026" y="5622874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4959493" y="5622874"/>
            <a:ext cx="379533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4578576" y="5622874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197657" y="5622874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>
            <a:off x="4578576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>
            <a:off x="4959493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5339026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19" name="Line 24"/>
          <p:cNvSpPr>
            <a:spLocks noChangeShapeType="1"/>
          </p:cNvSpPr>
          <p:nvPr/>
        </p:nvSpPr>
        <p:spPr bwMode="auto">
          <a:xfrm>
            <a:off x="5719945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20" name="Line 25"/>
          <p:cNvSpPr>
            <a:spLocks noChangeShapeType="1"/>
          </p:cNvSpPr>
          <p:nvPr/>
        </p:nvSpPr>
        <p:spPr bwMode="auto">
          <a:xfrm>
            <a:off x="6100863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21" name="Line 26"/>
          <p:cNvSpPr>
            <a:spLocks noChangeShapeType="1"/>
          </p:cNvSpPr>
          <p:nvPr/>
        </p:nvSpPr>
        <p:spPr bwMode="auto">
          <a:xfrm>
            <a:off x="6481781" y="5622874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36" name="Line 91"/>
          <p:cNvSpPr>
            <a:spLocks noChangeShapeType="1"/>
          </p:cNvSpPr>
          <p:nvPr/>
        </p:nvSpPr>
        <p:spPr bwMode="auto">
          <a:xfrm flipH="1" flipV="1">
            <a:off x="1440269" y="4869160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396746" y="4561383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 flipH="1" flipV="1">
            <a:off x="3064679" y="5855521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021156" y="554774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pattern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0" name="Line 91"/>
          <p:cNvSpPr>
            <a:spLocks noChangeShapeType="1"/>
          </p:cNvSpPr>
          <p:nvPr/>
        </p:nvSpPr>
        <p:spPr bwMode="auto">
          <a:xfrm flipV="1">
            <a:off x="5909152" y="4255094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201179" y="2206732"/>
            <a:ext cx="88036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 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46904" y="514692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Suffix of text[8]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697048" y="4631870"/>
            <a:ext cx="3403813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4116054" y="5558744"/>
            <a:ext cx="1984807" cy="44733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4741427" y="609376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Prefix of pattern[]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1" name="Rectangle 8"/>
          <p:cNvSpPr>
            <a:spLocks noChangeArrowheads="1"/>
          </p:cNvSpPr>
          <p:nvPr/>
        </p:nvSpPr>
        <p:spPr bwMode="auto">
          <a:xfrm>
            <a:off x="6862699" y="4684792"/>
            <a:ext cx="380918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</a:t>
            </a:r>
          </a:p>
        </p:txBody>
      </p:sp>
      <p:sp>
        <p:nvSpPr>
          <p:cNvPr id="192" name="Rectangle 9"/>
          <p:cNvSpPr>
            <a:spLocks noChangeArrowheads="1"/>
          </p:cNvSpPr>
          <p:nvPr/>
        </p:nvSpPr>
        <p:spPr bwMode="auto">
          <a:xfrm>
            <a:off x="6481780" y="4684792"/>
            <a:ext cx="380919" cy="3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</a:t>
            </a:r>
          </a:p>
        </p:txBody>
      </p:sp>
      <p:sp>
        <p:nvSpPr>
          <p:cNvPr id="193" name="Line 28"/>
          <p:cNvSpPr>
            <a:spLocks noChangeShapeType="1"/>
          </p:cNvSpPr>
          <p:nvPr/>
        </p:nvSpPr>
        <p:spPr bwMode="auto">
          <a:xfrm>
            <a:off x="6481780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  <p:sp>
        <p:nvSpPr>
          <p:cNvPr id="194" name="Line 29"/>
          <p:cNvSpPr>
            <a:spLocks noChangeShapeType="1"/>
          </p:cNvSpPr>
          <p:nvPr/>
        </p:nvSpPr>
        <p:spPr bwMode="auto">
          <a:xfrm>
            <a:off x="6862699" y="4684792"/>
            <a:ext cx="0" cy="347092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Prefix/Suffix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/ Suffix of a Text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5289" y="1614497"/>
            <a:ext cx="45365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bananada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35289" y="2241550"/>
          <a:ext cx="45365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322957093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96039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Suffix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4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7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1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5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9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8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bananada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779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32338" y="2712910"/>
            <a:ext cx="1440160" cy="3573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61595" y="2732925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91750" y="3473565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635896" y="3926337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785507" y="4264538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930555" y="4669553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46463" y="506794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038463" y="5033949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208537" y="465560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41362" y="430324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452401" y="3862384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873102" y="3478592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998099" y="3133152"/>
            <a:ext cx="1440160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35604" y="2812642"/>
            <a:ext cx="1440160" cy="3573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66753" y="3124842"/>
            <a:ext cx="1440160" cy="3573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06355" y="5511114"/>
            <a:ext cx="745433" cy="3602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89691" y="5445407"/>
            <a:ext cx="711696" cy="4080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Line 91"/>
          <p:cNvSpPr>
            <a:spLocks noChangeShapeType="1"/>
          </p:cNvSpPr>
          <p:nvPr/>
        </p:nvSpPr>
        <p:spPr bwMode="auto">
          <a:xfrm flipH="1" flipV="1">
            <a:off x="2096235" y="2899306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8832" y="271324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NULL string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5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all transitions from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j-1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already computed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==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transit to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j+1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cs typeface="맑은 고딕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62209" y="4631403"/>
            <a:ext cx="6073012" cy="1271160"/>
            <a:chOff x="920914" y="4272260"/>
            <a:chExt cx="7520850" cy="1567394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920914" y="5097820"/>
              <a:ext cx="360000" cy="360000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9095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9382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39669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49956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6024364" y="5076180"/>
              <a:ext cx="360000" cy="3600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7053064" y="5076180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8081764" y="507618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287264" y="527938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2282264" y="5273447"/>
              <a:ext cx="656000" cy="5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3285564" y="5273447"/>
              <a:ext cx="681400" cy="59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4314264" y="5278962"/>
              <a:ext cx="68140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V="1">
              <a:off x="5355664" y="5249754"/>
              <a:ext cx="69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7" name="AutoShape 21"/>
            <p:cNvCxnSpPr>
              <a:cxnSpLocks noChangeShapeType="1"/>
              <a:stCxn id="55" idx="0"/>
              <a:endCxn id="53" idx="7"/>
            </p:cNvCxnSpPr>
            <p:nvPr/>
          </p:nvCxnSpPr>
          <p:spPr bwMode="auto">
            <a:xfrm rot="16200000" flipH="1" flipV="1">
              <a:off x="3155543" y="4137479"/>
              <a:ext cx="52721" cy="1930121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2"/>
            <p:cNvCxnSpPr>
              <a:cxnSpLocks noChangeShapeType="1"/>
              <a:stCxn id="57" idx="0"/>
            </p:cNvCxnSpPr>
            <p:nvPr/>
          </p:nvCxnSpPr>
          <p:spPr bwMode="auto">
            <a:xfrm rot="16200000" flipV="1">
              <a:off x="4945964" y="3817780"/>
              <a:ext cx="520700" cy="199610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23"/>
            <p:cNvCxnSpPr>
              <a:cxnSpLocks noChangeShapeType="1"/>
              <a:endCxn id="53" idx="7"/>
            </p:cNvCxnSpPr>
            <p:nvPr/>
          </p:nvCxnSpPr>
          <p:spPr bwMode="auto">
            <a:xfrm rot="10800000" flipV="1">
              <a:off x="2216843" y="4555479"/>
              <a:ext cx="1978722" cy="5734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26"/>
            <p:cNvCxnSpPr>
              <a:cxnSpLocks noChangeShapeType="1"/>
              <a:stCxn id="57" idx="4"/>
              <a:endCxn id="56" idx="4"/>
            </p:cNvCxnSpPr>
            <p:nvPr/>
          </p:nvCxnSpPr>
          <p:spPr bwMode="auto">
            <a:xfrm rot="5400000">
              <a:off x="5690014" y="4921830"/>
              <a:ext cx="12700" cy="1028700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4237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499680" y="4896988"/>
              <a:ext cx="2968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3431494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2452489" y="4928543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0" name="Text Box 34"/>
            <p:cNvSpPr txBox="1">
              <a:spLocks noChangeArrowheads="1"/>
            </p:cNvSpPr>
            <p:nvPr/>
          </p:nvSpPr>
          <p:spPr bwMode="auto">
            <a:xfrm>
              <a:off x="4490227" y="491140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5787616" y="462545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4" name="Text Box 38"/>
            <p:cNvSpPr txBox="1">
              <a:spLocks noChangeArrowheads="1"/>
            </p:cNvSpPr>
            <p:nvPr/>
          </p:nvSpPr>
          <p:spPr bwMode="auto">
            <a:xfrm>
              <a:off x="1916561" y="427226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5" name="Text Box 38"/>
            <p:cNvSpPr txBox="1">
              <a:spLocks noChangeArrowheads="1"/>
            </p:cNvSpPr>
            <p:nvPr/>
          </p:nvSpPr>
          <p:spPr bwMode="auto">
            <a:xfrm>
              <a:off x="3649637" y="4692739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5499680" y="5501100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1825231" y="4610814"/>
              <a:ext cx="443874" cy="476631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31692" y="4293096"/>
            <a:ext cx="88036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 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63623" y="5119150"/>
            <a:ext cx="560175" cy="338554"/>
            <a:chOff x="5863623" y="5119150"/>
            <a:chExt cx="560175" cy="338554"/>
          </a:xfrm>
        </p:grpSpPr>
        <p:sp>
          <p:nvSpPr>
            <p:cNvPr id="91" name="Line 17"/>
            <p:cNvSpPr>
              <a:spLocks noChangeShapeType="1"/>
            </p:cNvSpPr>
            <p:nvPr/>
          </p:nvSpPr>
          <p:spPr bwMode="auto">
            <a:xfrm flipV="1">
              <a:off x="5863623" y="5432505"/>
              <a:ext cx="560175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Text Box 31"/>
            <p:cNvSpPr txBox="1">
              <a:spLocks noChangeArrowheads="1"/>
            </p:cNvSpPr>
            <p:nvPr/>
          </p:nvSpPr>
          <p:spPr bwMode="auto">
            <a:xfrm>
              <a:off x="5959412" y="511915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64047" y="385742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!=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which state to transit?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cs typeface="맑은 고딕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64047" y="3857426"/>
            <a:ext cx="7271173" cy="2461586"/>
            <a:chOff x="264047" y="3857426"/>
            <a:chExt cx="7271173" cy="2461586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462209" y="5300934"/>
              <a:ext cx="290696" cy="291961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2260534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91199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3921864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4752529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583194" y="5283384"/>
              <a:ext cx="290696" cy="29196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6413859" y="5283384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7244524" y="5283384"/>
              <a:ext cx="290696" cy="2919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58033" y="5448179"/>
              <a:ext cx="492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2561486" y="5443368"/>
              <a:ext cx="529713" cy="4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3371640" y="5443368"/>
              <a:ext cx="550224" cy="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4202305" y="5447840"/>
              <a:ext cx="550224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 flipV="1">
              <a:off x="5043226" y="5424153"/>
              <a:ext cx="560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71" name="AutoShape 21"/>
            <p:cNvCxnSpPr>
              <a:cxnSpLocks noChangeShapeType="1"/>
              <a:stCxn id="44" idx="0"/>
              <a:endCxn id="42" idx="7"/>
            </p:cNvCxnSpPr>
            <p:nvPr/>
          </p:nvCxnSpPr>
          <p:spPr bwMode="auto">
            <a:xfrm rot="16200000" flipH="1" flipV="1">
              <a:off x="3266557" y="4525485"/>
              <a:ext cx="42757" cy="1558554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 Box 29"/>
            <p:cNvSpPr txBox="1">
              <a:spLocks noChangeArrowheads="1"/>
            </p:cNvSpPr>
            <p:nvPr/>
          </p:nvSpPr>
          <p:spPr bwMode="auto">
            <a:xfrm>
              <a:off x="1868276" y="5163650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5159517" y="5138059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3489477" y="5163650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2698941" y="5163650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4" name="Text Box 34"/>
            <p:cNvSpPr txBox="1">
              <a:spLocks noChangeArrowheads="1"/>
            </p:cNvSpPr>
            <p:nvPr/>
          </p:nvSpPr>
          <p:spPr bwMode="auto">
            <a:xfrm>
              <a:off x="4344394" y="5149748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2266184" y="4631403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3665626" y="4972412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2192436" y="4905971"/>
              <a:ext cx="358424" cy="386549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863623" y="5119150"/>
              <a:ext cx="560175" cy="338554"/>
              <a:chOff x="5863623" y="5119150"/>
              <a:chExt cx="560175" cy="338554"/>
            </a:xfrm>
          </p:grpSpPr>
          <p:sp>
            <p:nvSpPr>
              <p:cNvPr id="102" name="Line 17"/>
              <p:cNvSpPr>
                <a:spLocks noChangeShapeType="1"/>
              </p:cNvSpPr>
              <p:nvPr/>
            </p:nvSpPr>
            <p:spPr bwMode="auto">
              <a:xfrm flipV="1">
                <a:off x="5863623" y="5432505"/>
                <a:ext cx="560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Text Box 31"/>
              <p:cNvSpPr txBox="1">
                <a:spLocks noChangeArrowheads="1"/>
              </p:cNvSpPr>
              <p:nvPr/>
            </p:nvSpPr>
            <p:spPr bwMode="auto">
              <a:xfrm>
                <a:off x="5959412" y="51191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525433" y="4575581"/>
              <a:ext cx="1203110" cy="707803"/>
              <a:chOff x="4525433" y="4575581"/>
              <a:chExt cx="1203110" cy="707803"/>
            </a:xfrm>
          </p:grpSpPr>
          <p:cxnSp>
            <p:nvCxnSpPr>
              <p:cNvPr id="73" name="AutoShape 22"/>
              <p:cNvCxnSpPr>
                <a:cxnSpLocks noChangeShapeType="1"/>
                <a:stCxn id="46" idx="0"/>
              </p:cNvCxnSpPr>
              <p:nvPr/>
            </p:nvCxnSpPr>
            <p:spPr bwMode="auto">
              <a:xfrm rot="16200000" flipV="1">
                <a:off x="5045005" y="4599846"/>
                <a:ext cx="514697" cy="852379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Text Box 38"/>
              <p:cNvSpPr txBox="1">
                <a:spLocks noChangeArrowheads="1"/>
              </p:cNvSpPr>
              <p:nvPr/>
            </p:nvSpPr>
            <p:spPr bwMode="auto">
              <a:xfrm>
                <a:off x="5398392" y="4787896"/>
                <a:ext cx="239724" cy="2745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04" name="Text Box 38"/>
              <p:cNvSpPr txBox="1">
                <a:spLocks noChangeArrowheads="1"/>
              </p:cNvSpPr>
              <p:nvPr/>
            </p:nvSpPr>
            <p:spPr bwMode="auto">
              <a:xfrm>
                <a:off x="4525433" y="4575581"/>
                <a:ext cx="29687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?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521484" y="5575346"/>
              <a:ext cx="1207058" cy="743666"/>
              <a:chOff x="4521484" y="5575346"/>
              <a:chExt cx="1207058" cy="743666"/>
            </a:xfrm>
          </p:grpSpPr>
          <p:cxnSp>
            <p:nvCxnSpPr>
              <p:cNvPr id="76" name="AutoShape 26"/>
              <p:cNvCxnSpPr>
                <a:cxnSpLocks noChangeShapeType="1"/>
                <a:stCxn id="46" idx="4"/>
              </p:cNvCxnSpPr>
              <p:nvPr/>
            </p:nvCxnSpPr>
            <p:spPr bwMode="auto">
              <a:xfrm rot="5400000">
                <a:off x="5036556" y="5436667"/>
                <a:ext cx="553308" cy="830665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8" name="Text Box 38"/>
              <p:cNvSpPr txBox="1">
                <a:spLocks noChangeArrowheads="1"/>
              </p:cNvSpPr>
              <p:nvPr/>
            </p:nvSpPr>
            <p:spPr bwMode="auto">
              <a:xfrm>
                <a:off x="5323313" y="5795725"/>
                <a:ext cx="239724" cy="2745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105" name="Text Box 38"/>
              <p:cNvSpPr txBox="1">
                <a:spLocks noChangeArrowheads="1"/>
              </p:cNvSpPr>
              <p:nvPr/>
            </p:nvSpPr>
            <p:spPr bwMode="auto">
              <a:xfrm>
                <a:off x="4521484" y="5980458"/>
                <a:ext cx="296876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?</a:t>
                </a: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931692" y="4293096"/>
              <a:ext cx="880369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State 5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4047" y="3857426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Pattern: </a:t>
              </a:r>
              <a:r>
                <a:rPr lang="en-US" altLang="ko-KR" dirty="0">
                  <a:latin typeface="Consolas" panose="020B0609020204030204" pitchFamily="49" charset="0"/>
                </a:rPr>
                <a:t>ABABA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dirty="0">
                  <a:latin typeface="Consolas" panose="020B0609020204030204" pitchFamily="49" charset="0"/>
                </a:rPr>
                <a:t>A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8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cs typeface="맑은 고딕"/>
            </a:endParaRPr>
          </a:p>
        </p:txBody>
      </p:sp>
      <p:sp>
        <p:nvSpPr>
          <p:cNvPr id="92" name="Line 91"/>
          <p:cNvSpPr>
            <a:spLocks noChangeShapeType="1"/>
          </p:cNvSpPr>
          <p:nvPr/>
        </p:nvSpPr>
        <p:spPr bwMode="auto">
          <a:xfrm flipH="1" flipV="1">
            <a:off x="1597504" y="1927754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553981" y="1619977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0" name="Line 91"/>
          <p:cNvSpPr>
            <a:spLocks noChangeShapeType="1"/>
          </p:cNvSpPr>
          <p:nvPr/>
        </p:nvSpPr>
        <p:spPr bwMode="auto">
          <a:xfrm flipV="1">
            <a:off x="6447308" y="1179167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78391" y="2230096"/>
            <a:ext cx="3841543" cy="458338"/>
            <a:chOff x="3178391" y="2606338"/>
            <a:chExt cx="3841543" cy="458338"/>
          </a:xfrm>
        </p:grpSpPr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6639016" y="268146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6258098" y="268146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877180" y="268146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9" name="Rectangle 14"/>
            <p:cNvSpPr>
              <a:spLocks noChangeArrowheads="1"/>
            </p:cNvSpPr>
            <p:nvPr/>
          </p:nvSpPr>
          <p:spPr bwMode="auto">
            <a:xfrm>
              <a:off x="5496261" y="268146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5116728" y="2681468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4735811" y="2681468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4354892" y="2681468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>
              <a:off x="4735811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5116728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5496261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5877180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6258098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6639016" y="2681468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08" name="Line 91"/>
            <p:cNvSpPr>
              <a:spLocks noChangeShapeType="1"/>
            </p:cNvSpPr>
            <p:nvPr/>
          </p:nvSpPr>
          <p:spPr bwMode="auto">
            <a:xfrm flipH="1" flipV="1">
              <a:off x="3221914" y="2914115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78391" y="2606338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pattern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273289" y="2617338"/>
              <a:ext cx="1984807" cy="447338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32604" y="1690464"/>
            <a:ext cx="4568248" cy="504056"/>
            <a:chOff x="2832604" y="1690464"/>
            <a:chExt cx="4568248" cy="504056"/>
          </a:xfrm>
        </p:grpSpPr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54283" y="1690464"/>
              <a:ext cx="3403813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4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16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013270" y="89173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mismatch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V="1">
            <a:off x="4554940" y="1147963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 flipV="1">
            <a:off x="4554940" y="1376861"/>
            <a:ext cx="1892368" cy="10239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240207" y="904050"/>
            <a:ext cx="20730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Matching start here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Line 91"/>
          <p:cNvSpPr>
            <a:spLocks noChangeShapeType="1"/>
          </p:cNvSpPr>
          <p:nvPr/>
        </p:nvSpPr>
        <p:spPr bwMode="auto">
          <a:xfrm flipH="1" flipV="1">
            <a:off x="1597504" y="4276358"/>
            <a:ext cx="93610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1553981" y="3968581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2832604" y="4039068"/>
            <a:ext cx="4568248" cy="504056"/>
            <a:chOff x="2832604" y="1690464"/>
            <a:chExt cx="4568248" cy="504056"/>
          </a:xfrm>
        </p:grpSpPr>
        <p:sp>
          <p:nvSpPr>
            <p:cNvPr id="158" name="Rectangle 8"/>
            <p:cNvSpPr>
              <a:spLocks noChangeArrowheads="1"/>
            </p:cNvSpPr>
            <p:nvPr/>
          </p:nvSpPr>
          <p:spPr bwMode="auto">
            <a:xfrm>
              <a:off x="625809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9" name="Rectangle 9"/>
            <p:cNvSpPr>
              <a:spLocks noChangeArrowheads="1"/>
            </p:cNvSpPr>
            <p:nvPr/>
          </p:nvSpPr>
          <p:spPr bwMode="auto">
            <a:xfrm>
              <a:off x="5877179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0" name="Rectangle 10"/>
            <p:cNvSpPr>
              <a:spLocks noChangeArrowheads="1"/>
            </p:cNvSpPr>
            <p:nvPr/>
          </p:nvSpPr>
          <p:spPr bwMode="auto">
            <a:xfrm>
              <a:off x="5497646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5116728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4735810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3" name="Rectangle 13"/>
            <p:cNvSpPr>
              <a:spLocks noChangeArrowheads="1"/>
            </p:cNvSpPr>
            <p:nvPr/>
          </p:nvSpPr>
          <p:spPr bwMode="auto">
            <a:xfrm>
              <a:off x="4354892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4" name="Rectangle 14"/>
            <p:cNvSpPr>
              <a:spLocks noChangeArrowheads="1"/>
            </p:cNvSpPr>
            <p:nvPr/>
          </p:nvSpPr>
          <p:spPr bwMode="auto">
            <a:xfrm>
              <a:off x="3973973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5" name="Rectangle 15"/>
            <p:cNvSpPr>
              <a:spLocks noChangeArrowheads="1"/>
            </p:cNvSpPr>
            <p:nvPr/>
          </p:nvSpPr>
          <p:spPr bwMode="auto">
            <a:xfrm>
              <a:off x="3594440" y="17433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6" name="Rectangle 16"/>
            <p:cNvSpPr>
              <a:spLocks noChangeArrowheads="1"/>
            </p:cNvSpPr>
            <p:nvPr/>
          </p:nvSpPr>
          <p:spPr bwMode="auto">
            <a:xfrm>
              <a:off x="3213523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167" name="Rectangle 17"/>
            <p:cNvSpPr>
              <a:spLocks noChangeArrowheads="1"/>
            </p:cNvSpPr>
            <p:nvPr/>
          </p:nvSpPr>
          <p:spPr bwMode="auto">
            <a:xfrm>
              <a:off x="2832604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>
              <a:off x="321352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>
              <a:off x="359444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0" name="Line 23"/>
            <p:cNvSpPr>
              <a:spLocks noChangeShapeType="1"/>
            </p:cNvSpPr>
            <p:nvPr/>
          </p:nvSpPr>
          <p:spPr bwMode="auto">
            <a:xfrm>
              <a:off x="3973973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1" name="Line 24"/>
            <p:cNvSpPr>
              <a:spLocks noChangeShapeType="1"/>
            </p:cNvSpPr>
            <p:nvPr/>
          </p:nvSpPr>
          <p:spPr bwMode="auto">
            <a:xfrm>
              <a:off x="4354892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2" name="Line 25"/>
            <p:cNvSpPr>
              <a:spLocks noChangeShapeType="1"/>
            </p:cNvSpPr>
            <p:nvPr/>
          </p:nvSpPr>
          <p:spPr bwMode="auto">
            <a:xfrm>
              <a:off x="4735810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511672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497646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5" name="Line 28"/>
            <p:cNvSpPr>
              <a:spLocks noChangeShapeType="1"/>
            </p:cNvSpPr>
            <p:nvPr/>
          </p:nvSpPr>
          <p:spPr bwMode="auto">
            <a:xfrm>
              <a:off x="5877179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6" name="Line 29"/>
            <p:cNvSpPr>
              <a:spLocks noChangeShapeType="1"/>
            </p:cNvSpPr>
            <p:nvPr/>
          </p:nvSpPr>
          <p:spPr bwMode="auto">
            <a:xfrm>
              <a:off x="6258098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854283" y="1690464"/>
              <a:ext cx="3403813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Rectangle 8"/>
            <p:cNvSpPr>
              <a:spLocks noChangeArrowheads="1"/>
            </p:cNvSpPr>
            <p:nvPr/>
          </p:nvSpPr>
          <p:spPr bwMode="auto">
            <a:xfrm>
              <a:off x="7019934" y="17433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9" name="Rectangle 9"/>
            <p:cNvSpPr>
              <a:spLocks noChangeArrowheads="1"/>
            </p:cNvSpPr>
            <p:nvPr/>
          </p:nvSpPr>
          <p:spPr bwMode="auto">
            <a:xfrm>
              <a:off x="6639015" y="17433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80" name="Line 28"/>
            <p:cNvSpPr>
              <a:spLocks noChangeShapeType="1"/>
            </p:cNvSpPr>
            <p:nvPr/>
          </p:nvSpPr>
          <p:spPr bwMode="auto">
            <a:xfrm>
              <a:off x="6639015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81" name="Line 29"/>
            <p:cNvSpPr>
              <a:spLocks noChangeShapeType="1"/>
            </p:cNvSpPr>
            <p:nvPr/>
          </p:nvSpPr>
          <p:spPr bwMode="auto">
            <a:xfrm>
              <a:off x="7019934" y="17433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83" name="Line 91"/>
          <p:cNvSpPr>
            <a:spLocks noChangeShapeType="1"/>
          </p:cNvSpPr>
          <p:nvPr/>
        </p:nvSpPr>
        <p:spPr bwMode="auto">
          <a:xfrm flipV="1">
            <a:off x="4926269" y="3494585"/>
            <a:ext cx="1249" cy="460177"/>
          </a:xfrm>
          <a:prstGeom prst="line">
            <a:avLst/>
          </a:prstGeom>
          <a:noFill/>
          <a:ln w="15875">
            <a:solidFill>
              <a:srgbClr val="FF000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" name="Line 91"/>
          <p:cNvSpPr>
            <a:spLocks noChangeShapeType="1"/>
          </p:cNvSpPr>
          <p:nvPr/>
        </p:nvSpPr>
        <p:spPr bwMode="auto">
          <a:xfrm flipH="1">
            <a:off x="4937760" y="3735703"/>
            <a:ext cx="1509546" cy="8524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12762" y="3219841"/>
            <a:ext cx="49552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Roll back: Next matching start here from state 0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7354957" y="1908313"/>
            <a:ext cx="805201" cy="2315817"/>
          </a:xfrm>
          <a:custGeom>
            <a:avLst/>
            <a:gdLst>
              <a:gd name="connsiteX0" fmla="*/ 0 w 805201"/>
              <a:gd name="connsiteY0" fmla="*/ 0 h 2315817"/>
              <a:gd name="connsiteX1" fmla="*/ 805069 w 805201"/>
              <a:gd name="connsiteY1" fmla="*/ 1083365 h 2315817"/>
              <a:gd name="connsiteX2" fmla="*/ 49695 w 805201"/>
              <a:gd name="connsiteY2" fmla="*/ 2315817 h 2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01" h="2315817">
                <a:moveTo>
                  <a:pt x="0" y="0"/>
                </a:moveTo>
                <a:cubicBezTo>
                  <a:pt x="398393" y="348698"/>
                  <a:pt x="796787" y="697396"/>
                  <a:pt x="805069" y="1083365"/>
                </a:cubicBezTo>
                <a:cubicBezTo>
                  <a:pt x="813351" y="1469334"/>
                  <a:pt x="431523" y="1892575"/>
                  <a:pt x="49695" y="231581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7846233" y="2912332"/>
            <a:ext cx="9509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roll-back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 rot="16200000">
            <a:off x="5387392" y="3958170"/>
            <a:ext cx="285750" cy="1455658"/>
          </a:xfrm>
          <a:prstGeom prst="leftBrace">
            <a:avLst>
              <a:gd name="adj1" fmla="val 74420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697" y="4827683"/>
            <a:ext cx="69614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as  </a:t>
            </a:r>
            <a:r>
              <a:rPr lang="en-US" altLang="ko-KR" sz="1600" i="1" dirty="0">
                <a:latin typeface="Consolas" panose="020B0609020204030204" pitchFamily="49" charset="0"/>
              </a:rPr>
              <a:t>pattern[</a:t>
            </a:r>
            <a:r>
              <a:rPr lang="en-US" altLang="ko-KR" sz="1600" i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i="1" dirty="0">
                <a:latin typeface="Consolas" panose="020B0609020204030204" pitchFamily="49" charset="0"/>
              </a:rPr>
              <a:t>] ~ pattern[j-1]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Roll-back and transit to some state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matching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ko-KR" dirty="0">
                <a:latin typeface="Consolas" panose="020B0609020204030204" pitchFamily="49" charset="0"/>
              </a:rPr>
              <a:t>pattern[1] ~ pattern[j-1]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state 0 on DFA.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to the next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DFA[′A′][X]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mismatched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′A′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88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!=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last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j-1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of input text are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DFA[c][j]: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DFA from state 0 and let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current state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DFA[c][j] = DFA[c][X]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String Matching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Substring search</a:t>
            </a:r>
          </a:p>
          <a:p>
            <a:pPr lvl="1"/>
            <a:r>
              <a:rPr lang="en-US" altLang="ko-KR" dirty="0"/>
              <a:t>Find a pattern of length </a:t>
            </a:r>
            <a:r>
              <a:rPr lang="en-US" altLang="ko-KR" i="1" dirty="0"/>
              <a:t>M</a:t>
            </a:r>
            <a:r>
              <a:rPr lang="en-US" altLang="ko-KR" dirty="0"/>
              <a:t> in a text of length </a:t>
            </a:r>
            <a:r>
              <a:rPr lang="en-US" altLang="ko-KR" i="1" dirty="0"/>
              <a:t>N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(typically </a:t>
            </a:r>
            <a:r>
              <a:rPr lang="en-US" altLang="ko-KR" i="1" dirty="0"/>
              <a:t>N</a:t>
            </a:r>
            <a:r>
              <a:rPr lang="en-US" altLang="ko-KR" dirty="0"/>
              <a:t> ≫</a:t>
            </a:r>
            <a:r>
              <a:rPr lang="en-US" altLang="ko-KR" i="1" dirty="0"/>
              <a:t>M</a:t>
            </a:r>
            <a:r>
              <a:rPr lang="en-US" altLang="ko-KR" dirty="0"/>
              <a:t>)</a:t>
            </a:r>
          </a:p>
          <a:p>
            <a:pPr lvl="1"/>
            <a:endParaRPr lang="en-US" altLang="ko-KR" i="1" dirty="0">
              <a:solidFill>
                <a:srgbClr val="0070C0"/>
              </a:solidFill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cs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7176" y="3097458"/>
            <a:ext cx="8259029" cy="1189971"/>
            <a:chOff x="387176" y="3097458"/>
            <a:chExt cx="8259029" cy="118997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762876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381958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T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002425" y="321297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621507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G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240588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L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859671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478752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099219" y="321297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V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18301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I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337383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956465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575546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96013" y="321297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815096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434177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434177" y="3212976"/>
              <a:ext cx="570961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434177" y="3560068"/>
              <a:ext cx="570961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434177" y="3212976"/>
              <a:ext cx="0" cy="34709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815096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196013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575546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956465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337383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718301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4099219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478752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859671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5240588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5621507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6002425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6381958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6762876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7162995" y="3212976"/>
              <a:ext cx="0" cy="34709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8265287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7884368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Q</a:t>
              </a: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7503451" y="321297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K</a:t>
              </a: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7122532" y="321297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7122532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7503451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7884368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8265287" y="321297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1" name="Rectangle 3"/>
            <p:cNvSpPr>
              <a:spLocks noChangeArrowheads="1"/>
            </p:cNvSpPr>
            <p:nvPr/>
          </p:nvSpPr>
          <p:spPr bwMode="auto">
            <a:xfrm>
              <a:off x="2203350" y="394033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1822432" y="3940337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T</a:t>
              </a:r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1442899" y="3940337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1442899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1822432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2203350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7" name="Line 35"/>
            <p:cNvSpPr>
              <a:spLocks noChangeShapeType="1"/>
            </p:cNvSpPr>
            <p:nvPr/>
          </p:nvSpPr>
          <p:spPr bwMode="auto">
            <a:xfrm>
              <a:off x="2603469" y="3940337"/>
              <a:ext cx="0" cy="347092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2943925" y="3940337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K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2563006" y="3940337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563006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2943925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3324842" y="3940337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 flipH="1" flipV="1">
              <a:off x="434147" y="4166321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0624" y="3858544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pattern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>
              <a:off x="1439451" y="3179251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 flipH="1" flipV="1">
              <a:off x="430699" y="3405235"/>
              <a:ext cx="93610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176" y="3097458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text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8" name="Line 91"/>
            <p:cNvSpPr>
              <a:spLocks noChangeShapeType="1"/>
            </p:cNvSpPr>
            <p:nvPr/>
          </p:nvSpPr>
          <p:spPr bwMode="auto">
            <a:xfrm flipH="1" flipV="1">
              <a:off x="6098236" y="3670214"/>
              <a:ext cx="1677279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68162" y="3767082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match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DFA[c][j] = DFA[c][X]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462209" y="5300934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26053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09119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92186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75252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583194" y="5283384"/>
            <a:ext cx="290696" cy="29196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41385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244524" y="5283384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758033" y="5448179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561486" y="5443368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371640" y="5443368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202305" y="5447840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5043226" y="5424153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8" name="AutoShape 21"/>
          <p:cNvCxnSpPr>
            <a:cxnSpLocks noChangeShapeType="1"/>
            <a:stCxn id="8" idx="0"/>
            <a:endCxn id="6" idx="7"/>
          </p:cNvCxnSpPr>
          <p:nvPr/>
        </p:nvCxnSpPr>
        <p:spPr bwMode="auto">
          <a:xfrm rot="16200000" flipH="1" flipV="1">
            <a:off x="3266557" y="4525485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1868276" y="5163650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5159517" y="5138059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489477" y="5163650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2698941" y="5163650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344394" y="5149748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2266184" y="4631403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6" name="자유형 25"/>
          <p:cNvSpPr/>
          <p:nvPr/>
        </p:nvSpPr>
        <p:spPr>
          <a:xfrm>
            <a:off x="2192436" y="4905971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863623" y="5119150"/>
            <a:ext cx="560175" cy="338554"/>
            <a:chOff x="5863623" y="5119150"/>
            <a:chExt cx="560175" cy="338554"/>
          </a:xfrm>
        </p:grpSpPr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V="1">
              <a:off x="5863623" y="5432505"/>
              <a:ext cx="560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5959412" y="511915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25433" y="4575581"/>
            <a:ext cx="1203110" cy="707803"/>
            <a:chOff x="4525433" y="4575581"/>
            <a:chExt cx="1203110" cy="707803"/>
          </a:xfrm>
        </p:grpSpPr>
        <p:cxnSp>
          <p:nvCxnSpPr>
            <p:cNvPr id="35" name="AutoShape 22"/>
            <p:cNvCxnSpPr>
              <a:cxnSpLocks noChangeShapeType="1"/>
              <a:stCxn id="10" idx="0"/>
            </p:cNvCxnSpPr>
            <p:nvPr/>
          </p:nvCxnSpPr>
          <p:spPr bwMode="auto">
            <a:xfrm rot="16200000" flipV="1">
              <a:off x="5045005" y="4599846"/>
              <a:ext cx="514697" cy="85237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398392" y="4787896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4525433" y="4575581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?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21484" y="5575346"/>
            <a:ext cx="1207058" cy="743666"/>
            <a:chOff x="4521484" y="5575346"/>
            <a:chExt cx="1207058" cy="743666"/>
          </a:xfrm>
        </p:grpSpPr>
        <p:cxnSp>
          <p:nvCxnSpPr>
            <p:cNvPr id="32" name="AutoShape 26"/>
            <p:cNvCxnSpPr>
              <a:cxnSpLocks noChangeShapeType="1"/>
              <a:stCxn id="10" idx="4"/>
            </p:cNvCxnSpPr>
            <p:nvPr/>
          </p:nvCxnSpPr>
          <p:spPr bwMode="auto">
            <a:xfrm rot="5400000">
              <a:off x="5036556" y="5436667"/>
              <a:ext cx="553308" cy="830665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5323313" y="5795725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4521484" y="5980458"/>
              <a:ext cx="29687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?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31692" y="4293096"/>
            <a:ext cx="88036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 5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047" y="385742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371876" y="4226758"/>
            <a:ext cx="4964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05882" y="266310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DFA[′A′][5] =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DFA[′B′][5] =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1063" y="6079433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Simulation of “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BABA</a:t>
            </a:r>
            <a:r>
              <a:rPr lang="en-US" altLang="ko-KR" dirty="0">
                <a:latin typeface="Consolas" panose="020B0609020204030204" pitchFamily="49" charset="0"/>
              </a:rPr>
              <a:t>” in A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BABA</a:t>
            </a:r>
            <a:r>
              <a:rPr lang="en-US" altLang="ko-KR" dirty="0">
                <a:latin typeface="Consolas" panose="020B0609020204030204" pitchFamily="49" charset="0"/>
              </a:rPr>
              <a:t>CA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02305" y="267500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DFA[′A′][3] 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25943" y="2675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4218012" y="5457704"/>
            <a:ext cx="550224" cy="339"/>
          </a:xfrm>
          <a:prstGeom prst="line">
            <a:avLst/>
          </a:prstGeom>
          <a:noFill/>
          <a:ln w="47625">
            <a:solidFill>
              <a:schemeClr val="accent6">
                <a:lumMod val="75000"/>
              </a:schemeClr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91" name="AutoShape 21"/>
          <p:cNvCxnSpPr>
            <a:cxnSpLocks noChangeShapeType="1"/>
          </p:cNvCxnSpPr>
          <p:nvPr/>
        </p:nvCxnSpPr>
        <p:spPr bwMode="auto">
          <a:xfrm rot="16200000" flipH="1" flipV="1">
            <a:off x="3234413" y="4527433"/>
            <a:ext cx="42757" cy="1558554"/>
          </a:xfrm>
          <a:prstGeom prst="curvedConnector3">
            <a:avLst>
              <a:gd name="adj1" fmla="val -433603"/>
            </a:avLst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자유형 91"/>
          <p:cNvSpPr/>
          <p:nvPr/>
        </p:nvSpPr>
        <p:spPr>
          <a:xfrm>
            <a:off x="2455498" y="4662911"/>
            <a:ext cx="2069025" cy="605816"/>
          </a:xfrm>
          <a:custGeom>
            <a:avLst/>
            <a:gdLst>
              <a:gd name="connsiteX0" fmla="*/ 2017643 w 2017643"/>
              <a:gd name="connsiteY0" fmla="*/ 53671 h 530749"/>
              <a:gd name="connsiteX1" fmla="*/ 805069 w 2017643"/>
              <a:gd name="connsiteY1" fmla="*/ 43732 h 530749"/>
              <a:gd name="connsiteX2" fmla="*/ 0 w 2017643"/>
              <a:gd name="connsiteY2" fmla="*/ 530749 h 53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643" h="530749">
                <a:moveTo>
                  <a:pt x="2017643" y="53671"/>
                </a:moveTo>
                <a:cubicBezTo>
                  <a:pt x="1579493" y="8945"/>
                  <a:pt x="1141343" y="-35781"/>
                  <a:pt x="805069" y="43732"/>
                </a:cubicBezTo>
                <a:cubicBezTo>
                  <a:pt x="468795" y="123245"/>
                  <a:pt x="234397" y="326997"/>
                  <a:pt x="0" y="530749"/>
                </a:cubicBezTo>
              </a:path>
            </a:pathLst>
          </a:cu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489191" y="5528539"/>
            <a:ext cx="303625" cy="546652"/>
          </a:xfrm>
          <a:custGeom>
            <a:avLst/>
            <a:gdLst>
              <a:gd name="connsiteX0" fmla="*/ 65086 w 303625"/>
              <a:gd name="connsiteY0" fmla="*/ 546652 h 546652"/>
              <a:gd name="connsiteX1" fmla="*/ 15390 w 303625"/>
              <a:gd name="connsiteY1" fmla="*/ 208722 h 546652"/>
              <a:gd name="connsiteX2" fmla="*/ 303625 w 303625"/>
              <a:gd name="connsiteY2" fmla="*/ 0 h 546652"/>
              <a:gd name="connsiteX3" fmla="*/ 303625 w 303625"/>
              <a:gd name="connsiteY3" fmla="*/ 0 h 546652"/>
              <a:gd name="connsiteX4" fmla="*/ 303625 w 303625"/>
              <a:gd name="connsiteY4" fmla="*/ 0 h 5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25" h="546652">
                <a:moveTo>
                  <a:pt x="65086" y="546652"/>
                </a:moveTo>
                <a:cubicBezTo>
                  <a:pt x="20360" y="423241"/>
                  <a:pt x="-24366" y="299831"/>
                  <a:pt x="15390" y="208722"/>
                </a:cubicBezTo>
                <a:cubicBezTo>
                  <a:pt x="55146" y="117613"/>
                  <a:pt x="303625" y="0"/>
                  <a:pt x="303625" y="0"/>
                </a:cubicBezTo>
                <a:lnTo>
                  <a:pt x="303625" y="0"/>
                </a:lnTo>
                <a:lnTo>
                  <a:pt x="303625" y="0"/>
                </a:lnTo>
              </a:path>
            </a:pathLst>
          </a:custGeom>
          <a:noFill/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462209" y="5287448"/>
            <a:ext cx="2998906" cy="877969"/>
            <a:chOff x="1462209" y="5287448"/>
            <a:chExt cx="2998906" cy="877969"/>
          </a:xfrm>
        </p:grpSpPr>
        <p:sp>
          <p:nvSpPr>
            <p:cNvPr id="94" name="Oval 8"/>
            <p:cNvSpPr>
              <a:spLocks noChangeArrowheads="1"/>
            </p:cNvSpPr>
            <p:nvPr/>
          </p:nvSpPr>
          <p:spPr bwMode="auto">
            <a:xfrm>
              <a:off x="3924149" y="5287448"/>
              <a:ext cx="290696" cy="2919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1462209" y="5796085"/>
              <a:ext cx="2998906" cy="369332"/>
              <a:chOff x="1462209" y="5796085"/>
              <a:chExt cx="2998906" cy="369332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>
                <a:off x="1462209" y="5980458"/>
                <a:ext cx="2459655" cy="0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896537" y="5796085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X=3</a:t>
                </a:r>
                <a:endParaRPr lang="ko-KR" altLang="en-US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6025943" y="296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3665626" y="4972412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02305" y="29774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DFA[′B′][3] = </a:t>
            </a: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5807885" y="4793201"/>
            <a:ext cx="230870" cy="538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11752" y="44185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643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90" grpId="0" animBg="1"/>
      <p:bldP spid="92" grpId="0" animBg="1"/>
      <p:bldP spid="93" grpId="0" animBg="1"/>
      <p:bldP spid="99" grpId="0"/>
      <p:bldP spid="102" grpId="0"/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transition: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next char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 != pattern[j]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last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j-1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of input text are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DFA[c][j]: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pattern[j-1]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DFA 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under construction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let the current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transition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: require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steps.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if we maintain state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takes only constant time!</a:t>
            </a:r>
          </a:p>
          <a:p>
            <a:pPr lvl="2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213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state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computing transitions from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 move to the next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j+1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what the new state(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Consolas" panose="020B0609020204030204" pitchFamily="49" charset="0"/>
              </a:rPr>
              <a:t>′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be?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0617" y="3219599"/>
            <a:ext cx="7862766" cy="3056962"/>
            <a:chOff x="889677" y="3562535"/>
            <a:chExt cx="7862766" cy="305696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940824" y="4658409"/>
              <a:ext cx="290696" cy="291961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739149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569814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400479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231144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6061809" y="4640859"/>
              <a:ext cx="290696" cy="2919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892474" y="4640859"/>
              <a:ext cx="290696" cy="29196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723139" y="4640859"/>
              <a:ext cx="290696" cy="29196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36648" y="4805654"/>
              <a:ext cx="492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040101" y="4800843"/>
              <a:ext cx="529713" cy="4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850255" y="4800843"/>
              <a:ext cx="550224" cy="4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80920" y="4805315"/>
              <a:ext cx="550224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5521841" y="4781628"/>
              <a:ext cx="560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8" name="AutoShape 21"/>
            <p:cNvCxnSpPr>
              <a:cxnSpLocks noChangeShapeType="1"/>
              <a:stCxn id="8" idx="0"/>
              <a:endCxn id="6" idx="7"/>
            </p:cNvCxnSpPr>
            <p:nvPr/>
          </p:nvCxnSpPr>
          <p:spPr bwMode="auto">
            <a:xfrm rot="16200000" flipH="1" flipV="1">
              <a:off x="3745172" y="3882960"/>
              <a:ext cx="42757" cy="1558554"/>
            </a:xfrm>
            <a:prstGeom prst="curvedConnector3">
              <a:avLst>
                <a:gd name="adj1" fmla="val -4336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2346891" y="4521125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5638132" y="4495534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3968092" y="4521125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3177556" y="4521125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4823009" y="4507223"/>
              <a:ext cx="239724" cy="274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744799" y="3988878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2671051" y="4263446"/>
              <a:ext cx="358424" cy="386549"/>
            </a:xfrm>
            <a:custGeom>
              <a:avLst/>
              <a:gdLst>
                <a:gd name="connsiteX0" fmla="*/ 477079 w 699386"/>
                <a:gd name="connsiteY0" fmla="*/ 806718 h 806718"/>
                <a:gd name="connsiteX1" fmla="*/ 695740 w 699386"/>
                <a:gd name="connsiteY1" fmla="*/ 339579 h 806718"/>
                <a:gd name="connsiteX2" fmla="*/ 318053 w 699386"/>
                <a:gd name="connsiteY2" fmla="*/ 1648 h 806718"/>
                <a:gd name="connsiteX3" fmla="*/ 0 w 699386"/>
                <a:gd name="connsiteY3" fmla="*/ 478727 h 806718"/>
                <a:gd name="connsiteX4" fmla="*/ 318053 w 699386"/>
                <a:gd name="connsiteY4" fmla="*/ 786840 h 80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86" h="806718">
                  <a:moveTo>
                    <a:pt x="477079" y="806718"/>
                  </a:moveTo>
                  <a:cubicBezTo>
                    <a:pt x="599661" y="640237"/>
                    <a:pt x="722244" y="473757"/>
                    <a:pt x="695740" y="339579"/>
                  </a:cubicBezTo>
                  <a:cubicBezTo>
                    <a:pt x="669236" y="205401"/>
                    <a:pt x="434010" y="-21543"/>
                    <a:pt x="318053" y="1648"/>
                  </a:cubicBezTo>
                  <a:cubicBezTo>
                    <a:pt x="202096" y="24839"/>
                    <a:pt x="0" y="347862"/>
                    <a:pt x="0" y="478727"/>
                  </a:cubicBezTo>
                  <a:cubicBezTo>
                    <a:pt x="0" y="609592"/>
                    <a:pt x="159026" y="698216"/>
                    <a:pt x="318053" y="7868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42238" y="4476625"/>
              <a:ext cx="560175" cy="338554"/>
              <a:chOff x="5863623" y="5119150"/>
              <a:chExt cx="560175" cy="338554"/>
            </a:xfrm>
          </p:grpSpPr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V="1">
                <a:off x="5863623" y="5432505"/>
                <a:ext cx="560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5959412" y="51191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410307" y="3650571"/>
              <a:ext cx="880369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State 6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351" y="3562535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Pattern: </a:t>
              </a:r>
              <a:r>
                <a:rPr lang="en-US" altLang="ko-KR" dirty="0">
                  <a:latin typeface="Consolas" panose="020B0609020204030204" pitchFamily="49" charset="0"/>
                </a:rPr>
                <a:t>ABABAC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730982" y="3918135"/>
              <a:ext cx="633277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89678" y="5436908"/>
              <a:ext cx="4110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Simulation of “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</a:t>
              </a:r>
              <a:r>
                <a:rPr lang="en-US" altLang="ko-KR" dirty="0">
                  <a:latin typeface="Consolas" panose="020B0609020204030204" pitchFamily="49" charset="0"/>
                </a:rPr>
                <a:t>” in A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</a:t>
              </a:r>
              <a:r>
                <a:rPr lang="en-US" altLang="ko-KR" dirty="0">
                  <a:latin typeface="Consolas" panose="020B0609020204030204" pitchFamily="49" charset="0"/>
                </a:rPr>
                <a:t>CA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1940824" y="4644923"/>
              <a:ext cx="2998906" cy="877969"/>
              <a:chOff x="1462209" y="5287448"/>
              <a:chExt cx="2998906" cy="877969"/>
            </a:xfrm>
          </p:grpSpPr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3924149" y="5287448"/>
                <a:ext cx="290696" cy="291961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latin typeface="Arial" panose="020B0604020202020204" pitchFamily="34" charset="0"/>
                  </a:rPr>
                  <a:t>3</a:t>
                </a: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1462209" y="5796085"/>
                <a:ext cx="2998906" cy="369332"/>
                <a:chOff x="1462209" y="5796085"/>
                <a:chExt cx="2998906" cy="369332"/>
              </a:xfrm>
            </p:grpSpPr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1462209" y="5980458"/>
                  <a:ext cx="2459655" cy="0"/>
                </a:xfrm>
                <a:prstGeom prst="straightConnector1">
                  <a:avLst/>
                </a:prstGeom>
                <a:ln w="508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3896537" y="5796085"/>
                  <a:ext cx="564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70C0"/>
                      </a:solidFill>
                      <a:latin typeface="Consolas" panose="020B0609020204030204" pitchFamily="49" charset="0"/>
                    </a:rPr>
                    <a:t>X=3</a:t>
                  </a:r>
                  <a:endParaRPr lang="ko-KR" altLang="en-US" dirty="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4144241" y="4329887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 flipH="1">
              <a:off x="7112722" y="4150676"/>
              <a:ext cx="230870" cy="5385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7142214" y="377603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Consolas" panose="020B0609020204030204" pitchFamily="49" charset="0"/>
                </a:rPr>
                <a:t>j+1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202077" y="4489132"/>
              <a:ext cx="560175" cy="338554"/>
              <a:chOff x="5863623" y="5119150"/>
              <a:chExt cx="560175" cy="338554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 flipV="1">
                <a:off x="5863623" y="5432505"/>
                <a:ext cx="560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Text Box 31"/>
              <p:cNvSpPr txBox="1">
                <a:spLocks noChangeArrowheads="1"/>
              </p:cNvSpPr>
              <p:nvPr/>
            </p:nvSpPr>
            <p:spPr bwMode="auto">
              <a:xfrm>
                <a:off x="5959412" y="51191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</p:grpSp>
        <p:cxnSp>
          <p:nvCxnSpPr>
            <p:cNvPr id="61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5166671" y="362379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963847" y="421856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 rot="5400000">
              <a:off x="5768376" y="4517486"/>
              <a:ext cx="10300" cy="830665"/>
            </a:xfrm>
            <a:prstGeom prst="curved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5847211" y="4275315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5614705" y="4985469"/>
              <a:ext cx="239724" cy="274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ko-KR" sz="1600" dirty="0"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1940824" y="6021288"/>
              <a:ext cx="2459655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67137" y="583022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= ? 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9677" y="6165120"/>
              <a:ext cx="423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Simulation of “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BABAC</a:t>
              </a:r>
              <a:r>
                <a:rPr lang="en-US" altLang="ko-KR" dirty="0">
                  <a:latin typeface="Consolas" panose="020B0609020204030204" pitchFamily="49" charset="0"/>
                </a:rPr>
                <a:t>” in A</a:t>
              </a:r>
              <a:r>
                <a:rPr lang="en-US" altLang="ko-KR" dirty="0">
                  <a:solidFill>
                    <a:srgbClr val="0070C0"/>
                  </a:solidFill>
                  <a:latin typeface="Consolas" panose="020B0609020204030204" pitchFamily="49" charset="0"/>
                </a:rPr>
                <a:t>BABAC</a:t>
              </a:r>
              <a:r>
                <a:rPr lang="en-US" altLang="ko-KR" dirty="0">
                  <a:latin typeface="Consolas" panose="020B0609020204030204" pitchFamily="49" charset="0"/>
                </a:rPr>
                <a:t>A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오른쪽 중괄호 39"/>
            <p:cNvSpPr/>
            <p:nvPr/>
          </p:nvSpPr>
          <p:spPr>
            <a:xfrm>
              <a:off x="5228036" y="5748388"/>
              <a:ext cx="302020" cy="864096"/>
            </a:xfrm>
            <a:prstGeom prst="rightBrace">
              <a:avLst>
                <a:gd name="adj1" fmla="val 55237"/>
                <a:gd name="adj2" fmla="val 510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78176" y="5588602"/>
              <a:ext cx="3174267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requires j+1 steps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But,  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= DFA[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′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][X]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5098774" y="6162261"/>
              <a:ext cx="1878496" cy="457236"/>
            </a:xfrm>
            <a:custGeom>
              <a:avLst/>
              <a:gdLst>
                <a:gd name="connsiteX0" fmla="*/ 1878496 w 1878496"/>
                <a:gd name="connsiteY0" fmla="*/ 0 h 457236"/>
                <a:gd name="connsiteX1" fmla="*/ 864704 w 1878496"/>
                <a:gd name="connsiteY1" fmla="*/ 457200 h 457236"/>
                <a:gd name="connsiteX2" fmla="*/ 0 w 1878496"/>
                <a:gd name="connsiteY2" fmla="*/ 19878 h 45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8496" h="457236">
                  <a:moveTo>
                    <a:pt x="1878496" y="0"/>
                  </a:moveTo>
                  <a:cubicBezTo>
                    <a:pt x="1528141" y="226943"/>
                    <a:pt x="1177787" y="453887"/>
                    <a:pt x="864704" y="457200"/>
                  </a:cubicBezTo>
                  <a:cubicBezTo>
                    <a:pt x="551621" y="460513"/>
                    <a:pt x="275810" y="240195"/>
                    <a:pt x="0" y="1987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234212" y="6242657"/>
            <a:ext cx="220638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′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DFA[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′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′][3] = 0</a:t>
            </a:r>
            <a:endParaRPr lang="ko-KR" alt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xfrm>
            <a:off x="3505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cs typeface="맑은 고딕"/>
              </a:rPr>
              <a:t>20</a:t>
            </a:r>
            <a:endParaRPr lang="ko-KR" altLang="en-US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959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 A Linear Time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case: set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DFA[pattern[j]][j]=j+1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case: Copy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DFA[][X]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DFA[][j]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 dirty="0">
              <a:cs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3648" y="3120489"/>
            <a:ext cx="6336704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DFA[MAX_SIZE][MAX_SIZE];	/* initially all elements are 0 */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R;		/* text character set size */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constructDFA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(char pattern[])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patLength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strlen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(pattern);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DFA[pattern[0]][0] = 1;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for(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X=0, j=1; j&lt;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patLength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j++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for(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c=0; c&lt;R;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c++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)              // copy mismatch cases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    DFA[c][j] = DFA[c][X];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DFA[pattern[j]][j] = j+1;           // copy match case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   X = DFA[pattern[j]][X];             // update X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1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 Example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 dirty="0"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00" y="287204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ABABACA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70537"/>
              </p:ext>
            </p:extLst>
          </p:nvPr>
        </p:nvGraphicFramePr>
        <p:xfrm>
          <a:off x="3256262" y="2447097"/>
          <a:ext cx="3669273" cy="2099465"/>
        </p:xfrm>
        <a:graphic>
          <a:graphicData uri="http://schemas.openxmlformats.org/drawingml/2006/table">
            <a:tbl>
              <a:tblPr/>
              <a:tblGrid>
                <a:gridCol w="407697">
                  <a:extLst>
                    <a:ext uri="{9D8B030D-6E8A-4147-A177-3AD203B41FA5}">
                      <a16:colId xmlns:a16="http://schemas.microsoft.com/office/drawing/2014/main" val="79364598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157945772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818736509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406050477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283252192"/>
                    </a:ext>
                  </a:extLst>
                </a:gridCol>
              </a:tblGrid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87756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0951" y="222335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6456" y="25717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char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3318" y="416432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others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0334" y="176436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DFA[][]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83724" y="26381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0123456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Oval 5"/>
          <p:cNvSpPr>
            <a:spLocks noChangeArrowheads="1"/>
          </p:cNvSpPr>
          <p:nvPr/>
        </p:nvSpPr>
        <p:spPr bwMode="auto">
          <a:xfrm>
            <a:off x="1462209" y="5300934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226053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9" name="Oval 7"/>
          <p:cNvSpPr>
            <a:spLocks noChangeArrowheads="1"/>
          </p:cNvSpPr>
          <p:nvPr/>
        </p:nvSpPr>
        <p:spPr bwMode="auto">
          <a:xfrm>
            <a:off x="309119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6" name="Oval 8"/>
          <p:cNvSpPr>
            <a:spLocks noChangeArrowheads="1"/>
          </p:cNvSpPr>
          <p:nvPr/>
        </p:nvSpPr>
        <p:spPr bwMode="auto">
          <a:xfrm>
            <a:off x="392186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475252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1" name="Oval 10"/>
          <p:cNvSpPr>
            <a:spLocks noChangeArrowheads="1"/>
          </p:cNvSpPr>
          <p:nvPr/>
        </p:nvSpPr>
        <p:spPr bwMode="auto">
          <a:xfrm>
            <a:off x="5583194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" name="Oval 11"/>
          <p:cNvSpPr>
            <a:spLocks noChangeArrowheads="1"/>
          </p:cNvSpPr>
          <p:nvPr/>
        </p:nvSpPr>
        <p:spPr bwMode="auto">
          <a:xfrm>
            <a:off x="6413859" y="5283384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13" name="Oval 12"/>
          <p:cNvSpPr>
            <a:spLocks noChangeArrowheads="1"/>
          </p:cNvSpPr>
          <p:nvPr/>
        </p:nvSpPr>
        <p:spPr bwMode="auto">
          <a:xfrm>
            <a:off x="7244524" y="5283384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05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6BA2167D-9BFA-C549-9231-172F6C6E13F7}"/>
              </a:ext>
            </a:extLst>
          </p:cNvPr>
          <p:cNvSpPr txBox="1"/>
          <p:nvPr/>
        </p:nvSpPr>
        <p:spPr>
          <a:xfrm>
            <a:off x="-5573" y="3952805"/>
            <a:ext cx="333832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extrusionH="76200">
            <a:bevelT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int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patLength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strlen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(pattern);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DFA[pattern[0]][0] = 1;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for(int X=0, j=1; j&lt;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patLength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j++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for(int c=0; c&lt;R; </a:t>
            </a:r>
            <a:r>
              <a:rPr lang="en-US" altLang="ko-KR" sz="1200" dirty="0" err="1">
                <a:latin typeface="Lucida Sans Typewriter" panose="020B0509030504030204" pitchFamily="49" charset="0"/>
                <a:cs typeface="Consolas" panose="020B0609020204030204" pitchFamily="49" charset="0"/>
              </a:rPr>
              <a:t>c++</a:t>
            </a:r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)        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   DFA[c][j] = DFA[c][X];</a:t>
            </a:r>
          </a:p>
          <a:p>
            <a:endParaRPr lang="en-US" altLang="ko-KR" sz="1200" dirty="0">
              <a:latin typeface="Lucida Sans Typewriter" panose="020B05090305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DFA[pattern[j]][j] = j+1;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  X = DFA[pattern[j]][X]; </a:t>
            </a:r>
          </a:p>
          <a:p>
            <a:r>
              <a:rPr lang="en-US" altLang="ko-KR" sz="1200" dirty="0">
                <a:latin typeface="Lucida Sans Typewriter" panose="020B05090305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DFA Construction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Construction: Example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 dirty="0"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00" y="287204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Pattern: </a:t>
            </a:r>
            <a:r>
              <a:rPr lang="en-US" altLang="ko-KR" dirty="0">
                <a:latin typeface="Consolas" panose="020B0609020204030204" pitchFamily="49" charset="0"/>
              </a:rPr>
              <a:t>ABABACA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Group 155"/>
          <p:cNvGraphicFramePr>
            <a:graphicFrameLocks noGrp="1"/>
          </p:cNvGraphicFramePr>
          <p:nvPr/>
        </p:nvGraphicFramePr>
        <p:xfrm>
          <a:off x="3256262" y="2447097"/>
          <a:ext cx="3669273" cy="2099465"/>
        </p:xfrm>
        <a:graphic>
          <a:graphicData uri="http://schemas.openxmlformats.org/drawingml/2006/table">
            <a:tbl>
              <a:tblPr/>
              <a:tblGrid>
                <a:gridCol w="407697">
                  <a:extLst>
                    <a:ext uri="{9D8B030D-6E8A-4147-A177-3AD203B41FA5}">
                      <a16:colId xmlns:a16="http://schemas.microsoft.com/office/drawing/2014/main" val="79364598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1579457720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818736509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406050477"/>
                    </a:ext>
                  </a:extLst>
                </a:gridCol>
                <a:gridCol w="407697">
                  <a:extLst>
                    <a:ext uri="{9D8B030D-6E8A-4147-A177-3AD203B41FA5}">
                      <a16:colId xmlns:a16="http://schemas.microsoft.com/office/drawing/2014/main" val="2283252192"/>
                    </a:ext>
                  </a:extLst>
                </a:gridCol>
              </a:tblGrid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87756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0951" y="222335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6456" y="257178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char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3318" y="416432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others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0334" y="176436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DFA[][]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358" y="2922267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109083" y="2923989"/>
            <a:ext cx="317716" cy="1595514"/>
            <a:chOff x="4751105" y="2392002"/>
            <a:chExt cx="317716" cy="1595514"/>
          </a:xfrm>
        </p:grpSpPr>
        <p:sp>
          <p:nvSpPr>
            <p:cNvPr id="29" name="TextBox 28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51105" y="3211984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1105" y="3618184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59545" y="2981139"/>
            <a:ext cx="317716" cy="1549831"/>
            <a:chOff x="4751105" y="2392002"/>
            <a:chExt cx="317716" cy="1549831"/>
          </a:xfrm>
        </p:grpSpPr>
        <p:sp>
          <p:nvSpPr>
            <p:cNvPr id="34" name="TextBox 33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649" name="그룹 27648"/>
          <p:cNvGrpSpPr/>
          <p:nvPr/>
        </p:nvGrpSpPr>
        <p:grpSpPr>
          <a:xfrm>
            <a:off x="3321487" y="4769148"/>
            <a:ext cx="716409" cy="369332"/>
            <a:chOff x="4344234" y="4238883"/>
            <a:chExt cx="716409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4742927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4234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109083" y="3325499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7652" name="그룹 27651"/>
          <p:cNvGrpSpPr/>
          <p:nvPr/>
        </p:nvGrpSpPr>
        <p:grpSpPr>
          <a:xfrm>
            <a:off x="4271361" y="1777750"/>
            <a:ext cx="2016842" cy="690645"/>
            <a:chOff x="5294108" y="1247485"/>
            <a:chExt cx="2016842" cy="690645"/>
          </a:xfrm>
        </p:grpSpPr>
        <p:sp>
          <p:nvSpPr>
            <p:cNvPr id="5" name="자유형 4"/>
            <p:cNvSpPr/>
            <p:nvPr/>
          </p:nvSpPr>
          <p:spPr>
            <a:xfrm>
              <a:off x="5294108" y="1441174"/>
              <a:ext cx="440770" cy="496956"/>
            </a:xfrm>
            <a:custGeom>
              <a:avLst/>
              <a:gdLst>
                <a:gd name="connsiteX0" fmla="*/ 440770 w 440770"/>
                <a:gd name="connsiteY0" fmla="*/ 0 h 496956"/>
                <a:gd name="connsiteX1" fmla="*/ 53144 w 440770"/>
                <a:gd name="connsiteY1" fmla="*/ 268356 h 496956"/>
                <a:gd name="connsiteX2" fmla="*/ 13388 w 440770"/>
                <a:gd name="connsiteY2" fmla="*/ 496956 h 49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770" h="496956">
                  <a:moveTo>
                    <a:pt x="440770" y="0"/>
                  </a:moveTo>
                  <a:cubicBezTo>
                    <a:pt x="282572" y="92765"/>
                    <a:pt x="124374" y="185530"/>
                    <a:pt x="53144" y="268356"/>
                  </a:cubicBezTo>
                  <a:cubicBezTo>
                    <a:pt x="-18086" y="351182"/>
                    <a:pt x="-2349" y="424069"/>
                    <a:pt x="13388" y="496956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4878" y="124748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j start from 1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179061" y="4769148"/>
            <a:ext cx="1267367" cy="804321"/>
            <a:chOff x="4201808" y="4238883"/>
            <a:chExt cx="1267367" cy="804321"/>
          </a:xfrm>
        </p:grpSpPr>
        <p:sp>
          <p:nvSpPr>
            <p:cNvPr id="49" name="TextBox 48"/>
            <p:cNvSpPr txBox="1"/>
            <p:nvPr/>
          </p:nvSpPr>
          <p:spPr>
            <a:xfrm>
              <a:off x="5151459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01808" y="473542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DFA[B][0]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직선 화살표 연결선 49"/>
            <p:cNvCxnSpPr>
              <a:stCxn id="12" idx="0"/>
            </p:cNvCxnSpPr>
            <p:nvPr/>
          </p:nvCxnSpPr>
          <p:spPr>
            <a:xfrm flipV="1">
              <a:off x="4741379" y="4498693"/>
              <a:ext cx="438108" cy="236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4518170" y="2909444"/>
            <a:ext cx="317716" cy="1605071"/>
            <a:chOff x="4751105" y="2392002"/>
            <a:chExt cx="317716" cy="1605071"/>
          </a:xfrm>
        </p:grpSpPr>
        <p:sp>
          <p:nvSpPr>
            <p:cNvPr id="55" name="TextBox 54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51105" y="281543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51105" y="323886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51105" y="362774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16786" y="2913149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598200" y="4769148"/>
            <a:ext cx="1256760" cy="1136306"/>
            <a:chOff x="4620947" y="4238883"/>
            <a:chExt cx="1256760" cy="1136306"/>
          </a:xfrm>
        </p:grpSpPr>
        <p:sp>
          <p:nvSpPr>
            <p:cNvPr id="60" name="TextBox 59"/>
            <p:cNvSpPr txBox="1"/>
            <p:nvPr/>
          </p:nvSpPr>
          <p:spPr>
            <a:xfrm>
              <a:off x="5559991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5290688" y="4575043"/>
              <a:ext cx="310039" cy="45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4620947" y="5067412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DFA[A][0]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32040" y="2927289"/>
            <a:ext cx="317716" cy="1549831"/>
            <a:chOff x="4751105" y="2392002"/>
            <a:chExt cx="317716" cy="1549831"/>
          </a:xfrm>
        </p:grpSpPr>
        <p:sp>
          <p:nvSpPr>
            <p:cNvPr id="65" name="TextBox 64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911148" y="3332873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4438664" y="4769148"/>
            <a:ext cx="1079142" cy="834528"/>
            <a:chOff x="5461411" y="4238883"/>
            <a:chExt cx="1079142" cy="834528"/>
          </a:xfrm>
        </p:grpSpPr>
        <p:sp>
          <p:nvSpPr>
            <p:cNvPr id="71" name="TextBox 70"/>
            <p:cNvSpPr txBox="1"/>
            <p:nvPr/>
          </p:nvSpPr>
          <p:spPr>
            <a:xfrm>
              <a:off x="5968523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461411" y="4765634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DFA[B][1]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 flipV="1">
              <a:off x="5882651" y="4528581"/>
              <a:ext cx="118331" cy="259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5335998" y="2938075"/>
            <a:ext cx="317716" cy="1580811"/>
            <a:chOff x="4751105" y="2361022"/>
            <a:chExt cx="317716" cy="1580811"/>
          </a:xfrm>
        </p:grpSpPr>
        <p:sp>
          <p:nvSpPr>
            <p:cNvPr id="77" name="TextBox 76"/>
            <p:cNvSpPr txBox="1"/>
            <p:nvPr/>
          </p:nvSpPr>
          <p:spPr>
            <a:xfrm>
              <a:off x="4751105" y="236102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335652" y="2958628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978235" y="4769148"/>
            <a:ext cx="1079142" cy="1156291"/>
            <a:chOff x="6000982" y="4238883"/>
            <a:chExt cx="1079142" cy="1156291"/>
          </a:xfrm>
        </p:grpSpPr>
        <p:sp>
          <p:nvSpPr>
            <p:cNvPr id="70" name="TextBox 69"/>
            <p:cNvSpPr txBox="1"/>
            <p:nvPr/>
          </p:nvSpPr>
          <p:spPr>
            <a:xfrm>
              <a:off x="6377055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00982" y="508739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DFA[A][2]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3" name="직선 화살표 연결선 82"/>
            <p:cNvCxnSpPr>
              <a:stCxn id="82" idx="0"/>
              <a:endCxn id="70" idx="2"/>
            </p:cNvCxnSpPr>
            <p:nvPr/>
          </p:nvCxnSpPr>
          <p:spPr>
            <a:xfrm flipH="1" flipV="1">
              <a:off x="6535913" y="4608215"/>
              <a:ext cx="4640" cy="47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5756783" y="2969714"/>
            <a:ext cx="317716" cy="1549831"/>
            <a:chOff x="4751105" y="2392002"/>
            <a:chExt cx="317716" cy="1549831"/>
          </a:xfrm>
        </p:grpSpPr>
        <p:sp>
          <p:nvSpPr>
            <p:cNvPr id="87" name="TextBox 86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4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63741" y="3805314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565069" y="4769148"/>
            <a:ext cx="1079142" cy="868344"/>
            <a:chOff x="6587816" y="4238883"/>
            <a:chExt cx="1079142" cy="868344"/>
          </a:xfrm>
        </p:grpSpPr>
        <p:sp>
          <p:nvSpPr>
            <p:cNvPr id="92" name="TextBox 91"/>
            <p:cNvSpPr txBox="1"/>
            <p:nvPr/>
          </p:nvSpPr>
          <p:spPr>
            <a:xfrm>
              <a:off x="6785587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 flipV="1">
              <a:off x="7020725" y="4498693"/>
              <a:ext cx="89972" cy="339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587816" y="4799450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DFA[C][3]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6171372" y="4769148"/>
            <a:ext cx="1266915" cy="1179402"/>
            <a:chOff x="7194119" y="4238883"/>
            <a:chExt cx="1266915" cy="1179402"/>
          </a:xfrm>
        </p:grpSpPr>
        <p:sp>
          <p:nvSpPr>
            <p:cNvPr id="95" name="TextBox 94"/>
            <p:cNvSpPr txBox="1"/>
            <p:nvPr/>
          </p:nvSpPr>
          <p:spPr>
            <a:xfrm>
              <a:off x="7194119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381892" y="5110508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DFA[A][0]</a:t>
              </a:r>
              <a:endPara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8" name="직선 화살표 연결선 97"/>
            <p:cNvCxnSpPr>
              <a:stCxn id="97" idx="0"/>
            </p:cNvCxnSpPr>
            <p:nvPr/>
          </p:nvCxnSpPr>
          <p:spPr>
            <a:xfrm flipH="1" flipV="1">
              <a:off x="7444000" y="4531165"/>
              <a:ext cx="477463" cy="579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6570008" y="2975169"/>
            <a:ext cx="317716" cy="1549831"/>
            <a:chOff x="4751105" y="2392002"/>
            <a:chExt cx="317716" cy="1549831"/>
          </a:xfrm>
        </p:grpSpPr>
        <p:sp>
          <p:nvSpPr>
            <p:cNvPr id="101" name="TextBox 100"/>
            <p:cNvSpPr txBox="1"/>
            <p:nvPr/>
          </p:nvSpPr>
          <p:spPr>
            <a:xfrm>
              <a:off x="4751105" y="2392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51105" y="27855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2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51105" y="3179002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51105" y="3572501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</a:rPr>
                <a:t>0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648" name="그룹 27647"/>
          <p:cNvGrpSpPr/>
          <p:nvPr/>
        </p:nvGrpSpPr>
        <p:grpSpPr>
          <a:xfrm>
            <a:off x="6579906" y="4769148"/>
            <a:ext cx="1389838" cy="864202"/>
            <a:chOff x="7602653" y="4238883"/>
            <a:chExt cx="1389838" cy="864202"/>
          </a:xfrm>
        </p:grpSpPr>
        <p:sp>
          <p:nvSpPr>
            <p:cNvPr id="105" name="TextBox 104"/>
            <p:cNvSpPr txBox="1"/>
            <p:nvPr/>
          </p:nvSpPr>
          <p:spPr>
            <a:xfrm>
              <a:off x="7602653" y="4238883"/>
              <a:ext cx="317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strike="sngStrike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ko-KR" altLang="en-US" b="1" strike="sngStrike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913349" y="4795308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DFA[A][1]</a:t>
              </a:r>
              <a:endParaRPr lang="ko-KR" altLang="en-US" sz="1400" strike="sngStrike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 flipH="1" flipV="1">
              <a:off x="7825816" y="4497028"/>
              <a:ext cx="490600" cy="35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6158609" y="2965547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83724" y="26381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0123456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7" grpId="0" animBg="1"/>
      <p:bldP spid="59" grpId="0" animBg="1"/>
      <p:bldP spid="69" grpId="0" animBg="1"/>
      <p:bldP spid="81" grpId="0" animBg="1"/>
      <p:bldP spid="91" grpId="0" animBg="1"/>
      <p:bldP spid="1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String Matching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matching algorithm with DFA accesses no more than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chars to search for a pattern of length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text of length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DFA[][] can be constructed in time and space of order O(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characters used in a text. </a:t>
            </a:r>
          </a:p>
          <a:p>
            <a:endParaRPr lang="en-US" altLang="ko-K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3965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String Matching with DFA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나타나는 모든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찾을 수 있는가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AAAAAAAAA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Pattern: 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AAAAA</a:t>
            </a:r>
          </a:p>
          <a:p>
            <a:pPr lvl="2"/>
            <a:r>
              <a:rPr lang="ko-KR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해답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: 0, 1, 2, 3, 4, 5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24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1</a:t>
            </a:r>
          </a:p>
          <a:p>
            <a:pPr lvl="1"/>
            <a:r>
              <a:rPr lang="en-US" altLang="ko-KR" dirty="0"/>
              <a:t>Check for pattern starting at each text position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cs typeface="맑은 고딕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404287" y="2594649"/>
            <a:ext cx="7231906" cy="347092"/>
            <a:chOff x="1404287" y="2594649"/>
            <a:chExt cx="7231906" cy="34709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73298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35206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972535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591617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G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21069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L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2978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448862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069329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V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8841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I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307493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S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926575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45656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166123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78520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E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404287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R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78520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16612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5456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92657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30749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68841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06932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448862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82978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521069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591617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97253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635206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673298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8255275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U</a:t>
              </a: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7874356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Q</a:t>
              </a: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7493439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K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7112520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C</a:t>
              </a:r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749343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78743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>
              <a:off x="825527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402698" y="2930525"/>
            <a:ext cx="1904795" cy="886333"/>
            <a:chOff x="1402698" y="2930525"/>
            <a:chExt cx="1904795" cy="886333"/>
          </a:xfrm>
        </p:grpSpPr>
        <p:grpSp>
          <p:nvGrpSpPr>
            <p:cNvPr id="5" name="그룹 4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48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50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9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>
              <a:off x="1402698" y="294348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>
              <a:off x="3304519" y="293052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785305" y="2930526"/>
            <a:ext cx="1903207" cy="1425573"/>
            <a:chOff x="1404286" y="2391285"/>
            <a:chExt cx="1903207" cy="1425573"/>
          </a:xfrm>
        </p:grpSpPr>
        <p:grpSp>
          <p:nvGrpSpPr>
            <p:cNvPr id="94" name="그룹 93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97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8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99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00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1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2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05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6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 flipH="1">
              <a:off x="1404286" y="2391285"/>
              <a:ext cx="1184" cy="1264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91"/>
            <p:cNvSpPr>
              <a:spLocks noChangeShapeType="1"/>
            </p:cNvSpPr>
            <p:nvPr/>
          </p:nvSpPr>
          <p:spPr bwMode="auto">
            <a:xfrm>
              <a:off x="3303031" y="2402501"/>
              <a:ext cx="3076" cy="1240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163299" y="2941741"/>
            <a:ext cx="1906028" cy="1953598"/>
            <a:chOff x="1404285" y="1863260"/>
            <a:chExt cx="1906028" cy="195359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11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2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113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14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5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6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7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19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0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1404285" y="1863260"/>
              <a:ext cx="4105" cy="17930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Line 91"/>
            <p:cNvSpPr>
              <a:spLocks noChangeShapeType="1"/>
            </p:cNvSpPr>
            <p:nvPr/>
          </p:nvSpPr>
          <p:spPr bwMode="auto">
            <a:xfrm flipH="1">
              <a:off x="3306107" y="1863260"/>
              <a:ext cx="4206" cy="1780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934422" y="2930526"/>
            <a:ext cx="1938549" cy="3366620"/>
            <a:chOff x="1404284" y="450238"/>
            <a:chExt cx="1938549" cy="3366620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25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6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127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28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9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30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31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32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33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34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23" name="Line 91"/>
            <p:cNvSpPr>
              <a:spLocks noChangeShapeType="1"/>
            </p:cNvSpPr>
            <p:nvPr/>
          </p:nvSpPr>
          <p:spPr bwMode="auto">
            <a:xfrm flipH="1">
              <a:off x="1404284" y="450238"/>
              <a:ext cx="36725" cy="3206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 flipH="1">
              <a:off x="3306106" y="461454"/>
              <a:ext cx="36727" cy="318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542115" y="2930525"/>
            <a:ext cx="1905207" cy="2502778"/>
            <a:chOff x="1404285" y="1314080"/>
            <a:chExt cx="1905207" cy="2502778"/>
          </a:xfrm>
        </p:grpSpPr>
        <p:grpSp>
          <p:nvGrpSpPr>
            <p:cNvPr id="136" name="그룹 135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39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0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T</a:t>
                </a:r>
              </a:p>
            </p:txBody>
          </p:sp>
          <p:sp>
            <p:nvSpPr>
              <p:cNvPr id="141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S</a:t>
                </a:r>
              </a:p>
            </p:txBody>
          </p:sp>
          <p:sp>
            <p:nvSpPr>
              <p:cNvPr id="142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3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4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5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K</a:t>
                </a:r>
              </a:p>
            </p:txBody>
          </p:sp>
          <p:sp>
            <p:nvSpPr>
              <p:cNvPr id="146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C</a:t>
                </a:r>
              </a:p>
            </p:txBody>
          </p:sp>
          <p:sp>
            <p:nvSpPr>
              <p:cNvPr id="147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48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37" name="Line 91"/>
            <p:cNvSpPr>
              <a:spLocks noChangeShapeType="1"/>
            </p:cNvSpPr>
            <p:nvPr/>
          </p:nvSpPr>
          <p:spPr bwMode="auto">
            <a:xfrm flipH="1">
              <a:off x="1404285" y="1314080"/>
              <a:ext cx="3538" cy="2342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91"/>
            <p:cNvSpPr>
              <a:spLocks noChangeShapeType="1"/>
            </p:cNvSpPr>
            <p:nvPr/>
          </p:nvSpPr>
          <p:spPr bwMode="auto">
            <a:xfrm flipH="1">
              <a:off x="3306107" y="1314080"/>
              <a:ext cx="3385" cy="2329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182465" y="3656272"/>
            <a:ext cx="26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Order: O(MN)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Any improvement?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29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2</a:t>
            </a:r>
          </a:p>
          <a:p>
            <a:pPr lvl="1"/>
            <a:r>
              <a:rPr lang="en-US" altLang="ko-KR" dirty="0"/>
              <a:t>Check for pattern starting at each text position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1728" y="2276872"/>
            <a:ext cx="5740543" cy="37548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naiveStringMatch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(char text[], char pattern[])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(pattern);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(text);</a:t>
            </a:r>
          </a:p>
          <a:p>
            <a:endParaRPr lang="en-US" altLang="ko-KR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&lt;=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txtLength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–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++)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for(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j=0; j &lt;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if(text[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i+j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 != pattern[j])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if(j ==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patLength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        return </a:t>
            </a:r>
            <a:r>
              <a:rPr lang="en-US" altLang="ko-KR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    return -1;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174E9-18DD-4F79-901D-48EDE0B6C42E}"/>
              </a:ext>
            </a:extLst>
          </p:cNvPr>
          <p:cNvSpPr txBox="1"/>
          <p:nvPr/>
        </p:nvSpPr>
        <p:spPr>
          <a:xfrm>
            <a:off x="4788024" y="5381742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just only one sample of pattern.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code to find all samples of the pattern.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9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2</a:t>
            </a:r>
          </a:p>
          <a:p>
            <a:pPr lvl="1"/>
            <a:r>
              <a:rPr lang="en-US" altLang="ko-KR" dirty="0"/>
              <a:t>Check for pattern starting at each text position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02" y="2420888"/>
            <a:ext cx="5442396" cy="31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Naïve Algorithm 2</a:t>
            </a:r>
          </a:p>
          <a:p>
            <a:pPr lvl="1"/>
            <a:r>
              <a:rPr lang="en-US" altLang="ko-KR" dirty="0"/>
              <a:t>Naïve algorithm can be slow if text and pattern are repetitive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cs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1640" y="2606721"/>
            <a:ext cx="6470070" cy="347092"/>
            <a:chOff x="1404287" y="2594649"/>
            <a:chExt cx="6470070" cy="34709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73298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35206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972535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591617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210698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2978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448862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069329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88411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307493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926575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45656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166123" y="2594649"/>
              <a:ext cx="379533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785206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404287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78520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6612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5456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92657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07493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68841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06932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448862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829781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21069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591617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972535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352068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73298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493439" y="2594649"/>
              <a:ext cx="380918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7112520" y="2594649"/>
              <a:ext cx="380919" cy="34709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7493439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7874356" y="2594649"/>
              <a:ext cx="0" cy="347092"/>
            </a:xfrm>
            <a:prstGeom prst="lin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330051" y="2942597"/>
            <a:ext cx="1904795" cy="886333"/>
            <a:chOff x="1402698" y="2930525"/>
            <a:chExt cx="1904795" cy="886333"/>
          </a:xfrm>
        </p:grpSpPr>
        <p:grpSp>
          <p:nvGrpSpPr>
            <p:cNvPr id="44" name="그룹 43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47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55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402698" y="294348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3304519" y="2930525"/>
              <a:ext cx="1588" cy="712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712658" y="2942598"/>
            <a:ext cx="1903207" cy="1425573"/>
            <a:chOff x="1404286" y="2391285"/>
            <a:chExt cx="1903207" cy="1425573"/>
          </a:xfrm>
        </p:grpSpPr>
        <p:grpSp>
          <p:nvGrpSpPr>
            <p:cNvPr id="58" name="그룹 57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61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3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69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0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59" name="Line 91"/>
            <p:cNvSpPr>
              <a:spLocks noChangeShapeType="1"/>
            </p:cNvSpPr>
            <p:nvPr/>
          </p:nvSpPr>
          <p:spPr bwMode="auto">
            <a:xfrm flipH="1">
              <a:off x="1404286" y="2391285"/>
              <a:ext cx="1184" cy="1264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91"/>
            <p:cNvSpPr>
              <a:spLocks noChangeShapeType="1"/>
            </p:cNvSpPr>
            <p:nvPr/>
          </p:nvSpPr>
          <p:spPr bwMode="auto">
            <a:xfrm>
              <a:off x="3303031" y="2402501"/>
              <a:ext cx="3076" cy="1240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090652" y="2953813"/>
            <a:ext cx="1906028" cy="1953598"/>
            <a:chOff x="1404285" y="1863260"/>
            <a:chExt cx="1906028" cy="1953598"/>
          </a:xfrm>
        </p:grpSpPr>
        <p:grpSp>
          <p:nvGrpSpPr>
            <p:cNvPr id="72" name="그룹 71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75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77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78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82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83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84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 flipH="1">
              <a:off x="1404285" y="1863260"/>
              <a:ext cx="4105" cy="17930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1"/>
            <p:cNvSpPr>
              <a:spLocks noChangeShapeType="1"/>
            </p:cNvSpPr>
            <p:nvPr/>
          </p:nvSpPr>
          <p:spPr bwMode="auto">
            <a:xfrm flipH="1">
              <a:off x="3306107" y="1863260"/>
              <a:ext cx="4206" cy="1780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861775" y="2942598"/>
            <a:ext cx="1938549" cy="3366620"/>
            <a:chOff x="1404284" y="450238"/>
            <a:chExt cx="1938549" cy="3366620"/>
          </a:xfrm>
        </p:grpSpPr>
        <p:grpSp>
          <p:nvGrpSpPr>
            <p:cNvPr id="86" name="그룹 85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89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0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2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94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95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7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98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 flipH="1">
              <a:off x="1404284" y="450238"/>
              <a:ext cx="36725" cy="32060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 flipH="1">
              <a:off x="3306106" y="461454"/>
              <a:ext cx="36727" cy="318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469468" y="2942597"/>
            <a:ext cx="1905207" cy="2502778"/>
            <a:chOff x="1404285" y="1314080"/>
            <a:chExt cx="1905207" cy="2502778"/>
          </a:xfrm>
        </p:grpSpPr>
        <p:grpSp>
          <p:nvGrpSpPr>
            <p:cNvPr id="100" name="그룹 99"/>
            <p:cNvGrpSpPr/>
            <p:nvPr/>
          </p:nvGrpSpPr>
          <p:grpSpPr>
            <a:xfrm>
              <a:off x="1405671" y="3469766"/>
              <a:ext cx="1901822" cy="347092"/>
              <a:chOff x="1404287" y="3115286"/>
              <a:chExt cx="1901822" cy="347092"/>
            </a:xfrm>
          </p:grpSpPr>
          <p:sp>
            <p:nvSpPr>
              <p:cNvPr id="103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4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5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6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7" name="Line 33"/>
              <p:cNvSpPr>
                <a:spLocks noChangeShapeType="1"/>
              </p:cNvSpPr>
              <p:nvPr/>
            </p:nvSpPr>
            <p:spPr bwMode="auto">
              <a:xfrm>
                <a:off x="1783820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8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09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1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12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solidFill>
                  <a:schemeClr val="accent1">
                    <a:shade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 flipH="1">
              <a:off x="1404285" y="1314080"/>
              <a:ext cx="3538" cy="2342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Line 91"/>
            <p:cNvSpPr>
              <a:spLocks noChangeShapeType="1"/>
            </p:cNvSpPr>
            <p:nvPr/>
          </p:nvSpPr>
          <p:spPr bwMode="auto">
            <a:xfrm flipH="1">
              <a:off x="3306107" y="1314080"/>
              <a:ext cx="3385" cy="2329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109818" y="3668344"/>
            <a:ext cx="26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Still order: O(MN)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Any improvement?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9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Brute-Force Substring Search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/>
              <a:t>Improvement</a:t>
            </a:r>
          </a:p>
          <a:p>
            <a:pPr lvl="1"/>
            <a:r>
              <a:rPr lang="en-US" altLang="ko-KR" dirty="0"/>
              <a:t>Develop a linear time algorithm</a:t>
            </a:r>
          </a:p>
          <a:p>
            <a:pPr lvl="1"/>
            <a:r>
              <a:rPr lang="en-US" altLang="ko-KR" dirty="0"/>
              <a:t>Avoid </a:t>
            </a:r>
            <a:r>
              <a:rPr lang="en-US" altLang="ko-KR" dirty="0">
                <a:solidFill>
                  <a:srgbClr val="FF0000"/>
                </a:solidFill>
              </a:rPr>
              <a:t>backup</a:t>
            </a:r>
          </a:p>
          <a:p>
            <a:pPr lvl="2"/>
            <a:r>
              <a:rPr lang="en-US" altLang="ko-KR" dirty="0"/>
              <a:t>Naïve algorithm needs backup for every mismatch</a:t>
            </a:r>
          </a:p>
          <a:p>
            <a:pPr lvl="2"/>
            <a:r>
              <a:rPr lang="en-US" altLang="ko-KR" dirty="0"/>
              <a:t>Thus naïve algorithm cannot be used when input text is a stream.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cs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59632" y="3656723"/>
            <a:ext cx="6470071" cy="871204"/>
            <a:chOff x="1284568" y="3408944"/>
            <a:chExt cx="6470071" cy="871204"/>
          </a:xfrm>
        </p:grpSpPr>
        <p:grpSp>
          <p:nvGrpSpPr>
            <p:cNvPr id="6" name="그룹 5"/>
            <p:cNvGrpSpPr/>
            <p:nvPr/>
          </p:nvGrpSpPr>
          <p:grpSpPr>
            <a:xfrm>
              <a:off x="1284568" y="3469766"/>
              <a:ext cx="6470070" cy="347092"/>
              <a:chOff x="1404287" y="2594649"/>
              <a:chExt cx="6470070" cy="34709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6732986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6352068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5972535" y="2594649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591617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210698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29781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448862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069329" y="2594649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3688411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307493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926575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545656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166123" y="2594649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785206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404287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78520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166123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54565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2926575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3307493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3688411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4069329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4448862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4829781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5210698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5591617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5972535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6352068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673298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7493439" y="2594649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7112520" y="2594649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7493439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7874356" y="2594649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568691" y="3933056"/>
              <a:ext cx="1901822" cy="347092"/>
              <a:chOff x="1404287" y="3115286"/>
              <a:chExt cx="1901822" cy="347092"/>
            </a:xfrm>
          </p:grpSpPr>
          <p:sp>
            <p:nvSpPr>
              <p:cNvPr id="118" name="Rectangle 3"/>
              <p:cNvSpPr>
                <a:spLocks noChangeArrowheads="1"/>
              </p:cNvSpPr>
              <p:nvPr/>
            </p:nvSpPr>
            <p:spPr bwMode="auto">
              <a:xfrm>
                <a:off x="2164738" y="3115286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19" name="Rectangle 4"/>
              <p:cNvSpPr>
                <a:spLocks noChangeArrowheads="1"/>
              </p:cNvSpPr>
              <p:nvPr/>
            </p:nvSpPr>
            <p:spPr bwMode="auto">
              <a:xfrm>
                <a:off x="1783820" y="3115286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0" name="Rectangle 5"/>
              <p:cNvSpPr>
                <a:spLocks noChangeArrowheads="1"/>
              </p:cNvSpPr>
              <p:nvPr/>
            </p:nvSpPr>
            <p:spPr bwMode="auto">
              <a:xfrm>
                <a:off x="1404287" y="3115286"/>
                <a:ext cx="379533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1" name="Line 32"/>
              <p:cNvSpPr>
                <a:spLocks noChangeShapeType="1"/>
              </p:cNvSpPr>
              <p:nvPr/>
            </p:nvSpPr>
            <p:spPr bwMode="auto">
              <a:xfrm>
                <a:off x="1404287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2" name="Line 34"/>
              <p:cNvSpPr>
                <a:spLocks noChangeShapeType="1"/>
              </p:cNvSpPr>
              <p:nvPr/>
            </p:nvSpPr>
            <p:spPr bwMode="auto">
              <a:xfrm>
                <a:off x="2164738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3" name="Rectangle 8"/>
              <p:cNvSpPr>
                <a:spLocks noChangeArrowheads="1"/>
              </p:cNvSpPr>
              <p:nvPr/>
            </p:nvSpPr>
            <p:spPr bwMode="auto">
              <a:xfrm>
                <a:off x="2925191" y="3115286"/>
                <a:ext cx="380918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B</a:t>
                </a:r>
              </a:p>
            </p:txBody>
          </p:sp>
          <p:sp>
            <p:nvSpPr>
              <p:cNvPr id="124" name="Rectangle 9"/>
              <p:cNvSpPr>
                <a:spLocks noChangeArrowheads="1"/>
              </p:cNvSpPr>
              <p:nvPr/>
            </p:nvSpPr>
            <p:spPr bwMode="auto">
              <a:xfrm>
                <a:off x="2544272" y="3115286"/>
                <a:ext cx="380919" cy="3470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ko-KR" sz="1800" dirty="0">
                    <a:latin typeface="Lucida Sans Typewriter" panose="020B0509030504030204" pitchFamily="49" charset="0"/>
                  </a:rPr>
                  <a:t>A</a:t>
                </a:r>
              </a:p>
            </p:txBody>
          </p:sp>
          <p:sp>
            <p:nvSpPr>
              <p:cNvPr id="125" name="Line 29"/>
              <p:cNvSpPr>
                <a:spLocks noChangeShapeType="1"/>
              </p:cNvSpPr>
              <p:nvPr/>
            </p:nvSpPr>
            <p:spPr bwMode="auto">
              <a:xfrm>
                <a:off x="2925191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6" name="Line 30"/>
              <p:cNvSpPr>
                <a:spLocks noChangeShapeType="1"/>
              </p:cNvSpPr>
              <p:nvPr/>
            </p:nvSpPr>
            <p:spPr bwMode="auto">
              <a:xfrm>
                <a:off x="3306108" y="3115286"/>
                <a:ext cx="0" cy="347092"/>
              </a:xfrm>
              <a:prstGeom prst="line">
                <a:avLst/>
              </a:prstGeom>
              <a:noFill/>
              <a:ln w="12700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Lucida Sans Typewriter" panose="020B0509030504030204" pitchFamily="49" charset="0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284568" y="3419061"/>
              <a:ext cx="2284124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470515" y="3408944"/>
              <a:ext cx="2284124" cy="504056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802648" y="4828907"/>
            <a:ext cx="64744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1259629" y="5378821"/>
            <a:ext cx="6470070" cy="347092"/>
            <a:chOff x="1404287" y="2594649"/>
            <a:chExt cx="6470070" cy="347092"/>
          </a:xfrm>
        </p:grpSpPr>
        <p:sp>
          <p:nvSpPr>
            <p:cNvPr id="142" name="Rectangle 3"/>
            <p:cNvSpPr>
              <a:spLocks noChangeArrowheads="1"/>
            </p:cNvSpPr>
            <p:nvPr/>
          </p:nvSpPr>
          <p:spPr bwMode="auto">
            <a:xfrm>
              <a:off x="6732986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352068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5972535" y="2594649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5" name="Rectangle 6"/>
            <p:cNvSpPr>
              <a:spLocks noChangeArrowheads="1"/>
            </p:cNvSpPr>
            <p:nvPr/>
          </p:nvSpPr>
          <p:spPr bwMode="auto">
            <a:xfrm>
              <a:off x="5591617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6" name="Rectangle 7"/>
            <p:cNvSpPr>
              <a:spLocks noChangeArrowheads="1"/>
            </p:cNvSpPr>
            <p:nvPr/>
          </p:nvSpPr>
          <p:spPr bwMode="auto">
            <a:xfrm>
              <a:off x="5210698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4829781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8" name="Rectangle 9"/>
            <p:cNvSpPr>
              <a:spLocks noChangeArrowheads="1"/>
            </p:cNvSpPr>
            <p:nvPr/>
          </p:nvSpPr>
          <p:spPr bwMode="auto">
            <a:xfrm>
              <a:off x="4448862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9" name="Rectangle 10"/>
            <p:cNvSpPr>
              <a:spLocks noChangeArrowheads="1"/>
            </p:cNvSpPr>
            <p:nvPr/>
          </p:nvSpPr>
          <p:spPr bwMode="auto">
            <a:xfrm>
              <a:off x="4069329" y="2594649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0" name="Rectangle 11"/>
            <p:cNvSpPr>
              <a:spLocks noChangeArrowheads="1"/>
            </p:cNvSpPr>
            <p:nvPr/>
          </p:nvSpPr>
          <p:spPr bwMode="auto">
            <a:xfrm>
              <a:off x="3688411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1" name="Rectangle 12"/>
            <p:cNvSpPr>
              <a:spLocks noChangeArrowheads="1"/>
            </p:cNvSpPr>
            <p:nvPr/>
          </p:nvSpPr>
          <p:spPr bwMode="auto">
            <a:xfrm>
              <a:off x="3307493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2" name="Rectangle 13"/>
            <p:cNvSpPr>
              <a:spLocks noChangeArrowheads="1"/>
            </p:cNvSpPr>
            <p:nvPr/>
          </p:nvSpPr>
          <p:spPr bwMode="auto">
            <a:xfrm>
              <a:off x="2926575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3" name="Rectangle 14"/>
            <p:cNvSpPr>
              <a:spLocks noChangeArrowheads="1"/>
            </p:cNvSpPr>
            <p:nvPr/>
          </p:nvSpPr>
          <p:spPr bwMode="auto">
            <a:xfrm>
              <a:off x="2545656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4" name="Rectangle 15"/>
            <p:cNvSpPr>
              <a:spLocks noChangeArrowheads="1"/>
            </p:cNvSpPr>
            <p:nvPr/>
          </p:nvSpPr>
          <p:spPr bwMode="auto">
            <a:xfrm>
              <a:off x="2166123" y="2594649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5" name="Rectangle 16"/>
            <p:cNvSpPr>
              <a:spLocks noChangeArrowheads="1"/>
            </p:cNvSpPr>
            <p:nvPr/>
          </p:nvSpPr>
          <p:spPr bwMode="auto">
            <a:xfrm>
              <a:off x="1785206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6" name="Rectangle 17"/>
            <p:cNvSpPr>
              <a:spLocks noChangeArrowheads="1"/>
            </p:cNvSpPr>
            <p:nvPr/>
          </p:nvSpPr>
          <p:spPr bwMode="auto">
            <a:xfrm>
              <a:off x="1404287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57" name="Line 21"/>
            <p:cNvSpPr>
              <a:spLocks noChangeShapeType="1"/>
            </p:cNvSpPr>
            <p:nvPr/>
          </p:nvSpPr>
          <p:spPr bwMode="auto">
            <a:xfrm>
              <a:off x="178520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58" name="Line 22"/>
            <p:cNvSpPr>
              <a:spLocks noChangeShapeType="1"/>
            </p:cNvSpPr>
            <p:nvPr/>
          </p:nvSpPr>
          <p:spPr bwMode="auto">
            <a:xfrm>
              <a:off x="2166123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59" name="Line 23"/>
            <p:cNvSpPr>
              <a:spLocks noChangeShapeType="1"/>
            </p:cNvSpPr>
            <p:nvPr/>
          </p:nvSpPr>
          <p:spPr bwMode="auto">
            <a:xfrm>
              <a:off x="254565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0" name="Line 24"/>
            <p:cNvSpPr>
              <a:spLocks noChangeShapeType="1"/>
            </p:cNvSpPr>
            <p:nvPr/>
          </p:nvSpPr>
          <p:spPr bwMode="auto">
            <a:xfrm>
              <a:off x="2926575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1" name="Line 25"/>
            <p:cNvSpPr>
              <a:spLocks noChangeShapeType="1"/>
            </p:cNvSpPr>
            <p:nvPr/>
          </p:nvSpPr>
          <p:spPr bwMode="auto">
            <a:xfrm>
              <a:off x="3307493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2" name="Line 26"/>
            <p:cNvSpPr>
              <a:spLocks noChangeShapeType="1"/>
            </p:cNvSpPr>
            <p:nvPr/>
          </p:nvSpPr>
          <p:spPr bwMode="auto">
            <a:xfrm>
              <a:off x="3688411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3" name="Line 27"/>
            <p:cNvSpPr>
              <a:spLocks noChangeShapeType="1"/>
            </p:cNvSpPr>
            <p:nvPr/>
          </p:nvSpPr>
          <p:spPr bwMode="auto">
            <a:xfrm>
              <a:off x="4069329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4" name="Line 28"/>
            <p:cNvSpPr>
              <a:spLocks noChangeShapeType="1"/>
            </p:cNvSpPr>
            <p:nvPr/>
          </p:nvSpPr>
          <p:spPr bwMode="auto">
            <a:xfrm>
              <a:off x="4448862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5" name="Line 29"/>
            <p:cNvSpPr>
              <a:spLocks noChangeShapeType="1"/>
            </p:cNvSpPr>
            <p:nvPr/>
          </p:nvSpPr>
          <p:spPr bwMode="auto">
            <a:xfrm>
              <a:off x="4829781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210698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5591617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8" name="Line 32"/>
            <p:cNvSpPr>
              <a:spLocks noChangeShapeType="1"/>
            </p:cNvSpPr>
            <p:nvPr/>
          </p:nvSpPr>
          <p:spPr bwMode="auto">
            <a:xfrm>
              <a:off x="5972535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69" name="Line 33"/>
            <p:cNvSpPr>
              <a:spLocks noChangeShapeType="1"/>
            </p:cNvSpPr>
            <p:nvPr/>
          </p:nvSpPr>
          <p:spPr bwMode="auto">
            <a:xfrm>
              <a:off x="6352068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0" name="Line 34"/>
            <p:cNvSpPr>
              <a:spLocks noChangeShapeType="1"/>
            </p:cNvSpPr>
            <p:nvPr/>
          </p:nvSpPr>
          <p:spPr bwMode="auto">
            <a:xfrm>
              <a:off x="673298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1" name="Rectangle 8"/>
            <p:cNvSpPr>
              <a:spLocks noChangeArrowheads="1"/>
            </p:cNvSpPr>
            <p:nvPr/>
          </p:nvSpPr>
          <p:spPr bwMode="auto">
            <a:xfrm>
              <a:off x="7493439" y="2594649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72" name="Rectangle 9"/>
            <p:cNvSpPr>
              <a:spLocks noChangeArrowheads="1"/>
            </p:cNvSpPr>
            <p:nvPr/>
          </p:nvSpPr>
          <p:spPr bwMode="auto">
            <a:xfrm>
              <a:off x="7112520" y="2594649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73" name="Line 29"/>
            <p:cNvSpPr>
              <a:spLocks noChangeShapeType="1"/>
            </p:cNvSpPr>
            <p:nvPr/>
          </p:nvSpPr>
          <p:spPr bwMode="auto">
            <a:xfrm>
              <a:off x="7493439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74" name="Line 30"/>
            <p:cNvSpPr>
              <a:spLocks noChangeShapeType="1"/>
            </p:cNvSpPr>
            <p:nvPr/>
          </p:nvSpPr>
          <p:spPr bwMode="auto">
            <a:xfrm>
              <a:off x="7874356" y="2594649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926055" y="5863939"/>
            <a:ext cx="1901822" cy="347092"/>
            <a:chOff x="1404287" y="3115286"/>
            <a:chExt cx="1901822" cy="347092"/>
          </a:xfrm>
        </p:grpSpPr>
        <p:sp>
          <p:nvSpPr>
            <p:cNvPr id="133" name="Rectangle 3"/>
            <p:cNvSpPr>
              <a:spLocks noChangeArrowheads="1"/>
            </p:cNvSpPr>
            <p:nvPr/>
          </p:nvSpPr>
          <p:spPr bwMode="auto">
            <a:xfrm>
              <a:off x="2164738" y="31152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4" name="Rectangle 4"/>
            <p:cNvSpPr>
              <a:spLocks noChangeArrowheads="1"/>
            </p:cNvSpPr>
            <p:nvPr/>
          </p:nvSpPr>
          <p:spPr bwMode="auto">
            <a:xfrm>
              <a:off x="1783820" y="31152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5" name="Rectangle 5"/>
            <p:cNvSpPr>
              <a:spLocks noChangeArrowheads="1"/>
            </p:cNvSpPr>
            <p:nvPr/>
          </p:nvSpPr>
          <p:spPr bwMode="auto">
            <a:xfrm>
              <a:off x="1404287" y="3115286"/>
              <a:ext cx="379533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36" name="Line 32"/>
            <p:cNvSpPr>
              <a:spLocks noChangeShapeType="1"/>
            </p:cNvSpPr>
            <p:nvPr/>
          </p:nvSpPr>
          <p:spPr bwMode="auto">
            <a:xfrm>
              <a:off x="1404287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7" name="Line 34"/>
            <p:cNvSpPr>
              <a:spLocks noChangeShapeType="1"/>
            </p:cNvSpPr>
            <p:nvPr/>
          </p:nvSpPr>
          <p:spPr bwMode="auto">
            <a:xfrm>
              <a:off x="2164738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38" name="Rectangle 8"/>
            <p:cNvSpPr>
              <a:spLocks noChangeArrowheads="1"/>
            </p:cNvSpPr>
            <p:nvPr/>
          </p:nvSpPr>
          <p:spPr bwMode="auto">
            <a:xfrm>
              <a:off x="2925191" y="3115286"/>
              <a:ext cx="380918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B</a:t>
              </a: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544272" y="3115286"/>
              <a:ext cx="380919" cy="34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ko-KR" sz="1800" dirty="0">
                  <a:latin typeface="Lucida Sans Typewriter" panose="020B0509030504030204" pitchFamily="49" charset="0"/>
                </a:rPr>
                <a:t>A</a:t>
              </a:r>
            </a:p>
          </p:txBody>
        </p:sp>
        <p:sp>
          <p:nvSpPr>
            <p:cNvPr id="140" name="Line 29"/>
            <p:cNvSpPr>
              <a:spLocks noChangeShapeType="1"/>
            </p:cNvSpPr>
            <p:nvPr/>
          </p:nvSpPr>
          <p:spPr bwMode="auto">
            <a:xfrm>
              <a:off x="2925191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  <p:sp>
          <p:nvSpPr>
            <p:cNvPr id="141" name="Line 30"/>
            <p:cNvSpPr>
              <a:spLocks noChangeShapeType="1"/>
            </p:cNvSpPr>
            <p:nvPr/>
          </p:nvSpPr>
          <p:spPr bwMode="auto">
            <a:xfrm>
              <a:off x="3306108" y="3115286"/>
              <a:ext cx="0" cy="347092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1259628" y="5328116"/>
            <a:ext cx="2663657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445576" y="5317999"/>
            <a:ext cx="2284124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95109" y="474247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While trying next match, the matched chars in a text must be stored in a buffer.  </a:t>
            </a:r>
            <a:endParaRPr lang="ko-KR" altLang="en-US" sz="1400" dirty="0"/>
          </a:p>
        </p:txBody>
      </p:sp>
      <p:sp>
        <p:nvSpPr>
          <p:cNvPr id="175" name="직사각형 174"/>
          <p:cNvSpPr/>
          <p:nvPr/>
        </p:nvSpPr>
        <p:spPr>
          <a:xfrm>
            <a:off x="4285068" y="5809827"/>
            <a:ext cx="1541424" cy="50405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>
            <a:endCxn id="11" idx="0"/>
          </p:cNvCxnSpPr>
          <p:nvPr/>
        </p:nvCxnSpPr>
        <p:spPr>
          <a:xfrm>
            <a:off x="5255117" y="3356992"/>
            <a:ext cx="1386" cy="3605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4113051" y="5018268"/>
            <a:ext cx="1386" cy="3605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 flipH="1">
            <a:off x="4134678" y="3537268"/>
            <a:ext cx="1097969" cy="166089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474498" y="3537268"/>
            <a:ext cx="617128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48" name="TextBox 27647"/>
          <p:cNvSpPr txBox="1"/>
          <p:nvPr/>
        </p:nvSpPr>
        <p:spPr>
          <a:xfrm>
            <a:off x="7656296" y="3397908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text stream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552991" y="44547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roll-back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6" name="직선 화살표 연결선 195"/>
          <p:cNvCxnSpPr/>
          <p:nvPr/>
        </p:nvCxnSpPr>
        <p:spPr>
          <a:xfrm>
            <a:off x="4126571" y="5198544"/>
            <a:ext cx="3494799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6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Knuth-Morris-Pratt(KMP) Algorithm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 algorithm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Clever method to always avoid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cs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6912768" cy="353950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208E0D-99D1-4826-A5AD-991BC41C4D51}"/>
              </a:ext>
            </a:extLst>
          </p:cNvPr>
          <p:cNvGrpSpPr/>
          <p:nvPr/>
        </p:nvGrpSpPr>
        <p:grpSpPr>
          <a:xfrm>
            <a:off x="1331640" y="3501008"/>
            <a:ext cx="7465124" cy="1512168"/>
            <a:chOff x="1331640" y="3501008"/>
            <a:chExt cx="7465124" cy="151216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11F5ED-B1E7-44F2-9862-9549A19406B8}"/>
                </a:ext>
              </a:extLst>
            </p:cNvPr>
            <p:cNvSpPr/>
            <p:nvPr/>
          </p:nvSpPr>
          <p:spPr>
            <a:xfrm>
              <a:off x="1331640" y="3501008"/>
              <a:ext cx="7465124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DBD205-6859-43E8-B262-6C72C3E276C0}"/>
                </a:ext>
              </a:extLst>
            </p:cNvPr>
            <p:cNvSpPr txBox="1"/>
            <p:nvPr/>
          </p:nvSpPr>
          <p:spPr>
            <a:xfrm>
              <a:off x="6827955" y="3523806"/>
              <a:ext cx="196880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avoid these backup steps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5B4EE1-251A-4251-BD5D-769D05AF3221}"/>
              </a:ext>
            </a:extLst>
          </p:cNvPr>
          <p:cNvGrpSpPr/>
          <p:nvPr/>
        </p:nvGrpSpPr>
        <p:grpSpPr>
          <a:xfrm>
            <a:off x="7308304" y="3356992"/>
            <a:ext cx="1801459" cy="2179985"/>
            <a:chOff x="7308304" y="3356992"/>
            <a:chExt cx="1801459" cy="2179985"/>
          </a:xfrm>
        </p:grpSpPr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978E8B39-686D-4F24-8F6E-76DDF424DDE4}"/>
                </a:ext>
              </a:extLst>
            </p:cNvPr>
            <p:cNvSpPr/>
            <p:nvPr/>
          </p:nvSpPr>
          <p:spPr>
            <a:xfrm>
              <a:off x="7308304" y="3356992"/>
              <a:ext cx="720080" cy="1872208"/>
            </a:xfrm>
            <a:prstGeom prst="arc">
              <a:avLst>
                <a:gd name="adj1" fmla="val 16200000"/>
                <a:gd name="adj2" fmla="val 5260106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56531C-C56C-4CD7-A5EC-F964F77C9D48}"/>
                </a:ext>
              </a:extLst>
            </p:cNvPr>
            <p:cNvSpPr txBox="1"/>
            <p:nvPr/>
          </p:nvSpPr>
          <p:spPr>
            <a:xfrm>
              <a:off x="7512851" y="5229200"/>
              <a:ext cx="1596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directly do this step</a:t>
              </a:r>
              <a:endParaRPr lang="ko-KR" alt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81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71438"/>
            <a:ext cx="8572500" cy="6429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cs typeface="+mj-cs"/>
              </a:rPr>
              <a:t>Deterministic Finite Automaton</a:t>
            </a:r>
            <a:endParaRPr lang="ko-KR" altLang="en-US" dirty="0">
              <a:cs typeface="+mj-cs"/>
            </a:endParaRPr>
          </a:p>
        </p:txBody>
      </p:sp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285750" y="1000125"/>
            <a:ext cx="8572500" cy="528637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DFA(Deterministic Finite State Automaton)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number of states (including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states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one transition for each char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if sequence of transitions leads to accept state</a:t>
            </a:r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C2FA0-3D3F-4F49-8675-D096E37EED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996" y="312511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DFA for pattern </a:t>
            </a:r>
            <a:r>
              <a:rPr lang="en-US" altLang="ko-KR" dirty="0">
                <a:solidFill>
                  <a:srgbClr val="FF0000"/>
                </a:solidFill>
              </a:rPr>
              <a:t>ABABACA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941374" y="4578020"/>
            <a:ext cx="290696" cy="291961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739699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3570364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4401029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5231694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6062359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6893024" y="4560470"/>
            <a:ext cx="290696" cy="29196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7723689" y="4560470"/>
            <a:ext cx="290696" cy="2919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auto">
          <a:xfrm>
            <a:off x="2237198" y="4725266"/>
            <a:ext cx="492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>
            <a:off x="3040651" y="4720454"/>
            <a:ext cx="529713" cy="48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3850805" y="4720454"/>
            <a:ext cx="550224" cy="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4681470" y="4724927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 flipV="1">
            <a:off x="5522391" y="4701239"/>
            <a:ext cx="56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>
            <a:off x="6353056" y="4724927"/>
            <a:ext cx="550224" cy="3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 flipV="1">
            <a:off x="7183721" y="4714964"/>
            <a:ext cx="539969" cy="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86" name="AutoShape 21"/>
          <p:cNvCxnSpPr>
            <a:cxnSpLocks noChangeShapeType="1"/>
            <a:stCxn id="74" idx="0"/>
            <a:endCxn id="71" idx="7"/>
          </p:cNvCxnSpPr>
          <p:nvPr/>
        </p:nvCxnSpPr>
        <p:spPr bwMode="auto">
          <a:xfrm rot="16200000" flipH="1" flipV="1">
            <a:off x="3745722" y="3802571"/>
            <a:ext cx="42757" cy="1558554"/>
          </a:xfrm>
          <a:prstGeom prst="curvedConnector3">
            <a:avLst>
              <a:gd name="adj1" fmla="val -43360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24"/>
          <p:cNvCxnSpPr>
            <a:cxnSpLocks noChangeShapeType="1"/>
          </p:cNvCxnSpPr>
          <p:nvPr/>
        </p:nvCxnSpPr>
        <p:spPr bwMode="auto">
          <a:xfrm rot="5400000" flipH="1">
            <a:off x="6271073" y="2892273"/>
            <a:ext cx="700381" cy="2533016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25"/>
          <p:cNvCxnSpPr>
            <a:cxnSpLocks noChangeShapeType="1"/>
            <a:endCxn id="71" idx="7"/>
          </p:cNvCxnSpPr>
          <p:nvPr/>
        </p:nvCxnSpPr>
        <p:spPr bwMode="auto">
          <a:xfrm rot="10800000" flipV="1">
            <a:off x="2987824" y="3808589"/>
            <a:ext cx="2366933" cy="7946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26"/>
          <p:cNvCxnSpPr>
            <a:cxnSpLocks noChangeShapeType="1"/>
            <a:stCxn id="76" idx="4"/>
            <a:endCxn id="75" idx="4"/>
          </p:cNvCxnSpPr>
          <p:nvPr/>
        </p:nvCxnSpPr>
        <p:spPr bwMode="auto">
          <a:xfrm rot="5400000">
            <a:off x="5792353" y="4437098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27"/>
          <p:cNvCxnSpPr>
            <a:cxnSpLocks noChangeShapeType="1"/>
          </p:cNvCxnSpPr>
          <p:nvPr/>
        </p:nvCxnSpPr>
        <p:spPr bwMode="auto">
          <a:xfrm rot="5400000">
            <a:off x="6651114" y="4116892"/>
            <a:ext cx="422289" cy="20510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28"/>
          <p:cNvCxnSpPr>
            <a:cxnSpLocks noChangeShapeType="1"/>
            <a:endCxn id="73" idx="4"/>
          </p:cNvCxnSpPr>
          <p:nvPr/>
        </p:nvCxnSpPr>
        <p:spPr bwMode="auto">
          <a:xfrm rot="10800000">
            <a:off x="3715712" y="4852431"/>
            <a:ext cx="2131289" cy="50111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2347441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7310921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5638682" y="4415145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3968642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99" name="Text Box 33"/>
          <p:cNvSpPr txBox="1">
            <a:spLocks noChangeArrowheads="1"/>
          </p:cNvSpPr>
          <p:nvPr/>
        </p:nvSpPr>
        <p:spPr bwMode="auto">
          <a:xfrm>
            <a:off x="3178106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0" name="Text Box 34"/>
          <p:cNvSpPr txBox="1">
            <a:spLocks noChangeArrowheads="1"/>
          </p:cNvSpPr>
          <p:nvPr/>
        </p:nvSpPr>
        <p:spPr bwMode="auto">
          <a:xfrm>
            <a:off x="4823559" y="4426835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1" name="Text Box 36"/>
          <p:cNvSpPr txBox="1">
            <a:spLocks noChangeArrowheads="1"/>
          </p:cNvSpPr>
          <p:nvPr/>
        </p:nvSpPr>
        <p:spPr bwMode="auto">
          <a:xfrm>
            <a:off x="6511021" y="4440736"/>
            <a:ext cx="239724" cy="2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02" name="Text Box 38"/>
          <p:cNvSpPr txBox="1">
            <a:spLocks noChangeArrowheads="1"/>
          </p:cNvSpPr>
          <p:nvPr/>
        </p:nvSpPr>
        <p:spPr bwMode="auto">
          <a:xfrm>
            <a:off x="7451155" y="4040286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3" name="Text Box 38"/>
          <p:cNvSpPr txBox="1">
            <a:spLocks noChangeArrowheads="1"/>
          </p:cNvSpPr>
          <p:nvPr/>
        </p:nvSpPr>
        <p:spPr bwMode="auto">
          <a:xfrm>
            <a:off x="5871188" y="4194927"/>
            <a:ext cx="40908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A?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2745349" y="3908489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4144791" y="4249498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6" name="Text Box 38"/>
          <p:cNvSpPr txBox="1">
            <a:spLocks noChangeArrowheads="1"/>
          </p:cNvSpPr>
          <p:nvPr/>
        </p:nvSpPr>
        <p:spPr bwMode="auto">
          <a:xfrm>
            <a:off x="5638682" y="4905081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7" name="Text Box 38"/>
          <p:cNvSpPr txBox="1">
            <a:spLocks noChangeArrowheads="1"/>
          </p:cNvSpPr>
          <p:nvPr/>
        </p:nvSpPr>
        <p:spPr bwMode="auto">
          <a:xfrm>
            <a:off x="7359963" y="5029984"/>
            <a:ext cx="239724" cy="274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2671601" y="4183057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03993" y="4508972"/>
            <a:ext cx="550383" cy="424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Start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429" y="4471502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Accept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state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1" name="자유형 110"/>
          <p:cNvSpPr/>
          <p:nvPr/>
        </p:nvSpPr>
        <p:spPr>
          <a:xfrm>
            <a:off x="1889321" y="4166951"/>
            <a:ext cx="358424" cy="386549"/>
          </a:xfrm>
          <a:custGeom>
            <a:avLst/>
            <a:gdLst>
              <a:gd name="connsiteX0" fmla="*/ 477079 w 699386"/>
              <a:gd name="connsiteY0" fmla="*/ 806718 h 806718"/>
              <a:gd name="connsiteX1" fmla="*/ 695740 w 699386"/>
              <a:gd name="connsiteY1" fmla="*/ 339579 h 806718"/>
              <a:gd name="connsiteX2" fmla="*/ 318053 w 699386"/>
              <a:gd name="connsiteY2" fmla="*/ 1648 h 806718"/>
              <a:gd name="connsiteX3" fmla="*/ 0 w 699386"/>
              <a:gd name="connsiteY3" fmla="*/ 478727 h 806718"/>
              <a:gd name="connsiteX4" fmla="*/ 318053 w 699386"/>
              <a:gd name="connsiteY4" fmla="*/ 786840 h 8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386" h="806718">
                <a:moveTo>
                  <a:pt x="477079" y="806718"/>
                </a:moveTo>
                <a:cubicBezTo>
                  <a:pt x="599661" y="640237"/>
                  <a:pt x="722244" y="473757"/>
                  <a:pt x="695740" y="339579"/>
                </a:cubicBezTo>
                <a:cubicBezTo>
                  <a:pt x="669236" y="205401"/>
                  <a:pt x="434010" y="-21543"/>
                  <a:pt x="318053" y="1648"/>
                </a:cubicBezTo>
                <a:cubicBezTo>
                  <a:pt x="202096" y="24839"/>
                  <a:pt x="0" y="347862"/>
                  <a:pt x="0" y="478727"/>
                </a:cubicBezTo>
                <a:cubicBezTo>
                  <a:pt x="0" y="609592"/>
                  <a:pt x="159026" y="698216"/>
                  <a:pt x="318053" y="78684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 Box 38"/>
          <p:cNvSpPr txBox="1">
            <a:spLocks noChangeArrowheads="1"/>
          </p:cNvSpPr>
          <p:nvPr/>
        </p:nvSpPr>
        <p:spPr bwMode="auto">
          <a:xfrm>
            <a:off x="1877236" y="3920359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cxnSp>
        <p:nvCxnSpPr>
          <p:cNvPr id="113" name="AutoShape 26"/>
          <p:cNvCxnSpPr>
            <a:cxnSpLocks noChangeShapeType="1"/>
          </p:cNvCxnSpPr>
          <p:nvPr/>
        </p:nvCxnSpPr>
        <p:spPr bwMode="auto">
          <a:xfrm rot="5400000">
            <a:off x="2496904" y="4469827"/>
            <a:ext cx="10300" cy="830665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 Box 38"/>
          <p:cNvSpPr txBox="1">
            <a:spLocks noChangeArrowheads="1"/>
          </p:cNvSpPr>
          <p:nvPr/>
        </p:nvSpPr>
        <p:spPr bwMode="auto">
          <a:xfrm>
            <a:off x="2339693" y="4916463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120" name="AutoShape 21"/>
          <p:cNvCxnSpPr>
            <a:cxnSpLocks noChangeShapeType="1"/>
          </p:cNvCxnSpPr>
          <p:nvPr/>
        </p:nvCxnSpPr>
        <p:spPr bwMode="auto">
          <a:xfrm rot="5400000" flipH="1">
            <a:off x="2861104" y="4080864"/>
            <a:ext cx="42757" cy="1558554"/>
          </a:xfrm>
          <a:prstGeom prst="curvedConnector3">
            <a:avLst>
              <a:gd name="adj1" fmla="val -1037998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38"/>
          <p:cNvSpPr txBox="1">
            <a:spLocks noChangeArrowheads="1"/>
          </p:cNvSpPr>
          <p:nvPr/>
        </p:nvSpPr>
        <p:spPr bwMode="auto">
          <a:xfrm>
            <a:off x="2828580" y="5150676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grpSp>
        <p:nvGrpSpPr>
          <p:cNvPr id="124" name="그룹 123"/>
          <p:cNvGrpSpPr/>
          <p:nvPr/>
        </p:nvGrpSpPr>
        <p:grpSpPr>
          <a:xfrm flipV="1">
            <a:off x="2100407" y="4836999"/>
            <a:ext cx="3219883" cy="958333"/>
            <a:chOff x="2752386" y="1990338"/>
            <a:chExt cx="3219883" cy="465047"/>
          </a:xfrm>
        </p:grpSpPr>
        <p:cxnSp>
          <p:nvCxnSpPr>
            <p:cNvPr id="126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4264653" y="5491701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  <p:sp>
        <p:nvSpPr>
          <p:cNvPr id="129" name="원호 128"/>
          <p:cNvSpPr/>
          <p:nvPr/>
        </p:nvSpPr>
        <p:spPr>
          <a:xfrm flipH="1" flipV="1">
            <a:off x="2127711" y="4124174"/>
            <a:ext cx="2421230" cy="1490136"/>
          </a:xfrm>
          <a:prstGeom prst="arc">
            <a:avLst>
              <a:gd name="adj1" fmla="val 10876693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 Box 38"/>
          <p:cNvSpPr txBox="1">
            <a:spLocks noChangeArrowheads="1"/>
          </p:cNvSpPr>
          <p:nvPr/>
        </p:nvSpPr>
        <p:spPr bwMode="auto">
          <a:xfrm>
            <a:off x="3816733" y="5318377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C</a:t>
            </a:r>
          </a:p>
        </p:txBody>
      </p:sp>
      <p:grpSp>
        <p:nvGrpSpPr>
          <p:cNvPr id="131" name="그룹 130"/>
          <p:cNvGrpSpPr/>
          <p:nvPr/>
        </p:nvGrpSpPr>
        <p:grpSpPr>
          <a:xfrm flipV="1">
            <a:off x="2086721" y="4820027"/>
            <a:ext cx="4968590" cy="1192074"/>
            <a:chOff x="2752386" y="1990338"/>
            <a:chExt cx="3219883" cy="465047"/>
          </a:xfrm>
        </p:grpSpPr>
        <p:cxnSp>
          <p:nvCxnSpPr>
            <p:cNvPr id="132" name="AutoShape 22"/>
            <p:cNvCxnSpPr>
              <a:cxnSpLocks noChangeShapeType="1"/>
            </p:cNvCxnSpPr>
            <p:nvPr/>
          </p:nvCxnSpPr>
          <p:spPr bwMode="auto">
            <a:xfrm rot="16200000" flipV="1">
              <a:off x="4955209" y="1395568"/>
              <a:ext cx="422289" cy="161183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23"/>
            <p:cNvCxnSpPr>
              <a:cxnSpLocks noChangeShapeType="1"/>
            </p:cNvCxnSpPr>
            <p:nvPr/>
          </p:nvCxnSpPr>
          <p:spPr bwMode="auto">
            <a:xfrm rot="10800000" flipV="1">
              <a:off x="2752386" y="1990338"/>
              <a:ext cx="1597798" cy="4650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5925857" y="5588100"/>
            <a:ext cx="521297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Consolas" panose="020B0609020204030204" pitchFamily="49" charset="0"/>
              </a:rPr>
              <a:t>B,C</a:t>
            </a:r>
          </a:p>
        </p:txBody>
      </p:sp>
    </p:spTree>
    <p:extLst>
      <p:ext uri="{BB962C8B-B14F-4D97-AF65-F5344CB8AC3E}">
        <p14:creationId xmlns:p14="http://schemas.microsoft.com/office/powerpoint/2010/main" val="1136087895"/>
      </p:ext>
    </p:extLst>
  </p:cSld>
  <p:clrMapOvr>
    <a:masterClrMapping/>
  </p:clrMapOvr>
</p:sld>
</file>

<file path=ppt/theme/theme1.xml><?xml version="1.0" encoding="utf-8"?>
<a:theme xmlns:a="http://schemas.openxmlformats.org/drawingml/2006/main" name="알고리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알고리즘</Template>
  <TotalTime>17776</TotalTime>
  <Words>2232</Words>
  <Application>Microsoft Macintosh PowerPoint</Application>
  <PresentationFormat>On-screen Show (4:3)</PresentationFormat>
  <Paragraphs>921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Arial</vt:lpstr>
      <vt:lpstr>Consolas</vt:lpstr>
      <vt:lpstr>Lucida Sans Typewriter</vt:lpstr>
      <vt:lpstr>Times New Roman</vt:lpstr>
      <vt:lpstr>알고리즘</vt:lpstr>
      <vt:lpstr>Ch. 32 String Matching </vt:lpstr>
      <vt:lpstr>String Matching</vt:lpstr>
      <vt:lpstr>Brute-Force Substring Search</vt:lpstr>
      <vt:lpstr>Brute-Force Substring Search</vt:lpstr>
      <vt:lpstr>Brute-Force Substring Search</vt:lpstr>
      <vt:lpstr>Brute-Force Substring Search</vt:lpstr>
      <vt:lpstr>Brute-Force Substring Search</vt:lpstr>
      <vt:lpstr>Knuth-Morris-Pratt(KMP) Algorithm</vt:lpstr>
      <vt:lpstr>Deterministic Finite Automaton</vt:lpstr>
      <vt:lpstr>DFA</vt:lpstr>
      <vt:lpstr>DFA</vt:lpstr>
      <vt:lpstr>Algorithm with DFA</vt:lpstr>
      <vt:lpstr>Algorithm with DFA</vt:lpstr>
      <vt:lpstr>Interpretation of DFA</vt:lpstr>
      <vt:lpstr>Prefix/Suffix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DFA Construction</vt:lpstr>
      <vt:lpstr>String Matching with DFA</vt:lpstr>
      <vt:lpstr>String Matching with DFA</vt:lpstr>
    </vt:vector>
  </TitlesOfParts>
  <Company>국민대학교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jschoi</dc:creator>
  <cp:lastModifiedBy>(소프트웨어전공)임은진</cp:lastModifiedBy>
  <cp:revision>539</cp:revision>
  <cp:lastPrinted>2018-11-08T06:45:13Z</cp:lastPrinted>
  <dcterms:created xsi:type="dcterms:W3CDTF">2009-12-02T02:53:53Z</dcterms:created>
  <dcterms:modified xsi:type="dcterms:W3CDTF">2019-11-25T21:44:04Z</dcterms:modified>
</cp:coreProperties>
</file>