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8" r:id="rId4"/>
    <p:sldId id="337" r:id="rId5"/>
    <p:sldId id="338" r:id="rId6"/>
    <p:sldId id="339" r:id="rId7"/>
    <p:sldId id="340" r:id="rId8"/>
    <p:sldId id="307" r:id="rId9"/>
    <p:sldId id="308" r:id="rId10"/>
    <p:sldId id="287" r:id="rId11"/>
    <p:sldId id="341" r:id="rId12"/>
    <p:sldId id="309" r:id="rId13"/>
    <p:sldId id="342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94"/>
  </p:normalViewPr>
  <p:slideViewPr>
    <p:cSldViewPr>
      <p:cViewPr varScale="1">
        <p:scale>
          <a:sx n="240" d="100"/>
          <a:sy n="240" d="100"/>
        </p:scale>
        <p:origin x="16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662926"/>
            <a:ext cx="3886199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400" b="1" spc="-55" dirty="0">
                <a:solidFill>
                  <a:srgbClr val="214796"/>
                </a:solidFill>
                <a:latin typeface="Arial"/>
                <a:cs typeface="Arial"/>
              </a:rPr>
              <a:t>23.</a:t>
            </a:r>
            <a:r>
              <a:rPr lang="ko-KR" altLang="en-US" sz="4400" b="1" spc="-55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r>
              <a:rPr lang="en-US" altLang="ko-KR" sz="4400" b="1" spc="-55" dirty="0">
                <a:solidFill>
                  <a:srgbClr val="214796"/>
                </a:solidFill>
                <a:latin typeface="Arial"/>
                <a:cs typeface="Arial"/>
              </a:rPr>
              <a:t>Minimum Spanning Trees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10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206375"/>
            <a:ext cx="22067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Prim’s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7" y="933879"/>
            <a:ext cx="3773147" cy="17216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Main idea: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Maintain a set </a:t>
            </a:r>
            <a:r>
              <a:rPr sz="1000" i="1" dirty="0">
                <a:latin typeface="Times New Roman"/>
                <a:cs typeface="Times New Roman"/>
              </a:rPr>
              <a:t>S </a:t>
            </a:r>
            <a:r>
              <a:rPr sz="1000" dirty="0">
                <a:latin typeface="Arial"/>
                <a:cs typeface="Arial"/>
              </a:rPr>
              <a:t>that starts out with a single node </a:t>
            </a:r>
            <a:r>
              <a:rPr sz="1000" i="1" dirty="0"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Find the smallest weighted edge </a:t>
            </a:r>
            <a:r>
              <a:rPr sz="1000" i="1" dirty="0">
                <a:latin typeface="Times New Roman"/>
                <a:cs typeface="Times New Roman"/>
              </a:rPr>
              <a:t>e</a:t>
            </a:r>
            <a:r>
              <a:rPr sz="1050" i="1" baseline="27777" dirty="0">
                <a:latin typeface="メイリオ"/>
                <a:cs typeface="メイリオ"/>
              </a:rPr>
              <a:t>⋆ </a:t>
            </a:r>
            <a:r>
              <a:rPr sz="1000" dirty="0">
                <a:latin typeface="Times New Roman"/>
                <a:cs typeface="Times New Roman"/>
              </a:rPr>
              <a:t>= (</a:t>
            </a:r>
            <a:r>
              <a:rPr sz="1000" i="1" dirty="0">
                <a:latin typeface="Times New Roman"/>
                <a:cs typeface="Times New Roman"/>
              </a:rPr>
              <a:t>u, v</a:t>
            </a:r>
            <a:r>
              <a:rPr sz="1000" dirty="0">
                <a:latin typeface="Times New Roman"/>
                <a:cs typeface="Times New Roman"/>
              </a:rPr>
              <a:t>) </a:t>
            </a:r>
            <a:r>
              <a:rPr sz="1000" dirty="0">
                <a:latin typeface="Arial"/>
                <a:cs typeface="Arial"/>
              </a:rPr>
              <a:t>that connects</a:t>
            </a:r>
          </a:p>
          <a:p>
            <a:pPr marR="1870075" algn="ctr">
              <a:lnSpc>
                <a:spcPts val="1195"/>
              </a:lnSpc>
            </a:pPr>
            <a:r>
              <a:rPr sz="1000" i="1" dirty="0">
                <a:latin typeface="Times New Roman"/>
                <a:cs typeface="Times New Roman"/>
              </a:rPr>
              <a:t>u </a:t>
            </a:r>
            <a:r>
              <a:rPr sz="1000" dirty="0">
                <a:latin typeface="Symbol"/>
                <a:cs typeface="Symbol"/>
              </a:rPr>
              <a:t>∈ </a:t>
            </a:r>
            <a:r>
              <a:rPr sz="1000" i="1" dirty="0">
                <a:latin typeface="Times New Roman"/>
                <a:cs typeface="Times New Roman"/>
              </a:rPr>
              <a:t>S </a:t>
            </a:r>
            <a:r>
              <a:rPr sz="1000" dirty="0">
                <a:latin typeface="Arial"/>
                <a:cs typeface="Arial"/>
              </a:rPr>
              <a:t>and </a:t>
            </a:r>
            <a:r>
              <a:rPr sz="1000" i="1" dirty="0">
                <a:latin typeface="Times New Roman"/>
                <a:cs typeface="Times New Roman"/>
              </a:rPr>
              <a:t>v </a:t>
            </a:r>
            <a:r>
              <a:rPr sz="1000" spc="-300" dirty="0">
                <a:latin typeface="Symbol"/>
                <a:cs typeface="Symbol"/>
              </a:rPr>
              <a:t>∈</a:t>
            </a:r>
            <a:r>
              <a:rPr sz="1000" i="1" spc="-300" dirty="0">
                <a:latin typeface="Times New Roman"/>
                <a:cs typeface="Times New Roman"/>
              </a:rPr>
              <a:t>/ </a:t>
            </a:r>
            <a:r>
              <a:rPr lang="en-US" sz="1000" i="1" spc="-300" dirty="0">
                <a:latin typeface="Times New Roman"/>
                <a:cs typeface="Times New Roman"/>
              </a:rPr>
              <a:t>   </a:t>
            </a:r>
            <a:r>
              <a:rPr lang="en-US" sz="1000" i="1" dirty="0">
                <a:latin typeface="Times New Roman"/>
                <a:cs typeface="Times New Roman"/>
              </a:rPr>
              <a:t>   S</a:t>
            </a:r>
            <a:endParaRPr sz="1000" dirty="0">
              <a:latin typeface="Times New Roman"/>
              <a:cs typeface="Times New Roman"/>
            </a:endParaRP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Add </a:t>
            </a:r>
            <a:r>
              <a:rPr sz="1000" i="1" dirty="0">
                <a:latin typeface="Times New Roman"/>
                <a:cs typeface="Times New Roman"/>
              </a:rPr>
              <a:t>e</a:t>
            </a:r>
            <a:r>
              <a:rPr sz="1050" i="1" baseline="27777" dirty="0">
                <a:latin typeface="メイリオ"/>
                <a:cs typeface="メイリオ"/>
              </a:rPr>
              <a:t>⋆ </a:t>
            </a:r>
            <a:r>
              <a:rPr sz="1000" dirty="0">
                <a:latin typeface="Arial"/>
                <a:cs typeface="Arial"/>
              </a:rPr>
              <a:t>to the MST, add </a:t>
            </a:r>
            <a:r>
              <a:rPr sz="1000" i="1" dirty="0">
                <a:latin typeface="Times New Roman"/>
                <a:cs typeface="Times New Roman"/>
              </a:rPr>
              <a:t>v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  <a:p>
            <a:pPr marL="437515" indent="-132715">
              <a:lnSpc>
                <a:spcPts val="1200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Repeat until </a:t>
            </a:r>
            <a:r>
              <a:rPr sz="1000" i="1" dirty="0">
                <a:latin typeface="Times New Roman"/>
                <a:cs typeface="Times New Roman"/>
              </a:rPr>
              <a:t>S </a:t>
            </a:r>
            <a:r>
              <a:rPr sz="1000" dirty="0">
                <a:latin typeface="Times New Roman"/>
                <a:cs typeface="Times New Roman"/>
              </a:rPr>
              <a:t>= </a:t>
            </a:r>
            <a:r>
              <a:rPr sz="1000" i="1" dirty="0">
                <a:latin typeface="Times New Roman"/>
                <a:cs typeface="Times New Roman"/>
              </a:rPr>
              <a:t>V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Differs from Kruskal’s in that we grow a single supernode </a:t>
            </a:r>
            <a:r>
              <a:rPr sz="1100" i="1" dirty="0">
                <a:latin typeface="Times New Roman"/>
                <a:cs typeface="Times New Roman"/>
              </a:rPr>
              <a:t>S</a:t>
            </a:r>
            <a:endParaRPr sz="11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instead of growing multiple ones at the same time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6BE-3A43-7744-BB5E-DB3BC149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1" y="215441"/>
            <a:ext cx="2110752" cy="369332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786D-29BE-DE4A-896D-0DE49A902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5463C-E577-6B45-895B-7A9716D5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833358"/>
            <a:ext cx="2394190" cy="1913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4458A0-16E7-F545-8A5F-33F8EF51D477}"/>
                  </a:ext>
                </a:extLst>
              </p:cNvPr>
              <p:cNvSpPr txBox="1"/>
              <p:nvPr/>
            </p:nvSpPr>
            <p:spPr>
              <a:xfrm>
                <a:off x="1085850" y="2836876"/>
                <a:ext cx="2872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4458A0-16E7-F545-8A5F-33F8EF51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2836876"/>
                <a:ext cx="2872646" cy="276999"/>
              </a:xfrm>
              <a:prstGeom prst="rect">
                <a:avLst/>
              </a:prstGeom>
              <a:blipFill>
                <a:blip r:embed="rId3"/>
                <a:stretch>
                  <a:fillRect l="-4846" t="-21739" r="-264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C487EA-03F8-D447-B56B-8E5B9458B819}"/>
              </a:ext>
            </a:extLst>
          </p:cNvPr>
          <p:cNvSpPr txBox="1"/>
          <p:nvPr/>
        </p:nvSpPr>
        <p:spPr>
          <a:xfrm>
            <a:off x="1148752" y="1627305"/>
            <a:ext cx="18663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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BUILD_MIN_HEAP : O(V)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52EC8-4CE5-A141-85A2-466448ED0762}"/>
              </a:ext>
            </a:extLst>
          </p:cNvPr>
          <p:cNvSpPr txBox="1"/>
          <p:nvPr/>
        </p:nvSpPr>
        <p:spPr>
          <a:xfrm>
            <a:off x="2081924" y="1955720"/>
            <a:ext cx="8500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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 </a:t>
            </a:r>
            <a:r>
              <a:rPr lang="en-US" sz="1200" dirty="0">
                <a:sym typeface="Wingdings" pitchFamily="2" charset="2"/>
              </a:rPr>
              <a:t>x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O(lg 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331A-FDA5-3B44-A0A5-4B3CDA0CD6D6}"/>
              </a:ext>
            </a:extLst>
          </p:cNvPr>
          <p:cNvSpPr txBox="1"/>
          <p:nvPr/>
        </p:nvSpPr>
        <p:spPr>
          <a:xfrm>
            <a:off x="2081924" y="2550658"/>
            <a:ext cx="224420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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DECREASE_KEY( ) : E </a:t>
            </a:r>
            <a:r>
              <a:rPr lang="en-US" sz="1200" dirty="0">
                <a:sym typeface="Wingdings" pitchFamily="2" charset="2"/>
              </a:rPr>
              <a:t>x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O(lg 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858497-0C8F-EC4E-ACD6-BBB573FDCED7}"/>
                  </a:ext>
                </a:extLst>
              </p:cNvPr>
              <p:cNvSpPr txBox="1"/>
              <p:nvPr/>
            </p:nvSpPr>
            <p:spPr>
              <a:xfrm>
                <a:off x="456426" y="3160773"/>
                <a:ext cx="38697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 connected graph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858497-0C8F-EC4E-ACD6-BBB573FD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6" y="3160773"/>
                <a:ext cx="3869702" cy="276999"/>
              </a:xfrm>
              <a:prstGeom prst="rect">
                <a:avLst/>
              </a:prstGeom>
              <a:blipFill>
                <a:blip r:embed="rId4"/>
                <a:stretch>
                  <a:fillRect l="-2295" t="-21739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10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5BE8-349B-A74E-9821-41D1B81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4F359-4C68-1C45-A3A1-F3F17D124208}"/>
              </a:ext>
            </a:extLst>
          </p:cNvPr>
          <p:cNvSpPr txBox="1"/>
          <p:nvPr/>
        </p:nvSpPr>
        <p:spPr>
          <a:xfrm>
            <a:off x="560809" y="70170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</a:t>
            </a:r>
            <a:r>
              <a:rPr lang="en-US" sz="1000" dirty="0" err="1">
                <a:solidFill>
                  <a:srgbClr val="0070C0"/>
                </a:solidFill>
              </a:rPr>
              <a:t>b,c,d,e,f,g,h,i</a:t>
            </a:r>
            <a:r>
              <a:rPr lang="en-US" sz="1000" dirty="0">
                <a:solidFill>
                  <a:srgbClr val="0070C0"/>
                </a:solidFill>
              </a:rPr>
              <a:t>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b.key</a:t>
            </a:r>
            <a:r>
              <a:rPr lang="en-US" sz="1000" dirty="0">
                <a:solidFill>
                  <a:srgbClr val="0070C0"/>
                </a:solidFill>
              </a:rPr>
              <a:t> = 4, </a:t>
            </a:r>
            <a:r>
              <a:rPr lang="en-US" sz="1000" dirty="0" err="1">
                <a:solidFill>
                  <a:srgbClr val="0070C0"/>
                </a:solidFill>
              </a:rPr>
              <a:t>h.key</a:t>
            </a:r>
            <a:r>
              <a:rPr lang="en-US" sz="1000" dirty="0">
                <a:solidFill>
                  <a:srgbClr val="0070C0"/>
                </a:solidFill>
              </a:rPr>
              <a:t>=8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EE320A2-F020-A945-941B-3E075740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" y="1085273"/>
            <a:ext cx="4610100" cy="18710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9E2D58-098D-4842-8601-735702135180}"/>
              </a:ext>
            </a:extLst>
          </p:cNvPr>
          <p:cNvSpPr/>
          <p:nvPr/>
        </p:nvSpPr>
        <p:spPr>
          <a:xfrm>
            <a:off x="328061" y="1242576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B93DA-ACBF-C64E-9E63-EC759108AA57}"/>
              </a:ext>
            </a:extLst>
          </p:cNvPr>
          <p:cNvSpPr/>
          <p:nvPr/>
        </p:nvSpPr>
        <p:spPr>
          <a:xfrm>
            <a:off x="328061" y="1667377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110E1-0B68-944F-811A-AAA9018523F6}"/>
              </a:ext>
            </a:extLst>
          </p:cNvPr>
          <p:cNvSpPr txBox="1"/>
          <p:nvPr/>
        </p:nvSpPr>
        <p:spPr>
          <a:xfrm>
            <a:off x="3044202" y="7380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</a:t>
            </a:r>
            <a:r>
              <a:rPr lang="en-US" sz="1000" dirty="0" err="1">
                <a:solidFill>
                  <a:srgbClr val="0070C0"/>
                </a:solidFill>
              </a:rPr>
              <a:t>c,d,e,f,g,h,i</a:t>
            </a:r>
            <a:r>
              <a:rPr lang="en-US" sz="1000" dirty="0">
                <a:solidFill>
                  <a:srgbClr val="0070C0"/>
                </a:solidFill>
              </a:rPr>
              <a:t>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c.key</a:t>
            </a:r>
            <a:r>
              <a:rPr lang="en-US" sz="1000" dirty="0">
                <a:solidFill>
                  <a:srgbClr val="0070C0"/>
                </a:solidFill>
              </a:rPr>
              <a:t> = 8, </a:t>
            </a:r>
            <a:r>
              <a:rPr lang="en-US" sz="1000" dirty="0" err="1">
                <a:solidFill>
                  <a:srgbClr val="0070C0"/>
                </a:solidFill>
              </a:rPr>
              <a:t>h.key</a:t>
            </a:r>
            <a:r>
              <a:rPr lang="en-US" sz="1000" dirty="0">
                <a:solidFill>
                  <a:srgbClr val="0070C0"/>
                </a:solidFill>
              </a:rPr>
              <a:t>=8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C54CE8-0A94-7345-9008-6ACEB2DF4674}"/>
              </a:ext>
            </a:extLst>
          </p:cNvPr>
          <p:cNvSpPr/>
          <p:nvPr/>
        </p:nvSpPr>
        <p:spPr>
          <a:xfrm>
            <a:off x="3200109" y="1076998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78D140-EA9A-0B48-84FA-4CFE261CE27F}"/>
              </a:ext>
            </a:extLst>
          </p:cNvPr>
          <p:cNvSpPr/>
          <p:nvPr/>
        </p:nvSpPr>
        <p:spPr>
          <a:xfrm>
            <a:off x="2891802" y="1427112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B16D76E-79DF-E546-9F07-9A49B5BF4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2" y="-41597"/>
            <a:ext cx="1912259" cy="783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299FFB-F3D3-2A47-AAAC-3EA5E6A7052C}"/>
              </a:ext>
            </a:extLst>
          </p:cNvPr>
          <p:cNvSpPr txBox="1"/>
          <p:nvPr/>
        </p:nvSpPr>
        <p:spPr>
          <a:xfrm>
            <a:off x="272971" y="294883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</a:t>
            </a:r>
            <a:r>
              <a:rPr lang="en-US" sz="1000" dirty="0" err="1">
                <a:solidFill>
                  <a:srgbClr val="0070C0"/>
                </a:solidFill>
              </a:rPr>
              <a:t>d,e,f,g,h,i</a:t>
            </a:r>
            <a:r>
              <a:rPr lang="en-US" sz="1000" dirty="0">
                <a:solidFill>
                  <a:srgbClr val="0070C0"/>
                </a:solidFill>
              </a:rPr>
              <a:t>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d.key</a:t>
            </a:r>
            <a:r>
              <a:rPr lang="en-US" sz="1000" dirty="0">
                <a:solidFill>
                  <a:srgbClr val="0070C0"/>
                </a:solidFill>
              </a:rPr>
              <a:t> = 7, </a:t>
            </a:r>
            <a:r>
              <a:rPr lang="en-US" sz="1000" dirty="0" err="1">
                <a:solidFill>
                  <a:srgbClr val="0070C0"/>
                </a:solidFill>
              </a:rPr>
              <a:t>i.key</a:t>
            </a:r>
            <a:r>
              <a:rPr lang="en-US" sz="1000" dirty="0">
                <a:solidFill>
                  <a:srgbClr val="0070C0"/>
                </a:solidFill>
              </a:rPr>
              <a:t>=2, </a:t>
            </a:r>
            <a:r>
              <a:rPr lang="en-US" sz="1000" dirty="0" err="1">
                <a:solidFill>
                  <a:srgbClr val="0070C0"/>
                </a:solidFill>
              </a:rPr>
              <a:t>f.key</a:t>
            </a:r>
            <a:r>
              <a:rPr lang="en-US" sz="1000" dirty="0">
                <a:solidFill>
                  <a:srgbClr val="0070C0"/>
                </a:solidFill>
              </a:rPr>
              <a:t> = 4, </a:t>
            </a:r>
            <a:r>
              <a:rPr lang="en-US" sz="1000" dirty="0" err="1">
                <a:solidFill>
                  <a:srgbClr val="0070C0"/>
                </a:solidFill>
              </a:rPr>
              <a:t>h.key</a:t>
            </a:r>
            <a:r>
              <a:rPr lang="en-US" sz="1000" dirty="0">
                <a:solidFill>
                  <a:srgbClr val="0070C0"/>
                </a:solidFill>
              </a:rPr>
              <a:t> = 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2C87A2-4D7E-D646-8EFC-F1FA6332B5AA}"/>
              </a:ext>
            </a:extLst>
          </p:cNvPr>
          <p:cNvSpPr/>
          <p:nvPr/>
        </p:nvSpPr>
        <p:spPr>
          <a:xfrm>
            <a:off x="1362202" y="2111375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60C5B-4FF6-BC4F-A7F4-444156F77223}"/>
              </a:ext>
            </a:extLst>
          </p:cNvPr>
          <p:cNvSpPr/>
          <p:nvPr/>
        </p:nvSpPr>
        <p:spPr>
          <a:xfrm>
            <a:off x="982625" y="2347935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DDEC53-5D31-2E4A-9631-EEBA6E027F80}"/>
              </a:ext>
            </a:extLst>
          </p:cNvPr>
          <p:cNvSpPr/>
          <p:nvPr/>
        </p:nvSpPr>
        <p:spPr>
          <a:xfrm>
            <a:off x="1243181" y="2469017"/>
            <a:ext cx="152400" cy="13938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96989-FF0F-EE46-BA6A-AE158D2F6CC8}"/>
              </a:ext>
            </a:extLst>
          </p:cNvPr>
          <p:cNvSpPr txBox="1"/>
          <p:nvPr/>
        </p:nvSpPr>
        <p:spPr>
          <a:xfrm>
            <a:off x="2533650" y="2939990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</a:t>
            </a:r>
            <a:r>
              <a:rPr lang="en-US" sz="1000" dirty="0" err="1">
                <a:solidFill>
                  <a:srgbClr val="0070C0"/>
                </a:solidFill>
              </a:rPr>
              <a:t>d,e,f,g,h</a:t>
            </a:r>
            <a:r>
              <a:rPr lang="en-US" sz="1000" dirty="0">
                <a:solidFill>
                  <a:srgbClr val="0070C0"/>
                </a:solidFill>
              </a:rPr>
              <a:t>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d.key</a:t>
            </a:r>
            <a:r>
              <a:rPr lang="en-US" sz="1000" dirty="0">
                <a:solidFill>
                  <a:srgbClr val="0070C0"/>
                </a:solidFill>
              </a:rPr>
              <a:t> = 7, </a:t>
            </a:r>
            <a:r>
              <a:rPr lang="en-US" sz="1000" dirty="0" err="1">
                <a:solidFill>
                  <a:srgbClr val="0070C0"/>
                </a:solidFill>
              </a:rPr>
              <a:t>f.key</a:t>
            </a:r>
            <a:r>
              <a:rPr lang="en-US" sz="1000" dirty="0">
                <a:solidFill>
                  <a:srgbClr val="0070C0"/>
                </a:solidFill>
              </a:rPr>
              <a:t> = 4, </a:t>
            </a:r>
            <a:r>
              <a:rPr lang="en-US" sz="1000" dirty="0" err="1">
                <a:solidFill>
                  <a:srgbClr val="0070C0"/>
                </a:solidFill>
              </a:rPr>
              <a:t>h.key</a:t>
            </a:r>
            <a:r>
              <a:rPr lang="en-US" sz="1000" dirty="0">
                <a:solidFill>
                  <a:srgbClr val="0070C0"/>
                </a:solidFill>
              </a:rPr>
              <a:t> = 7, </a:t>
            </a:r>
            <a:r>
              <a:rPr lang="en-US" sz="1000" dirty="0" err="1">
                <a:solidFill>
                  <a:srgbClr val="0070C0"/>
                </a:solidFill>
              </a:rPr>
              <a:t>g.key</a:t>
            </a:r>
            <a:r>
              <a:rPr lang="en-US" sz="1000" dirty="0">
                <a:solidFill>
                  <a:srgbClr val="0070C0"/>
                </a:solidFill>
              </a:rPr>
              <a:t> = 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A2D3EB-0DDA-504A-81D6-DCDD79C6C321}"/>
              </a:ext>
            </a:extLst>
          </p:cNvPr>
          <p:cNvSpPr/>
          <p:nvPr/>
        </p:nvSpPr>
        <p:spPr>
          <a:xfrm>
            <a:off x="3400291" y="2538707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8F602A-00A4-3A4D-99C2-07B641AA3E61}"/>
              </a:ext>
            </a:extLst>
          </p:cNvPr>
          <p:cNvSpPr/>
          <p:nvPr/>
        </p:nvSpPr>
        <p:spPr>
          <a:xfrm>
            <a:off x="3047709" y="2570315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2C43F3-C96D-8541-975E-45A2DF13C152}"/>
              </a:ext>
            </a:extLst>
          </p:cNvPr>
          <p:cNvSpPr/>
          <p:nvPr/>
        </p:nvSpPr>
        <p:spPr>
          <a:xfrm>
            <a:off x="830225" y="761063"/>
            <a:ext cx="152400" cy="15240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9CC5D7-9AA9-594A-A6E4-C2722672498B}"/>
              </a:ext>
            </a:extLst>
          </p:cNvPr>
          <p:cNvSpPr/>
          <p:nvPr/>
        </p:nvSpPr>
        <p:spPr>
          <a:xfrm>
            <a:off x="3309092" y="785690"/>
            <a:ext cx="152400" cy="15240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470E04-EF42-B44B-9C9D-649D7844BBCA}"/>
              </a:ext>
            </a:extLst>
          </p:cNvPr>
          <p:cNvSpPr/>
          <p:nvPr/>
        </p:nvSpPr>
        <p:spPr>
          <a:xfrm>
            <a:off x="982625" y="2987645"/>
            <a:ext cx="152400" cy="15240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6E0E17-AC10-FD44-948D-ACC1CFD04894}"/>
              </a:ext>
            </a:extLst>
          </p:cNvPr>
          <p:cNvSpPr/>
          <p:nvPr/>
        </p:nvSpPr>
        <p:spPr>
          <a:xfrm>
            <a:off x="2990153" y="2981767"/>
            <a:ext cx="152400" cy="15240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49128B-4014-A944-BF7E-EA7C96659A57}"/>
              </a:ext>
            </a:extLst>
          </p:cNvPr>
          <p:cNvSpPr/>
          <p:nvPr/>
        </p:nvSpPr>
        <p:spPr>
          <a:xfrm>
            <a:off x="3975551" y="3131934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9AE623-711A-B54A-8A9B-4ED2463F824B}"/>
              </a:ext>
            </a:extLst>
          </p:cNvPr>
          <p:cNvCxnSpPr/>
          <p:nvPr/>
        </p:nvCxnSpPr>
        <p:spPr>
          <a:xfrm flipH="1">
            <a:off x="2891802" y="1394976"/>
            <a:ext cx="152400" cy="18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6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A1622-E1AD-DB4B-8F25-291B6A67C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32C9C-F608-9D47-8188-F06C6E6AA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457568"/>
            <a:ext cx="4362450" cy="2709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46E3A-33DB-4B48-B332-4B5AA855811E}"/>
              </a:ext>
            </a:extLst>
          </p:cNvPr>
          <p:cNvSpPr txBox="1"/>
          <p:nvPr/>
        </p:nvSpPr>
        <p:spPr>
          <a:xfrm>
            <a:off x="171450" y="9448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</a:t>
            </a:r>
            <a:r>
              <a:rPr lang="en-US" sz="1000" dirty="0" err="1">
                <a:solidFill>
                  <a:srgbClr val="0070C0"/>
                </a:solidFill>
              </a:rPr>
              <a:t>d,e,g,h</a:t>
            </a:r>
            <a:r>
              <a:rPr lang="en-US" sz="1000" dirty="0">
                <a:solidFill>
                  <a:srgbClr val="0070C0"/>
                </a:solidFill>
              </a:rPr>
              <a:t>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d.key</a:t>
            </a:r>
            <a:r>
              <a:rPr lang="en-US" sz="1000" dirty="0">
                <a:solidFill>
                  <a:srgbClr val="0070C0"/>
                </a:solidFill>
              </a:rPr>
              <a:t> = 7, </a:t>
            </a:r>
            <a:r>
              <a:rPr lang="en-US" sz="1000" dirty="0" err="1">
                <a:solidFill>
                  <a:srgbClr val="0070C0"/>
                </a:solidFill>
              </a:rPr>
              <a:t>h.key</a:t>
            </a:r>
            <a:r>
              <a:rPr lang="en-US" sz="1000" dirty="0">
                <a:solidFill>
                  <a:srgbClr val="0070C0"/>
                </a:solidFill>
              </a:rPr>
              <a:t> = 7, </a:t>
            </a:r>
            <a:r>
              <a:rPr lang="en-US" sz="1000" dirty="0" err="1">
                <a:solidFill>
                  <a:srgbClr val="0070C0"/>
                </a:solidFill>
              </a:rPr>
              <a:t>g.key</a:t>
            </a:r>
            <a:r>
              <a:rPr lang="en-US" sz="1000" dirty="0">
                <a:solidFill>
                  <a:srgbClr val="0070C0"/>
                </a:solidFill>
              </a:rPr>
              <a:t> = 2, </a:t>
            </a:r>
            <a:r>
              <a:rPr lang="en-US" sz="1000" dirty="0" err="1">
                <a:solidFill>
                  <a:srgbClr val="0070C0"/>
                </a:solidFill>
              </a:rPr>
              <a:t>e.key</a:t>
            </a:r>
            <a:r>
              <a:rPr lang="en-US" sz="1000" dirty="0">
                <a:solidFill>
                  <a:srgbClr val="0070C0"/>
                </a:solidFill>
              </a:rPr>
              <a:t>=10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323BE1-36FD-2648-AEC4-573FF4F401F5}"/>
              </a:ext>
            </a:extLst>
          </p:cNvPr>
          <p:cNvSpPr/>
          <p:nvPr/>
        </p:nvSpPr>
        <p:spPr>
          <a:xfrm>
            <a:off x="1466850" y="1120775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DF826E-0BDB-604B-AF5B-ADA00A168113}"/>
              </a:ext>
            </a:extLst>
          </p:cNvPr>
          <p:cNvSpPr/>
          <p:nvPr/>
        </p:nvSpPr>
        <p:spPr>
          <a:xfrm>
            <a:off x="1875651" y="971502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5024C9-D83A-EC44-AB78-ABC2A60A67A8}"/>
              </a:ext>
            </a:extLst>
          </p:cNvPr>
          <p:cNvSpPr/>
          <p:nvPr/>
        </p:nvSpPr>
        <p:spPr>
          <a:xfrm>
            <a:off x="1723251" y="787387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11CBB8-4A4A-D04E-876A-5CE3F19AA3C2}"/>
              </a:ext>
            </a:extLst>
          </p:cNvPr>
          <p:cNvSpPr/>
          <p:nvPr/>
        </p:nvSpPr>
        <p:spPr>
          <a:xfrm>
            <a:off x="1650152" y="281857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6DBFE-AAD7-E247-BAE3-C8480DABD9F4}"/>
              </a:ext>
            </a:extLst>
          </p:cNvPr>
          <p:cNvSpPr/>
          <p:nvPr/>
        </p:nvSpPr>
        <p:spPr>
          <a:xfrm>
            <a:off x="628650" y="141706"/>
            <a:ext cx="152400" cy="15240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4070B-2BAE-9540-B182-D01E222E731B}"/>
              </a:ext>
            </a:extLst>
          </p:cNvPr>
          <p:cNvSpPr txBox="1"/>
          <p:nvPr/>
        </p:nvSpPr>
        <p:spPr>
          <a:xfrm>
            <a:off x="2450776" y="105113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</a:t>
            </a:r>
            <a:r>
              <a:rPr lang="en-US" sz="1000" dirty="0" err="1">
                <a:solidFill>
                  <a:srgbClr val="0070C0"/>
                </a:solidFill>
              </a:rPr>
              <a:t>d,e,h</a:t>
            </a:r>
            <a:r>
              <a:rPr lang="en-US" sz="1000" dirty="0">
                <a:solidFill>
                  <a:srgbClr val="0070C0"/>
                </a:solidFill>
              </a:rPr>
              <a:t>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d.key</a:t>
            </a:r>
            <a:r>
              <a:rPr lang="en-US" sz="1000" dirty="0">
                <a:solidFill>
                  <a:srgbClr val="0070C0"/>
                </a:solidFill>
              </a:rPr>
              <a:t>=7, </a:t>
            </a:r>
            <a:r>
              <a:rPr lang="en-US" sz="1000" dirty="0" err="1">
                <a:solidFill>
                  <a:srgbClr val="0070C0"/>
                </a:solidFill>
              </a:rPr>
              <a:t>h.key</a:t>
            </a:r>
            <a:r>
              <a:rPr lang="en-US" sz="1000" dirty="0">
                <a:solidFill>
                  <a:srgbClr val="0070C0"/>
                </a:solidFill>
              </a:rPr>
              <a:t>=1, </a:t>
            </a:r>
            <a:r>
              <a:rPr lang="en-US" sz="1000" dirty="0" err="1">
                <a:solidFill>
                  <a:srgbClr val="0070C0"/>
                </a:solidFill>
              </a:rPr>
              <a:t>e.key</a:t>
            </a:r>
            <a:r>
              <a:rPr lang="en-US" sz="1000" dirty="0">
                <a:solidFill>
                  <a:srgbClr val="0070C0"/>
                </a:solidFill>
              </a:rPr>
              <a:t>=10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3EAEF0-85CB-F64B-B255-32BCEA39628D}"/>
              </a:ext>
            </a:extLst>
          </p:cNvPr>
          <p:cNvSpPr/>
          <p:nvPr/>
        </p:nvSpPr>
        <p:spPr>
          <a:xfrm>
            <a:off x="3219450" y="1125528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313980-D46E-1945-B9A0-79F8EA63039C}"/>
              </a:ext>
            </a:extLst>
          </p:cNvPr>
          <p:cNvSpPr/>
          <p:nvPr/>
        </p:nvSpPr>
        <p:spPr>
          <a:xfrm>
            <a:off x="3303264" y="305168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B3F7CC-2E9D-9244-805C-EA25AD50489E}"/>
              </a:ext>
            </a:extLst>
          </p:cNvPr>
          <p:cNvSpPr/>
          <p:nvPr/>
        </p:nvSpPr>
        <p:spPr>
          <a:xfrm>
            <a:off x="2951517" y="150934"/>
            <a:ext cx="152400" cy="15240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F8226-0D0C-094B-A48D-86D2FC5EE1B4}"/>
              </a:ext>
            </a:extLst>
          </p:cNvPr>
          <p:cNvSpPr txBox="1"/>
          <p:nvPr/>
        </p:nvSpPr>
        <p:spPr>
          <a:xfrm>
            <a:off x="1688702" y="209062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</a:t>
            </a:r>
            <a:r>
              <a:rPr lang="en-US" sz="1000" dirty="0" err="1">
                <a:solidFill>
                  <a:srgbClr val="0070C0"/>
                </a:solidFill>
              </a:rPr>
              <a:t>d,e</a:t>
            </a:r>
            <a:r>
              <a:rPr lang="en-US" sz="1000" dirty="0">
                <a:solidFill>
                  <a:srgbClr val="0070C0"/>
                </a:solidFill>
              </a:rPr>
              <a:t>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d.key</a:t>
            </a:r>
            <a:r>
              <a:rPr lang="en-US" sz="1000" dirty="0">
                <a:solidFill>
                  <a:srgbClr val="0070C0"/>
                </a:solidFill>
              </a:rPr>
              <a:t>=7, </a:t>
            </a:r>
            <a:r>
              <a:rPr lang="en-US" sz="1000" dirty="0" err="1">
                <a:solidFill>
                  <a:srgbClr val="0070C0"/>
                </a:solidFill>
              </a:rPr>
              <a:t>e.key</a:t>
            </a:r>
            <a:r>
              <a:rPr lang="en-US" sz="1000" dirty="0">
                <a:solidFill>
                  <a:srgbClr val="0070C0"/>
                </a:solidFill>
              </a:rPr>
              <a:t>=10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13692C-41C4-B843-8164-874F5F7067EC}"/>
              </a:ext>
            </a:extLst>
          </p:cNvPr>
          <p:cNvSpPr/>
          <p:nvPr/>
        </p:nvSpPr>
        <p:spPr>
          <a:xfrm>
            <a:off x="1961710" y="2139250"/>
            <a:ext cx="152400" cy="15240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7B4F07-4227-834A-ACE7-AFD7FE695E0E}"/>
              </a:ext>
            </a:extLst>
          </p:cNvPr>
          <p:cNvSpPr/>
          <p:nvPr/>
        </p:nvSpPr>
        <p:spPr>
          <a:xfrm>
            <a:off x="4181860" y="1533222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1BE65-7BE4-F644-BD36-39A09D64B260}"/>
              </a:ext>
            </a:extLst>
          </p:cNvPr>
          <p:cNvSpPr txBox="1"/>
          <p:nvPr/>
        </p:nvSpPr>
        <p:spPr>
          <a:xfrm>
            <a:off x="3858559" y="213925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Q ={e}</a:t>
            </a:r>
          </a:p>
          <a:p>
            <a:r>
              <a:rPr lang="en-US" sz="1000" dirty="0" err="1">
                <a:solidFill>
                  <a:srgbClr val="0070C0"/>
                </a:solidFill>
              </a:rPr>
              <a:t>e.key</a:t>
            </a:r>
            <a:r>
              <a:rPr lang="en-US" sz="1000" dirty="0">
                <a:solidFill>
                  <a:srgbClr val="0070C0"/>
                </a:solidFill>
              </a:rPr>
              <a:t>=9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4A6E7-166F-5847-B557-54C6D7CA6D89}"/>
              </a:ext>
            </a:extLst>
          </p:cNvPr>
          <p:cNvCxnSpPr/>
          <p:nvPr/>
        </p:nvCxnSpPr>
        <p:spPr>
          <a:xfrm flipH="1">
            <a:off x="1723251" y="786966"/>
            <a:ext cx="152400" cy="18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8A0B47-146C-904D-BC32-F56406F4D63A}"/>
              </a:ext>
            </a:extLst>
          </p:cNvPr>
          <p:cNvCxnSpPr/>
          <p:nvPr/>
        </p:nvCxnSpPr>
        <p:spPr>
          <a:xfrm flipH="1">
            <a:off x="3371076" y="890725"/>
            <a:ext cx="152400" cy="1845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72C6EE-61E3-454A-A32E-23BF7FE701E9}"/>
              </a:ext>
            </a:extLst>
          </p:cNvPr>
          <p:cNvCxnSpPr/>
          <p:nvPr/>
        </p:nvCxnSpPr>
        <p:spPr>
          <a:xfrm flipH="1">
            <a:off x="704850" y="1812106"/>
            <a:ext cx="152400" cy="1845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13AFB0-B538-5F48-B6E5-103A6855AE1A}"/>
              </a:ext>
            </a:extLst>
          </p:cNvPr>
          <p:cNvCxnSpPr/>
          <p:nvPr/>
        </p:nvCxnSpPr>
        <p:spPr>
          <a:xfrm flipH="1">
            <a:off x="553673" y="1730375"/>
            <a:ext cx="152400" cy="1845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2B4A9D-3E7C-CE4B-A117-7476A5E6191E}"/>
              </a:ext>
            </a:extLst>
          </p:cNvPr>
          <p:cNvCxnSpPr/>
          <p:nvPr/>
        </p:nvCxnSpPr>
        <p:spPr>
          <a:xfrm flipH="1">
            <a:off x="428238" y="1941261"/>
            <a:ext cx="152400" cy="1845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8E573-DE23-1F44-8AE1-69DF33F62DFD}"/>
              </a:ext>
            </a:extLst>
          </p:cNvPr>
          <p:cNvCxnSpPr/>
          <p:nvPr/>
        </p:nvCxnSpPr>
        <p:spPr>
          <a:xfrm flipH="1">
            <a:off x="4046631" y="1724519"/>
            <a:ext cx="152400" cy="1845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81450D24-DFE1-4B4C-B8A3-753F0193A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86" y="2617929"/>
            <a:ext cx="1912259" cy="7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33" y="206375"/>
            <a:ext cx="382918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Minimum Spanning Tree (MST)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25" y="587375"/>
            <a:ext cx="3600450" cy="173290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Given an undirected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weighted</a:t>
            </a:r>
            <a:r>
              <a:rPr sz="1100" dirty="0">
                <a:latin typeface="Arial"/>
                <a:cs typeface="Arial"/>
              </a:rPr>
              <a:t> graph </a:t>
            </a:r>
            <a:r>
              <a:rPr sz="1100" i="1" dirty="0">
                <a:latin typeface="Times New Roman"/>
                <a:cs typeface="Times New Roman"/>
              </a:rPr>
              <a:t>G </a:t>
            </a:r>
            <a:r>
              <a:rPr sz="1100" dirty="0">
                <a:latin typeface="Times New Roman"/>
                <a:cs typeface="Times New Roman"/>
              </a:rPr>
              <a:t>= (</a:t>
            </a:r>
            <a:r>
              <a:rPr sz="1100" i="1" dirty="0">
                <a:latin typeface="Times New Roman"/>
                <a:cs typeface="Times New Roman"/>
              </a:rPr>
              <a:t>V, E</a:t>
            </a:r>
            <a:r>
              <a:rPr sz="1100" dirty="0">
                <a:latin typeface="Times New Roman"/>
                <a:cs typeface="Times New Roman"/>
              </a:rPr>
              <a:t>)</a:t>
            </a:r>
          </a:p>
          <a:p>
            <a:pPr marL="160655" marR="5080" indent="-148590">
              <a:lnSpc>
                <a:spcPct val="102699"/>
              </a:lnSpc>
              <a:spcBef>
                <a:spcPts val="29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lang="en-US" sz="1100" dirty="0">
                <a:latin typeface="Arial"/>
                <a:cs typeface="Arial"/>
              </a:rPr>
              <a:t>spanning tree </a:t>
            </a:r>
            <a:r>
              <a:rPr lang="en-US" sz="1100" i="1" dirty="0">
                <a:latin typeface="Times New Roman"/>
                <a:cs typeface="Times New Roman"/>
              </a:rPr>
              <a:t>G</a:t>
            </a:r>
            <a:r>
              <a:rPr lang="en-US" sz="1100" i="1" baseline="-25000" dirty="0">
                <a:latin typeface="Times New Roman"/>
                <a:cs typeface="Times New Roman"/>
              </a:rPr>
              <a:t>s</a:t>
            </a:r>
            <a:r>
              <a:rPr lang="en-US" sz="1100" i="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= (</a:t>
            </a:r>
            <a:r>
              <a:rPr lang="en-US" sz="1100" i="1" dirty="0">
                <a:latin typeface="Times New Roman"/>
                <a:cs typeface="Times New Roman"/>
              </a:rPr>
              <a:t>V, E</a:t>
            </a:r>
            <a:r>
              <a:rPr lang="en-US" sz="1100" i="1" baseline="-25000" dirty="0">
                <a:latin typeface="Times New Roman"/>
                <a:cs typeface="Times New Roman"/>
              </a:rPr>
              <a:t>s</a:t>
            </a:r>
            <a:r>
              <a:rPr lang="en-US" sz="1100" dirty="0">
                <a:latin typeface="Times New Roman"/>
                <a:cs typeface="Times New Roman"/>
              </a:rPr>
              <a:t>)  where </a:t>
            </a:r>
            <a:r>
              <a:rPr lang="en-US" sz="1100" i="1" dirty="0">
                <a:latin typeface="Times New Roman"/>
                <a:cs typeface="Times New Roman"/>
              </a:rPr>
              <a:t>E</a:t>
            </a:r>
            <a:r>
              <a:rPr lang="en-US" sz="1100" i="1" baseline="-25000" dirty="0">
                <a:latin typeface="Times New Roman"/>
                <a:cs typeface="Times New Roman"/>
              </a:rPr>
              <a:t>s </a:t>
            </a:r>
            <a:r>
              <a:rPr lang="en-US" sz="1100" dirty="0">
                <a:latin typeface="Arial"/>
                <a:cs typeface="Arial"/>
              </a:rPr>
              <a:t> is </a:t>
            </a:r>
            <a:r>
              <a:rPr sz="1100" dirty="0">
                <a:latin typeface="Arial"/>
                <a:cs typeface="Arial"/>
              </a:rPr>
              <a:t>a subset of </a:t>
            </a:r>
            <a:r>
              <a:rPr sz="1100" i="1" dirty="0">
                <a:latin typeface="Times New Roman"/>
                <a:cs typeface="Times New Roman"/>
              </a:rPr>
              <a:t>E </a:t>
            </a:r>
            <a:r>
              <a:rPr sz="1100" dirty="0">
                <a:latin typeface="Arial"/>
                <a:cs typeface="Arial"/>
              </a:rPr>
              <a:t>that connects all the nodes in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12065" marR="5080">
              <a:lnSpc>
                <a:spcPct val="102699"/>
              </a:lnSpc>
              <a:spcBef>
                <a:spcPts val="295"/>
              </a:spcBef>
            </a:pPr>
            <a:r>
              <a:rPr lang="en-US" sz="11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 </a:t>
            </a:r>
            <a:r>
              <a:rPr lang="en-US" sz="1100" dirty="0">
                <a:latin typeface="Arial"/>
                <a:cs typeface="Arial"/>
              </a:rPr>
              <a:t>minimum spanning tree :  spanning tree with the minimum total weight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We  will cover two </a:t>
            </a:r>
            <a:r>
              <a:rPr lang="en-US" sz="1100" dirty="0">
                <a:latin typeface="Arial"/>
                <a:cs typeface="Arial"/>
              </a:rPr>
              <a:t>greedy</a:t>
            </a:r>
            <a:r>
              <a:rPr sz="1100" dirty="0">
                <a:latin typeface="Arial"/>
                <a:cs typeface="Arial"/>
              </a:rPr>
              <a:t> algorithms: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Kruskal’s algorithm</a:t>
            </a:r>
          </a:p>
          <a:p>
            <a:pPr marL="437515" indent="-132715">
              <a:lnSpc>
                <a:spcPts val="1200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Prim’s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26801-8643-8C4E-B8F9-F562C6F08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379960"/>
            <a:ext cx="1022350" cy="30876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132C7C-EA18-D14F-9D33-53A4FD8B2B4A}"/>
              </a:ext>
            </a:extLst>
          </p:cNvPr>
          <p:cNvGrpSpPr/>
          <p:nvPr/>
        </p:nvGrpSpPr>
        <p:grpSpPr>
          <a:xfrm>
            <a:off x="527159" y="2397733"/>
            <a:ext cx="3654336" cy="922296"/>
            <a:chOff x="477882" y="347598"/>
            <a:chExt cx="3654336" cy="922296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E930C686-D505-E44A-9682-D0A31115DB6F}"/>
                </a:ext>
              </a:extLst>
            </p:cNvPr>
            <p:cNvSpPr/>
            <p:nvPr/>
          </p:nvSpPr>
          <p:spPr>
            <a:xfrm>
              <a:off x="1672835" y="444292"/>
              <a:ext cx="145894" cy="450689"/>
            </a:xfrm>
            <a:custGeom>
              <a:avLst/>
              <a:gdLst/>
              <a:ahLst/>
              <a:cxnLst/>
              <a:rect l="l" t="t" r="r" b="b"/>
              <a:pathLst>
                <a:path w="327660" h="1012189">
                  <a:moveTo>
                    <a:pt x="0" y="0"/>
                  </a:moveTo>
                  <a:lnTo>
                    <a:pt x="327139" y="1012092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D9D0CA0-3E4C-244A-9732-4D69003338CD}"/>
                </a:ext>
              </a:extLst>
            </p:cNvPr>
            <p:cNvSpPr/>
            <p:nvPr/>
          </p:nvSpPr>
          <p:spPr>
            <a:xfrm>
              <a:off x="1845811" y="476155"/>
              <a:ext cx="136564" cy="437118"/>
            </a:xfrm>
            <a:custGeom>
              <a:avLst/>
              <a:gdLst/>
              <a:ahLst/>
              <a:cxnLst/>
              <a:rect l="l" t="t" r="r" b="b"/>
              <a:pathLst>
                <a:path w="306704" h="981710">
                  <a:moveTo>
                    <a:pt x="306692" y="0"/>
                  </a:moveTo>
                  <a:lnTo>
                    <a:pt x="0" y="981412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DE5925B-01D6-AC4A-81FA-930E9CB3F57E}"/>
                </a:ext>
              </a:extLst>
            </p:cNvPr>
            <p:cNvSpPr/>
            <p:nvPr/>
          </p:nvSpPr>
          <p:spPr>
            <a:xfrm>
              <a:off x="2009676" y="467051"/>
              <a:ext cx="109421" cy="218559"/>
            </a:xfrm>
            <a:custGeom>
              <a:avLst/>
              <a:gdLst/>
              <a:ahLst/>
              <a:cxnLst/>
              <a:rect l="l" t="t" r="r" b="b"/>
              <a:pathLst>
                <a:path w="245745" h="490855">
                  <a:moveTo>
                    <a:pt x="0" y="0"/>
                  </a:moveTo>
                  <a:lnTo>
                    <a:pt x="245364" y="490708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DF21F29D-159D-0642-91D3-A81B778EE5D0}"/>
                </a:ext>
              </a:extLst>
            </p:cNvPr>
            <p:cNvSpPr/>
            <p:nvPr/>
          </p:nvSpPr>
          <p:spPr>
            <a:xfrm>
              <a:off x="1845811" y="721962"/>
              <a:ext cx="264080" cy="204987"/>
            </a:xfrm>
            <a:custGeom>
              <a:avLst/>
              <a:gdLst/>
              <a:ahLst/>
              <a:cxnLst/>
              <a:rect l="l" t="t" r="r" b="b"/>
              <a:pathLst>
                <a:path w="593089" h="460375">
                  <a:moveTo>
                    <a:pt x="592937" y="0"/>
                  </a:moveTo>
                  <a:lnTo>
                    <a:pt x="0" y="460032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94256D6B-4D20-7A43-8864-4644AF2622C0}"/>
                </a:ext>
              </a:extLst>
            </p:cNvPr>
            <p:cNvSpPr/>
            <p:nvPr/>
          </p:nvSpPr>
          <p:spPr>
            <a:xfrm>
              <a:off x="1545381" y="726514"/>
              <a:ext cx="273128" cy="209511"/>
            </a:xfrm>
            <a:custGeom>
              <a:avLst/>
              <a:gdLst/>
              <a:ahLst/>
              <a:cxnLst/>
              <a:rect l="l" t="t" r="r" b="b"/>
              <a:pathLst>
                <a:path w="613410" h="470535">
                  <a:moveTo>
                    <a:pt x="0" y="0"/>
                  </a:moveTo>
                  <a:lnTo>
                    <a:pt x="613384" y="470255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C1640B2-BBF0-5846-9593-9CCD3612A8CF}"/>
                </a:ext>
              </a:extLst>
            </p:cNvPr>
            <p:cNvSpPr/>
            <p:nvPr/>
          </p:nvSpPr>
          <p:spPr>
            <a:xfrm>
              <a:off x="1691044" y="444292"/>
              <a:ext cx="423546" cy="264080"/>
            </a:xfrm>
            <a:custGeom>
              <a:avLst/>
              <a:gdLst/>
              <a:ahLst/>
              <a:cxnLst/>
              <a:rect l="l" t="t" r="r" b="b"/>
              <a:pathLst>
                <a:path w="951229" h="593090">
                  <a:moveTo>
                    <a:pt x="0" y="0"/>
                  </a:moveTo>
                  <a:lnTo>
                    <a:pt x="950747" y="592941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215DC72-F7BE-6D4B-AE11-871E4D3E8E7F}"/>
                </a:ext>
              </a:extLst>
            </p:cNvPr>
            <p:cNvSpPr/>
            <p:nvPr/>
          </p:nvSpPr>
          <p:spPr>
            <a:xfrm>
              <a:off x="1554486" y="712858"/>
              <a:ext cx="551062" cy="0"/>
            </a:xfrm>
            <a:custGeom>
              <a:avLst/>
              <a:gdLst/>
              <a:ahLst/>
              <a:cxnLst/>
              <a:rect l="l" t="t" r="r" b="b"/>
              <a:pathLst>
                <a:path w="1237614">
                  <a:moveTo>
                    <a:pt x="0" y="0"/>
                  </a:moveTo>
                  <a:lnTo>
                    <a:pt x="123699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E9322B6-B8BF-2B46-9E5D-3F8F485960C7}"/>
                </a:ext>
              </a:extLst>
            </p:cNvPr>
            <p:cNvSpPr/>
            <p:nvPr/>
          </p:nvSpPr>
          <p:spPr>
            <a:xfrm>
              <a:off x="1536278" y="457947"/>
              <a:ext cx="122992" cy="245985"/>
            </a:xfrm>
            <a:custGeom>
              <a:avLst/>
              <a:gdLst/>
              <a:ahLst/>
              <a:cxnLst/>
              <a:rect l="l" t="t" r="r" b="b"/>
              <a:pathLst>
                <a:path w="276225" h="552450">
                  <a:moveTo>
                    <a:pt x="276021" y="0"/>
                  </a:moveTo>
                  <a:lnTo>
                    <a:pt x="0" y="552048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643D364E-8FF1-B04D-8F22-5CB5FC64E2CC}"/>
                </a:ext>
              </a:extLst>
            </p:cNvPr>
            <p:cNvSpPr/>
            <p:nvPr/>
          </p:nvSpPr>
          <p:spPr>
            <a:xfrm>
              <a:off x="1545381" y="435187"/>
              <a:ext cx="432594" cy="268604"/>
            </a:xfrm>
            <a:custGeom>
              <a:avLst/>
              <a:gdLst/>
              <a:ahLst/>
              <a:cxnLst/>
              <a:rect l="l" t="t" r="r" b="b"/>
              <a:pathLst>
                <a:path w="971550" h="603250">
                  <a:moveTo>
                    <a:pt x="0" y="603164"/>
                  </a:moveTo>
                  <a:lnTo>
                    <a:pt x="971194" y="0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1557391C-888B-BE4D-80D6-8510286AFC3F}"/>
                </a:ext>
              </a:extLst>
            </p:cNvPr>
            <p:cNvSpPr/>
            <p:nvPr/>
          </p:nvSpPr>
          <p:spPr>
            <a:xfrm>
              <a:off x="2619639" y="444292"/>
              <a:ext cx="145894" cy="450689"/>
            </a:xfrm>
            <a:custGeom>
              <a:avLst/>
              <a:gdLst/>
              <a:ahLst/>
              <a:cxnLst/>
              <a:rect l="l" t="t" r="r" b="b"/>
              <a:pathLst>
                <a:path w="327660" h="1012189">
                  <a:moveTo>
                    <a:pt x="0" y="0"/>
                  </a:moveTo>
                  <a:lnTo>
                    <a:pt x="327139" y="1012092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99D55019-2DF7-0D43-92E4-718071511E10}"/>
                </a:ext>
              </a:extLst>
            </p:cNvPr>
            <p:cNvSpPr/>
            <p:nvPr/>
          </p:nvSpPr>
          <p:spPr>
            <a:xfrm>
              <a:off x="2792614" y="721962"/>
              <a:ext cx="264080" cy="204987"/>
            </a:xfrm>
            <a:custGeom>
              <a:avLst/>
              <a:gdLst/>
              <a:ahLst/>
              <a:cxnLst/>
              <a:rect l="l" t="t" r="r" b="b"/>
              <a:pathLst>
                <a:path w="593090" h="460375">
                  <a:moveTo>
                    <a:pt x="592937" y="0"/>
                  </a:moveTo>
                  <a:lnTo>
                    <a:pt x="0" y="460032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30F2090C-3F4C-A646-B215-4A767912E839}"/>
                </a:ext>
              </a:extLst>
            </p:cNvPr>
            <p:cNvSpPr/>
            <p:nvPr/>
          </p:nvSpPr>
          <p:spPr>
            <a:xfrm>
              <a:off x="2492185" y="435187"/>
              <a:ext cx="432594" cy="268604"/>
            </a:xfrm>
            <a:custGeom>
              <a:avLst/>
              <a:gdLst/>
              <a:ahLst/>
              <a:cxnLst/>
              <a:rect l="l" t="t" r="r" b="b"/>
              <a:pathLst>
                <a:path w="971550" h="603250">
                  <a:moveTo>
                    <a:pt x="0" y="603164"/>
                  </a:moveTo>
                  <a:lnTo>
                    <a:pt x="971194" y="0"/>
                  </a:lnTo>
                </a:path>
              </a:pathLst>
            </a:custGeom>
            <a:ln w="5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F9B2FEBE-3A44-754A-A42E-2BD45EE9DD52}"/>
                </a:ext>
              </a:extLst>
            </p:cNvPr>
            <p:cNvSpPr/>
            <p:nvPr/>
          </p:nvSpPr>
          <p:spPr>
            <a:xfrm>
              <a:off x="1621624" y="388530"/>
              <a:ext cx="93313" cy="93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002B13C8-D994-7648-8E05-8081E017CAF2}"/>
                </a:ext>
              </a:extLst>
            </p:cNvPr>
            <p:cNvSpPr/>
            <p:nvPr/>
          </p:nvSpPr>
          <p:spPr>
            <a:xfrm>
              <a:off x="1485065" y="661647"/>
              <a:ext cx="93313" cy="933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B2922923-19AD-8F47-9511-FF1D82B11345}"/>
                </a:ext>
              </a:extLst>
            </p:cNvPr>
            <p:cNvSpPr/>
            <p:nvPr/>
          </p:nvSpPr>
          <p:spPr>
            <a:xfrm>
              <a:off x="1940261" y="388530"/>
              <a:ext cx="93313" cy="93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E4D81520-AA92-3448-A45A-B7E25DE7FED2}"/>
                </a:ext>
              </a:extLst>
            </p:cNvPr>
            <p:cNvSpPr/>
            <p:nvPr/>
          </p:nvSpPr>
          <p:spPr>
            <a:xfrm>
              <a:off x="2076820" y="661647"/>
              <a:ext cx="93313" cy="933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DEC86615-6BAD-5942-AF52-77FAE1435F60}"/>
                </a:ext>
              </a:extLst>
            </p:cNvPr>
            <p:cNvSpPr/>
            <p:nvPr/>
          </p:nvSpPr>
          <p:spPr>
            <a:xfrm>
              <a:off x="1780943" y="889247"/>
              <a:ext cx="93313" cy="933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446B0750-024C-A04B-BCB0-0728285BE2FA}"/>
                </a:ext>
              </a:extLst>
            </p:cNvPr>
            <p:cNvSpPr/>
            <p:nvPr/>
          </p:nvSpPr>
          <p:spPr>
            <a:xfrm>
              <a:off x="2568433" y="388530"/>
              <a:ext cx="93313" cy="9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3BC4AB9A-9F2D-5144-862F-62F36F5CA4D4}"/>
                </a:ext>
              </a:extLst>
            </p:cNvPr>
            <p:cNvSpPr/>
            <p:nvPr/>
          </p:nvSpPr>
          <p:spPr>
            <a:xfrm>
              <a:off x="2431869" y="661647"/>
              <a:ext cx="93318" cy="933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A32C95B1-CE09-3641-99B2-7B4A9614A5CD}"/>
                </a:ext>
              </a:extLst>
            </p:cNvPr>
            <p:cNvSpPr/>
            <p:nvPr/>
          </p:nvSpPr>
          <p:spPr>
            <a:xfrm>
              <a:off x="2887065" y="388530"/>
              <a:ext cx="93318" cy="93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9DF37D09-DA12-3E41-90FD-67F1A3949ED6}"/>
                </a:ext>
              </a:extLst>
            </p:cNvPr>
            <p:cNvSpPr/>
            <p:nvPr/>
          </p:nvSpPr>
          <p:spPr>
            <a:xfrm>
              <a:off x="3023624" y="661647"/>
              <a:ext cx="93318" cy="933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B6CD5660-DDBE-204D-BE14-DD386F69780C}"/>
                </a:ext>
              </a:extLst>
            </p:cNvPr>
            <p:cNvSpPr/>
            <p:nvPr/>
          </p:nvSpPr>
          <p:spPr>
            <a:xfrm>
              <a:off x="2727746" y="889247"/>
              <a:ext cx="93318" cy="933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8A90B344-E882-BB4D-9CBE-D3B169E33BFA}"/>
                </a:ext>
              </a:extLst>
            </p:cNvPr>
            <p:cNvSpPr txBox="1"/>
            <p:nvPr/>
          </p:nvSpPr>
          <p:spPr>
            <a:xfrm>
              <a:off x="1567038" y="520572"/>
              <a:ext cx="34212" cy="60755"/>
            </a:xfrm>
            <a:prstGeom prst="rect">
              <a:avLst/>
            </a:prstGeom>
          </p:spPr>
          <p:txBody>
            <a:bodyPr vert="horz" wrap="square" lIns="0" tIns="5938" rIns="0" bIns="0" rtlCol="0">
              <a:spAutoFit/>
            </a:bodyPr>
            <a:lstStyle/>
            <a:p>
              <a:pPr marL="5655">
                <a:spcBef>
                  <a:spcPts val="47"/>
                </a:spcBef>
              </a:pPr>
              <a:r>
                <a:rPr sz="356" dirty="0">
                  <a:latin typeface="Times New Roman"/>
                  <a:cs typeface="Times New Roman"/>
                </a:rPr>
                <a:t>4</a:t>
              </a:r>
              <a:endParaRPr sz="356">
                <a:latin typeface="Times New Roman"/>
                <a:cs typeface="Times New Roman"/>
              </a:endParaRPr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28019EC7-A1F6-7546-B4AB-96E0E1F588AA}"/>
                </a:ext>
              </a:extLst>
            </p:cNvPr>
            <p:cNvSpPr txBox="1"/>
            <p:nvPr/>
          </p:nvSpPr>
          <p:spPr>
            <a:xfrm>
              <a:off x="1708144" y="347598"/>
              <a:ext cx="238916" cy="279192"/>
            </a:xfrm>
            <a:prstGeom prst="rect">
              <a:avLst/>
            </a:prstGeom>
          </p:spPr>
          <p:txBody>
            <a:bodyPr vert="horz" wrap="square" lIns="0" tIns="37605" rIns="0" bIns="0" rtlCol="0">
              <a:spAutoFit/>
            </a:bodyPr>
            <a:lstStyle/>
            <a:p>
              <a:pPr marR="2262" algn="r">
                <a:spcBef>
                  <a:spcPts val="296"/>
                </a:spcBef>
                <a:tabLst>
                  <a:tab pos="104623" algn="l"/>
                  <a:tab pos="227343" algn="l"/>
                </a:tabLst>
              </a:pPr>
              <a:r>
                <a:rPr sz="356" u="sng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	2	</a:t>
              </a:r>
              <a:endParaRPr sz="356" dirty="0">
                <a:latin typeface="Times New Roman"/>
                <a:cs typeface="Times New Roman"/>
              </a:endParaRPr>
            </a:p>
            <a:p>
              <a:pPr marR="20359" algn="r">
                <a:spcBef>
                  <a:spcPts val="254"/>
                </a:spcBef>
              </a:pPr>
              <a:r>
                <a:rPr sz="356" dirty="0">
                  <a:latin typeface="Times New Roman"/>
                  <a:cs typeface="Times New Roman"/>
                </a:rPr>
                <a:t>3</a:t>
              </a:r>
            </a:p>
            <a:p>
              <a:pPr marL="155804">
                <a:spcBef>
                  <a:spcPts val="254"/>
                </a:spcBef>
              </a:pPr>
              <a:r>
                <a:rPr sz="356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3EDD40AA-E662-664C-BE13-A1FB047F175F}"/>
                </a:ext>
              </a:extLst>
            </p:cNvPr>
            <p:cNvSpPr txBox="1"/>
            <p:nvPr/>
          </p:nvSpPr>
          <p:spPr>
            <a:xfrm>
              <a:off x="1994921" y="807345"/>
              <a:ext cx="34212" cy="60755"/>
            </a:xfrm>
            <a:prstGeom prst="rect">
              <a:avLst/>
            </a:prstGeom>
          </p:spPr>
          <p:txBody>
            <a:bodyPr vert="horz" wrap="square" lIns="0" tIns="5938" rIns="0" bIns="0" rtlCol="0">
              <a:spAutoFit/>
            </a:bodyPr>
            <a:lstStyle/>
            <a:p>
              <a:pPr marL="5655">
                <a:spcBef>
                  <a:spcPts val="47"/>
                </a:spcBef>
              </a:pPr>
              <a:r>
                <a:rPr sz="356" dirty="0">
                  <a:latin typeface="Times New Roman"/>
                  <a:cs typeface="Times New Roman"/>
                </a:rPr>
                <a:t>2</a:t>
              </a:r>
              <a:endParaRPr sz="356">
                <a:latin typeface="Times New Roman"/>
                <a:cs typeface="Times New Roman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F0596078-8870-1046-915F-6AFF2032F9CD}"/>
                </a:ext>
              </a:extLst>
            </p:cNvPr>
            <p:cNvSpPr txBox="1"/>
            <p:nvPr/>
          </p:nvSpPr>
          <p:spPr>
            <a:xfrm>
              <a:off x="1644421" y="811897"/>
              <a:ext cx="34212" cy="60755"/>
            </a:xfrm>
            <a:prstGeom prst="rect">
              <a:avLst/>
            </a:prstGeom>
          </p:spPr>
          <p:txBody>
            <a:bodyPr vert="horz" wrap="square" lIns="0" tIns="5938" rIns="0" bIns="0" rtlCol="0">
              <a:spAutoFit/>
            </a:bodyPr>
            <a:lstStyle/>
            <a:p>
              <a:pPr marL="5655">
                <a:spcBef>
                  <a:spcPts val="47"/>
                </a:spcBef>
              </a:pPr>
              <a:r>
                <a:rPr sz="356" dirty="0">
                  <a:latin typeface="Times New Roman"/>
                  <a:cs typeface="Times New Roman"/>
                </a:rPr>
                <a:t>8</a:t>
              </a:r>
              <a:endParaRPr sz="356">
                <a:latin typeface="Times New Roman"/>
                <a:cs typeface="Times New Roman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714E912C-3AE9-014F-AF02-0EFF8A2FC6AF}"/>
                </a:ext>
              </a:extLst>
            </p:cNvPr>
            <p:cNvSpPr txBox="1"/>
            <p:nvPr/>
          </p:nvSpPr>
          <p:spPr>
            <a:xfrm>
              <a:off x="1548831" y="607059"/>
              <a:ext cx="562372" cy="108588"/>
            </a:xfrm>
            <a:prstGeom prst="rect">
              <a:avLst/>
            </a:prstGeom>
          </p:spPr>
          <p:txBody>
            <a:bodyPr vert="horz" wrap="square" lIns="0" tIns="5938" rIns="0" bIns="0" rtlCol="0">
              <a:spAutoFit/>
            </a:bodyPr>
            <a:lstStyle/>
            <a:p>
              <a:pPr marR="142231" algn="ctr">
                <a:lnSpc>
                  <a:spcPts val="392"/>
                </a:lnSpc>
                <a:spcBef>
                  <a:spcPts val="47"/>
                </a:spcBef>
              </a:pPr>
              <a:r>
                <a:rPr sz="356" dirty="0">
                  <a:latin typeface="Times New Roman"/>
                  <a:cs typeface="Times New Roman"/>
                </a:rPr>
                <a:t>1</a:t>
              </a:r>
            </a:p>
            <a:p>
              <a:pPr marL="5655">
                <a:lnSpc>
                  <a:spcPts val="392"/>
                </a:lnSpc>
                <a:tabLst>
                  <a:tab pos="110279" algn="l"/>
                  <a:tab pos="556200" algn="l"/>
                </a:tabLst>
              </a:pPr>
              <a:r>
                <a:rPr sz="356" u="sng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	4	</a:t>
              </a:r>
              <a:endParaRPr sz="356" dirty="0">
                <a:latin typeface="Times New Roman"/>
                <a:cs typeface="Times New Roman"/>
              </a:endParaRPr>
            </a:p>
          </p:txBody>
        </p:sp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52C990E2-B470-7E4E-AC2A-55F514B8D60F}"/>
                </a:ext>
              </a:extLst>
            </p:cNvPr>
            <p:cNvSpPr txBox="1"/>
            <p:nvPr/>
          </p:nvSpPr>
          <p:spPr>
            <a:xfrm>
              <a:off x="1963058" y="520572"/>
              <a:ext cx="134302" cy="60755"/>
            </a:xfrm>
            <a:prstGeom prst="rect">
              <a:avLst/>
            </a:prstGeom>
          </p:spPr>
          <p:txBody>
            <a:bodyPr vert="horz" wrap="square" lIns="0" tIns="5938" rIns="0" bIns="0" rtlCol="0">
              <a:spAutoFit/>
            </a:bodyPr>
            <a:lstStyle/>
            <a:p>
              <a:pPr marL="5655">
                <a:spcBef>
                  <a:spcPts val="47"/>
                </a:spcBef>
                <a:tabLst>
                  <a:tab pos="105754" algn="l"/>
                </a:tabLst>
              </a:pPr>
              <a:r>
                <a:rPr sz="534" baseline="6944" dirty="0">
                  <a:latin typeface="Times New Roman"/>
                  <a:cs typeface="Times New Roman"/>
                </a:rPr>
                <a:t>3	</a:t>
              </a:r>
              <a:r>
                <a:rPr sz="356" dirty="0">
                  <a:latin typeface="Times New Roman"/>
                  <a:cs typeface="Times New Roman"/>
                </a:rPr>
                <a:t>5</a:t>
              </a:r>
              <a:endParaRPr sz="356">
                <a:latin typeface="Times New Roman"/>
                <a:cs typeface="Times New Roman"/>
              </a:endParaRPr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1803D525-8240-6F42-9EDC-05AD77ED9C0C}"/>
                </a:ext>
              </a:extLst>
            </p:cNvPr>
            <p:cNvSpPr txBox="1"/>
            <p:nvPr/>
          </p:nvSpPr>
          <p:spPr>
            <a:xfrm>
              <a:off x="2686819" y="607059"/>
              <a:ext cx="34212" cy="60755"/>
            </a:xfrm>
            <a:prstGeom prst="rect">
              <a:avLst/>
            </a:prstGeom>
          </p:spPr>
          <p:txBody>
            <a:bodyPr vert="horz" wrap="square" lIns="0" tIns="5938" rIns="0" bIns="0" rtlCol="0">
              <a:spAutoFit/>
            </a:bodyPr>
            <a:lstStyle/>
            <a:p>
              <a:pPr marL="5655">
                <a:spcBef>
                  <a:spcPts val="47"/>
                </a:spcBef>
              </a:pPr>
              <a:r>
                <a:rPr sz="356" dirty="0">
                  <a:latin typeface="Times New Roman"/>
                  <a:cs typeface="Times New Roman"/>
                </a:rPr>
                <a:t>1</a:t>
              </a:r>
              <a:endParaRPr sz="356">
                <a:latin typeface="Times New Roman"/>
                <a:cs typeface="Times New Roman"/>
              </a:endParaRPr>
            </a:p>
          </p:txBody>
        </p:sp>
        <p:sp>
          <p:nvSpPr>
            <p:cNvPr id="37" name="object 32">
              <a:extLst>
                <a:ext uri="{FF2B5EF4-FFF2-40B4-BE49-F238E27FC236}">
                  <a16:creationId xmlns:a16="http://schemas.microsoft.com/office/drawing/2014/main" id="{63F2E20B-9FED-E747-93F3-9E4FABEA27AC}"/>
                </a:ext>
              </a:extLst>
            </p:cNvPr>
            <p:cNvSpPr txBox="1"/>
            <p:nvPr/>
          </p:nvSpPr>
          <p:spPr>
            <a:xfrm>
              <a:off x="2650401" y="347598"/>
              <a:ext cx="243723" cy="185961"/>
            </a:xfrm>
            <a:prstGeom prst="rect">
              <a:avLst/>
            </a:prstGeom>
          </p:spPr>
          <p:txBody>
            <a:bodyPr vert="horz" wrap="square" lIns="0" tIns="37605" rIns="0" bIns="0" rtlCol="0">
              <a:spAutoFit/>
            </a:bodyPr>
            <a:lstStyle/>
            <a:p>
              <a:pPr marR="2262" algn="r">
                <a:spcBef>
                  <a:spcPts val="296"/>
                </a:spcBef>
                <a:tabLst>
                  <a:tab pos="109147" algn="l"/>
                  <a:tab pos="231868" algn="l"/>
                </a:tabLst>
              </a:pPr>
              <a:r>
                <a:rPr sz="356" u="sng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	2	</a:t>
              </a:r>
              <a:endParaRPr sz="356">
                <a:latin typeface="Times New Roman"/>
                <a:cs typeface="Times New Roman"/>
              </a:endParaRPr>
            </a:p>
            <a:p>
              <a:pPr marR="20359" algn="r">
                <a:spcBef>
                  <a:spcPts val="254"/>
                </a:spcBef>
              </a:pPr>
              <a:r>
                <a:rPr sz="356" dirty="0">
                  <a:latin typeface="Times New Roman"/>
                  <a:cs typeface="Times New Roman"/>
                </a:rPr>
                <a:t>3</a:t>
              </a:r>
              <a:endParaRPr sz="356">
                <a:latin typeface="Times New Roman"/>
                <a:cs typeface="Times New Roman"/>
              </a:endParaRPr>
            </a:p>
          </p:txBody>
        </p:sp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A4E86183-53AA-864E-9E3A-86786A3E5D18}"/>
                </a:ext>
              </a:extLst>
            </p:cNvPr>
            <p:cNvSpPr txBox="1"/>
            <p:nvPr/>
          </p:nvSpPr>
          <p:spPr>
            <a:xfrm>
              <a:off x="2941728" y="807345"/>
              <a:ext cx="34212" cy="60755"/>
            </a:xfrm>
            <a:prstGeom prst="rect">
              <a:avLst/>
            </a:prstGeom>
          </p:spPr>
          <p:txBody>
            <a:bodyPr vert="horz" wrap="square" lIns="0" tIns="5938" rIns="0" bIns="0" rtlCol="0">
              <a:spAutoFit/>
            </a:bodyPr>
            <a:lstStyle/>
            <a:p>
              <a:pPr marL="5655">
                <a:spcBef>
                  <a:spcPts val="47"/>
                </a:spcBef>
              </a:pPr>
              <a:r>
                <a:rPr sz="356" dirty="0">
                  <a:latin typeface="Times New Roman"/>
                  <a:cs typeface="Times New Roman"/>
                </a:rPr>
                <a:t>2</a:t>
              </a:r>
              <a:endParaRPr sz="356">
                <a:latin typeface="Times New Roman"/>
                <a:cs typeface="Times New Roman"/>
              </a:endParaRPr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13B056FC-6481-1647-A72F-D622B246BD1D}"/>
                </a:ext>
              </a:extLst>
            </p:cNvPr>
            <p:cNvSpPr txBox="1"/>
            <p:nvPr/>
          </p:nvSpPr>
          <p:spPr>
            <a:xfrm>
              <a:off x="477882" y="1122840"/>
              <a:ext cx="3654336" cy="147054"/>
            </a:xfrm>
            <a:prstGeom prst="rect">
              <a:avLst/>
            </a:prstGeom>
          </p:spPr>
          <p:txBody>
            <a:bodyPr vert="horz" wrap="square" lIns="0" tIns="6503" rIns="0" bIns="0" rtlCol="0">
              <a:spAutoFit/>
            </a:bodyPr>
            <a:lstStyle/>
            <a:p>
              <a:pPr marL="5655">
                <a:spcBef>
                  <a:spcPts val="51"/>
                </a:spcBef>
              </a:pPr>
              <a:r>
                <a:rPr sz="913" spc="60" dirty="0">
                  <a:latin typeface="Arial"/>
                  <a:cs typeface="Arial"/>
                </a:rPr>
                <a:t>An</a:t>
              </a:r>
              <a:r>
                <a:rPr sz="913" spc="2" dirty="0">
                  <a:latin typeface="Arial"/>
                  <a:cs typeface="Arial"/>
                </a:rPr>
                <a:t> </a:t>
              </a:r>
              <a:r>
                <a:rPr sz="913" spc="67" dirty="0">
                  <a:latin typeface="Arial"/>
                  <a:cs typeface="Arial"/>
                </a:rPr>
                <a:t>undirected</a:t>
              </a:r>
              <a:r>
                <a:rPr lang="en-US" sz="913" spc="67" dirty="0">
                  <a:latin typeface="Arial"/>
                  <a:cs typeface="Arial"/>
                </a:rPr>
                <a:t> weighted</a:t>
              </a:r>
              <a:r>
                <a:rPr sz="913" spc="-7" dirty="0">
                  <a:latin typeface="Arial"/>
                  <a:cs typeface="Arial"/>
                </a:rPr>
                <a:t> </a:t>
              </a:r>
              <a:r>
                <a:rPr sz="913" spc="73" dirty="0">
                  <a:latin typeface="Arial"/>
                  <a:cs typeface="Arial"/>
                </a:rPr>
                <a:t>graph</a:t>
              </a:r>
              <a:r>
                <a:rPr sz="913" spc="-2" dirty="0">
                  <a:latin typeface="Arial"/>
                  <a:cs typeface="Arial"/>
                </a:rPr>
                <a:t> </a:t>
              </a:r>
              <a:r>
                <a:rPr sz="913" spc="98" dirty="0">
                  <a:latin typeface="Arial"/>
                  <a:cs typeface="Arial"/>
                </a:rPr>
                <a:t>and</a:t>
              </a:r>
              <a:r>
                <a:rPr sz="913" spc="-9" dirty="0">
                  <a:latin typeface="Arial"/>
                  <a:cs typeface="Arial"/>
                </a:rPr>
                <a:t> </a:t>
              </a:r>
              <a:r>
                <a:rPr sz="913" spc="-24" dirty="0">
                  <a:latin typeface="Arial"/>
                  <a:cs typeface="Arial"/>
                </a:rPr>
                <a:t>its</a:t>
              </a:r>
              <a:r>
                <a:rPr sz="913" dirty="0">
                  <a:latin typeface="Arial"/>
                  <a:cs typeface="Arial"/>
                </a:rPr>
                <a:t> </a:t>
              </a:r>
              <a:r>
                <a:rPr sz="913" spc="49" dirty="0">
                  <a:latin typeface="Arial"/>
                  <a:cs typeface="Arial"/>
                </a:rPr>
                <a:t>minimum</a:t>
              </a:r>
              <a:r>
                <a:rPr sz="913" spc="-4" dirty="0">
                  <a:latin typeface="Arial"/>
                  <a:cs typeface="Arial"/>
                </a:rPr>
                <a:t> </a:t>
              </a:r>
              <a:r>
                <a:rPr sz="913" spc="49" dirty="0">
                  <a:latin typeface="Arial"/>
                  <a:cs typeface="Arial"/>
                </a:rPr>
                <a:t>spanning</a:t>
              </a:r>
              <a:r>
                <a:rPr sz="913" spc="-13" dirty="0">
                  <a:latin typeface="Arial"/>
                  <a:cs typeface="Arial"/>
                </a:rPr>
                <a:t> </a:t>
              </a:r>
              <a:r>
                <a:rPr sz="913" spc="40" dirty="0">
                  <a:latin typeface="Arial"/>
                  <a:cs typeface="Arial"/>
                </a:rPr>
                <a:t>tree.</a:t>
              </a:r>
              <a:endParaRPr sz="913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bject, clock, bicycle&#10;&#10;Description automatically generated">
            <a:extLst>
              <a:ext uri="{FF2B5EF4-FFF2-40B4-BE49-F238E27FC236}">
                <a16:creationId xmlns:a16="http://schemas.microsoft.com/office/drawing/2014/main" id="{726C59CF-684A-854E-9630-9B87BBF33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62" y="587375"/>
            <a:ext cx="2239176" cy="10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B28B-95B2-7E47-B82E-540D0FAE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8EE346-FB60-7840-A9BB-488671A276A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6426" y="901761"/>
                <a:ext cx="3697246" cy="846386"/>
              </a:xfrm>
            </p:spPr>
            <p:txBody>
              <a:bodyPr/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 edge : For an edge set A which is a subset of some MST,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still a subset of a MST, then e is a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edge.</a:t>
                </a:r>
              </a:p>
              <a:p>
                <a:endParaRPr lang="en-US" dirty="0"/>
              </a:p>
              <a:p>
                <a:r>
                  <a:rPr lang="en-US" dirty="0"/>
                  <a:t>loop invariant in GENERIC-MST algorithm :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to each iteration, A is a subset of some MST.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8EE346-FB60-7840-A9BB-488671A27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426" y="901761"/>
                <a:ext cx="3697246" cy="846386"/>
              </a:xfrm>
              <a:blipFill>
                <a:blip r:embed="rId2"/>
                <a:stretch>
                  <a:fillRect l="-2405" t="-441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CFDCACE5-27FA-A24A-A435-DC3F0D90A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911246"/>
            <a:ext cx="2441403" cy="9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4B54-FECD-C048-A203-39F746E2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72" y="282575"/>
            <a:ext cx="1729753" cy="369332"/>
          </a:xfrm>
        </p:spPr>
        <p:txBody>
          <a:bodyPr/>
          <a:lstStyle/>
          <a:p>
            <a:r>
              <a:rPr lang="en-US" dirty="0"/>
              <a:t>Proof of GENERIC-MST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25378-8911-334A-965A-A1FF1982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5" y="642091"/>
            <a:ext cx="3697246" cy="677108"/>
          </a:xfrm>
        </p:spPr>
        <p:txBody>
          <a:bodyPr/>
          <a:lstStyle/>
          <a:p>
            <a:r>
              <a:rPr lang="en-US" dirty="0" err="1"/>
              <a:t>Thm</a:t>
            </a:r>
            <a:r>
              <a:rPr lang="en-US" dirty="0"/>
              <a:t> 23.1 connected undirected weighted graph G </a:t>
            </a:r>
            <a:r>
              <a:rPr lang="ko-KR" altLang="en-US" dirty="0"/>
              <a:t>에 대해서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edge set A </a:t>
            </a:r>
            <a:r>
              <a:rPr lang="ko-KR" altLang="en-US" dirty="0"/>
              <a:t>는 </a:t>
            </a:r>
            <a:r>
              <a:rPr lang="en-US" altLang="ko-KR" dirty="0"/>
              <a:t>G </a:t>
            </a:r>
            <a:r>
              <a:rPr lang="ko-KR" altLang="en-US" dirty="0"/>
              <a:t>의 한 </a:t>
            </a:r>
            <a:r>
              <a:rPr lang="en-US" altLang="ko-KR" dirty="0"/>
              <a:t>MST </a:t>
            </a:r>
            <a:r>
              <a:rPr lang="ko-KR" altLang="en-US" dirty="0"/>
              <a:t>의 부분 집합이라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를</a:t>
            </a:r>
            <a:r>
              <a:rPr lang="ko-KR" altLang="en-US" dirty="0"/>
              <a:t> 존중하는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en-US" altLang="ko-KR" dirty="0"/>
              <a:t>cut (S, V-S)</a:t>
            </a:r>
            <a:r>
              <a:rPr lang="ko-KR" altLang="en-US" dirty="0"/>
              <a:t> 가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</a:t>
            </a:r>
            <a:r>
              <a:rPr lang="ko-KR" altLang="en-US" dirty="0"/>
              <a:t> 가 </a:t>
            </a:r>
            <a:r>
              <a:rPr lang="en-US" altLang="ko-KR" dirty="0"/>
              <a:t>(S,V-S)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cross </a:t>
            </a:r>
            <a:r>
              <a:rPr lang="ko-KR" altLang="en-US" dirty="0"/>
              <a:t>하는 </a:t>
            </a:r>
            <a:r>
              <a:rPr lang="en-US" altLang="ko-KR" dirty="0"/>
              <a:t>light edge </a:t>
            </a:r>
            <a:r>
              <a:rPr lang="ko-KR" altLang="en-US" dirty="0"/>
              <a:t>라면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</a:t>
            </a:r>
            <a:r>
              <a:rPr lang="ko-KR" altLang="en-US" dirty="0"/>
              <a:t> 는 </a:t>
            </a:r>
            <a:r>
              <a:rPr lang="en-US" altLang="ko-KR" dirty="0"/>
              <a:t>A</a:t>
            </a:r>
            <a:r>
              <a:rPr lang="ko-KR" altLang="en-US" dirty="0"/>
              <a:t>에 대한 </a:t>
            </a:r>
            <a:r>
              <a:rPr lang="en-US" altLang="ko-KR" dirty="0"/>
              <a:t>safe edge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en-US" dirty="0"/>
          </a:p>
        </p:txBody>
      </p:sp>
      <p:pic>
        <p:nvPicPr>
          <p:cNvPr id="5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EF86D81F-A62D-D24B-9598-AC8EA206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501775"/>
            <a:ext cx="2762250" cy="908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305C5-58A5-2249-A867-DAEF80999E89}"/>
              </a:ext>
            </a:extLst>
          </p:cNvPr>
          <p:cNvSpPr txBox="1"/>
          <p:nvPr/>
        </p:nvSpPr>
        <p:spPr>
          <a:xfrm>
            <a:off x="628650" y="2409838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cut</a:t>
            </a:r>
            <a:r>
              <a:rPr lang="en-US" sz="1200" dirty="0"/>
              <a:t>(S,V-S)=({</a:t>
            </a:r>
            <a:r>
              <a:rPr lang="en-US" sz="1200" dirty="0" err="1"/>
              <a:t>a,b,d,e</a:t>
            </a:r>
            <a:r>
              <a:rPr lang="en-US" sz="1200" dirty="0"/>
              <a:t>},{</a:t>
            </a:r>
            <a:r>
              <a:rPr lang="en-US" sz="1200" dirty="0" err="1"/>
              <a:t>c,h,i,g,f</a:t>
            </a:r>
            <a:r>
              <a:rPr lang="en-US" sz="1200" dirty="0"/>
              <a:t>}) </a:t>
            </a:r>
            <a:r>
              <a:rPr lang="en-US" sz="1200" dirty="0">
                <a:solidFill>
                  <a:srgbClr val="FF0000"/>
                </a:solidFill>
              </a:rPr>
              <a:t>respect</a:t>
            </a:r>
            <a:r>
              <a:rPr lang="en-US" sz="1200" dirty="0"/>
              <a:t>s </a:t>
            </a:r>
          </a:p>
          <a:p>
            <a:r>
              <a:rPr lang="en-US" sz="1200" dirty="0"/>
              <a:t>edge set A={(</a:t>
            </a:r>
            <a:r>
              <a:rPr lang="en-US" sz="1200" dirty="0" err="1"/>
              <a:t>a,b</a:t>
            </a:r>
            <a:r>
              <a:rPr lang="en-US" sz="1200" dirty="0"/>
              <a:t>),(</a:t>
            </a:r>
            <a:r>
              <a:rPr lang="en-US" sz="1200" dirty="0" err="1"/>
              <a:t>c,i</a:t>
            </a:r>
            <a:r>
              <a:rPr lang="en-US" sz="1200" dirty="0"/>
              <a:t>),(</a:t>
            </a:r>
            <a:r>
              <a:rPr lang="en-US" sz="1200" dirty="0" err="1"/>
              <a:t>c,f</a:t>
            </a:r>
            <a:r>
              <a:rPr lang="en-US" sz="1200" dirty="0"/>
              <a:t>),(</a:t>
            </a:r>
            <a:r>
              <a:rPr lang="en-US" sz="1200" dirty="0" err="1"/>
              <a:t>g,f</a:t>
            </a:r>
            <a:r>
              <a:rPr lang="en-US" sz="1200" dirty="0"/>
              <a:t>),(</a:t>
            </a:r>
            <a:r>
              <a:rPr lang="en-US" sz="1200" dirty="0" err="1"/>
              <a:t>g,h</a:t>
            </a:r>
            <a:r>
              <a:rPr lang="en-US" sz="1200" dirty="0"/>
              <a:t>)}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a,h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FF0000"/>
                </a:solidFill>
              </a:rPr>
              <a:t>cross</a:t>
            </a:r>
            <a:r>
              <a:rPr lang="en-US" sz="1200" dirty="0"/>
              <a:t>es (S,V-S) and is not a light edge.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c,d</a:t>
            </a:r>
            <a:r>
              <a:rPr lang="en-US" sz="1200" dirty="0"/>
              <a:t>) crosses (S,V-S) and is a </a:t>
            </a:r>
            <a:r>
              <a:rPr lang="en-US" sz="1200" dirty="0">
                <a:solidFill>
                  <a:srgbClr val="FF0000"/>
                </a:solidFill>
              </a:rPr>
              <a:t>light edge</a:t>
            </a:r>
            <a:r>
              <a:rPr lang="en-US" sz="1200" dirty="0"/>
              <a:t>.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safe edge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F00D3-7BB6-554E-A5B5-24F46DB360A2}"/>
              </a:ext>
            </a:extLst>
          </p:cNvPr>
          <p:cNvCxnSpPr/>
          <p:nvPr/>
        </p:nvCxnSpPr>
        <p:spPr>
          <a:xfrm flipV="1">
            <a:off x="857250" y="2187575"/>
            <a:ext cx="58292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33858-09DA-784A-9BD5-787E47703F8A}"/>
              </a:ext>
            </a:extLst>
          </p:cNvPr>
          <p:cNvCxnSpPr/>
          <p:nvPr/>
        </p:nvCxnSpPr>
        <p:spPr>
          <a:xfrm flipV="1">
            <a:off x="857250" y="1678715"/>
            <a:ext cx="1676400" cy="134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B167-763D-E042-B902-08FCEF9D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733" y="116483"/>
            <a:ext cx="1478305" cy="184666"/>
          </a:xfrm>
        </p:spPr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Thm</a:t>
            </a:r>
            <a:r>
              <a:rPr lang="en-US" dirty="0"/>
              <a:t> 23.1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0670FFB-4EC0-D946-8E05-11C3A4ADF8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1450" y="1659397"/>
                <a:ext cx="4378629" cy="1692771"/>
              </a:xfrm>
            </p:spPr>
            <p:txBody>
              <a:bodyPr/>
              <a:lstStyle/>
              <a:p>
                <a:r>
                  <a:rPr lang="en-US" altLang="ko-KR" dirty="0"/>
                  <a:t>A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포함하는 </a:t>
                </a:r>
                <a:r>
                  <a:rPr lang="en-US" altLang="ko-KR" dirty="0"/>
                  <a:t>MST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라 하자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1)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∪(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 포함되면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safe edge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trivial</a:t>
                </a:r>
              </a:p>
              <a:p>
                <a:r>
                  <a:rPr lang="en-US" dirty="0"/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∪(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 포함되지 않으면 </a:t>
                </a:r>
                <a:endParaRPr lang="en-US" altLang="ko-KR" dirty="0"/>
              </a:p>
              <a:p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spanning tree</a:t>
                </a:r>
                <a:r>
                  <a:rPr lang="ko-KR" altLang="en-US" dirty="0"/>
                  <a:t> 이므로</a:t>
                </a:r>
                <a:r>
                  <a:rPr lang="en-US" altLang="ko-KR" dirty="0"/>
                  <a:t> T </a:t>
                </a:r>
                <a:r>
                  <a:rPr lang="ko-KR" altLang="en-US" dirty="0"/>
                  <a:t>안에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u-&gt;v</a:t>
                </a:r>
                <a:r>
                  <a: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p</a:t>
                </a:r>
                <a:r>
                  <a:rPr lang="ko-KR" altLang="en-US" dirty="0"/>
                  <a:t>가 있고 그 </a:t>
                </a:r>
                <a:r>
                  <a:rPr lang="en-US" altLang="ko-KR" dirty="0"/>
                  <a:t>path 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cross edge</a:t>
                </a:r>
                <a:r>
                  <a:rPr lang="ko-KR" altLang="en-US" dirty="0"/>
                  <a:t> 가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이 </a:t>
                </a:r>
                <a:r>
                  <a:rPr lang="en-US" altLang="ko-KR" dirty="0"/>
                  <a:t>cross edge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 하고 이것을 제거하면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dirty="0"/>
                  <a:t>는 더 이상 </a:t>
                </a:r>
                <a:r>
                  <a:rPr lang="en-US" altLang="ko-KR" dirty="0"/>
                  <a:t>connected </a:t>
                </a:r>
                <a:r>
                  <a:rPr lang="ko-KR" altLang="en-US" dirty="0"/>
                  <a:t>가 아니고 다시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추가하면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  는 </a:t>
                </a:r>
                <a:r>
                  <a:rPr lang="en-US" altLang="ko-KR" dirty="0"/>
                  <a:t>spanning tree </a:t>
                </a:r>
                <a:r>
                  <a:rPr lang="ko-KR" altLang="en-US" dirty="0"/>
                  <a:t>가 되는데</a:t>
                </a:r>
                <a:r>
                  <a:rPr lang="en-US" altLang="ko-KR" dirty="0"/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light edge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/>
                  <a:t>이므로 이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MST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r>
                  <a: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MST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0670FFB-4EC0-D946-8E05-11C3A4ADF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1450" y="1659397"/>
                <a:ext cx="4378629" cy="1692771"/>
              </a:xfrm>
              <a:blipFill>
                <a:blip r:embed="rId2"/>
                <a:stretch>
                  <a:fillRect l="-2029" t="-2239" r="-1739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photo, table, sitting, white&#10;&#10;Description automatically generated">
            <a:extLst>
              <a:ext uri="{FF2B5EF4-FFF2-40B4-BE49-F238E27FC236}">
                <a16:creationId xmlns:a16="http://schemas.microsoft.com/office/drawing/2014/main" id="{761B0AF6-44F1-9643-B118-95254727B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09" y="488768"/>
            <a:ext cx="1057971" cy="93680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AA4BE4E-98FD-F247-9845-5A099D7280C0}"/>
              </a:ext>
            </a:extLst>
          </p:cNvPr>
          <p:cNvSpPr txBox="1">
            <a:spLocks/>
          </p:cNvSpPr>
          <p:nvPr/>
        </p:nvSpPr>
        <p:spPr>
          <a:xfrm>
            <a:off x="171450" y="402641"/>
            <a:ext cx="2971800" cy="10229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Thm</a:t>
            </a:r>
            <a:r>
              <a:rPr lang="en-US" kern="0" dirty="0">
                <a:solidFill>
                  <a:srgbClr val="0070C0"/>
                </a:solidFill>
              </a:rPr>
              <a:t> 23.1 connected undirected weighted graph G </a:t>
            </a:r>
            <a:r>
              <a:rPr lang="ko-KR" altLang="en-US" kern="0" dirty="0">
                <a:solidFill>
                  <a:srgbClr val="0070C0"/>
                </a:solidFill>
              </a:rPr>
              <a:t>에 대해서</a:t>
            </a:r>
            <a:r>
              <a:rPr lang="en-US" altLang="ko-KR" kern="0" dirty="0">
                <a:solidFill>
                  <a:srgbClr val="0070C0"/>
                </a:solidFill>
              </a:rPr>
              <a:t>,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r>
              <a:rPr lang="en-US" altLang="ko-KR" kern="0" dirty="0">
                <a:solidFill>
                  <a:srgbClr val="0070C0"/>
                </a:solidFill>
              </a:rPr>
              <a:t>edge set A </a:t>
            </a:r>
            <a:r>
              <a:rPr lang="ko-KR" altLang="en-US" kern="0" dirty="0">
                <a:solidFill>
                  <a:srgbClr val="0070C0"/>
                </a:solidFill>
              </a:rPr>
              <a:t>는 </a:t>
            </a:r>
            <a:r>
              <a:rPr lang="en-US" altLang="ko-KR" kern="0" dirty="0">
                <a:solidFill>
                  <a:srgbClr val="0070C0"/>
                </a:solidFill>
              </a:rPr>
              <a:t>G </a:t>
            </a:r>
            <a:r>
              <a:rPr lang="ko-KR" altLang="en-US" kern="0" dirty="0">
                <a:solidFill>
                  <a:srgbClr val="0070C0"/>
                </a:solidFill>
              </a:rPr>
              <a:t>의 한 </a:t>
            </a:r>
            <a:r>
              <a:rPr lang="en-US" altLang="ko-KR" kern="0" dirty="0">
                <a:solidFill>
                  <a:srgbClr val="0070C0"/>
                </a:solidFill>
              </a:rPr>
              <a:t>MST </a:t>
            </a:r>
            <a:r>
              <a:rPr lang="ko-KR" altLang="en-US" kern="0" dirty="0">
                <a:solidFill>
                  <a:srgbClr val="0070C0"/>
                </a:solidFill>
              </a:rPr>
              <a:t>의 부분 집합이라 하자</a:t>
            </a:r>
            <a:r>
              <a:rPr lang="en-US" altLang="ko-KR" kern="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kern="0" dirty="0">
                <a:solidFill>
                  <a:srgbClr val="0070C0"/>
                </a:solidFill>
              </a:rPr>
              <a:t>A</a:t>
            </a:r>
            <a:r>
              <a:rPr lang="ko-KR" altLang="en-US" kern="0" dirty="0" err="1">
                <a:solidFill>
                  <a:srgbClr val="0070C0"/>
                </a:solidFill>
              </a:rPr>
              <a:t>를</a:t>
            </a:r>
            <a:r>
              <a:rPr lang="ko-KR" altLang="en-US" kern="0" dirty="0">
                <a:solidFill>
                  <a:srgbClr val="0070C0"/>
                </a:solidFill>
              </a:rPr>
              <a:t> 존중하는 </a:t>
            </a:r>
            <a:r>
              <a:rPr lang="en-US" altLang="ko-KR" kern="0" dirty="0">
                <a:solidFill>
                  <a:srgbClr val="0070C0"/>
                </a:solidFill>
              </a:rPr>
              <a:t>G</a:t>
            </a:r>
            <a:r>
              <a:rPr lang="ko-KR" altLang="en-US" kern="0" dirty="0">
                <a:solidFill>
                  <a:srgbClr val="0070C0"/>
                </a:solidFill>
              </a:rPr>
              <a:t>의 </a:t>
            </a:r>
            <a:r>
              <a:rPr lang="en-US" altLang="ko-KR" kern="0" dirty="0">
                <a:solidFill>
                  <a:srgbClr val="0070C0"/>
                </a:solidFill>
              </a:rPr>
              <a:t>cut (S, V-S)</a:t>
            </a:r>
            <a:r>
              <a:rPr lang="ko-KR" altLang="en-US" kern="0" dirty="0">
                <a:solidFill>
                  <a:srgbClr val="0070C0"/>
                </a:solidFill>
              </a:rPr>
              <a:t> 가 있고</a:t>
            </a:r>
            <a:r>
              <a:rPr lang="en-US" altLang="ko-KR" kern="0" dirty="0">
                <a:solidFill>
                  <a:srgbClr val="0070C0"/>
                </a:solidFill>
              </a:rPr>
              <a:t>,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r>
              <a:rPr lang="en-US" altLang="ko-KR" kern="0" dirty="0">
                <a:solidFill>
                  <a:srgbClr val="0070C0"/>
                </a:solidFill>
              </a:rPr>
              <a:t>(</a:t>
            </a:r>
            <a:r>
              <a:rPr lang="en-US" altLang="ko-KR" kern="0" dirty="0" err="1">
                <a:solidFill>
                  <a:srgbClr val="0070C0"/>
                </a:solidFill>
              </a:rPr>
              <a:t>u,v</a:t>
            </a:r>
            <a:r>
              <a:rPr lang="en-US" altLang="ko-KR" kern="0" dirty="0">
                <a:solidFill>
                  <a:srgbClr val="0070C0"/>
                </a:solidFill>
              </a:rPr>
              <a:t>)</a:t>
            </a:r>
            <a:r>
              <a:rPr lang="ko-KR" altLang="en-US" kern="0" dirty="0">
                <a:solidFill>
                  <a:srgbClr val="0070C0"/>
                </a:solidFill>
              </a:rPr>
              <a:t> 가 </a:t>
            </a:r>
            <a:r>
              <a:rPr lang="en-US" altLang="ko-KR" kern="0" dirty="0">
                <a:solidFill>
                  <a:srgbClr val="0070C0"/>
                </a:solidFill>
              </a:rPr>
              <a:t>(S,V-S)</a:t>
            </a:r>
            <a:r>
              <a:rPr lang="ko-KR" altLang="en-US" kern="0" dirty="0" err="1">
                <a:solidFill>
                  <a:srgbClr val="0070C0"/>
                </a:solidFill>
              </a:rPr>
              <a:t>를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r>
              <a:rPr lang="en-US" altLang="ko-KR" kern="0" dirty="0">
                <a:solidFill>
                  <a:srgbClr val="0070C0"/>
                </a:solidFill>
              </a:rPr>
              <a:t>cross </a:t>
            </a:r>
            <a:r>
              <a:rPr lang="ko-KR" altLang="en-US" kern="0" dirty="0">
                <a:solidFill>
                  <a:srgbClr val="0070C0"/>
                </a:solidFill>
              </a:rPr>
              <a:t>하는 </a:t>
            </a:r>
            <a:r>
              <a:rPr lang="en-US" altLang="ko-KR" kern="0" dirty="0">
                <a:solidFill>
                  <a:srgbClr val="0070C0"/>
                </a:solidFill>
              </a:rPr>
              <a:t>light edge </a:t>
            </a:r>
            <a:r>
              <a:rPr lang="ko-KR" altLang="en-US" kern="0" dirty="0">
                <a:solidFill>
                  <a:srgbClr val="0070C0"/>
                </a:solidFill>
              </a:rPr>
              <a:t>라면 </a:t>
            </a:r>
            <a:r>
              <a:rPr lang="en-US" altLang="ko-KR" kern="0" dirty="0">
                <a:solidFill>
                  <a:srgbClr val="0070C0"/>
                </a:solidFill>
              </a:rPr>
              <a:t>(</a:t>
            </a:r>
            <a:r>
              <a:rPr lang="en-US" altLang="ko-KR" kern="0" dirty="0" err="1">
                <a:solidFill>
                  <a:srgbClr val="0070C0"/>
                </a:solidFill>
              </a:rPr>
              <a:t>u,v</a:t>
            </a:r>
            <a:r>
              <a:rPr lang="en-US" altLang="ko-KR" kern="0" dirty="0">
                <a:solidFill>
                  <a:srgbClr val="0070C0"/>
                </a:solidFill>
              </a:rPr>
              <a:t>)</a:t>
            </a:r>
            <a:r>
              <a:rPr lang="ko-KR" altLang="en-US" kern="0" dirty="0">
                <a:solidFill>
                  <a:srgbClr val="0070C0"/>
                </a:solidFill>
              </a:rPr>
              <a:t> 는 </a:t>
            </a:r>
            <a:r>
              <a:rPr lang="en-US" altLang="ko-KR" kern="0" dirty="0">
                <a:solidFill>
                  <a:srgbClr val="0070C0"/>
                </a:solidFill>
              </a:rPr>
              <a:t>A</a:t>
            </a:r>
            <a:r>
              <a:rPr lang="ko-KR" altLang="en-US" kern="0" dirty="0">
                <a:solidFill>
                  <a:srgbClr val="0070C0"/>
                </a:solidFill>
              </a:rPr>
              <a:t>에 대한 </a:t>
            </a:r>
            <a:r>
              <a:rPr lang="en-US" altLang="ko-KR" kern="0" dirty="0">
                <a:solidFill>
                  <a:srgbClr val="0070C0"/>
                </a:solidFill>
              </a:rPr>
              <a:t>safe edge </a:t>
            </a:r>
            <a:r>
              <a:rPr lang="ko-KR" altLang="en-US" kern="0" dirty="0">
                <a:solidFill>
                  <a:srgbClr val="0070C0"/>
                </a:solidFill>
              </a:rPr>
              <a:t>이다</a:t>
            </a:r>
            <a:r>
              <a:rPr lang="en-US" altLang="ko-KR" kern="0" dirty="0">
                <a:solidFill>
                  <a:srgbClr val="0070C0"/>
                </a:solidFill>
              </a:rPr>
              <a:t>.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r>
              <a:rPr lang="en-US" altLang="ko-KR" kern="0" dirty="0">
                <a:solidFill>
                  <a:srgbClr val="0070C0"/>
                </a:solidFill>
              </a:rPr>
              <a:t> </a:t>
            </a:r>
            <a:endParaRPr lang="en-US" kern="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123DD9-EA44-7D45-8600-7581762DFFCB}"/>
              </a:ext>
            </a:extLst>
          </p:cNvPr>
          <p:cNvCxnSpPr>
            <a:cxnSpLocks/>
          </p:cNvCxnSpPr>
          <p:nvPr/>
        </p:nvCxnSpPr>
        <p:spPr>
          <a:xfrm flipV="1">
            <a:off x="2844409" y="914107"/>
            <a:ext cx="1295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7D144C-B70C-5145-9524-347E634011D8}"/>
              </a:ext>
            </a:extLst>
          </p:cNvPr>
          <p:cNvCxnSpPr/>
          <p:nvPr/>
        </p:nvCxnSpPr>
        <p:spPr>
          <a:xfrm flipV="1">
            <a:off x="3341051" y="606055"/>
            <a:ext cx="1254429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9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DD0404-E037-7749-BFC8-1DC7857E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0" y="1587387"/>
            <a:ext cx="3905250" cy="1639241"/>
          </a:xfrm>
          <a:prstGeom prst="rect">
            <a:avLst/>
          </a:prstGeom>
        </p:spPr>
      </p:pic>
      <p:pic>
        <p:nvPicPr>
          <p:cNvPr id="6" name="Picture 5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4D61D27-0D04-C94D-A5E1-2FE398DB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1" y="181359"/>
            <a:ext cx="2441403" cy="962129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C918ED40-DC49-D74E-8FD3-2C5CA806C8F5}"/>
              </a:ext>
            </a:extLst>
          </p:cNvPr>
          <p:cNvSpPr/>
          <p:nvPr/>
        </p:nvSpPr>
        <p:spPr>
          <a:xfrm>
            <a:off x="628650" y="1196975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C692-8595-4942-80A7-DB75FE18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050" y="1349375"/>
            <a:ext cx="2638013" cy="1231106"/>
          </a:xfrm>
        </p:spPr>
        <p:txBody>
          <a:bodyPr/>
          <a:lstStyle/>
          <a:p>
            <a:r>
              <a:rPr lang="en-US" sz="1000" dirty="0">
                <a:solidFill>
                  <a:srgbClr val="0070C0"/>
                </a:solidFill>
              </a:rPr>
              <a:t>in chapter 21,</a:t>
            </a:r>
          </a:p>
          <a:p>
            <a:r>
              <a:rPr lang="en-US" sz="1000" dirty="0">
                <a:solidFill>
                  <a:srgbClr val="0070C0"/>
                </a:solidFill>
              </a:rPr>
              <a:t>MAKE-SET(v) : v</a:t>
            </a:r>
            <a:r>
              <a:rPr lang="ko-KR" altLang="en-US" sz="1000" dirty="0" err="1">
                <a:solidFill>
                  <a:srgbClr val="0070C0"/>
                </a:solidFill>
              </a:rPr>
              <a:t>를</a:t>
            </a:r>
            <a:r>
              <a:rPr lang="ko-KR" altLang="en-US" sz="1000" dirty="0">
                <a:solidFill>
                  <a:srgbClr val="0070C0"/>
                </a:solidFill>
              </a:rPr>
              <a:t> 원소로 하는 집합을 만든다</a:t>
            </a:r>
            <a:r>
              <a:rPr lang="en-US" altLang="ko-KR" sz="1000" dirty="0">
                <a:solidFill>
                  <a:srgbClr val="0070C0"/>
                </a:solidFill>
              </a:rPr>
              <a:t>.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UNION(</a:t>
            </a:r>
            <a:r>
              <a:rPr lang="en-US" sz="1000" dirty="0" err="1">
                <a:solidFill>
                  <a:srgbClr val="0070C0"/>
                </a:solidFill>
              </a:rPr>
              <a:t>u,v</a:t>
            </a:r>
            <a:r>
              <a:rPr lang="en-US" sz="1000" dirty="0">
                <a:solidFill>
                  <a:srgbClr val="0070C0"/>
                </a:solidFill>
              </a:rPr>
              <a:t>)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: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u</a:t>
            </a:r>
            <a:r>
              <a:rPr lang="ko-KR" altLang="en-US" sz="1000" dirty="0">
                <a:solidFill>
                  <a:srgbClr val="0070C0"/>
                </a:solidFill>
              </a:rPr>
              <a:t>가 속한 집합과 </a:t>
            </a:r>
            <a:r>
              <a:rPr lang="en-US" altLang="ko-KR" sz="1000" dirty="0">
                <a:solidFill>
                  <a:srgbClr val="0070C0"/>
                </a:solidFill>
              </a:rPr>
              <a:t>v</a:t>
            </a:r>
            <a:r>
              <a:rPr lang="ko-KR" altLang="en-US" sz="1000" dirty="0">
                <a:solidFill>
                  <a:srgbClr val="0070C0"/>
                </a:solidFill>
              </a:rPr>
              <a:t>가 속한 집합의 합집합을 만든다</a:t>
            </a:r>
            <a:r>
              <a:rPr lang="en-US" altLang="ko-KR" sz="1000" dirty="0">
                <a:solidFill>
                  <a:srgbClr val="0070C0"/>
                </a:solidFill>
              </a:rPr>
              <a:t>.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FIND-SET(v)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: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v </a:t>
            </a:r>
            <a:r>
              <a:rPr lang="ko-KR" altLang="en-US" sz="1000" dirty="0">
                <a:solidFill>
                  <a:srgbClr val="0070C0"/>
                </a:solidFill>
              </a:rPr>
              <a:t>가 속한 집합</a:t>
            </a:r>
            <a:endParaRPr lang="en-US" sz="1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DBCBF3-994D-2243-8F3F-8655970C71D9}"/>
                  </a:ext>
                </a:extLst>
              </p:cNvPr>
              <p:cNvSpPr txBox="1"/>
              <p:nvPr/>
            </p:nvSpPr>
            <p:spPr>
              <a:xfrm>
                <a:off x="1085850" y="3204954"/>
                <a:ext cx="14291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func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DBCBF3-994D-2243-8F3F-8655970C7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3204954"/>
                <a:ext cx="1429109" cy="184666"/>
              </a:xfrm>
              <a:prstGeom prst="rect">
                <a:avLst/>
              </a:prstGeom>
              <a:blipFill>
                <a:blip r:embed="rId4"/>
                <a:stretch>
                  <a:fillRect l="-6195" t="-26667" r="-354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BABCE2-203D-8346-AF72-86285086C97A}"/>
              </a:ext>
            </a:extLst>
          </p:cNvPr>
          <p:cNvSpPr txBox="1"/>
          <p:nvPr/>
        </p:nvSpPr>
        <p:spPr>
          <a:xfrm>
            <a:off x="3693459" y="2230242"/>
            <a:ext cx="7502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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O(E lg 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63791-4C6C-D840-986F-8A3A782784CD}"/>
              </a:ext>
            </a:extLst>
          </p:cNvPr>
          <p:cNvSpPr txBox="1"/>
          <p:nvPr/>
        </p:nvSpPr>
        <p:spPr>
          <a:xfrm>
            <a:off x="2305050" y="2937696"/>
            <a:ext cx="181940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&lt; V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--&gt; O(lg V) = O(lg 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54BF43-5C2D-8D41-A7CF-3741279244FC}"/>
                  </a:ext>
                </a:extLst>
              </p:cNvPr>
              <p:cNvSpPr txBox="1"/>
              <p:nvPr/>
            </p:nvSpPr>
            <p:spPr>
              <a:xfrm>
                <a:off x="2305050" y="2757803"/>
                <a:ext cx="38697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in connected graph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54BF43-5C2D-8D41-A7CF-37412792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757803"/>
                <a:ext cx="3869702" cy="184666"/>
              </a:xfrm>
              <a:prstGeom prst="rect">
                <a:avLst/>
              </a:prstGeom>
              <a:blipFill>
                <a:blip r:embed="rId5"/>
                <a:stretch>
                  <a:fillRect l="-1311" t="-187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7205E85-B892-C542-93CE-015ABB843CC8}"/>
              </a:ext>
            </a:extLst>
          </p:cNvPr>
          <p:cNvSpPr txBox="1"/>
          <p:nvPr/>
        </p:nvSpPr>
        <p:spPr>
          <a:xfrm>
            <a:off x="2492851" y="2569644"/>
            <a:ext cx="45845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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O(E)</a:t>
            </a:r>
          </a:p>
        </p:txBody>
      </p:sp>
    </p:spTree>
    <p:extLst>
      <p:ext uri="{BB962C8B-B14F-4D97-AF65-F5344CB8AC3E}">
        <p14:creationId xmlns:p14="http://schemas.microsoft.com/office/powerpoint/2010/main" val="134769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760E-7295-3A4E-8DCA-6FF40233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AEC5-1088-1E42-9CBA-2CDD7EE99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A3FC-8D8D-1A41-BA05-47CD83A8D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7" y="0"/>
            <a:ext cx="4294006" cy="346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85668-00F7-CD46-BA18-F9407108D928}"/>
              </a:ext>
            </a:extLst>
          </p:cNvPr>
          <p:cNvSpPr txBox="1"/>
          <p:nvPr/>
        </p:nvSpPr>
        <p:spPr>
          <a:xfrm>
            <a:off x="400050" y="782894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{a},{b},{c},{d},{e},{f},{</a:t>
            </a:r>
            <a:r>
              <a:rPr lang="en-US" altLang="ko-KR" sz="1000" dirty="0" err="1">
                <a:solidFill>
                  <a:srgbClr val="0070C0"/>
                </a:solidFill>
              </a:rPr>
              <a:t>g,h</a:t>
            </a:r>
            <a:r>
              <a:rPr lang="en-US" altLang="ko-KR" sz="1000" dirty="0">
                <a:solidFill>
                  <a:srgbClr val="0070C0"/>
                </a:solidFill>
              </a:rPr>
              <a:t>},{</a:t>
            </a:r>
            <a:r>
              <a:rPr lang="en-US" altLang="ko-KR" sz="1000" dirty="0" err="1">
                <a:solidFill>
                  <a:srgbClr val="0070C0"/>
                </a:solidFill>
              </a:rPr>
              <a:t>i</a:t>
            </a:r>
            <a:r>
              <a:rPr lang="en-US" altLang="ko-KR" sz="1000" dirty="0">
                <a:solidFill>
                  <a:srgbClr val="0070C0"/>
                </a:solidFill>
              </a:rPr>
              <a:t>}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94B67-30AE-2F4C-AEF6-9F32B8185AE1}"/>
              </a:ext>
            </a:extLst>
          </p:cNvPr>
          <p:cNvSpPr txBox="1"/>
          <p:nvPr/>
        </p:nvSpPr>
        <p:spPr>
          <a:xfrm>
            <a:off x="2561569" y="770255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{a},{b},{</a:t>
            </a:r>
            <a:r>
              <a:rPr lang="en-US" altLang="ko-KR" sz="1000" dirty="0" err="1">
                <a:solidFill>
                  <a:srgbClr val="0070C0"/>
                </a:solidFill>
              </a:rPr>
              <a:t>c,i</a:t>
            </a:r>
            <a:r>
              <a:rPr lang="en-US" altLang="ko-KR" sz="1000" dirty="0">
                <a:solidFill>
                  <a:srgbClr val="0070C0"/>
                </a:solidFill>
              </a:rPr>
              <a:t>},{d},{e},{f},{</a:t>
            </a:r>
            <a:r>
              <a:rPr lang="en-US" altLang="ko-KR" sz="1000" dirty="0" err="1">
                <a:solidFill>
                  <a:srgbClr val="0070C0"/>
                </a:solidFill>
              </a:rPr>
              <a:t>g,h</a:t>
            </a:r>
            <a:r>
              <a:rPr lang="en-US" altLang="ko-KR" sz="1000" dirty="0">
                <a:solidFill>
                  <a:srgbClr val="0070C0"/>
                </a:solidFill>
              </a:rPr>
              <a:t>}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A8C5D-DF45-E74E-B5CC-7C35D6DF7AC5}"/>
              </a:ext>
            </a:extLst>
          </p:cNvPr>
          <p:cNvSpPr txBox="1"/>
          <p:nvPr/>
        </p:nvSpPr>
        <p:spPr>
          <a:xfrm>
            <a:off x="456426" y="1607264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{a},{b},{</a:t>
            </a:r>
            <a:r>
              <a:rPr lang="en-US" altLang="ko-KR" sz="1000" dirty="0" err="1">
                <a:solidFill>
                  <a:srgbClr val="0070C0"/>
                </a:solidFill>
              </a:rPr>
              <a:t>c,i</a:t>
            </a:r>
            <a:r>
              <a:rPr lang="en-US" altLang="ko-KR" sz="1000" dirty="0">
                <a:solidFill>
                  <a:srgbClr val="0070C0"/>
                </a:solidFill>
              </a:rPr>
              <a:t>},{d},{e},{</a:t>
            </a:r>
            <a:r>
              <a:rPr lang="en-US" altLang="ko-KR" sz="1000" dirty="0" err="1">
                <a:solidFill>
                  <a:srgbClr val="0070C0"/>
                </a:solidFill>
              </a:rPr>
              <a:t>f,g,h</a:t>
            </a:r>
            <a:r>
              <a:rPr lang="en-US" altLang="ko-KR" sz="1000" dirty="0">
                <a:solidFill>
                  <a:srgbClr val="0070C0"/>
                </a:solidFill>
              </a:rPr>
              <a:t>}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CB59F-168C-EA40-A272-FE5DC635B810}"/>
              </a:ext>
            </a:extLst>
          </p:cNvPr>
          <p:cNvSpPr txBox="1"/>
          <p:nvPr/>
        </p:nvSpPr>
        <p:spPr>
          <a:xfrm>
            <a:off x="2687757" y="1600944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</a:t>
            </a:r>
            <a:r>
              <a:rPr lang="en-US" altLang="ko-KR" sz="1000" dirty="0" err="1">
                <a:solidFill>
                  <a:srgbClr val="0070C0"/>
                </a:solidFill>
              </a:rPr>
              <a:t>a,b</a:t>
            </a:r>
            <a:r>
              <a:rPr lang="en-US" altLang="ko-KR" sz="1000" dirty="0">
                <a:solidFill>
                  <a:srgbClr val="0070C0"/>
                </a:solidFill>
              </a:rPr>
              <a:t>},{</a:t>
            </a:r>
            <a:r>
              <a:rPr lang="en-US" altLang="ko-KR" sz="1000" dirty="0" err="1">
                <a:solidFill>
                  <a:srgbClr val="0070C0"/>
                </a:solidFill>
              </a:rPr>
              <a:t>c,i</a:t>
            </a:r>
            <a:r>
              <a:rPr lang="en-US" altLang="ko-KR" sz="1000" dirty="0">
                <a:solidFill>
                  <a:srgbClr val="0070C0"/>
                </a:solidFill>
              </a:rPr>
              <a:t>},{d},{e},{</a:t>
            </a:r>
            <a:r>
              <a:rPr lang="en-US" altLang="ko-KR" sz="1000" dirty="0" err="1">
                <a:solidFill>
                  <a:srgbClr val="0070C0"/>
                </a:solidFill>
              </a:rPr>
              <a:t>f,g,h</a:t>
            </a:r>
            <a:r>
              <a:rPr lang="en-US" altLang="ko-KR" sz="1000" dirty="0">
                <a:solidFill>
                  <a:srgbClr val="0070C0"/>
                </a:solidFill>
              </a:rPr>
              <a:t>}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0EF14-FB00-044F-8600-2DB6628743BB}"/>
              </a:ext>
            </a:extLst>
          </p:cNvPr>
          <p:cNvSpPr txBox="1"/>
          <p:nvPr/>
        </p:nvSpPr>
        <p:spPr>
          <a:xfrm>
            <a:off x="520275" y="249237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</a:t>
            </a:r>
            <a:r>
              <a:rPr lang="en-US" altLang="ko-KR" sz="1000" dirty="0" err="1">
                <a:solidFill>
                  <a:srgbClr val="0070C0"/>
                </a:solidFill>
              </a:rPr>
              <a:t>a,b</a:t>
            </a:r>
            <a:r>
              <a:rPr lang="en-US" altLang="ko-KR" sz="1000" dirty="0">
                <a:solidFill>
                  <a:srgbClr val="0070C0"/>
                </a:solidFill>
              </a:rPr>
              <a:t>},{</a:t>
            </a:r>
            <a:r>
              <a:rPr lang="en-US" altLang="ko-KR" sz="1000" dirty="0" err="1">
                <a:solidFill>
                  <a:srgbClr val="0070C0"/>
                </a:solidFill>
              </a:rPr>
              <a:t>c,i,f,g,h</a:t>
            </a:r>
            <a:r>
              <a:rPr lang="en-US" altLang="ko-KR" sz="1000" dirty="0">
                <a:solidFill>
                  <a:srgbClr val="0070C0"/>
                </a:solidFill>
              </a:rPr>
              <a:t>},{d},{e}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190E7-8A3F-FD44-8AB5-4F48DC51B123}"/>
              </a:ext>
            </a:extLst>
          </p:cNvPr>
          <p:cNvSpPr txBox="1"/>
          <p:nvPr/>
        </p:nvSpPr>
        <p:spPr>
          <a:xfrm>
            <a:off x="2727832" y="249237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</a:t>
            </a:r>
            <a:r>
              <a:rPr lang="en-US" altLang="ko-KR" sz="1000" dirty="0" err="1">
                <a:solidFill>
                  <a:srgbClr val="0070C0"/>
                </a:solidFill>
              </a:rPr>
              <a:t>a,b</a:t>
            </a:r>
            <a:r>
              <a:rPr lang="en-US" altLang="ko-KR" sz="1000" dirty="0">
                <a:solidFill>
                  <a:srgbClr val="0070C0"/>
                </a:solidFill>
              </a:rPr>
              <a:t>},{</a:t>
            </a:r>
            <a:r>
              <a:rPr lang="en-US" altLang="ko-KR" sz="1000" dirty="0" err="1">
                <a:solidFill>
                  <a:srgbClr val="0070C0"/>
                </a:solidFill>
              </a:rPr>
              <a:t>c,i,f,g,h</a:t>
            </a:r>
            <a:r>
              <a:rPr lang="en-US" altLang="ko-KR" sz="1000" dirty="0">
                <a:solidFill>
                  <a:srgbClr val="0070C0"/>
                </a:solidFill>
              </a:rPr>
              <a:t>},{d},{e}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D5EE6-5DED-8E4F-AFF0-D94525FF64AF}"/>
              </a:ext>
            </a:extLst>
          </p:cNvPr>
          <p:cNvSpPr txBox="1"/>
          <p:nvPr/>
        </p:nvSpPr>
        <p:spPr>
          <a:xfrm>
            <a:off x="1772700" y="3265003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</a:t>
            </a:r>
            <a:r>
              <a:rPr lang="en-US" altLang="ko-KR" sz="1000" dirty="0" err="1">
                <a:solidFill>
                  <a:srgbClr val="0070C0"/>
                </a:solidFill>
              </a:rPr>
              <a:t>a,b</a:t>
            </a:r>
            <a:r>
              <a:rPr lang="en-US" altLang="ko-KR" sz="1000" dirty="0">
                <a:solidFill>
                  <a:srgbClr val="0070C0"/>
                </a:solidFill>
              </a:rPr>
              <a:t>},{</a:t>
            </a:r>
            <a:r>
              <a:rPr lang="en-US" altLang="ko-KR" sz="1000" dirty="0" err="1">
                <a:solidFill>
                  <a:srgbClr val="0070C0"/>
                </a:solidFill>
              </a:rPr>
              <a:t>c,d,i,f,g,h</a:t>
            </a:r>
            <a:r>
              <a:rPr lang="en-US" altLang="ko-KR" sz="1000" dirty="0">
                <a:solidFill>
                  <a:srgbClr val="0070C0"/>
                </a:solidFill>
              </a:rPr>
              <a:t>},{e}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3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3E10-2F1A-474D-BC28-81AF097F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F359-EC37-B842-811B-61A97D73A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5583B-825C-4547-99E1-18314B05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99"/>
            <a:ext cx="4610100" cy="298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E59EB-8765-684E-A8A0-F5B16B5628DC}"/>
              </a:ext>
            </a:extLst>
          </p:cNvPr>
          <p:cNvSpPr txBox="1"/>
          <p:nvPr/>
        </p:nvSpPr>
        <p:spPr>
          <a:xfrm>
            <a:off x="628650" y="1120775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</a:t>
            </a:r>
            <a:r>
              <a:rPr lang="en-US" altLang="ko-KR" sz="1000" dirty="0" err="1">
                <a:solidFill>
                  <a:srgbClr val="0070C0"/>
                </a:solidFill>
              </a:rPr>
              <a:t>a,b,c,d,i,f,g,h</a:t>
            </a:r>
            <a:r>
              <a:rPr lang="en-US" altLang="ko-KR" sz="1000" dirty="0">
                <a:solidFill>
                  <a:srgbClr val="0070C0"/>
                </a:solidFill>
              </a:rPr>
              <a:t>},{e}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792FD-30AD-3440-B091-6DE4858EBE9B}"/>
              </a:ext>
            </a:extLst>
          </p:cNvPr>
          <p:cNvSpPr txBox="1"/>
          <p:nvPr/>
        </p:nvSpPr>
        <p:spPr>
          <a:xfrm>
            <a:off x="628650" y="209375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{</a:t>
            </a:r>
            <a:r>
              <a:rPr lang="en-US" altLang="ko-KR" sz="1000" dirty="0" err="1">
                <a:solidFill>
                  <a:srgbClr val="0070C0"/>
                </a:solidFill>
              </a:rPr>
              <a:t>a,b,c,d,i,f,g,h,e</a:t>
            </a:r>
            <a:r>
              <a:rPr lang="en-US" altLang="ko-KR" sz="1000" dirty="0">
                <a:solidFill>
                  <a:srgbClr val="0070C0"/>
                </a:solidFill>
              </a:rPr>
              <a:t>}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5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</TotalTime>
  <Words>1162</Words>
  <Application>Microsoft Macintosh PowerPoint</Application>
  <PresentationFormat>Custom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メイリオ</vt:lpstr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  <vt:lpstr>Minimum Spanning Tree (MST)</vt:lpstr>
      <vt:lpstr>PowerPoint Presentation</vt:lpstr>
      <vt:lpstr>MST Algorithm</vt:lpstr>
      <vt:lpstr>Proof of GENERIC-MST</vt:lpstr>
      <vt:lpstr>proof of Thm 23.1</vt:lpstr>
      <vt:lpstr>PowerPoint Presentation</vt:lpstr>
      <vt:lpstr>PowerPoint Presentation</vt:lpstr>
      <vt:lpstr>PowerPoint Presentation</vt:lpstr>
      <vt:lpstr>Prim’s Algorithm</vt:lpstr>
      <vt:lpstr>Prim’s MST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(소프트웨어전공)임은진</cp:lastModifiedBy>
  <cp:revision>89</cp:revision>
  <dcterms:created xsi:type="dcterms:W3CDTF">2018-10-30T06:39:55Z</dcterms:created>
  <dcterms:modified xsi:type="dcterms:W3CDTF">2019-11-13T11:52:28Z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