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0" r:id="rId3"/>
    <p:sldId id="337" r:id="rId4"/>
    <p:sldId id="338" r:id="rId5"/>
    <p:sldId id="339" r:id="rId6"/>
    <p:sldId id="340" r:id="rId7"/>
    <p:sldId id="341" r:id="rId8"/>
    <p:sldId id="313" r:id="rId9"/>
    <p:sldId id="314" r:id="rId10"/>
    <p:sldId id="342" r:id="rId11"/>
    <p:sldId id="343" r:id="rId12"/>
    <p:sldId id="344" r:id="rId13"/>
    <p:sldId id="312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2"/>
    <p:restoredTop sz="94694"/>
  </p:normalViewPr>
  <p:slideViewPr>
    <p:cSldViewPr>
      <p:cViewPr varScale="1">
        <p:scale>
          <a:sx n="240" d="100"/>
          <a:sy n="240" d="100"/>
        </p:scale>
        <p:origin x="16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29FB-D9FF-AA40-9C07-4EC30C46602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E93EC-7D33-4343-81E5-6CA67E1F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E93EC-7D33-4343-81E5-6CA67E1FF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662926"/>
            <a:ext cx="388619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600" b="1" spc="-55" dirty="0">
                <a:solidFill>
                  <a:srgbClr val="214796"/>
                </a:solidFill>
                <a:latin typeface="Arial"/>
                <a:cs typeface="Arial"/>
              </a:rPr>
              <a:t>24.</a:t>
            </a:r>
            <a:r>
              <a:rPr lang="ko-KR" altLang="en-US" sz="3600" b="1" spc="-5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lang="en-US" altLang="ko-KR" sz="3600" b="1" spc="-55" dirty="0">
                <a:solidFill>
                  <a:srgbClr val="214796"/>
                </a:solidFill>
                <a:latin typeface="Arial"/>
                <a:cs typeface="Arial"/>
              </a:rPr>
              <a:t>Single-Source Shortest Paths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FC35-2D18-3B41-8FC6-F4D1346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7" y="215441"/>
            <a:ext cx="2458224" cy="369332"/>
          </a:xfrm>
        </p:spPr>
        <p:txBody>
          <a:bodyPr/>
          <a:lstStyle/>
          <a:p>
            <a:r>
              <a:rPr lang="en-US" altLang="ko-KR" dirty="0"/>
              <a:t>24.2 Topological sort 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single-source shortest path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61A0-31E7-1441-B5B6-7205FB8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338554"/>
          </a:xfrm>
        </p:spPr>
        <p:txBody>
          <a:bodyPr/>
          <a:lstStyle/>
          <a:p>
            <a:r>
              <a:rPr lang="en-US" dirty="0"/>
              <a:t>- G </a:t>
            </a:r>
            <a:r>
              <a:rPr lang="ko-KR" altLang="en-US" dirty="0"/>
              <a:t>가 </a:t>
            </a:r>
            <a:r>
              <a:rPr lang="en-US" altLang="ko-KR" dirty="0"/>
              <a:t>directed acyclic graph </a:t>
            </a:r>
            <a:r>
              <a:rPr lang="ko-KR" altLang="en-US" dirty="0"/>
              <a:t>일 때 </a:t>
            </a:r>
            <a:r>
              <a:rPr lang="en-US" altLang="ko-KR" dirty="0"/>
              <a:t>(cycle </a:t>
            </a:r>
            <a:r>
              <a:rPr lang="ko-KR" altLang="en-US" dirty="0"/>
              <a:t>이 없으므로 </a:t>
            </a:r>
            <a:r>
              <a:rPr lang="en-US" altLang="ko-KR" dirty="0"/>
              <a:t>negative-weight cycle </a:t>
            </a:r>
            <a:r>
              <a:rPr lang="ko-KR" altLang="en-US" dirty="0"/>
              <a:t>도 없음</a:t>
            </a:r>
            <a:r>
              <a:rPr lang="en-US" altLang="ko-KR" dirty="0"/>
              <a:t>)</a:t>
            </a:r>
            <a:r>
              <a:rPr lang="ko-KR" altLang="en-US" dirty="0"/>
              <a:t> 사용 가능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D95188B-EACC-484B-B721-45E932E65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73175"/>
            <a:ext cx="3067050" cy="99857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9090B31-174E-7648-B89A-BFA2EE0C6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" y="2447000"/>
            <a:ext cx="4610100" cy="7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6DC5-C8B9-724F-8DF2-72665EFA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F922-B0B9-B446-9DD7-C0C6267CB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rawing on a necklace&#10;&#10;Description automatically generated">
            <a:extLst>
              <a:ext uri="{FF2B5EF4-FFF2-40B4-BE49-F238E27FC236}">
                <a16:creationId xmlns:a16="http://schemas.microsoft.com/office/drawing/2014/main" id="{76191C6B-EABC-B549-A356-42FC8FCC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584"/>
            <a:ext cx="4210050" cy="2265842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46FF349-7035-9042-A8D3-EDBC4DC6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7" y="2339975"/>
            <a:ext cx="3120684" cy="1016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26E6B-3F3A-0143-8C10-875BEA8FFFA0}"/>
                  </a:ext>
                </a:extLst>
              </p:cNvPr>
              <p:cNvSpPr txBox="1"/>
              <p:nvPr/>
            </p:nvSpPr>
            <p:spPr>
              <a:xfrm>
                <a:off x="3295650" y="2507123"/>
                <a:ext cx="8097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26E6B-3F3A-0143-8C10-875BEA8F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2507123"/>
                <a:ext cx="809709" cy="184666"/>
              </a:xfrm>
              <a:prstGeom prst="rect">
                <a:avLst/>
              </a:prstGeom>
              <a:blipFill>
                <a:blip r:embed="rId4"/>
                <a:stretch>
                  <a:fillRect l="-1563" r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7D9D5-08EB-BF47-B528-615483603AA9}"/>
                  </a:ext>
                </a:extLst>
              </p:cNvPr>
              <p:cNvSpPr txBox="1"/>
              <p:nvPr/>
            </p:nvSpPr>
            <p:spPr>
              <a:xfrm>
                <a:off x="3341658" y="2691789"/>
                <a:ext cx="5237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7D9D5-08EB-BF47-B528-615483603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58" y="2691789"/>
                <a:ext cx="523733" cy="184666"/>
              </a:xfrm>
              <a:prstGeom prst="rect">
                <a:avLst/>
              </a:prstGeom>
              <a:blipFill>
                <a:blip r:embed="rId5"/>
                <a:stretch>
                  <a:fillRect r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E41EC-0488-B948-AE79-243A3E897EB3}"/>
                  </a:ext>
                </a:extLst>
              </p:cNvPr>
              <p:cNvSpPr txBox="1"/>
              <p:nvPr/>
            </p:nvSpPr>
            <p:spPr>
              <a:xfrm>
                <a:off x="3872036" y="2916553"/>
                <a:ext cx="524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E41EC-0488-B948-AE79-243A3E897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36" y="2916553"/>
                <a:ext cx="524887" cy="184666"/>
              </a:xfrm>
              <a:prstGeom prst="rect">
                <a:avLst/>
              </a:prstGeom>
              <a:blipFill>
                <a:blip r:embed="rId6"/>
                <a:stretch>
                  <a:fillRect l="-2381" r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AC3FA5-3582-AD42-87E3-551F9DF1FAE1}"/>
                  </a:ext>
                </a:extLst>
              </p:cNvPr>
              <p:cNvSpPr txBox="1"/>
              <p:nvPr/>
            </p:nvSpPr>
            <p:spPr>
              <a:xfrm>
                <a:off x="2625353" y="2320879"/>
                <a:ext cx="8097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AC3FA5-3582-AD42-87E3-551F9DF1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3" y="2320879"/>
                <a:ext cx="809709" cy="184666"/>
              </a:xfrm>
              <a:prstGeom prst="rect">
                <a:avLst/>
              </a:prstGeom>
              <a:blipFill>
                <a:blip r:embed="rId7"/>
                <a:stretch>
                  <a:fillRect l="-1563" r="-625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8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7A32A8-444A-404D-AAD8-C04D2399CA92}"/>
              </a:ext>
            </a:extLst>
          </p:cNvPr>
          <p:cNvSpPr txBox="1">
            <a:spLocks/>
          </p:cNvSpPr>
          <p:nvPr/>
        </p:nvSpPr>
        <p:spPr>
          <a:xfrm>
            <a:off x="359950" y="100627"/>
            <a:ext cx="31116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ko-KR" sz="2000" kern="0" dirty="0"/>
              <a:t>24.3</a:t>
            </a:r>
            <a:r>
              <a:rPr lang="ko-KR" altLang="en-US" sz="2000" kern="0" dirty="0"/>
              <a:t> </a:t>
            </a:r>
            <a:r>
              <a:rPr lang="en-US" sz="2000" kern="0" dirty="0"/>
              <a:t>Dijkstra’s Algorithm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BC8EB-5C42-F446-BCBA-858424B3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1" y="1349375"/>
            <a:ext cx="1913904" cy="1313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67C89-EB59-D644-B5C9-F4DAD5EBC580}"/>
              </a:ext>
            </a:extLst>
          </p:cNvPr>
          <p:cNvSpPr txBox="1"/>
          <p:nvPr/>
        </p:nvSpPr>
        <p:spPr>
          <a:xfrm>
            <a:off x="95250" y="605325"/>
            <a:ext cx="292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used when G has no negative edges.</a:t>
            </a:r>
          </a:p>
          <a:p>
            <a:r>
              <a:rPr lang="en-US" sz="1400" dirty="0"/>
              <a:t>- Greedy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A8573-6BD9-B544-BF2B-06D6B4FB152C}"/>
              </a:ext>
            </a:extLst>
          </p:cNvPr>
          <p:cNvSpPr txBox="1"/>
          <p:nvPr/>
        </p:nvSpPr>
        <p:spPr>
          <a:xfrm>
            <a:off x="1915764" y="2026932"/>
            <a:ext cx="1237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 greedy choice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D7F02-6AD3-8446-807A-E54337D76069}"/>
              </a:ext>
            </a:extLst>
          </p:cNvPr>
          <p:cNvSpPr txBox="1"/>
          <p:nvPr/>
        </p:nvSpPr>
        <p:spPr>
          <a:xfrm>
            <a:off x="1733850" y="1791036"/>
            <a:ext cx="19139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BUILD_MIN_HEAP( ) : O(V)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10B1A-85C2-A542-A633-7C86F29C4C0E}"/>
              </a:ext>
            </a:extLst>
          </p:cNvPr>
          <p:cNvSpPr txBox="1"/>
          <p:nvPr/>
        </p:nvSpPr>
        <p:spPr>
          <a:xfrm>
            <a:off x="3067050" y="2088487"/>
            <a:ext cx="19139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O(lg V)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13E7C-A4DD-BA43-84CD-1D2D23183C60}"/>
              </a:ext>
            </a:extLst>
          </p:cNvPr>
          <p:cNvSpPr txBox="1"/>
          <p:nvPr/>
        </p:nvSpPr>
        <p:spPr>
          <a:xfrm>
            <a:off x="2110098" y="2477893"/>
            <a:ext cx="19139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DECREASE_KEY( ) : E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O(lg 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13F92-A835-7947-81E4-644DD4352C10}"/>
              </a:ext>
            </a:extLst>
          </p:cNvPr>
          <p:cNvSpPr txBox="1"/>
          <p:nvPr/>
        </p:nvSpPr>
        <p:spPr>
          <a:xfrm>
            <a:off x="476250" y="2898457"/>
            <a:ext cx="381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priority queue 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가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binary min heap </a:t>
            </a:r>
            <a:r>
              <a:rPr lang="ko-KR" altLang="en-US" sz="1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으로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구현된 경우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running time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(refer to 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chapter 5) =</a:t>
            </a:r>
            <a:r>
              <a:rPr lang="ko-KR" alt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 (V+E)lg V)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5005B-C1BE-F041-9F6C-D1210412B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62" y="445292"/>
            <a:ext cx="1607181" cy="1284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63E309-9966-5B4D-BC09-65E6B995D6E9}"/>
              </a:ext>
            </a:extLst>
          </p:cNvPr>
          <p:cNvSpPr/>
          <p:nvPr/>
        </p:nvSpPr>
        <p:spPr>
          <a:xfrm>
            <a:off x="3022462" y="408404"/>
            <a:ext cx="1587638" cy="132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7BD0-7490-D344-BF0E-3D77FB61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0FDB6-98E5-B944-AF19-AB2AA1BF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17386-22F9-C040-B745-683EA5EA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4502"/>
            <a:ext cx="4610100" cy="244465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702C0-A133-224E-B312-6CDCDB2B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3" y="24809"/>
            <a:ext cx="1619250" cy="11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105-9132-1D4C-BF89-5EF7626D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15441"/>
            <a:ext cx="4114799" cy="246221"/>
          </a:xfrm>
        </p:spPr>
        <p:txBody>
          <a:bodyPr/>
          <a:lstStyle/>
          <a:p>
            <a:r>
              <a:rPr lang="en-US" sz="1600" dirty="0"/>
              <a:t>Single-Source Shortest Path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29911C-33DF-3D49-9A02-AD4F70328F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050" y="587375"/>
                <a:ext cx="3697246" cy="2708434"/>
              </a:xfrm>
            </p:spPr>
            <p:txBody>
              <a:bodyPr/>
              <a:lstStyle/>
              <a:p>
                <a:r>
                  <a:rPr lang="en-US" dirty="0"/>
                  <a:t>The problem of finding shortest paths from a source </a:t>
                </a:r>
              </a:p>
              <a:p>
                <a:r>
                  <a:rPr lang="en-US" dirty="0"/>
                  <a:t>vertex s to all other vertices in the graph. </a:t>
                </a:r>
              </a:p>
              <a:p>
                <a:endParaRPr lang="en-US" dirty="0"/>
              </a:p>
              <a:p>
                <a:r>
                  <a:rPr lang="en-US" dirty="0"/>
                  <a:t>  In a weighted graph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(E,V), </a:t>
                </a:r>
                <a:r>
                  <a:rPr lang="en-US" dirty="0"/>
                  <a:t>find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from a source vertex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∈ V </a:t>
                </a:r>
                <a:r>
                  <a:rPr lang="en-US" dirty="0"/>
                  <a:t>to all vertices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∈ V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-Bellman-Ford algorithm : works in a graph with negative weights</a:t>
                </a:r>
              </a:p>
              <a:p>
                <a:r>
                  <a:rPr lang="en-US" dirty="0"/>
                  <a:t>-Dijkstra’s algorithm : works in a graph with nonnegative weights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29911C-33DF-3D49-9A02-AD4F70328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050" y="587375"/>
                <a:ext cx="3697246" cy="2708434"/>
              </a:xfrm>
              <a:blipFill>
                <a:blip r:embed="rId2"/>
                <a:stretch>
                  <a:fillRect l="-2397" t="-139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313081D2-3549-3F47-AC4E-1CC674A3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35684"/>
            <a:ext cx="3088984" cy="1011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104C7-31C4-2543-AE99-14E7F7803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579915"/>
            <a:ext cx="2305050" cy="1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08E0-FA16-DC45-8330-97B0C099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5441"/>
            <a:ext cx="3601221" cy="553998"/>
          </a:xfrm>
        </p:spPr>
        <p:txBody>
          <a:bodyPr/>
          <a:lstStyle/>
          <a:p>
            <a:r>
              <a:rPr lang="en-US" dirty="0"/>
              <a:t>Variants of single-source shortest paths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E47A-8563-9047-A20C-2C8A15A2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2200602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Single-destination shortest-paths problem : edge </a:t>
            </a:r>
            <a:r>
              <a:rPr lang="ko-KR" altLang="en-US" dirty="0"/>
              <a:t>방향을 반대로 하고 </a:t>
            </a:r>
            <a:r>
              <a:rPr lang="en-US" altLang="ko-KR" dirty="0"/>
              <a:t>single-source shortest-paths problem</a:t>
            </a:r>
            <a:r>
              <a:rPr lang="ko-KR" altLang="en-US" dirty="0"/>
              <a:t>을 푼다</a:t>
            </a:r>
            <a:r>
              <a:rPr lang="en-US" altLang="ko-KR" dirty="0"/>
              <a:t>.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Single-pair shortest-path problem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single-source shortest-paths problem</a:t>
            </a:r>
            <a:r>
              <a:rPr lang="ko-KR" altLang="en-US" dirty="0"/>
              <a:t>을 풀면 그 안에 해가 포함되어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dirty="0"/>
              <a:t>Single-pair shortest-path problem</a:t>
            </a:r>
            <a:r>
              <a:rPr lang="ko-KR" altLang="en-US" dirty="0"/>
              <a:t> 만 푸는 알고리즘의 </a:t>
            </a:r>
            <a:r>
              <a:rPr lang="en-US" altLang="ko-KR" dirty="0"/>
              <a:t>worst-case running time </a:t>
            </a:r>
            <a:r>
              <a:rPr lang="ko-KR" altLang="en-US" dirty="0"/>
              <a:t>은 가장 좋은 </a:t>
            </a:r>
            <a:r>
              <a:rPr lang="en-US" altLang="ko-KR" dirty="0"/>
              <a:t>single-source shortest-paths problem</a:t>
            </a:r>
            <a:r>
              <a:rPr lang="ko-KR" altLang="en-US" dirty="0"/>
              <a:t> 의  </a:t>
            </a:r>
            <a:r>
              <a:rPr lang="en-US" altLang="ko-KR" dirty="0"/>
              <a:t>worst-case running time </a:t>
            </a:r>
            <a:r>
              <a:rPr lang="ko-KR" altLang="en-US" dirty="0"/>
              <a:t>과 </a:t>
            </a:r>
            <a:r>
              <a:rPr lang="ko-KR" altLang="en-US" dirty="0" err="1"/>
              <a:t>점근적으로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All-pairs shortest-paths problem </a:t>
            </a:r>
            <a:r>
              <a:rPr lang="en-US" altLang="ko-KR" dirty="0"/>
              <a:t>:</a:t>
            </a:r>
            <a:r>
              <a:rPr lang="ko-KR" altLang="en-US" dirty="0"/>
              <a:t> 모든 </a:t>
            </a:r>
            <a:r>
              <a:rPr lang="en-US" altLang="ko-KR" dirty="0" err="1"/>
              <a:t>vetices</a:t>
            </a:r>
            <a:r>
              <a:rPr lang="en-US" altLang="ko-KR" dirty="0"/>
              <a:t> </a:t>
            </a:r>
            <a:r>
              <a:rPr lang="ko-KR" altLang="en-US" dirty="0"/>
              <a:t>에 대해 </a:t>
            </a:r>
            <a:r>
              <a:rPr lang="en-US" altLang="ko-KR" dirty="0"/>
              <a:t>single-source shortest-paths problem</a:t>
            </a:r>
            <a:r>
              <a:rPr lang="ko-KR" altLang="en-US" dirty="0"/>
              <a:t>을 푼다</a:t>
            </a:r>
            <a:r>
              <a:rPr lang="en-US" altLang="ko-KR" dirty="0"/>
              <a:t>.</a:t>
            </a:r>
            <a:r>
              <a:rPr lang="ko-KR" altLang="en-US" dirty="0"/>
              <a:t> 그러나 </a:t>
            </a:r>
            <a:r>
              <a:rPr lang="en-US" altLang="ko-KR" dirty="0"/>
              <a:t>25</a:t>
            </a:r>
            <a:r>
              <a:rPr lang="ko-KR" altLang="en-US" dirty="0"/>
              <a:t>장의 알고리즘들 </a:t>
            </a:r>
            <a:r>
              <a:rPr lang="en-US" altLang="ko-KR" dirty="0"/>
              <a:t>(e.g. Floyd-</a:t>
            </a:r>
            <a:r>
              <a:rPr lang="en-US" altLang="ko-KR" dirty="0" err="1"/>
              <a:t>Warshall</a:t>
            </a:r>
            <a:r>
              <a:rPr lang="en-US" altLang="ko-KR" dirty="0"/>
              <a:t> algorithm)</a:t>
            </a:r>
            <a:r>
              <a:rPr lang="ko-KR" altLang="en-US" dirty="0"/>
              <a:t> 과 같이 더 효율적인 방법도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91F7-0FA7-264A-95F3-00A812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5441"/>
            <a:ext cx="3124199" cy="553998"/>
          </a:xfrm>
        </p:spPr>
        <p:txBody>
          <a:bodyPr/>
          <a:lstStyle/>
          <a:p>
            <a:r>
              <a:rPr lang="en-US" dirty="0"/>
              <a:t>Optimal substructure of a shortest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9058-EDF2-ED41-BB08-64CA1009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44775"/>
            <a:ext cx="3697246" cy="507831"/>
          </a:xfrm>
        </p:spPr>
        <p:txBody>
          <a:bodyPr/>
          <a:lstStyle/>
          <a:p>
            <a:r>
              <a:rPr lang="en-US" dirty="0"/>
              <a:t>Thus,</a:t>
            </a:r>
          </a:p>
          <a:p>
            <a:r>
              <a:rPr lang="en-US" dirty="0"/>
              <a:t>Dijkstra’s algorithm : greedy algorithm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: dynamic programming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87315-1D3A-4A49-97FA-51121242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39"/>
            <a:ext cx="4610100" cy="19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31E1-69DA-A640-BA6D-65504BD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1" y="215441"/>
            <a:ext cx="1805952" cy="369332"/>
          </a:xfrm>
        </p:spPr>
        <p:txBody>
          <a:bodyPr/>
          <a:lstStyle/>
          <a:p>
            <a:r>
              <a:rPr lang="en-US" dirty="0"/>
              <a:t>Negative-weight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DFAE-AAF4-3745-A4BD-9EA223AF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7" y="1882775"/>
            <a:ext cx="3697246" cy="1523494"/>
          </a:xfrm>
        </p:spPr>
        <p:txBody>
          <a:bodyPr/>
          <a:lstStyle/>
          <a:p>
            <a:r>
              <a:rPr lang="en-US" dirty="0"/>
              <a:t>Graph G </a:t>
            </a:r>
            <a:r>
              <a:rPr lang="ko-KR" altLang="en-US" dirty="0"/>
              <a:t>에 </a:t>
            </a:r>
            <a:r>
              <a:rPr lang="en-US" altLang="ko-KR" dirty="0"/>
              <a:t>negative-weight cycle </a:t>
            </a:r>
            <a:r>
              <a:rPr lang="ko-KR" altLang="en-US" dirty="0"/>
              <a:t>이 있으면 </a:t>
            </a:r>
            <a:r>
              <a:rPr lang="en-US" altLang="ko-KR" dirty="0"/>
              <a:t>shortest-path problem </a:t>
            </a:r>
            <a:r>
              <a:rPr lang="ko-KR" altLang="en-US" dirty="0"/>
              <a:t>은 </a:t>
            </a:r>
            <a:r>
              <a:rPr lang="en-US" altLang="ko-KR" dirty="0"/>
              <a:t>well-defined 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s-&gt;e, s-&gt;f, s-&gt;g </a:t>
            </a:r>
            <a:r>
              <a:rPr lang="ko-KR" altLang="en-US" dirty="0">
                <a:solidFill>
                  <a:srgbClr val="FF0000"/>
                </a:solidFill>
              </a:rPr>
              <a:t>때문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Bellman-Ford algorithm : works in a graph with negative weights, unless there is a negative cycle. (and detects it.)</a:t>
            </a:r>
          </a:p>
          <a:p>
            <a:endParaRPr lang="en-US" dirty="0"/>
          </a:p>
          <a:p>
            <a:r>
              <a:rPr lang="en-US" dirty="0"/>
              <a:t>Dijkstra’s algorithm : works in a graph with nonnegative weights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photo, small, different, clock&#10;&#10;Description automatically generated">
            <a:extLst>
              <a:ext uri="{FF2B5EF4-FFF2-40B4-BE49-F238E27FC236}">
                <a16:creationId xmlns:a16="http://schemas.microsoft.com/office/drawing/2014/main" id="{E936F937-F507-414F-80F6-20DC4005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11175"/>
            <a:ext cx="2838450" cy="11353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B90ED9A-D429-B245-AD9A-E15CC337F987}"/>
              </a:ext>
            </a:extLst>
          </p:cNvPr>
          <p:cNvSpPr/>
          <p:nvPr/>
        </p:nvSpPr>
        <p:spPr>
          <a:xfrm>
            <a:off x="1315223" y="1273175"/>
            <a:ext cx="761227" cy="3733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3191C5-7B13-1D48-933E-24266BEFFC55}"/>
              </a:ext>
            </a:extLst>
          </p:cNvPr>
          <p:cNvCxnSpPr>
            <a:endCxn id="6" idx="4"/>
          </p:cNvCxnSpPr>
          <p:nvPr/>
        </p:nvCxnSpPr>
        <p:spPr>
          <a:xfrm flipV="1">
            <a:off x="1695836" y="1646555"/>
            <a:ext cx="1" cy="23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7D96BA-AE8F-FB45-AC75-6A2BE1865757}"/>
              </a:ext>
            </a:extLst>
          </p:cNvPr>
          <p:cNvSpPr txBox="1"/>
          <p:nvPr/>
        </p:nvSpPr>
        <p:spPr>
          <a:xfrm>
            <a:off x="2879425" y="491296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 reachable from 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1C5109-A662-BF49-9F82-136CB49E4FB1}"/>
              </a:ext>
            </a:extLst>
          </p:cNvPr>
          <p:cNvCxnSpPr/>
          <p:nvPr/>
        </p:nvCxnSpPr>
        <p:spPr>
          <a:xfrm>
            <a:off x="781050" y="880507"/>
            <a:ext cx="152400" cy="96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E47B2D-7F7C-714D-B29E-7451D1A574C8}"/>
              </a:ext>
            </a:extLst>
          </p:cNvPr>
          <p:cNvSpPr txBox="1"/>
          <p:nvPr/>
        </p:nvSpPr>
        <p:spPr>
          <a:xfrm>
            <a:off x="332645" y="644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5859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C286-4781-F44D-978E-C0E39F77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Shortest-paths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1E00A0-7A5D-7A4E-9D75-6F4B8C3090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2930526"/>
                <a:ext cx="4002046" cy="338554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dirty="0">
                    <a:solidFill>
                      <a:schemeClr val="tx1"/>
                    </a:solidFill>
                  </a:rPr>
                  <a:t>defined by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: v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predecessor in shortest-paths tree”  </a:t>
                </a:r>
                <a:r>
                  <a:rPr lang="ko-KR" altLang="en-US" dirty="0"/>
                  <a:t>와 같다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1E00A0-7A5D-7A4E-9D75-6F4B8C309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930526"/>
                <a:ext cx="4002046" cy="338554"/>
              </a:xfrm>
              <a:blipFill>
                <a:blip r:embed="rId2"/>
                <a:stretch>
                  <a:fillRect l="-2215" t="-1111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air, bicycle, flying&#10;&#10;Description automatically generated">
            <a:extLst>
              <a:ext uri="{FF2B5EF4-FFF2-40B4-BE49-F238E27FC236}">
                <a16:creationId xmlns:a16="http://schemas.microsoft.com/office/drawing/2014/main" id="{E061D71B-6A78-D74B-8ADA-DA58E93DB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0224"/>
            <a:ext cx="4610100" cy="1099954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AF66C71-FF8F-2346-B89A-A35135C0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734963"/>
            <a:ext cx="4286250" cy="1114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BD4E2F-26AE-0649-833F-E9C849303DB6}"/>
              </a:ext>
            </a:extLst>
          </p:cNvPr>
          <p:cNvSpPr/>
          <p:nvPr/>
        </p:nvSpPr>
        <p:spPr>
          <a:xfrm>
            <a:off x="95250" y="1725787"/>
            <a:ext cx="533400" cy="13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533A9-5D31-A74B-851C-CBF1B71A0C71}"/>
                  </a:ext>
                </a:extLst>
              </p:cNvPr>
              <p:cNvSpPr txBox="1"/>
              <p:nvPr/>
            </p:nvSpPr>
            <p:spPr>
              <a:xfrm>
                <a:off x="1937434" y="413815"/>
                <a:ext cx="6224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533A9-5D31-A74B-851C-CBF1B71A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434" y="413815"/>
                <a:ext cx="62247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65FAB-ED1D-4F41-B490-1CC625C2958E}"/>
                  </a:ext>
                </a:extLst>
              </p:cNvPr>
              <p:cNvSpPr txBox="1"/>
              <p:nvPr/>
            </p:nvSpPr>
            <p:spPr>
              <a:xfrm>
                <a:off x="2559912" y="399295"/>
                <a:ext cx="6333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65FAB-ED1D-4F41-B490-1CC625C2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12" y="399295"/>
                <a:ext cx="633379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57535-06D7-BE46-8EEB-672BE522A9B5}"/>
                  </a:ext>
                </a:extLst>
              </p:cNvPr>
              <p:cNvSpPr txBox="1"/>
              <p:nvPr/>
            </p:nvSpPr>
            <p:spPr>
              <a:xfrm>
                <a:off x="1383264" y="758119"/>
                <a:ext cx="684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57535-06D7-BE46-8EEB-672BE522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64" y="758119"/>
                <a:ext cx="684867" cy="246221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2CA3C-AB0B-1D46-A7F3-542636647D09}"/>
                  </a:ext>
                </a:extLst>
              </p:cNvPr>
              <p:cNvSpPr txBox="1"/>
              <p:nvPr/>
            </p:nvSpPr>
            <p:spPr>
              <a:xfrm>
                <a:off x="1682571" y="1387799"/>
                <a:ext cx="64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2CA3C-AB0B-1D46-A7F3-542636647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71" y="1387799"/>
                <a:ext cx="64235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463A6-F177-A94F-BF81-5E04DCC12C72}"/>
                  </a:ext>
                </a:extLst>
              </p:cNvPr>
              <p:cNvSpPr txBox="1"/>
              <p:nvPr/>
            </p:nvSpPr>
            <p:spPr>
              <a:xfrm>
                <a:off x="2609850" y="1431761"/>
                <a:ext cx="667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463A6-F177-A94F-BF81-5E04DCC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1431761"/>
                <a:ext cx="66755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3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D191-E8A6-B14C-93CA-A9BF0040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8276-69F3-DE4C-8E6B-3227919A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587252"/>
            <a:ext cx="3697246" cy="169277"/>
          </a:xfrm>
        </p:spPr>
        <p:txBody>
          <a:bodyPr/>
          <a:lstStyle/>
          <a:p>
            <a:r>
              <a:rPr lang="en-US" dirty="0"/>
              <a:t>Update operation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(shortest-path estimate) </a:t>
            </a:r>
          </a:p>
        </p:txBody>
      </p:sp>
      <p:pic>
        <p:nvPicPr>
          <p:cNvPr id="5" name="Picture 4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6C5FF4D6-5F51-E24C-A9F2-83534161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4" y="1588587"/>
            <a:ext cx="2533650" cy="10733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C34A39F-9DF1-AC44-AC6E-CC12242E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854121"/>
            <a:ext cx="1511203" cy="6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7A32A8-444A-404D-AAD8-C04D2399CA92}"/>
              </a:ext>
            </a:extLst>
          </p:cNvPr>
          <p:cNvSpPr txBox="1">
            <a:spLocks/>
          </p:cNvSpPr>
          <p:nvPr/>
        </p:nvSpPr>
        <p:spPr>
          <a:xfrm>
            <a:off x="247650" y="206375"/>
            <a:ext cx="3657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ko-KR" sz="2000" kern="0" dirty="0"/>
              <a:t>24.1</a:t>
            </a:r>
            <a:r>
              <a:rPr lang="ko-KR" altLang="en-US" sz="2000" kern="0" dirty="0"/>
              <a:t> </a:t>
            </a:r>
            <a:r>
              <a:rPr lang="en-US" sz="2000" kern="0" dirty="0"/>
              <a:t>Bellman-Ford Algorithm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844A002-27C3-F545-B7DB-454F793D38E3}"/>
              </a:ext>
            </a:extLst>
          </p:cNvPr>
          <p:cNvSpPr txBox="1"/>
          <p:nvPr/>
        </p:nvSpPr>
        <p:spPr>
          <a:xfrm>
            <a:off x="418476" y="597843"/>
            <a:ext cx="3943974" cy="122661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/>
                <a:cs typeface="Arial"/>
              </a:rPr>
              <a:t>Single source shortest path algorithm</a:t>
            </a: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/>
                <a:cs typeface="Arial"/>
              </a:rPr>
              <a:t>Unlike Dijkstra’s algorithm,  edges can have negative weight.</a:t>
            </a: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/>
                <a:cs typeface="Arial"/>
              </a:rPr>
              <a:t>The algorithm returns false when there is a negative cycle.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8BA92-E46C-C748-80E3-950AED31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437343"/>
            <a:ext cx="2076450" cy="1314549"/>
          </a:xfrm>
          <a:prstGeom prst="rect">
            <a:avLst/>
          </a:prstGeom>
        </p:spPr>
      </p:pic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30E2300F-9262-8C41-83ED-90A0F158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26" y="1425575"/>
            <a:ext cx="1873250" cy="770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074276-328F-794E-B77F-60DE68785870}"/>
              </a:ext>
            </a:extLst>
          </p:cNvPr>
          <p:cNvSpPr/>
          <p:nvPr/>
        </p:nvSpPr>
        <p:spPr>
          <a:xfrm>
            <a:off x="323850" y="2195628"/>
            <a:ext cx="1447800" cy="37294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3F465-ED4D-F546-93C3-8BED74173BE2}"/>
              </a:ext>
            </a:extLst>
          </p:cNvPr>
          <p:cNvSpPr txBox="1"/>
          <p:nvPr/>
        </p:nvSpPr>
        <p:spPr>
          <a:xfrm>
            <a:off x="1695450" y="2238851"/>
            <a:ext cx="166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check for negative cycle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96A4E-C0B9-3842-81B5-B82E6565B76A}"/>
              </a:ext>
            </a:extLst>
          </p:cNvPr>
          <p:cNvSpPr/>
          <p:nvPr/>
        </p:nvSpPr>
        <p:spPr>
          <a:xfrm>
            <a:off x="323850" y="1730375"/>
            <a:ext cx="1676400" cy="4652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49B0B-1034-7843-823D-46DB076F93F4}"/>
              </a:ext>
            </a:extLst>
          </p:cNvPr>
          <p:cNvSpPr txBox="1"/>
          <p:nvPr/>
        </p:nvSpPr>
        <p:spPr>
          <a:xfrm>
            <a:off x="1948474" y="180585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209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A980-173B-E140-A742-CEA14A94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3C88-CE72-9942-A59C-F4B324E28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BFD5F-AB80-7041-91CB-953D0929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67"/>
            <a:ext cx="4610100" cy="2519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1B801-A36C-5A45-88CB-F80DEFE32117}"/>
              </a:ext>
            </a:extLst>
          </p:cNvPr>
          <p:cNvSpPr txBox="1"/>
          <p:nvPr/>
        </p:nvSpPr>
        <p:spPr>
          <a:xfrm>
            <a:off x="43860" y="-47648"/>
            <a:ext cx="111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s </a:t>
            </a:r>
          </a:p>
          <a:p>
            <a:r>
              <a:rPr lang="en-US" sz="1400" dirty="0"/>
              <a:t>edge order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59DBE-B440-9249-A805-8D2D52C4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" y="250782"/>
            <a:ext cx="2731347" cy="147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426DB-5467-3646-B88E-7C6871D8619E}"/>
              </a:ext>
            </a:extLst>
          </p:cNvPr>
          <p:cNvSpPr txBox="1"/>
          <p:nvPr/>
        </p:nvSpPr>
        <p:spPr>
          <a:xfrm>
            <a:off x="905248" y="4147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4D676-F9A4-9E43-9338-DC8CF2925534}"/>
              </a:ext>
            </a:extLst>
          </p:cNvPr>
          <p:cNvSpPr txBox="1"/>
          <p:nvPr/>
        </p:nvSpPr>
        <p:spPr>
          <a:xfrm>
            <a:off x="601345" y="8336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91305-18D1-0E43-8FDB-B810E9DF173D}"/>
              </a:ext>
            </a:extLst>
          </p:cNvPr>
          <p:cNvSpPr txBox="1"/>
          <p:nvPr/>
        </p:nvSpPr>
        <p:spPr>
          <a:xfrm>
            <a:off x="957960" y="9158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47A31-95FC-3E4F-BF3C-D8700B87635B}"/>
              </a:ext>
            </a:extLst>
          </p:cNvPr>
          <p:cNvSpPr txBox="1"/>
          <p:nvPr/>
        </p:nvSpPr>
        <p:spPr>
          <a:xfrm>
            <a:off x="921572" y="672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22CFB-5494-964E-BEEE-4B3A08D83B6F}"/>
              </a:ext>
            </a:extLst>
          </p:cNvPr>
          <p:cNvSpPr txBox="1"/>
          <p:nvPr/>
        </p:nvSpPr>
        <p:spPr>
          <a:xfrm>
            <a:off x="1102369" y="777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72A3C-A4D9-404B-B53D-FA3981507A5A}"/>
              </a:ext>
            </a:extLst>
          </p:cNvPr>
          <p:cNvSpPr txBox="1"/>
          <p:nvPr/>
        </p:nvSpPr>
        <p:spPr>
          <a:xfrm>
            <a:off x="904484" y="12837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CA913-C0F0-7848-ACE4-586EEE1B7552}"/>
              </a:ext>
            </a:extLst>
          </p:cNvPr>
          <p:cNvSpPr txBox="1"/>
          <p:nvPr/>
        </p:nvSpPr>
        <p:spPr>
          <a:xfrm>
            <a:off x="1246778" y="8506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29D0B-5BB3-4D49-8453-E32114972F7A}"/>
              </a:ext>
            </a:extLst>
          </p:cNvPr>
          <p:cNvSpPr txBox="1"/>
          <p:nvPr/>
        </p:nvSpPr>
        <p:spPr>
          <a:xfrm>
            <a:off x="920492" y="11052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8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B634F-DD7C-7343-A0E2-723E88028B64}"/>
              </a:ext>
            </a:extLst>
          </p:cNvPr>
          <p:cNvSpPr txBox="1"/>
          <p:nvPr/>
        </p:nvSpPr>
        <p:spPr>
          <a:xfrm>
            <a:off x="368490" y="5890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9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73CE-4AB9-5D49-9E71-5F89E8D685D1}"/>
              </a:ext>
            </a:extLst>
          </p:cNvPr>
          <p:cNvSpPr txBox="1"/>
          <p:nvPr/>
        </p:nvSpPr>
        <p:spPr>
          <a:xfrm>
            <a:off x="239775" y="118666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0AEA3-97E8-8748-A2AC-608E62F77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77" y="1789808"/>
            <a:ext cx="1617121" cy="1023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FCF95-414E-1B4E-89E2-6B82F0A78785}"/>
              </a:ext>
            </a:extLst>
          </p:cNvPr>
          <p:cNvSpPr txBox="1"/>
          <p:nvPr/>
        </p:nvSpPr>
        <p:spPr>
          <a:xfrm>
            <a:off x="2228850" y="38852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54164-D1EE-B24C-AF66-8785027D95B0}"/>
              </a:ext>
            </a:extLst>
          </p:cNvPr>
          <p:cNvSpPr txBox="1"/>
          <p:nvPr/>
        </p:nvSpPr>
        <p:spPr>
          <a:xfrm>
            <a:off x="2163615" y="16109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3119F-7816-3E44-B922-D1C7D98AF5F1}"/>
              </a:ext>
            </a:extLst>
          </p:cNvPr>
          <p:cNvSpPr txBox="1"/>
          <p:nvPr/>
        </p:nvSpPr>
        <p:spPr>
          <a:xfrm>
            <a:off x="625292" y="16109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6D0D3-E21E-9D4D-A264-258F9A11B0E3}"/>
              </a:ext>
            </a:extLst>
          </p:cNvPr>
          <p:cNvSpPr txBox="1"/>
          <p:nvPr/>
        </p:nvSpPr>
        <p:spPr>
          <a:xfrm>
            <a:off x="3859403" y="38125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1609D-5F98-054F-BDD4-FB71AADCBBE9}"/>
              </a:ext>
            </a:extLst>
          </p:cNvPr>
          <p:cNvSpPr txBox="1"/>
          <p:nvPr/>
        </p:nvSpPr>
        <p:spPr>
          <a:xfrm>
            <a:off x="4337855" y="5240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11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B212A6-D41A-D045-ADC0-DD37A320CE43}"/>
              </a:ext>
            </a:extLst>
          </p:cNvPr>
          <p:cNvSpPr/>
          <p:nvPr/>
        </p:nvSpPr>
        <p:spPr>
          <a:xfrm>
            <a:off x="604058" y="1927596"/>
            <a:ext cx="171388" cy="14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CF82C0-F1C5-8F4B-BB13-9E5198CE11FE}"/>
              </a:ext>
            </a:extLst>
          </p:cNvPr>
          <p:cNvSpPr/>
          <p:nvPr/>
        </p:nvSpPr>
        <p:spPr>
          <a:xfrm>
            <a:off x="2762250" y="2497719"/>
            <a:ext cx="122402" cy="14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9C624-D8AE-854B-92F5-CB0B39569369}"/>
              </a:ext>
            </a:extLst>
          </p:cNvPr>
          <p:cNvSpPr txBox="1"/>
          <p:nvPr/>
        </p:nvSpPr>
        <p:spPr>
          <a:xfrm>
            <a:off x="3143250" y="287337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O(VE)</a:t>
            </a:r>
          </a:p>
        </p:txBody>
      </p:sp>
    </p:spTree>
    <p:extLst>
      <p:ext uri="{BB962C8B-B14F-4D97-AF65-F5344CB8AC3E}">
        <p14:creationId xmlns:p14="http://schemas.microsoft.com/office/powerpoint/2010/main" val="947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520</Words>
  <Application>Microsoft Macintosh PowerPoint</Application>
  <PresentationFormat>Custom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PowerPoint Presentation</vt:lpstr>
      <vt:lpstr>Single-Source Shortest Path Problem </vt:lpstr>
      <vt:lpstr>Variants of single-source shortest paths problem</vt:lpstr>
      <vt:lpstr>Optimal substructure of a shortest path</vt:lpstr>
      <vt:lpstr>Negative-weight edges</vt:lpstr>
      <vt:lpstr>Shortest-paths tree</vt:lpstr>
      <vt:lpstr>Relaxation</vt:lpstr>
      <vt:lpstr>PowerPoint Presentation</vt:lpstr>
      <vt:lpstr>PowerPoint Presentation</vt:lpstr>
      <vt:lpstr>24.2 Topological sort 를 이용한 single-source shortest path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73</cp:revision>
  <dcterms:created xsi:type="dcterms:W3CDTF">2018-10-30T06:39:55Z</dcterms:created>
  <dcterms:modified xsi:type="dcterms:W3CDTF">2019-11-13T11:39:59Z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