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7" r:id="rId3"/>
    <p:sldId id="310" r:id="rId4"/>
    <p:sldId id="338" r:id="rId5"/>
    <p:sldId id="339" r:id="rId6"/>
    <p:sldId id="340" r:id="rId7"/>
    <p:sldId id="341" r:id="rId8"/>
    <p:sldId id="348" r:id="rId9"/>
    <p:sldId id="349" r:id="rId10"/>
    <p:sldId id="350" r:id="rId11"/>
    <p:sldId id="342" r:id="rId12"/>
    <p:sldId id="345" r:id="rId13"/>
    <p:sldId id="351" r:id="rId14"/>
    <p:sldId id="344" r:id="rId15"/>
    <p:sldId id="347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/>
    <p:restoredTop sz="94694"/>
  </p:normalViewPr>
  <p:slideViewPr>
    <p:cSldViewPr>
      <p:cViewPr>
        <p:scale>
          <a:sx n="150" d="100"/>
          <a:sy n="150" d="100"/>
        </p:scale>
        <p:origin x="-384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A0663-C4F4-4027-B088-A8F16181403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A5E43-DD68-4B70-B932-C6363575F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5E43-DD68-4B70-B932-C6363575F5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77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535" y="3158252"/>
            <a:ext cx="1682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83820">
              <a:lnSpc>
                <a:spcPts val="955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662926"/>
            <a:ext cx="4190999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400" b="1" spc="-55" dirty="0">
                <a:solidFill>
                  <a:srgbClr val="214796"/>
                </a:solidFill>
                <a:latin typeface="Arial"/>
                <a:cs typeface="Arial"/>
              </a:rPr>
              <a:t>27. Multithreaded Algorithms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B03E-4799-0F41-B78E-89D0578A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9D85E7AF-6DAF-F34D-B680-B589B5A4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659095"/>
            <a:ext cx="1237819" cy="67310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D2D9DCB3-464E-9047-AFF4-043FD82BC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55" y="511175"/>
            <a:ext cx="2830445" cy="164204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610A71-4F7D-B44F-8EAF-0E5C88F6B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064290"/>
            <a:ext cx="1682750" cy="12271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BE1D15-4D25-9E41-A48B-DDDC620B8F2B}"/>
              </a:ext>
            </a:extLst>
          </p:cNvPr>
          <p:cNvCxnSpPr/>
          <p:nvPr/>
        </p:nvCxnSpPr>
        <p:spPr>
          <a:xfrm>
            <a:off x="1779655" y="2873375"/>
            <a:ext cx="906395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0688B5-78C3-0F40-A3DF-4769ED69472C}"/>
              </a:ext>
            </a:extLst>
          </p:cNvPr>
          <p:cNvCxnSpPr/>
          <p:nvPr/>
        </p:nvCxnSpPr>
        <p:spPr>
          <a:xfrm flipH="1">
            <a:off x="1779655" y="2873375"/>
            <a:ext cx="906395" cy="195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6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AD2B-FD19-2D46-972B-6F8A11D1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1" y="215441"/>
            <a:ext cx="3124200" cy="553998"/>
          </a:xfrm>
        </p:spPr>
        <p:txBody>
          <a:bodyPr/>
          <a:lstStyle/>
          <a:p>
            <a:r>
              <a:rPr lang="en-US" dirty="0"/>
              <a:t>27.2 Multithreaded matrix multiplication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195F-BF37-6346-A29F-C9ED53A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16927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parallelism :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9E4DCE-A863-2742-944A-ED702D25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6" y="587375"/>
            <a:ext cx="1817950" cy="123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695B54-1971-8347-B8EE-C9D050129281}"/>
                  </a:ext>
                </a:extLst>
              </p:cNvPr>
              <p:cNvSpPr txBox="1"/>
              <p:nvPr/>
            </p:nvSpPr>
            <p:spPr>
              <a:xfrm>
                <a:off x="247650" y="1879745"/>
                <a:ext cx="16528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695B54-1971-8347-B8EE-C9D05012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879745"/>
                <a:ext cx="1652876" cy="184666"/>
              </a:xfrm>
              <a:prstGeom prst="rect">
                <a:avLst/>
              </a:prstGeom>
              <a:blipFill>
                <a:blip r:embed="rId3"/>
                <a:stretch>
                  <a:fillRect t="-62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020FB64-07B6-4A4D-9B40-AF230A076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" y="2106187"/>
            <a:ext cx="979143" cy="203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EF5C21-D506-F043-A9E4-D2A7FAE23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402031"/>
            <a:ext cx="1447800" cy="2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6ABE-44EE-0C4C-AF09-1A1E5742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676B52-DAEF-ED45-8716-B65136F85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6" y="215441"/>
            <a:ext cx="2551440" cy="2111375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17CE7B-506C-7B4E-B874-A0ECA7541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336037"/>
            <a:ext cx="2991622" cy="1124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419D34-DE3E-8443-8218-AF3E7C0A8CA1}"/>
              </a:ext>
            </a:extLst>
          </p:cNvPr>
          <p:cNvSpPr/>
          <p:nvPr/>
        </p:nvSpPr>
        <p:spPr>
          <a:xfrm>
            <a:off x="2152650" y="2873375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693D2-0505-7544-BD23-4FCDF7D0CEE2}"/>
              </a:ext>
            </a:extLst>
          </p:cNvPr>
          <p:cNvSpPr/>
          <p:nvPr/>
        </p:nvSpPr>
        <p:spPr>
          <a:xfrm>
            <a:off x="2817366" y="2873374"/>
            <a:ext cx="402084" cy="139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E96F4-A714-CB4C-85E3-4648056D4784}"/>
              </a:ext>
            </a:extLst>
          </p:cNvPr>
          <p:cNvCxnSpPr/>
          <p:nvPr/>
        </p:nvCxnSpPr>
        <p:spPr>
          <a:xfrm flipH="1" flipV="1">
            <a:off x="2000250" y="2187575"/>
            <a:ext cx="1086624" cy="105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9CCB2D5-EC07-FA4F-A919-1B67956F645B}"/>
              </a:ext>
            </a:extLst>
          </p:cNvPr>
          <p:cNvSpPr/>
          <p:nvPr/>
        </p:nvSpPr>
        <p:spPr>
          <a:xfrm>
            <a:off x="1847850" y="1997075"/>
            <a:ext cx="152400" cy="2916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6ABE-44EE-0C4C-AF09-1A1E5742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70205-BED7-3142-B8AC-50F4AD84C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676B52-DAEF-ED45-8716-B65136F85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6" y="423086"/>
            <a:ext cx="2724722" cy="225477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4807EDF-040F-1047-B592-BB59CC636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52" y="1157406"/>
            <a:ext cx="1466850" cy="2991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7A1415-9056-1546-9D3E-F1D1B2DE1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52" y="1561674"/>
            <a:ext cx="1441450" cy="168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43D24E-C200-4345-949D-8D393E962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12" y="2088147"/>
            <a:ext cx="1519588" cy="1891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0FBD1-A46F-B14B-BA99-471E89A77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93" y="1730375"/>
            <a:ext cx="896758" cy="1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AD2B-FD19-2D46-972B-6F8A11D1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1" y="215441"/>
            <a:ext cx="3124200" cy="184666"/>
          </a:xfrm>
        </p:spPr>
        <p:txBody>
          <a:bodyPr/>
          <a:lstStyle/>
          <a:p>
            <a:r>
              <a:rPr lang="en-US" dirty="0"/>
              <a:t>27.3 Multithreaded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456BB0AB-720D-384E-B94B-BC4F6BC8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6" y="587375"/>
            <a:ext cx="1644650" cy="878575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4A0F910-9028-BE44-B53C-52576C7A1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663072"/>
            <a:ext cx="3295650" cy="110870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31EF559-04A4-3044-8DBF-595EBBD5A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32" y="580814"/>
            <a:ext cx="1644650" cy="34393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2653169-46F0-5D4D-906F-D6B3B9CD1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59" y="998739"/>
            <a:ext cx="1716091" cy="358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8DBB7-C8AC-194A-9478-485CF78426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4" y="1388804"/>
            <a:ext cx="1568450" cy="1758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C29C58-FE48-C148-BA30-CCD7874E9D97}"/>
              </a:ext>
            </a:extLst>
          </p:cNvPr>
          <p:cNvSpPr/>
          <p:nvPr/>
        </p:nvSpPr>
        <p:spPr>
          <a:xfrm>
            <a:off x="781050" y="1334637"/>
            <a:ext cx="838200" cy="108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0D4D6852-033A-304C-A85E-158385058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11" y="53975"/>
            <a:ext cx="2228729" cy="177609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38537-184D-3647-B269-292034C2D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5050" cy="1532613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55B05A1D-8FAB-1C48-913E-5A0E84A55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853053"/>
            <a:ext cx="3295650" cy="11087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D5EBC5-3CDD-BE41-9DB1-6278B865863E}"/>
              </a:ext>
            </a:extLst>
          </p:cNvPr>
          <p:cNvSpPr/>
          <p:nvPr/>
        </p:nvSpPr>
        <p:spPr>
          <a:xfrm>
            <a:off x="400050" y="1349375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733C4D-AAE2-B740-8155-840BA494A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33" y="3243744"/>
            <a:ext cx="1092200" cy="1728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568937-5567-BF43-9C02-1E0C8A362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" y="3236834"/>
            <a:ext cx="949584" cy="1794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85BCE8-3695-E348-8BBD-26C3A0A31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3251903"/>
            <a:ext cx="1846392" cy="1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3105-9132-1D4C-BF89-5EF7626D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15441"/>
            <a:ext cx="4114799" cy="246221"/>
          </a:xfrm>
        </p:spPr>
        <p:txBody>
          <a:bodyPr/>
          <a:lstStyle/>
          <a:p>
            <a:r>
              <a:rPr lang="en-US" sz="1600" dirty="0"/>
              <a:t>Multiprocessors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911C-33DF-3D49-9A02-AD4F7032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739775"/>
            <a:ext cx="3697246" cy="507831"/>
          </a:xfrm>
        </p:spPr>
        <p:txBody>
          <a:bodyPr/>
          <a:lstStyle/>
          <a:p>
            <a:r>
              <a:rPr lang="en-US" dirty="0"/>
              <a:t>Shared Memory multiprocessor model</a:t>
            </a:r>
          </a:p>
          <a:p>
            <a:r>
              <a:rPr lang="en-US" dirty="0"/>
              <a:t>Distributed Memory multiprocessor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3105-9132-1D4C-BF89-5EF7626D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15441"/>
            <a:ext cx="4114799" cy="246221"/>
          </a:xfrm>
        </p:spPr>
        <p:txBody>
          <a:bodyPr/>
          <a:lstStyle/>
          <a:p>
            <a:r>
              <a:rPr lang="en-US" sz="1600" dirty="0"/>
              <a:t>Thread : Serial process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911C-33DF-3D49-9A02-AD4F7032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739775"/>
            <a:ext cx="3697246" cy="507831"/>
          </a:xfrm>
        </p:spPr>
        <p:txBody>
          <a:bodyPr/>
          <a:lstStyle/>
          <a:p>
            <a:r>
              <a:rPr lang="en-US" dirty="0"/>
              <a:t>Static threading </a:t>
            </a:r>
          </a:p>
          <a:p>
            <a:endParaRPr lang="en-US" dirty="0"/>
          </a:p>
          <a:p>
            <a:r>
              <a:rPr lang="en-US" dirty="0"/>
              <a:t>Dynamic threading</a:t>
            </a:r>
          </a:p>
        </p:txBody>
      </p:sp>
    </p:spTree>
    <p:extLst>
      <p:ext uri="{BB962C8B-B14F-4D97-AF65-F5344CB8AC3E}">
        <p14:creationId xmlns:p14="http://schemas.microsoft.com/office/powerpoint/2010/main" val="292987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F9EE-4506-1A4E-B7A4-A15BA450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5441"/>
            <a:ext cx="3047999" cy="553998"/>
          </a:xfrm>
        </p:spPr>
        <p:txBody>
          <a:bodyPr/>
          <a:lstStyle/>
          <a:p>
            <a:r>
              <a:rPr lang="en-US" dirty="0"/>
              <a:t>Dynamic multithreaded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B560-2AEE-EB47-ACAD-4945402F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901761"/>
            <a:ext cx="3697246" cy="846386"/>
          </a:xfrm>
        </p:spPr>
        <p:txBody>
          <a:bodyPr/>
          <a:lstStyle/>
          <a:p>
            <a:r>
              <a:rPr lang="en-US" dirty="0"/>
              <a:t>Parallel loops</a:t>
            </a:r>
          </a:p>
          <a:p>
            <a:endParaRPr lang="en-US" dirty="0"/>
          </a:p>
          <a:p>
            <a:r>
              <a:rPr lang="en-US" dirty="0"/>
              <a:t>Nested parallelism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108-FA5C-1944-91E6-8CD7A21E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896"/>
            <a:ext cx="3428999" cy="553998"/>
          </a:xfrm>
        </p:spPr>
        <p:txBody>
          <a:bodyPr/>
          <a:lstStyle/>
          <a:p>
            <a:r>
              <a:rPr lang="en-US" dirty="0"/>
              <a:t>27.1 The Basics of dynamic multithreading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99595-25BE-DB40-AE07-BF3ECA3E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26" y="587375"/>
            <a:ext cx="3697246" cy="507831"/>
          </a:xfrm>
        </p:spPr>
        <p:txBody>
          <a:bodyPr/>
          <a:lstStyle/>
          <a:p>
            <a:r>
              <a:rPr lang="en-US" dirty="0"/>
              <a:t>Computing Fibonacci numbers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3FB6418-4473-8247-AF33-C30736EB9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60" y="485606"/>
            <a:ext cx="1752600" cy="495300"/>
          </a:xfrm>
          <a:prstGeom prst="rect">
            <a:avLst/>
          </a:prstGeo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4899408-A73A-A44A-8E09-3EB3503D1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976839"/>
            <a:ext cx="3676650" cy="1523473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6883C0A7-FE33-9543-A1B4-E736A5CA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2480442"/>
            <a:ext cx="1155700" cy="9054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403F00-D00A-B94B-B4E1-D39EF7F63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2" y="2480442"/>
            <a:ext cx="1490293" cy="98030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5A98B89C-D321-E24E-A1C6-E1A8934EB0AD}"/>
              </a:ext>
            </a:extLst>
          </p:cNvPr>
          <p:cNvSpPr/>
          <p:nvPr/>
        </p:nvSpPr>
        <p:spPr>
          <a:xfrm>
            <a:off x="2152650" y="2970595"/>
            <a:ext cx="304800" cy="5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9C5-5E3A-154A-871F-FA1C7028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computation </a:t>
            </a:r>
            <a:r>
              <a:rPr lang="en-US" dirty="0" err="1"/>
              <a:t>dag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1CC27-A69C-B04A-BF4E-B3C777D3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0638" y="2393751"/>
            <a:ext cx="2124416" cy="846386"/>
          </a:xfrm>
        </p:spPr>
        <p:txBody>
          <a:bodyPr/>
          <a:lstStyle/>
          <a:p>
            <a:r>
              <a:rPr lang="en-US" dirty="0"/>
              <a:t>edges represent dependency</a:t>
            </a:r>
          </a:p>
          <a:p>
            <a:r>
              <a:rPr lang="en-US" dirty="0"/>
              <a:t>- down : spawn/call</a:t>
            </a:r>
          </a:p>
          <a:p>
            <a:r>
              <a:rPr lang="en-US" dirty="0"/>
              <a:t>- up : return</a:t>
            </a:r>
          </a:p>
          <a:p>
            <a:r>
              <a:rPr lang="en-US" dirty="0"/>
              <a:t>- horizontal : continuation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8E032-EADF-414B-8C5B-066B73832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87375"/>
            <a:ext cx="1737624" cy="1143000"/>
          </a:xfrm>
          <a:prstGeom prst="rect">
            <a:avLst/>
          </a:prstGeom>
        </p:spPr>
      </p:pic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11BFDDA-931D-7D4B-9B97-86A9934BE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49" y="500723"/>
            <a:ext cx="2287405" cy="1648678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0F43757-50CA-F644-AEBF-9F3FFC2992E2}"/>
              </a:ext>
            </a:extLst>
          </p:cNvPr>
          <p:cNvSpPr/>
          <p:nvPr/>
        </p:nvSpPr>
        <p:spPr>
          <a:xfrm>
            <a:off x="2076450" y="739775"/>
            <a:ext cx="1524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F46E5E1-F753-E04F-8A8D-4AD9D3633C40}"/>
              </a:ext>
            </a:extLst>
          </p:cNvPr>
          <p:cNvSpPr/>
          <p:nvPr/>
        </p:nvSpPr>
        <p:spPr>
          <a:xfrm>
            <a:off x="1771650" y="1273175"/>
            <a:ext cx="762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95D9624-134B-0247-8B51-0053AF781787}"/>
              </a:ext>
            </a:extLst>
          </p:cNvPr>
          <p:cNvSpPr/>
          <p:nvPr/>
        </p:nvSpPr>
        <p:spPr>
          <a:xfrm>
            <a:off x="1390650" y="1577975"/>
            <a:ext cx="76200" cy="76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5FA1FE-8294-2C4C-B30A-7B16818E3FAF}"/>
              </a:ext>
            </a:extLst>
          </p:cNvPr>
          <p:cNvCxnSpPr>
            <a:stCxn id="7" idx="1"/>
          </p:cNvCxnSpPr>
          <p:nvPr/>
        </p:nvCxnSpPr>
        <p:spPr>
          <a:xfrm flipV="1">
            <a:off x="2228850" y="587375"/>
            <a:ext cx="990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00B8B-79D8-EE49-A742-B98C39CEABD1}"/>
              </a:ext>
            </a:extLst>
          </p:cNvPr>
          <p:cNvCxnSpPr>
            <a:stCxn id="8" idx="1"/>
          </p:cNvCxnSpPr>
          <p:nvPr/>
        </p:nvCxnSpPr>
        <p:spPr>
          <a:xfrm flipV="1">
            <a:off x="1847850" y="663575"/>
            <a:ext cx="16002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4DC38-2ED6-1347-BA5E-76E27D1ADA0F}"/>
              </a:ext>
            </a:extLst>
          </p:cNvPr>
          <p:cNvCxnSpPr>
            <a:stCxn id="9" idx="1"/>
          </p:cNvCxnSpPr>
          <p:nvPr/>
        </p:nvCxnSpPr>
        <p:spPr>
          <a:xfrm flipV="1">
            <a:off x="1466850" y="663575"/>
            <a:ext cx="220980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D11758-1F1D-9046-88F6-7674E3614BCB}"/>
              </a:ext>
            </a:extLst>
          </p:cNvPr>
          <p:cNvSpPr txBox="1"/>
          <p:nvPr/>
        </p:nvSpPr>
        <p:spPr>
          <a:xfrm>
            <a:off x="3583462" y="1654987"/>
            <a:ext cx="100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call      spawn</a:t>
            </a:r>
          </a:p>
        </p:txBody>
      </p:sp>
    </p:spTree>
    <p:extLst>
      <p:ext uri="{BB962C8B-B14F-4D97-AF65-F5344CB8AC3E}">
        <p14:creationId xmlns:p14="http://schemas.microsoft.com/office/powerpoint/2010/main" val="116635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9E7C-D8DE-DA40-991B-C64198B3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6A8C4B-D5A6-074B-82C7-C0986635D4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0050" y="511175"/>
                <a:ext cx="3697246" cy="1692771"/>
              </a:xfrm>
            </p:spPr>
            <p:txBody>
              <a:bodyPr/>
              <a:lstStyle/>
              <a:p>
                <a:r>
                  <a:rPr lang="en-US" dirty="0"/>
                  <a:t>work : </a:t>
                </a:r>
                <a:r>
                  <a:rPr lang="ko-KR" altLang="en-US" dirty="0"/>
                  <a:t>하나의 프로세서를 이용해 계산할 때 걸리는 시간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각 </a:t>
                </a:r>
                <a:r>
                  <a:rPr lang="en-US" altLang="ko-KR" dirty="0"/>
                  <a:t>vertex</a:t>
                </a:r>
                <a:r>
                  <a:rPr lang="ko-KR" altLang="en-US" dirty="0"/>
                  <a:t>에 걸린 시간의 합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17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span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dag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의 임의의 경로를 따라 </a:t>
                </a:r>
                <a:r>
                  <a:rPr lang="en-US" altLang="ko-KR" dirty="0"/>
                  <a:t>vertex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실행할 때 걸리는 가장 긴 시간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critical path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vertex </a:t>
                </a:r>
                <a:r>
                  <a:rPr lang="ko-KR" altLang="en-US" dirty="0" err="1"/>
                  <a:t>갯수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8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p</a:t>
                </a:r>
                <a:r>
                  <a:rPr lang="ko-KR" altLang="en-US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개의 프로세서에 의한 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multithreaded 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수행 시간</a:t>
                </a:r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sequential execution time 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17</a:t>
                </a:r>
                <a:endParaRPr lang="en-US" b="0" i="1" baseline="-25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: processor</a:t>
                </a:r>
                <a:r>
                  <a:rPr lang="ko-KR" alt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+mn-ea"/>
                    <a:cs typeface="Arial" panose="020B0604020202020204" pitchFamily="34" charset="0"/>
                  </a:rPr>
                  <a:t>가 충분히 많을 때 수행 시간</a:t>
                </a:r>
                <a:r>
                  <a:rPr lang="ko-KR" altLang="en-US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8</a:t>
                </a:r>
              </a:p>
              <a:p>
                <a:endParaRPr lang="en-US" altLang="ko-KR" dirty="0">
                  <a:solidFill>
                    <a:srgbClr val="0070C0"/>
                  </a:solidFill>
                  <a:latin typeface="+mn-ea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work law :</a:t>
                </a:r>
              </a:p>
              <a:p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span law 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6A8C4B-D5A6-074B-82C7-C0986635D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0050" y="511175"/>
                <a:ext cx="3697246" cy="1692771"/>
              </a:xfrm>
              <a:blipFill>
                <a:blip r:embed="rId2"/>
                <a:stretch>
                  <a:fillRect l="-2397" t="-222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512492A-DE55-6E4A-AF8F-11F5DABAF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91" y="1882775"/>
            <a:ext cx="1982604" cy="1428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8121A-AED9-4343-9938-E7AB2CD18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84" y="1841002"/>
            <a:ext cx="587125" cy="189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C6F35-552C-3341-A346-791856B76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84" y="2012520"/>
            <a:ext cx="515366" cy="1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3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9E7C-D8DE-DA40-991B-C64198B3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Speedup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6A8C4B-D5A6-074B-82C7-C0986635D4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0050" y="511175"/>
                <a:ext cx="3697246" cy="846386"/>
              </a:xfrm>
            </p:spPr>
            <p:txBody>
              <a:bodyPr/>
              <a:lstStyle/>
              <a:p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work law :</a:t>
                </a:r>
              </a:p>
              <a:p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span law :</a:t>
                </a:r>
              </a:p>
              <a:p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speedup</a:t>
                </a:r>
                <a:r>
                  <a:rPr lang="en-US" altLang="ko-KR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solidFill>
                      <a:srgbClr val="0070C0"/>
                    </a:solidFill>
                    <a:latin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=</a:t>
                </a:r>
              </a:p>
              <a:p>
                <a:r>
                  <a:rPr lang="en-US" dirty="0"/>
                  <a:t>perfect speedup </a:t>
                </a:r>
                <a:r>
                  <a:rPr lang="en-US" altLang="ko-KR" dirty="0">
                    <a:latin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P </a:t>
                </a:r>
              </a:p>
              <a:p>
                <a:r>
                  <a:rPr lang="en-US" dirty="0"/>
                  <a:t>parallelism of the multithreaded computation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6A8C4B-D5A6-074B-82C7-C0986635D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0050" y="511175"/>
                <a:ext cx="3697246" cy="846386"/>
              </a:xfrm>
              <a:blipFill>
                <a:blip r:embed="rId2"/>
                <a:stretch>
                  <a:fillRect l="-2397" t="-441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5F8121A-AED9-4343-9938-E7AB2CD1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4" y="511175"/>
            <a:ext cx="587125" cy="189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C6F35-552C-3341-A346-791856B76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4" y="664543"/>
            <a:ext cx="515366" cy="189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11A5B-9564-1D4B-AA51-B16218FE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863254"/>
            <a:ext cx="718904" cy="189185"/>
          </a:xfrm>
          <a:prstGeom prst="rect">
            <a:avLst/>
          </a:prstGeo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7687543-05F7-A047-9A53-212F15527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189"/>
            <a:ext cx="4610100" cy="16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CC89-7369-ED40-9113-45F33D80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897" y="215441"/>
            <a:ext cx="1478305" cy="184666"/>
          </a:xfrm>
        </p:spPr>
        <p:txBody>
          <a:bodyPr/>
          <a:lstStyle/>
          <a:p>
            <a:r>
              <a:rPr lang="en-US" dirty="0"/>
              <a:t>Parallel 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2446-E6B7-934D-AD33-51136607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81877"/>
            <a:ext cx="3697246" cy="169277"/>
          </a:xfrm>
        </p:spPr>
        <p:txBody>
          <a:bodyPr/>
          <a:lstStyle/>
          <a:p>
            <a:r>
              <a:rPr lang="en-US" dirty="0"/>
              <a:t>parallelism =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2B60E-239C-A24C-A56A-20187CF1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" y="947852"/>
            <a:ext cx="1711826" cy="1250950"/>
          </a:xfrm>
          <a:prstGeom prst="rect">
            <a:avLst/>
          </a:prstGeo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5548F45-16DD-474A-BCB8-E504777E6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490555"/>
            <a:ext cx="850900" cy="439399"/>
          </a:xfrm>
          <a:prstGeom prst="rect">
            <a:avLst/>
          </a:prstGeom>
        </p:spPr>
      </p:pic>
      <p:pic>
        <p:nvPicPr>
          <p:cNvPr id="9" name="Picture 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569E0F38-3DCF-5543-ACF5-10DE1B600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17" y="1040707"/>
            <a:ext cx="2689883" cy="1065241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03CCF760-7B3A-7D43-BBDB-DFDE08F188B5}"/>
              </a:ext>
            </a:extLst>
          </p:cNvPr>
          <p:cNvSpPr/>
          <p:nvPr/>
        </p:nvSpPr>
        <p:spPr>
          <a:xfrm>
            <a:off x="1390650" y="1730375"/>
            <a:ext cx="121919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F3E940-0C52-ED48-9C16-E46A720F5CFA}"/>
              </a:ext>
            </a:extLst>
          </p:cNvPr>
          <p:cNvCxnSpPr>
            <a:stCxn id="10" idx="1"/>
          </p:cNvCxnSpPr>
          <p:nvPr/>
        </p:nvCxnSpPr>
        <p:spPr>
          <a:xfrm flipV="1">
            <a:off x="1512569" y="1120775"/>
            <a:ext cx="407648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A3DA1DEB-1F13-8D46-AED6-D774363351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46" y="2176176"/>
            <a:ext cx="2689884" cy="118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B34C67-1246-8042-9C6E-F91560F56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371505"/>
            <a:ext cx="774700" cy="15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5E7A34-3DE3-DA4C-A6F1-32E679959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575608"/>
            <a:ext cx="1384300" cy="1821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624C36-DA1C-8C41-895F-CDE607EBB9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8" y="2900711"/>
            <a:ext cx="1070074" cy="169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69F18A-F27D-144B-963B-A4B84B59A27D}"/>
                  </a:ext>
                </a:extLst>
              </p:cNvPr>
              <p:cNvSpPr txBox="1"/>
              <p:nvPr/>
            </p:nvSpPr>
            <p:spPr>
              <a:xfrm>
                <a:off x="1593784" y="2542816"/>
                <a:ext cx="32686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69F18A-F27D-144B-963B-A4B84B59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84" y="2542816"/>
                <a:ext cx="326864" cy="153888"/>
              </a:xfrm>
              <a:prstGeom prst="rect">
                <a:avLst/>
              </a:prstGeom>
              <a:blipFill>
                <a:blip r:embed="rId9"/>
                <a:stretch>
                  <a:fillRect l="-3704" r="-3703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8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3678</TotalTime>
  <Words>189</Words>
  <Application>Microsoft Office PowerPoint</Application>
  <PresentationFormat>사용자 지정</PresentationFormat>
  <Paragraphs>53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Cambria Math</vt:lpstr>
      <vt:lpstr>Times New Roman</vt:lpstr>
      <vt:lpstr>Office Theme</vt:lpstr>
      <vt:lpstr>PowerPoint 프레젠테이션</vt:lpstr>
      <vt:lpstr>Multiprocessors</vt:lpstr>
      <vt:lpstr>Thread : Serial process </vt:lpstr>
      <vt:lpstr>Dynamic multithreaded programming</vt:lpstr>
      <vt:lpstr>27.1 The Basics of dynamic multithreading</vt:lpstr>
      <vt:lpstr>computation dag</vt:lpstr>
      <vt:lpstr>Performance</vt:lpstr>
      <vt:lpstr>Speedup</vt:lpstr>
      <vt:lpstr>Parallel for loop</vt:lpstr>
      <vt:lpstr>Race conditions</vt:lpstr>
      <vt:lpstr>27.2 Multithreaded matrix multiplication</vt:lpstr>
      <vt:lpstr>PowerPoint 프레젠테이션</vt:lpstr>
      <vt:lpstr>PowerPoint 프레젠테이션</vt:lpstr>
      <vt:lpstr>27.3 Multithreaded mergesort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 Algorithms</dc:title>
  <dc:creator>Jaehyun Park[3ex] CS 97SI Stanford University</dc:creator>
  <cp:keywords>()</cp:keywords>
  <cp:lastModifiedBy>권 민수</cp:lastModifiedBy>
  <cp:revision>76</cp:revision>
  <dcterms:created xsi:type="dcterms:W3CDTF">2018-10-30T06:39:55Z</dcterms:created>
  <dcterms:modified xsi:type="dcterms:W3CDTF">2019-11-28T04:12:10Z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2015-06-29T00:00:00Z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2018-10-30T00:00:00Z</vt:filetime>
  </property>
</Properties>
</file>