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1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Divide-and-Conquer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분할 정복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such as </a:t>
            </a:r>
            <a:r>
              <a:rPr lang="en-US" dirty="0" err="1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3914-6BE0-EC45-BF46-A58ACE3E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D9E54-A8EF-8544-AD7A-D4DEAB19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81037"/>
            <a:ext cx="9791700" cy="551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2AA10-E286-624E-A72E-EB4064B89F78}"/>
              </a:ext>
            </a:extLst>
          </p:cNvPr>
          <p:cNvSpPr txBox="1"/>
          <p:nvPr/>
        </p:nvSpPr>
        <p:spPr>
          <a:xfrm>
            <a:off x="3856382" y="1027906"/>
            <a:ext cx="602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max_i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max_j</a:t>
            </a:r>
            <a:r>
              <a:rPr lang="en-US" dirty="0">
                <a:solidFill>
                  <a:srgbClr val="FF0000"/>
                </a:solidFill>
              </a:rPr>
              <a:t>   max   : </a:t>
            </a:r>
            <a:r>
              <a:rPr lang="ko-KR" altLang="en-US" dirty="0">
                <a:solidFill>
                  <a:srgbClr val="FF0000"/>
                </a:solidFill>
              </a:rPr>
              <a:t>함수의 </a:t>
            </a:r>
            <a:r>
              <a:rPr lang="en-US" altLang="ko-KR" dirty="0">
                <a:solidFill>
                  <a:srgbClr val="FF0000"/>
                </a:solidFill>
              </a:rPr>
              <a:t>return </a:t>
            </a:r>
            <a:r>
              <a:rPr lang="ko-KR" altLang="en-US" dirty="0">
                <a:solidFill>
                  <a:srgbClr val="FF0000"/>
                </a:solidFill>
              </a:rPr>
              <a:t>값이 여러 개일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111647-69D2-A84E-A8F8-0C2501949D8F}"/>
              </a:ext>
            </a:extLst>
          </p:cNvPr>
          <p:cNvCxnSpPr>
            <a:cxnSpLocks/>
          </p:cNvCxnSpPr>
          <p:nvPr/>
        </p:nvCxnSpPr>
        <p:spPr>
          <a:xfrm flipH="1">
            <a:off x="3765688" y="1311965"/>
            <a:ext cx="289477" cy="2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4AB687-8BCE-D342-AFED-78560D63645B}"/>
              </a:ext>
            </a:extLst>
          </p:cNvPr>
          <p:cNvCxnSpPr>
            <a:cxnSpLocks/>
          </p:cNvCxnSpPr>
          <p:nvPr/>
        </p:nvCxnSpPr>
        <p:spPr>
          <a:xfrm flipH="1">
            <a:off x="4422913" y="1311965"/>
            <a:ext cx="502754" cy="25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BA09DF-3D85-F34F-B511-F0A2FB54BE06}"/>
              </a:ext>
            </a:extLst>
          </p:cNvPr>
          <p:cNvCxnSpPr/>
          <p:nvPr/>
        </p:nvCxnSpPr>
        <p:spPr>
          <a:xfrm flipH="1">
            <a:off x="5287617" y="1311965"/>
            <a:ext cx="337931" cy="25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6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FA822-86F7-6947-8373-9179DD84A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6117" y="297656"/>
                <a:ext cx="11019766" cy="1325563"/>
              </a:xfrm>
            </p:spPr>
            <p:txBody>
              <a:bodyPr/>
              <a:lstStyle/>
              <a:p>
                <a:pPr algn="r"/>
                <a:r>
                  <a:rPr lang="en-US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FA822-86F7-6947-8373-9179DD84A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6117" y="297656"/>
                <a:ext cx="11019766" cy="1325563"/>
              </a:xfrm>
              <a:blipFill>
                <a:blip r:embed="rId2"/>
                <a:stretch>
                  <a:fillRect t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8464-254F-B04E-A510-FF6B84AC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349E4-058D-9742-A6FC-38F55599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750"/>
            <a:ext cx="6883400" cy="603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F6D35-4897-AD47-9D0C-B88D18F85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646" y="3099594"/>
            <a:ext cx="5461000" cy="1803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2EC6A5-A06E-D548-B362-8C1DF0124BBA}"/>
              </a:ext>
            </a:extLst>
          </p:cNvPr>
          <p:cNvCxnSpPr/>
          <p:nvPr/>
        </p:nvCxnSpPr>
        <p:spPr>
          <a:xfrm>
            <a:off x="3498574" y="3429000"/>
            <a:ext cx="4651513" cy="23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763459-CC3A-434A-A912-B061CAE5F25B}"/>
              </a:ext>
            </a:extLst>
          </p:cNvPr>
          <p:cNvCxnSpPr/>
          <p:nvPr/>
        </p:nvCxnSpPr>
        <p:spPr>
          <a:xfrm flipV="1">
            <a:off x="4532243" y="4432852"/>
            <a:ext cx="6092687" cy="142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1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CF62-94B2-FD4B-A972-36601D3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FIND-MAXIMUM-SUBARRAY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FE7E-D6F7-2F41-A181-46DD1C0A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/>
              <a:t>is a power of two.</a:t>
            </a:r>
          </a:p>
          <a:p>
            <a:r>
              <a:rPr lang="en-US" dirty="0"/>
              <a:t>base case :</a:t>
            </a:r>
            <a:r>
              <a:rPr lang="ko-KR" altLang="en-US" dirty="0"/>
              <a:t>                           </a:t>
            </a:r>
            <a:r>
              <a:rPr lang="en-US" altLang="ko-KR" dirty="0"/>
              <a:t>(</a:t>
            </a:r>
            <a:r>
              <a:rPr lang="ko-KR" altLang="en-US" dirty="0"/>
              <a:t>상수 시간</a:t>
            </a:r>
            <a:r>
              <a:rPr lang="en-US" altLang="ko-KR" dirty="0"/>
              <a:t>)</a:t>
            </a:r>
            <a:r>
              <a:rPr lang="en-US" dirty="0"/>
              <a:t> </a:t>
            </a:r>
          </a:p>
          <a:p>
            <a:r>
              <a:rPr lang="en-US" dirty="0"/>
              <a:t>recursive case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                                  by master method,   &lt;  </a:t>
            </a:r>
            <a:r>
              <a:rPr lang="en-US" i="1" dirty="0">
                <a:sym typeface="Wingdings" pitchFamily="2" charset="2"/>
              </a:rPr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2363-2429-6747-AD96-E30FF1D6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0" y="2285301"/>
            <a:ext cx="1778000" cy="505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E5A0F-5032-634D-A144-7BFBB10D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65" y="2858617"/>
            <a:ext cx="55626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AD131-C43F-4641-9E52-1E7BA5F16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65" y="4177116"/>
            <a:ext cx="48514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56EA5-6FF2-D24E-BDAC-3B96D9AAC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065" y="5444257"/>
            <a:ext cx="2289013" cy="4344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3DA0BA-6D76-6C4A-B5D2-41EC84870D8D}"/>
                  </a:ext>
                </a:extLst>
              </p:cNvPr>
              <p:cNvSpPr/>
              <p:nvPr/>
            </p:nvSpPr>
            <p:spPr>
              <a:xfrm>
                <a:off x="7285383" y="5379098"/>
                <a:ext cx="1143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3DA0BA-6D76-6C4A-B5D2-41EC84870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83" y="5379098"/>
                <a:ext cx="11430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6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36D-E55D-D34F-B044-C0328322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A34-22E9-404D-B13F-859A639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6C7FD-F417-824B-B297-95424979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825624"/>
            <a:ext cx="7959872" cy="25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7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36D-E55D-D34F-B044-C0328322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A34-22E9-404D-B13F-859A639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97A04-666A-8649-A0C9-9897C3B0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82" y="1945080"/>
            <a:ext cx="4597400" cy="321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118CB2-46DF-BF4E-9CB6-2E0CF9CE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19" y="3982682"/>
            <a:ext cx="969397" cy="5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549E-83A6-F344-9D31-AD47F116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F50C-B3A9-D740-8F01-0235A44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Divide : A,B,C </a:t>
            </a:r>
            <a:r>
              <a:rPr lang="ko-KR" altLang="en-US" dirty="0"/>
              <a:t>행렬을 </a:t>
            </a:r>
            <a:r>
              <a:rPr lang="en-US" altLang="ko-KR" dirty="0"/>
              <a:t>¼</a:t>
            </a:r>
            <a:r>
              <a:rPr lang="ko-KR" altLang="en-US" dirty="0"/>
              <a:t> 씩 나눈다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lnSpc>
                <a:spcPct val="100000"/>
              </a:lnSpc>
              <a:buAutoNum type="arabicPeriod" startAt="2"/>
            </a:pPr>
            <a:r>
              <a:rPr lang="en-US" altLang="ko-KR" dirty="0"/>
              <a:t>Conquer : 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dirty="0"/>
              <a:t> ,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ko-KR" dirty="0"/>
              <a:t> ,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dirty="0"/>
              <a:t> ,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ko-KR" dirty="0"/>
              <a:t> ,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계산한다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US" dirty="0">
                <a:cs typeface="Times New Roman" panose="02020603050405020304" pitchFamily="18" charset="0"/>
              </a:rPr>
              <a:t>Combine 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6343-A978-8844-BFB4-CB3FFE10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1" y="2325792"/>
            <a:ext cx="7747000" cy="92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43C04-0943-C448-A7FE-3EFB91ED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6" y="4338557"/>
            <a:ext cx="3784600" cy="1714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A4362-3101-344D-8BB9-1339AB915657}"/>
                  </a:ext>
                </a:extLst>
              </p:cNvPr>
              <p:cNvSpPr txBox="1"/>
              <p:nvPr/>
            </p:nvSpPr>
            <p:spPr>
              <a:xfrm>
                <a:off x="8433351" y="2218250"/>
                <a:ext cx="3964611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1   2   3   4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5   6   7   8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9 10 11 12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13 14 15 16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6 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3  4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7  8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9  10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13 14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11 12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15 16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A4362-3101-344D-8BB9-1339AB91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351" y="2218250"/>
                <a:ext cx="3964611" cy="1034642"/>
              </a:xfrm>
              <a:prstGeom prst="rect">
                <a:avLst/>
              </a:prstGeom>
              <a:blipFill>
                <a:blip r:embed="rId4"/>
                <a:stretch>
                  <a:fillRect t="-2439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063CC1-9D10-5848-A60C-C4B77B77F99E}"/>
              </a:ext>
            </a:extLst>
          </p:cNvPr>
          <p:cNvCxnSpPr/>
          <p:nvPr/>
        </p:nvCxnSpPr>
        <p:spPr>
          <a:xfrm flipV="1">
            <a:off x="6096000" y="2375452"/>
            <a:ext cx="2411896" cy="14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C15D68-AAAD-044B-A40A-6E43DB45015E}"/>
              </a:ext>
            </a:extLst>
          </p:cNvPr>
          <p:cNvCxnSpPr/>
          <p:nvPr/>
        </p:nvCxnSpPr>
        <p:spPr>
          <a:xfrm flipV="1">
            <a:off x="7245626" y="2454965"/>
            <a:ext cx="3170030" cy="1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AEBE9D-74B9-8141-BD82-E58C87A68028}"/>
              </a:ext>
            </a:extLst>
          </p:cNvPr>
          <p:cNvCxnSpPr>
            <a:cxnSpLocks/>
          </p:cNvCxnSpPr>
          <p:nvPr/>
        </p:nvCxnSpPr>
        <p:spPr>
          <a:xfrm flipV="1">
            <a:off x="7740924" y="2375453"/>
            <a:ext cx="3859146" cy="1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0EF29-22D2-EA41-B3B2-C993418C8499}"/>
              </a:ext>
            </a:extLst>
          </p:cNvPr>
          <p:cNvCxnSpPr/>
          <p:nvPr/>
        </p:nvCxnSpPr>
        <p:spPr>
          <a:xfrm>
            <a:off x="7245626" y="2856476"/>
            <a:ext cx="3170030" cy="14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28EE7D-1DDF-F745-87F7-C8DEE2F638FE}"/>
              </a:ext>
            </a:extLst>
          </p:cNvPr>
          <p:cNvCxnSpPr/>
          <p:nvPr/>
        </p:nvCxnSpPr>
        <p:spPr>
          <a:xfrm>
            <a:off x="7861852" y="2992175"/>
            <a:ext cx="3578087" cy="11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5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FA7F-D0C9-C04A-B34F-F64468FF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9F27F0-36D9-234C-932A-5BDCBABFA47A}"/>
              </a:ext>
            </a:extLst>
          </p:cNvPr>
          <p:cNvSpPr txBox="1">
            <a:spLocks/>
          </p:cNvSpPr>
          <p:nvPr/>
        </p:nvSpPr>
        <p:spPr>
          <a:xfrm>
            <a:off x="838200" y="383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Divide-and-Conquer 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EE3F2-9C5A-0142-9F2C-54A81042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086"/>
            <a:ext cx="7652060" cy="46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9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CF62-94B2-FD4B-A972-36601D30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5" y="365125"/>
            <a:ext cx="11407697" cy="1325563"/>
          </a:xfrm>
        </p:spPr>
        <p:txBody>
          <a:bodyPr/>
          <a:lstStyle/>
          <a:p>
            <a:r>
              <a:rPr lang="en-US" dirty="0"/>
              <a:t>Analysis of SQUARE-MATRIX-MULTIPLY-RECURSIVE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FE7E-D6F7-2F41-A181-46DD1C0A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is a power of two.</a:t>
            </a:r>
          </a:p>
          <a:p>
            <a:r>
              <a:rPr lang="en-US" dirty="0"/>
              <a:t>base case : </a:t>
            </a:r>
          </a:p>
          <a:p>
            <a:r>
              <a:rPr lang="en-US" dirty="0"/>
              <a:t>recursive case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                             </a:t>
            </a:r>
            <a:r>
              <a:rPr lang="en-US" altLang="ko-KR" dirty="0">
                <a:sym typeface="Wingdings" pitchFamily="2" charset="2"/>
              </a:rPr>
              <a:t>by master method</a:t>
            </a:r>
            <a:r>
              <a:rPr lang="en-US" dirty="0">
                <a:sym typeface="Wingdings" pitchFamily="2" charset="2"/>
              </a:rPr>
              <a:t>                                   </a:t>
            </a:r>
            <a:r>
              <a:rPr lang="en-US" i="1" dirty="0">
                <a:sym typeface="Wingdings" pitchFamily="2" charset="2"/>
              </a:rPr>
              <a:t>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42363-2429-6747-AD96-E30FF1D6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0" y="2285301"/>
            <a:ext cx="1778000" cy="505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2A4D9-2BA1-4343-9164-7C03A79AA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0" y="3009900"/>
            <a:ext cx="449580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2401BD-FE93-3C4A-BDB0-8FCCBA88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4193540"/>
            <a:ext cx="454660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94274-913A-8048-BC5F-F9F9E03C1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400" y="5508207"/>
            <a:ext cx="19431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84A49B-58D1-E947-9F3F-792765EE6685}"/>
              </a:ext>
            </a:extLst>
          </p:cNvPr>
          <p:cNvSpPr txBox="1"/>
          <p:nvPr/>
        </p:nvSpPr>
        <p:spPr>
          <a:xfrm>
            <a:off x="8030817" y="243508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덧셈에 걸리는 시간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D9E17-ED71-DF46-816B-24B18D935ECC}"/>
              </a:ext>
            </a:extLst>
          </p:cNvPr>
          <p:cNvCxnSpPr/>
          <p:nvPr/>
        </p:nvCxnSpPr>
        <p:spPr>
          <a:xfrm flipH="1">
            <a:off x="7712765" y="2791149"/>
            <a:ext cx="631135" cy="32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549E-83A6-F344-9D31-AD47F116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Strassen’s (Divide-and-Conquer)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F50C-B3A9-D740-8F01-0235A44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Divide : A,B,C </a:t>
            </a:r>
            <a:r>
              <a:rPr lang="ko-KR" altLang="en-US" dirty="0"/>
              <a:t>행렬을 </a:t>
            </a:r>
            <a:r>
              <a:rPr lang="en-US" altLang="ko-KR" dirty="0"/>
              <a:t>¼</a:t>
            </a:r>
            <a:r>
              <a:rPr lang="ko-KR" altLang="en-US" dirty="0"/>
              <a:t> 씩 나눈다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/>
              <a:t>Conquer : 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~S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ko-KR" dirty="0"/>
              <a:t> ,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~P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 계산한다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recursive call</a:t>
            </a:r>
          </a:p>
          <a:p>
            <a:pPr marL="514350" indent="-514350">
              <a:buAutoNum type="arabicPeriod" startAt="2"/>
            </a:pPr>
            <a:r>
              <a:rPr lang="en-US" dirty="0">
                <a:cs typeface="Times New Roman" panose="02020603050405020304" pitchFamily="18" charset="0"/>
              </a:rPr>
              <a:t>Combine 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36343-A978-8844-BFB4-CB3FFE10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330020"/>
            <a:ext cx="7747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A48372-A8C7-144A-8EF6-C787A699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68" y="4001294"/>
            <a:ext cx="3746500" cy="1701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820650-A6CF-9F45-AB64-E7DD6B14B2E1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3528391"/>
            <a:ext cx="2574235" cy="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7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7C4-FE15-7A41-B5E9-10FE7966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4DDDF-DC0D-B443-8E14-76DCA373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1" y="365125"/>
            <a:ext cx="2476500" cy="407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ECC37-9776-E342-9CFD-57F95468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59" y="365125"/>
            <a:ext cx="817880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916C2-BBDB-F64E-A157-4A7AB4EE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790" y="3867944"/>
            <a:ext cx="3746500" cy="170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E35D2-51EA-EC48-9CF1-202EE70AB289}"/>
              </a:ext>
            </a:extLst>
          </p:cNvPr>
          <p:cNvSpPr txBox="1"/>
          <p:nvPr/>
        </p:nvSpPr>
        <p:spPr>
          <a:xfrm>
            <a:off x="5088835" y="3260725"/>
            <a:ext cx="310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Strassen’s matrix multiplication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8A85E5-4BC0-D84F-88E2-3C299106047E}"/>
              </a:ext>
            </a:extLst>
          </p:cNvPr>
          <p:cNvCxnSpPr/>
          <p:nvPr/>
        </p:nvCxnSpPr>
        <p:spPr>
          <a:xfrm flipH="1" flipV="1">
            <a:off x="5188226" y="3091070"/>
            <a:ext cx="149087" cy="1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8A3D9-2A87-6542-B188-5D89FFF5A32A}"/>
              </a:ext>
            </a:extLst>
          </p:cNvPr>
          <p:cNvCxnSpPr/>
          <p:nvPr/>
        </p:nvCxnSpPr>
        <p:spPr>
          <a:xfrm flipH="1" flipV="1">
            <a:off x="5168348" y="2663687"/>
            <a:ext cx="327991" cy="59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3F26F-152C-1645-9ACA-D2C63D3A43EA}"/>
              </a:ext>
            </a:extLst>
          </p:cNvPr>
          <p:cNvCxnSpPr/>
          <p:nvPr/>
        </p:nvCxnSpPr>
        <p:spPr>
          <a:xfrm flipH="1" flipV="1">
            <a:off x="5188226" y="2266122"/>
            <a:ext cx="606287" cy="99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8456F-7012-CE45-B2A3-9276A5B9BAF1}"/>
              </a:ext>
            </a:extLst>
          </p:cNvPr>
          <p:cNvCxnSpPr/>
          <p:nvPr/>
        </p:nvCxnSpPr>
        <p:spPr>
          <a:xfrm flipH="1" flipV="1">
            <a:off x="5337313" y="1825625"/>
            <a:ext cx="758687" cy="143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3F0925-8EF3-1640-98C2-00B13028270E}"/>
              </a:ext>
            </a:extLst>
          </p:cNvPr>
          <p:cNvCxnSpPr/>
          <p:nvPr/>
        </p:nvCxnSpPr>
        <p:spPr>
          <a:xfrm flipH="1" flipV="1">
            <a:off x="5188226" y="1461052"/>
            <a:ext cx="1209263" cy="179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4ECFF4-8651-734C-BD65-C80D8A43B532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188226" y="1043609"/>
            <a:ext cx="1453598" cy="221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409FF2-A29D-7E4F-8050-D7022AC898DB}"/>
              </a:ext>
            </a:extLst>
          </p:cNvPr>
          <p:cNvCxnSpPr/>
          <p:nvPr/>
        </p:nvCxnSpPr>
        <p:spPr>
          <a:xfrm flipH="1" flipV="1">
            <a:off x="5337313" y="681037"/>
            <a:ext cx="1669774" cy="257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Divide-and-Conquer-and-Combine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892D1-0382-4C49-9834-670F621C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500"/>
            <a:ext cx="9601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E8BB-3F53-A248-A786-E6ECDCB9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7C4-FE15-7A41-B5E9-10FE7966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ko-KR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ECC37-9776-E342-9CFD-57F95468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0" y="26178"/>
            <a:ext cx="817880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916C2-BBDB-F64E-A157-4A7AB4E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77" y="310357"/>
            <a:ext cx="3746500" cy="170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FAE31-A2C3-8246-B203-FA859ABC1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92" y="3231160"/>
            <a:ext cx="7790158" cy="347324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C8097-1FFE-574C-AFE3-7D0A6794B353}"/>
              </a:ext>
            </a:extLst>
          </p:cNvPr>
          <p:cNvCxnSpPr/>
          <p:nvPr/>
        </p:nvCxnSpPr>
        <p:spPr>
          <a:xfrm>
            <a:off x="685800" y="1928191"/>
            <a:ext cx="2524539" cy="130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D282B0-0C48-A041-95ED-9344FCD6CDD2}"/>
              </a:ext>
            </a:extLst>
          </p:cNvPr>
          <p:cNvCxnSpPr/>
          <p:nvPr/>
        </p:nvCxnSpPr>
        <p:spPr>
          <a:xfrm>
            <a:off x="745435" y="1500809"/>
            <a:ext cx="4035287" cy="216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A9ACB2-6DC0-3C41-89DA-22A99F33BB14}"/>
              </a:ext>
            </a:extLst>
          </p:cNvPr>
          <p:cNvCxnSpPr>
            <a:cxnSpLocks/>
          </p:cNvCxnSpPr>
          <p:nvPr/>
        </p:nvCxnSpPr>
        <p:spPr>
          <a:xfrm>
            <a:off x="616226" y="681037"/>
            <a:ext cx="3031435" cy="325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3F594F-AF59-5048-93DB-27FEAD188108}"/>
              </a:ext>
            </a:extLst>
          </p:cNvPr>
          <p:cNvCxnSpPr/>
          <p:nvPr/>
        </p:nvCxnSpPr>
        <p:spPr>
          <a:xfrm>
            <a:off x="685800" y="2355574"/>
            <a:ext cx="5198165" cy="195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6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E8BB-3F53-A248-A786-E6ECDCB9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97C4-FE15-7A41-B5E9-10FE7966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ko-KR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ECC37-9776-E342-9CFD-57F95468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0" y="26178"/>
            <a:ext cx="817880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916C2-BBDB-F64E-A157-4A7AB4E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77" y="310357"/>
            <a:ext cx="3746500" cy="170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8E9801-D664-9944-96B9-8D37AB5B9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34" y="2931266"/>
            <a:ext cx="8920566" cy="39275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8D31E0-69D6-9443-A9B9-2F571546D0D2}"/>
              </a:ext>
            </a:extLst>
          </p:cNvPr>
          <p:cNvCxnSpPr/>
          <p:nvPr/>
        </p:nvCxnSpPr>
        <p:spPr>
          <a:xfrm>
            <a:off x="838200" y="1938130"/>
            <a:ext cx="1835426" cy="311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E171A6-6436-914C-B379-A64ADF1900E4}"/>
              </a:ext>
            </a:extLst>
          </p:cNvPr>
          <p:cNvCxnSpPr/>
          <p:nvPr/>
        </p:nvCxnSpPr>
        <p:spPr>
          <a:xfrm>
            <a:off x="838200" y="310357"/>
            <a:ext cx="2829339" cy="513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C896EB-EE67-D240-A7C6-725DC3EAB1F5}"/>
              </a:ext>
            </a:extLst>
          </p:cNvPr>
          <p:cNvCxnSpPr/>
          <p:nvPr/>
        </p:nvCxnSpPr>
        <p:spPr>
          <a:xfrm>
            <a:off x="838200" y="1103243"/>
            <a:ext cx="4051852" cy="46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C054CC-6A2F-2145-9E0D-C98B9F606D85}"/>
              </a:ext>
            </a:extLst>
          </p:cNvPr>
          <p:cNvCxnSpPr/>
          <p:nvPr/>
        </p:nvCxnSpPr>
        <p:spPr>
          <a:xfrm>
            <a:off x="838200" y="2733261"/>
            <a:ext cx="1755913" cy="319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8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CF62-94B2-FD4B-A972-36601D30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5" y="365125"/>
            <a:ext cx="11407697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Strassen’s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FE7E-D6F7-2F41-A181-46DD1C0A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is a power of two.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                           where 2.80&lt; lg7&lt; 2.81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T(n) = O(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n</a:t>
            </a:r>
            <a:r>
              <a:rPr lang="en-US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2.81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    &lt;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    </a:t>
            </a:r>
            <a:r>
              <a:rPr lang="en-US" i="1" dirty="0">
                <a:sym typeface="Wingdings" pitchFamily="2" charset="2"/>
              </a:rPr>
              <a:t>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A99D-FE34-144F-B215-45C67A69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559051"/>
            <a:ext cx="4610102" cy="86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34FEB-6026-D24A-BC54-ABCA2BC0E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70" y="3898763"/>
            <a:ext cx="1970416" cy="404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27F56-8E7E-CC4C-B603-4981A23F9AE5}"/>
              </a:ext>
            </a:extLst>
          </p:cNvPr>
          <p:cNvSpPr txBox="1"/>
          <p:nvPr/>
        </p:nvSpPr>
        <p:spPr>
          <a:xfrm>
            <a:off x="6743702" y="324433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 덧셈에 걸리는 시간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C0B917-0CC5-D248-9D97-7B3CC36F31B7}"/>
              </a:ext>
            </a:extLst>
          </p:cNvPr>
          <p:cNvCxnSpPr/>
          <p:nvPr/>
        </p:nvCxnSpPr>
        <p:spPr>
          <a:xfrm flipH="1" flipV="1">
            <a:off x="4840357" y="3339548"/>
            <a:ext cx="1828800" cy="16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A3165E-EBD8-D141-806A-944F8F0F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51" y="4867095"/>
            <a:ext cx="969397" cy="5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1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E36D-E55D-D34F-B044-C0328322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Maximum-subarray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A34-22E9-404D-B13F-859A6392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47"/>
            <a:ext cx="10515600" cy="4351338"/>
          </a:xfrm>
        </p:spPr>
        <p:txBody>
          <a:bodyPr/>
          <a:lstStyle/>
          <a:p>
            <a:r>
              <a:rPr lang="en-US" dirty="0"/>
              <a:t>price of stock in 17 day-period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ko-KR" altLang="en-US" dirty="0"/>
              <a:t>미래를 알 수 없는 실제 주식시장과는 다름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A6704-18FB-8F47-B027-D24DB1C8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08" y="2741627"/>
            <a:ext cx="7893726" cy="3570273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6007FA39-F1AB-D641-B3F5-09295E60D8B3}"/>
              </a:ext>
            </a:extLst>
          </p:cNvPr>
          <p:cNvSpPr/>
          <p:nvPr/>
        </p:nvSpPr>
        <p:spPr>
          <a:xfrm>
            <a:off x="5341434" y="4471007"/>
            <a:ext cx="245327" cy="245959"/>
          </a:xfrm>
          <a:prstGeom prst="smileyFac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3B9E536-1D6E-DE4F-810D-25480336A618}"/>
              </a:ext>
            </a:extLst>
          </p:cNvPr>
          <p:cNvSpPr/>
          <p:nvPr/>
        </p:nvSpPr>
        <p:spPr>
          <a:xfrm>
            <a:off x="7055005" y="3306020"/>
            <a:ext cx="245327" cy="245959"/>
          </a:xfrm>
          <a:prstGeom prst="smileyFac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E5B1-2ECA-5F47-BF25-C485A592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최대 이익은 최소값이나 최대값과 상관이 없다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36A3-F1EA-F047-92F0-CBBE50B1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64DE2-9991-8E4E-8430-634671C3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2343150"/>
            <a:ext cx="7378700" cy="2171700"/>
          </a:xfrm>
          <a:prstGeom prst="rect">
            <a:avLst/>
          </a:prstGeom>
        </p:spPr>
      </p:pic>
      <p:sp>
        <p:nvSpPr>
          <p:cNvPr id="5" name="Smiley Face 4">
            <a:extLst>
              <a:ext uri="{FF2B5EF4-FFF2-40B4-BE49-F238E27FC236}">
                <a16:creationId xmlns:a16="http://schemas.microsoft.com/office/drawing/2014/main" id="{C69B38F4-1772-404E-8953-CF201082A5BD}"/>
              </a:ext>
            </a:extLst>
          </p:cNvPr>
          <p:cNvSpPr/>
          <p:nvPr/>
        </p:nvSpPr>
        <p:spPr>
          <a:xfrm>
            <a:off x="4268538" y="3593183"/>
            <a:ext cx="245327" cy="245959"/>
          </a:xfrm>
          <a:prstGeom prst="smileyFac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5E202FBE-4DDC-4C43-A5F0-2B3BB84491C3}"/>
              </a:ext>
            </a:extLst>
          </p:cNvPr>
          <p:cNvSpPr/>
          <p:nvPr/>
        </p:nvSpPr>
        <p:spPr>
          <a:xfrm>
            <a:off x="4853754" y="2751935"/>
            <a:ext cx="245327" cy="245959"/>
          </a:xfrm>
          <a:prstGeom prst="smileyFac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2B0E-6231-5D4E-BBCD-2EBDEEB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주먹구구</a:t>
            </a:r>
            <a:r>
              <a:rPr lang="en-US" altLang="ko-KR" dirty="0"/>
              <a:t>)</a:t>
            </a:r>
            <a:r>
              <a:rPr lang="en-US" dirty="0"/>
              <a:t> solution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25A0-0CAD-5A4B-8AA5-3A67CC74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buy_date</a:t>
            </a:r>
            <a:r>
              <a:rPr lang="en-US" dirty="0"/>
              <a:t> = 0 to 15</a:t>
            </a:r>
          </a:p>
          <a:p>
            <a:pPr marL="0" indent="0">
              <a:buNone/>
            </a:pPr>
            <a:r>
              <a:rPr lang="en-US" dirty="0"/>
              <a:t>   for </a:t>
            </a:r>
            <a:r>
              <a:rPr lang="en-US" dirty="0" err="1"/>
              <a:t>sell_date</a:t>
            </a:r>
            <a:r>
              <a:rPr lang="en-US" dirty="0"/>
              <a:t> = buy_date+1 to 16</a:t>
            </a:r>
          </a:p>
          <a:p>
            <a:pPr marL="0" indent="0">
              <a:buNone/>
            </a:pPr>
            <a:r>
              <a:rPr lang="en-US" dirty="0"/>
              <a:t>      find maximum price[</a:t>
            </a:r>
            <a:r>
              <a:rPr lang="en-US" dirty="0" err="1"/>
              <a:t>sell_date</a:t>
            </a:r>
            <a:r>
              <a:rPr lang="en-US" dirty="0"/>
              <a:t>] – price[</a:t>
            </a:r>
            <a:r>
              <a:rPr lang="en-US" dirty="0" err="1"/>
              <a:t>buy_date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5258B-383F-594D-893D-ACBB3322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889" y="1825625"/>
            <a:ext cx="969720" cy="4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6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BC50-47C3-DF40-BCD6-04DDEF35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017" cy="1325563"/>
          </a:xfrm>
        </p:spPr>
        <p:txBody>
          <a:bodyPr/>
          <a:lstStyle/>
          <a:p>
            <a:r>
              <a:rPr lang="en-US" dirty="0"/>
              <a:t>Find a maximum-subarray in the following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379A-1BE6-834F-82E5-24E46950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stock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1868B-06BB-7042-B9E7-B18354A8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34" y="2313165"/>
            <a:ext cx="79248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65D9-4EC1-4247-B28B-259618C4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8" y="3692702"/>
            <a:ext cx="6285834" cy="28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7389-8941-E34A-981E-31B4E949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maximum-subarray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2153-F914-3743-BCC9-12A49458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CED34-5D42-8E48-AB16-E110AA70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72" y="2094316"/>
            <a:ext cx="9385300" cy="146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843B7E-17CA-EB44-ACD3-E233742FA825}"/>
              </a:ext>
            </a:extLst>
          </p:cNvPr>
          <p:cNvSpPr/>
          <p:nvPr/>
        </p:nvSpPr>
        <p:spPr>
          <a:xfrm>
            <a:off x="3239146" y="2094316"/>
            <a:ext cx="1069383" cy="3544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BFEF6-D44F-314D-9103-5B1E3C9671A7}"/>
              </a:ext>
            </a:extLst>
          </p:cNvPr>
          <p:cNvSpPr/>
          <p:nvPr/>
        </p:nvSpPr>
        <p:spPr>
          <a:xfrm>
            <a:off x="3189249" y="2824553"/>
            <a:ext cx="947853" cy="3312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3A441-4960-D440-8E44-FED61F637533}"/>
              </a:ext>
            </a:extLst>
          </p:cNvPr>
          <p:cNvSpPr/>
          <p:nvPr/>
        </p:nvSpPr>
        <p:spPr>
          <a:xfrm>
            <a:off x="6255834" y="3189249"/>
            <a:ext cx="535259" cy="3655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212B-BA76-B343-B02A-FECDEB25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(</a:t>
            </a:r>
            <a:r>
              <a:rPr lang="ko-KR" altLang="en-US" dirty="0"/>
              <a:t>주먹구구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dirty="0"/>
              <a:t>solution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A67BC-ED94-6E47-9B5A-FF6F7E4CD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9556" y="6047546"/>
            <a:ext cx="890657" cy="4453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4ED2ED-EBB3-FE41-ADD3-5A1A032B5245}"/>
              </a:ext>
            </a:extLst>
          </p:cNvPr>
          <p:cNvSpPr txBox="1">
            <a:spLocks/>
          </p:cNvSpPr>
          <p:nvPr/>
        </p:nvSpPr>
        <p:spPr>
          <a:xfrm>
            <a:off x="838200" y="2956173"/>
            <a:ext cx="10515600" cy="35367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max = A[1]; </a:t>
            </a:r>
            <a:r>
              <a:rPr lang="en-US" dirty="0" err="1"/>
              <a:t>max_i</a:t>
            </a:r>
            <a:r>
              <a:rPr lang="en-US" dirty="0"/>
              <a:t> = 1; </a:t>
            </a:r>
            <a:r>
              <a:rPr lang="en-US" dirty="0" err="1"/>
              <a:t>max_j</a:t>
            </a:r>
            <a:r>
              <a:rPr lang="en-US" dirty="0"/>
              <a:t>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16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profit = 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for j = </a:t>
            </a:r>
            <a:r>
              <a:rPr lang="en-US" dirty="0" err="1"/>
              <a:t>i</a:t>
            </a:r>
            <a:r>
              <a:rPr lang="en-US" dirty="0"/>
              <a:t> to 16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profit = profit + A[j]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if (profit &gt; max)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max = profit; </a:t>
            </a:r>
            <a:r>
              <a:rPr lang="en-US" dirty="0" err="1"/>
              <a:t>max_i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max_j</a:t>
            </a:r>
            <a:r>
              <a:rPr lang="en-US" dirty="0"/>
              <a:t> = j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695B3-5948-6244-95A3-E6FB66C6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70" y="1300544"/>
            <a:ext cx="7924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5274-8C63-CD43-A626-C26BDB05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Divide-and-conquer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C691-F1C3-8E45-B724-13C471B6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37" y="1489210"/>
            <a:ext cx="107803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Divide : </a:t>
            </a:r>
            <a:r>
              <a:rPr lang="en-US" dirty="0" err="1"/>
              <a:t>MaxSubarray</a:t>
            </a:r>
            <a:r>
              <a:rPr lang="en-US" dirty="0"/>
              <a:t>(A[low…high])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dirty="0" err="1"/>
              <a:t>MaxSubarray</a:t>
            </a:r>
            <a:r>
              <a:rPr lang="en-US" dirty="0"/>
              <a:t>(A[low…mid])</a:t>
            </a:r>
            <a:r>
              <a:rPr lang="ko-KR" altLang="en-US" dirty="0"/>
              <a:t> 과</a:t>
            </a:r>
            <a:r>
              <a:rPr lang="en-US" dirty="0"/>
              <a:t> </a:t>
            </a:r>
            <a:r>
              <a:rPr lang="en-US" dirty="0" err="1"/>
              <a:t>MaxSubarray</a:t>
            </a:r>
            <a:r>
              <a:rPr lang="en-US" dirty="0"/>
              <a:t>(A[mid</a:t>
            </a:r>
            <a:r>
              <a:rPr lang="en-US" altLang="ko-KR" dirty="0"/>
              <a:t>+1</a:t>
            </a:r>
            <a:r>
              <a:rPr lang="en-US" dirty="0"/>
              <a:t>…high])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Conquer : </a:t>
            </a:r>
            <a:r>
              <a:rPr lang="en-US" dirty="0" err="1"/>
              <a:t>MaxSubarray</a:t>
            </a:r>
            <a:r>
              <a:rPr lang="en-US" dirty="0"/>
              <a:t>(A[low…mid])</a:t>
            </a:r>
            <a:r>
              <a:rPr lang="ko-KR" altLang="en-US" dirty="0"/>
              <a:t> 과</a:t>
            </a:r>
            <a:r>
              <a:rPr lang="en-US" dirty="0"/>
              <a:t> </a:t>
            </a:r>
            <a:r>
              <a:rPr lang="en-US" dirty="0" err="1"/>
              <a:t>MaxSubarray</a:t>
            </a:r>
            <a:r>
              <a:rPr lang="en-US" dirty="0"/>
              <a:t>(A[mid</a:t>
            </a:r>
            <a:r>
              <a:rPr lang="en-US" altLang="ko-KR" dirty="0"/>
              <a:t>+1</a:t>
            </a:r>
            <a:r>
              <a:rPr lang="en-US" dirty="0"/>
              <a:t>…high])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재귀적으로 푼다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Combine : </a:t>
            </a:r>
            <a:r>
              <a:rPr lang="en-US" dirty="0" err="1"/>
              <a:t>MaxSubarray</a:t>
            </a:r>
            <a:r>
              <a:rPr lang="en-US" dirty="0"/>
              <a:t>(A[low…mid])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en-US" dirty="0" err="1"/>
              <a:t>MaxSubarray</a:t>
            </a:r>
            <a:r>
              <a:rPr lang="en-US" dirty="0"/>
              <a:t>(A[mid</a:t>
            </a:r>
            <a:r>
              <a:rPr lang="en-US" altLang="ko-KR" dirty="0"/>
              <a:t>+1</a:t>
            </a:r>
            <a:r>
              <a:rPr lang="en-US" dirty="0"/>
              <a:t>…high]), </a:t>
            </a:r>
          </a:p>
          <a:p>
            <a:pPr marL="0" indent="0">
              <a:buNone/>
            </a:pPr>
            <a:r>
              <a:rPr lang="en-US" dirty="0" err="1"/>
              <a:t>MaxCrossingSubarray</a:t>
            </a:r>
            <a:r>
              <a:rPr lang="en-US" dirty="0"/>
              <a:t>(A[low…high]) </a:t>
            </a:r>
            <a:r>
              <a:rPr lang="ko-KR" altLang="en-US" dirty="0"/>
              <a:t>중에서 최대값을 고른다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076B2-E802-4347-B83D-FD09DA37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4495800"/>
            <a:ext cx="11569700" cy="2362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EA21DB-B775-4B46-AC34-3CCB163785D5}"/>
              </a:ext>
            </a:extLst>
          </p:cNvPr>
          <p:cNvCxnSpPr/>
          <p:nvPr/>
        </p:nvCxnSpPr>
        <p:spPr>
          <a:xfrm>
            <a:off x="8473440" y="4206240"/>
            <a:ext cx="243840" cy="755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468</Words>
  <Application>Microsoft Macintosh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Divide-and-Conquer (분할 정복)</vt:lpstr>
      <vt:lpstr>Steps in Divide-and-Conquer-and-Combine</vt:lpstr>
      <vt:lpstr>Example 1: Maximum-subarray problem</vt:lpstr>
      <vt:lpstr>최대 이익은 최소값이나 최대값과 상관이 없다</vt:lpstr>
      <vt:lpstr>Brute-force (주먹구구) solution                 </vt:lpstr>
      <vt:lpstr>Find a maximum-subarray in the following array </vt:lpstr>
      <vt:lpstr>Definition of maximum-subarray problem</vt:lpstr>
      <vt:lpstr>Brute-force (주먹구구) solution </vt:lpstr>
      <vt:lpstr>Divide-and-conquer solution</vt:lpstr>
      <vt:lpstr>PowerPoint Presentation</vt:lpstr>
      <vt:lpstr>=Θ(n) </vt:lpstr>
      <vt:lpstr>Analysis of FIND-MAXIMUM-SUBARRAY</vt:lpstr>
      <vt:lpstr>Example 2:  matrix multiplication</vt:lpstr>
      <vt:lpstr>brute-force matrix multiplication</vt:lpstr>
      <vt:lpstr>Divide-and-Conquer matrix multiplication</vt:lpstr>
      <vt:lpstr>PowerPoint Presentation</vt:lpstr>
      <vt:lpstr>Analysis of SQUARE-MATRIX-MULTIPLY-RECURSIVE</vt:lpstr>
      <vt:lpstr>Strassen’s (Divide-and-Conquer) matrix multiplication</vt:lpstr>
      <vt:lpstr>PowerPoint Presentation</vt:lpstr>
      <vt:lpstr>PowerPoint Presentation</vt:lpstr>
      <vt:lpstr>PowerPoint Presentation</vt:lpstr>
      <vt:lpstr>Analysis of Strassen’s matrix multiplication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41</cp:revision>
  <dcterms:created xsi:type="dcterms:W3CDTF">2019-07-22T08:12:26Z</dcterms:created>
  <dcterms:modified xsi:type="dcterms:W3CDTF">2019-09-18T04:37:20Z</dcterms:modified>
</cp:coreProperties>
</file>