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60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33-5139-0A42-830E-F0729788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630-73ED-0F40-963D-E417603D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A17-2B0D-5942-8FC1-00F3DFF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178A-C194-5C4E-AA0E-7E9FDBE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37F-1E3F-D846-A679-3CE8C1D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1E5-D978-ED4E-9EF4-A4FA585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E6F-BDD9-814A-8918-5D6F2241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494-5BD6-C743-AED5-99999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B31C-353F-6942-91A6-33EA4B3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2F7-16ED-784A-AAAE-DF4DF506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C375B-CF0F-8C4A-B174-7DB2C2FC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E566-B336-FF45-A58D-5491590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0374-4B60-714C-9960-C7AF4B8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1C3-D1EF-9A43-A313-03E3C9C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FED-F598-FD49-A8B6-30B0039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CF2C-85D8-B047-81D0-4B4D89B4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A91-C7CA-2F4B-95A9-3ECD269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A05-9E97-1449-B8AD-24D6304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041-E0C4-D645-8C79-0DA8A51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05BA-B728-1A47-98C3-977A496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D39A-8444-9746-AE4511A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68-A0B5-984B-BEF0-5E9668F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4F18-60C7-C849-9DD3-82D02BD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0C9-AD23-BA47-B917-2DFEC0E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32F-22FD-E04C-8924-523CE65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E3A1-813E-F64D-A543-F1A7926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D48E-890D-3947-8C38-08804FD2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A5C2-D4ED-004E-A1A6-53E4F32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3779-C322-C14A-9319-3DCC8AF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F58C-3E41-2F49-B470-6AC7559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5BC0-C7BB-2B4A-A0DB-33E7C22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4A3-09CF-384E-9BA0-AC1EC5CC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CBDB-EBDA-6742-B690-A9EBA7D6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88B2-BA90-CD45-B19C-025FFBDB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F47-8DAD-124C-B463-B2E25DE0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5D1CC-D21B-8749-AE7C-9A93B753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416E-E49B-A545-A345-071B63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7C474-F690-6D40-9E36-F6F98DC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EC4C3-AE9A-004D-BB78-198792F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62-1B63-6B4C-A0DE-BC2CD49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AFD0-4EFB-3A4F-BA5F-8AB93BC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9BF9-0062-E24E-9E2A-72424AA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1053-AB11-374D-B0C9-E4B7217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52FCB-127C-A04D-9352-FDF861B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414-48F7-3548-AC15-90E4A74D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D9C-69CD-0742-B6DF-5605A34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E03A-6D21-6847-9CDA-4832466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E811-81DB-CF4E-A631-5D8A18D0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173B-70CF-964A-BA73-2365AD6E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8EC9-ECEA-AE48-A7A0-A74BCE5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0EC-4862-474C-B514-C968D40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AA5A-A5D6-BF40-A024-0E6A9B37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C2E-9510-E548-AF75-13B1BCC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62BB-A674-FC41-BA5E-9ED15874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483-19B8-6046-AE09-62B24DB5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D287-F117-2149-B64C-0F20762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B904-CAFE-7042-9E44-5AC6BD1D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941-4ED9-114F-A719-8BD0F2A5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E3AA-EF22-A04E-9469-3AD6A0C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01AB-0D11-5540-B6C9-0BD0385F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D350-FC80-BE42-B75F-77EEB9FD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4C07-114B-0D40-9E4C-48E2979E3F6D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BAA-B07B-4841-9EB5-E7D806FA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B6D7-068B-AD48-AE8D-940CA39C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Probabilistic Analysis (</a:t>
            </a:r>
            <a:r>
              <a:rPr lang="ko-KR" altLang="en-US" sz="3600" dirty="0"/>
              <a:t>확률적 분석</a:t>
            </a:r>
            <a:r>
              <a:rPr lang="en-US" altLang="ko-KR" sz="3600" dirty="0"/>
              <a:t>)</a:t>
            </a:r>
            <a:br>
              <a:rPr lang="en-US" sz="3600" dirty="0"/>
            </a:br>
            <a:r>
              <a:rPr lang="en-US" sz="3600" dirty="0"/>
              <a:t>and </a:t>
            </a:r>
            <a:br>
              <a:rPr lang="en-US" sz="3600" dirty="0"/>
            </a:br>
            <a:r>
              <a:rPr lang="en-US" sz="3600" dirty="0"/>
              <a:t>Randomized Algorithms</a:t>
            </a:r>
            <a:r>
              <a:rPr lang="ko-KR" altLang="en-US" sz="3600" dirty="0"/>
              <a:t> </a:t>
            </a:r>
            <a:r>
              <a:rPr lang="en-US" altLang="ko-KR" sz="3600" dirty="0"/>
              <a:t>(</a:t>
            </a:r>
            <a:r>
              <a:rPr lang="ko-KR" altLang="en-US" sz="3600" dirty="0" err="1"/>
              <a:t>랜덤화된</a:t>
            </a:r>
            <a:r>
              <a:rPr lang="ko-KR" altLang="en-US" sz="3600" dirty="0"/>
              <a:t> 알고리즘</a:t>
            </a:r>
            <a:r>
              <a:rPr lang="en-US" altLang="ko-KR" sz="3600" dirty="0"/>
              <a:t>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7363-B0E2-2649-B004-5BF01534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8"/>
            <a:ext cx="10515600" cy="1325563"/>
          </a:xfrm>
        </p:spPr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 확률적 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B78F-6D8C-EE42-8BE2-6C5BDD12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247"/>
            <a:ext cx="10515600" cy="508721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지표 확률 변수를 사용하여 </a:t>
            </a:r>
            <a:r>
              <a:rPr lang="en-US" altLang="ko-KR" sz="2400" dirty="0"/>
              <a:t>HIRE-ASSISTANT(n) </a:t>
            </a:r>
            <a:r>
              <a:rPr lang="ko-KR" altLang="en-US" sz="2400" dirty="0"/>
              <a:t>의 비용</a:t>
            </a:r>
            <a:r>
              <a:rPr lang="en-US" altLang="ko-KR" sz="2400" dirty="0"/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O(c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을 계산해 보자</a:t>
            </a:r>
            <a:r>
              <a:rPr lang="en-US" altLang="ko-KR" sz="2400" dirty="0"/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입력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지원자 도착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의 순서는 </a:t>
            </a:r>
            <a:r>
              <a:rPr lang="en-US" altLang="ko-KR" sz="2400" dirty="0">
                <a:solidFill>
                  <a:srgbClr val="FF0000"/>
                </a:solidFill>
              </a:rPr>
              <a:t>random </a:t>
            </a:r>
            <a:r>
              <a:rPr lang="ko-KR" altLang="en-US" sz="2400" dirty="0">
                <a:solidFill>
                  <a:srgbClr val="FF0000"/>
                </a:solidFill>
              </a:rPr>
              <a:t>분포로 가정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Let </a:t>
            </a:r>
            <a:r>
              <a:rPr lang="ko-KR" altLang="en-US" sz="2400" dirty="0"/>
              <a:t>       </a:t>
            </a:r>
            <a:r>
              <a:rPr lang="en-US" altLang="ko-KR" sz="2400" dirty="0"/>
              <a:t>                                                             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m=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</a:t>
            </a:r>
            <a:r>
              <a:rPr lang="en-US" sz="2400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                                                    </a:t>
            </a:r>
            <a:r>
              <a:rPr lang="ko-KR" altLang="en-US" sz="2400" dirty="0">
                <a:sym typeface="Wingdings" pitchFamily="2" charset="2"/>
              </a:rPr>
              <a:t>                  </a:t>
            </a:r>
            <a:r>
              <a:rPr lang="en-US" sz="2400" dirty="0">
                <a:sym typeface="Wingdings" pitchFamily="2" charset="2"/>
              </a:rPr>
              <a:t>                            by eq.(A.7)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E[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] =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Pr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{candidate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is hired} = 1/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</a:t>
            </a:r>
            <a:r>
              <a:rPr lang="ko-KR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랜덤 분포의 </a:t>
            </a:r>
            <a:r>
              <a:rPr lang="en-US" altLang="ko-K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ko-KR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명의 후보자 중 </a:t>
            </a:r>
            <a:r>
              <a:rPr lang="en-US" altLang="ko-K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ko-KR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번째 후보자가 가장 우수한 사람일 확률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ko-KR" sz="2400" dirty="0"/>
              <a:t>HIRE-ASSISTANT(n) </a:t>
            </a:r>
            <a:r>
              <a:rPr lang="ko-KR" altLang="en-US" sz="2400" dirty="0"/>
              <a:t>의 비용</a:t>
            </a:r>
            <a:r>
              <a:rPr lang="en-US" altLang="ko-KR" sz="2400" dirty="0"/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O(c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 = O(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F541F-6D3E-5C47-86BC-048E7EEF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17" y="1769198"/>
            <a:ext cx="4256809" cy="2163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88566-7C80-4D4A-8C2A-ADA72888C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16" y="1653715"/>
            <a:ext cx="2222474" cy="2587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1A337-781A-8A43-8183-8EDE0088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064" y="5757873"/>
            <a:ext cx="9985663" cy="1137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0B6454-1CE2-1540-BA40-CF9AA53F44E2}"/>
              </a:ext>
            </a:extLst>
          </p:cNvPr>
          <p:cNvSpPr/>
          <p:nvPr/>
        </p:nvSpPr>
        <p:spPr>
          <a:xfrm>
            <a:off x="4135582" y="6501632"/>
            <a:ext cx="3543300" cy="3235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1777B2-2FC1-D64E-BFC6-63989D14C886}"/>
              </a:ext>
            </a:extLst>
          </p:cNvPr>
          <p:cNvCxnSpPr/>
          <p:nvPr/>
        </p:nvCxnSpPr>
        <p:spPr>
          <a:xfrm flipV="1">
            <a:off x="5247409" y="3586145"/>
            <a:ext cx="3117273" cy="944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FEC0-771D-304E-9DAE-D313FA0A3F3A}"/>
              </a:ext>
            </a:extLst>
          </p:cNvPr>
          <p:cNvCxnSpPr/>
          <p:nvPr/>
        </p:nvCxnSpPr>
        <p:spPr>
          <a:xfrm>
            <a:off x="1839191" y="6418505"/>
            <a:ext cx="75853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9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25E8-534C-F749-AE08-D25ABBC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</a:t>
            </a:r>
            <a:r>
              <a:rPr lang="ko-KR" altLang="en-US" dirty="0"/>
              <a:t> </a:t>
            </a:r>
            <a:r>
              <a:rPr lang="ko-KR" altLang="en-US" dirty="0" err="1"/>
              <a:t>랜덤화된</a:t>
            </a:r>
            <a:r>
              <a:rPr lang="ko-KR" altLang="en-US" dirty="0"/>
              <a:t> 알고리즘의 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A9F0-6DB8-BF4E-9D5D-01857127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3342"/>
            <a:ext cx="10515600" cy="10986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B4382-CA72-3144-8D8C-6FDE709C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37" y="1430770"/>
            <a:ext cx="9455324" cy="3091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2E5DD-AC1E-F64D-B2D7-156FA334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982056"/>
            <a:ext cx="10955482" cy="12110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E96B77-2FEF-8746-BD0B-D13DC5127C96}"/>
              </a:ext>
            </a:extLst>
          </p:cNvPr>
          <p:cNvSpPr/>
          <p:nvPr/>
        </p:nvSpPr>
        <p:spPr>
          <a:xfrm>
            <a:off x="1610591" y="5424055"/>
            <a:ext cx="2836718" cy="342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7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AD7C-E725-6E48-9B31-FDC45E67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1573" cy="1325563"/>
          </a:xfrm>
        </p:spPr>
        <p:txBody>
          <a:bodyPr/>
          <a:lstStyle/>
          <a:p>
            <a:r>
              <a:rPr lang="en-US" altLang="ko-KR"/>
              <a:t>0) </a:t>
            </a:r>
            <a:r>
              <a:rPr lang="ko-KR" altLang="en-US"/>
              <a:t>확률적 </a:t>
            </a:r>
            <a:r>
              <a:rPr lang="ko-KR" altLang="en-US" dirty="0"/>
              <a:t>분석 </a:t>
            </a:r>
            <a:r>
              <a:rPr lang="en-US" altLang="ko-KR" dirty="0"/>
              <a:t>vs. </a:t>
            </a:r>
            <a:r>
              <a:rPr lang="ko-KR" altLang="en-US" dirty="0" err="1"/>
              <a:t>랜덤화된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C241-4D4D-6F4A-9128-17554618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확률적 분석을 할 때는 입력의 분포에 따라 계산하여 </a:t>
            </a:r>
            <a:r>
              <a:rPr lang="en-US" altLang="ko-KR" dirty="0"/>
              <a:t>average-case cost (or running time)</a:t>
            </a:r>
            <a:r>
              <a:rPr lang="ko-KR" altLang="en-US" dirty="0"/>
              <a:t> 을 계산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랜덤화된</a:t>
            </a:r>
            <a:r>
              <a:rPr lang="ko-KR" altLang="en-US" dirty="0"/>
              <a:t> 알고리즘을 분석할 때는 입력의 분포와 상관없이 </a:t>
            </a:r>
            <a:r>
              <a:rPr lang="en-US" altLang="ko-KR" dirty="0"/>
              <a:t>expected cost (or running time) </a:t>
            </a:r>
            <a:r>
              <a:rPr lang="ko-KR" altLang="en-US" dirty="0"/>
              <a:t>을 계산 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고용 알고리즘의 분석에서 확률적 분석의 </a:t>
            </a:r>
            <a:r>
              <a:rPr lang="en-US" altLang="ko-KR" dirty="0">
                <a:sym typeface="Wingdings" pitchFamily="2" charset="2"/>
              </a:rPr>
              <a:t>average-case cost </a:t>
            </a:r>
            <a:r>
              <a:rPr lang="ko-KR" altLang="en-US" dirty="0">
                <a:sym typeface="Wingdings" pitchFamily="2" charset="2"/>
              </a:rPr>
              <a:t>와 </a:t>
            </a:r>
            <a:r>
              <a:rPr lang="ko-KR" altLang="en-US" dirty="0" err="1">
                <a:sym typeface="Wingdings" pitchFamily="2" charset="2"/>
              </a:rPr>
              <a:t>랜덤화된</a:t>
            </a:r>
            <a:r>
              <a:rPr lang="ko-KR" altLang="en-US" dirty="0">
                <a:sym typeface="Wingdings" pitchFamily="2" charset="2"/>
              </a:rPr>
              <a:t> 알고리즘의 </a:t>
            </a:r>
            <a:r>
              <a:rPr lang="en-US" altLang="ko-KR" dirty="0">
                <a:sym typeface="Wingdings" pitchFamily="2" charset="2"/>
              </a:rPr>
              <a:t>expected cost </a:t>
            </a:r>
            <a:r>
              <a:rPr lang="ko-KR" altLang="en-US" dirty="0">
                <a:sym typeface="Wingdings" pitchFamily="2" charset="2"/>
              </a:rPr>
              <a:t>가 같은 것은 확률적 분석에서 입력의 분포를 랜덤 분포로 가정했기 때문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3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40CA-4059-7043-8629-C2CE0B21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cost vs. expected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B815-41BF-554D-87DF-2DA1DA77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확률적 분석을 할 때는 각각의 입력에 대한</a:t>
            </a:r>
            <a:r>
              <a:rPr lang="en-US" altLang="ko-KR" dirty="0"/>
              <a:t> cost </a:t>
            </a:r>
            <a:r>
              <a:rPr lang="ko-KR" altLang="en-US" dirty="0"/>
              <a:t>가 정해져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i.e. &lt;1,2,3,4,5&gt;  : m = 5</a:t>
            </a:r>
          </a:p>
          <a:p>
            <a:pPr marL="0" indent="0">
              <a:buNone/>
            </a:pPr>
            <a:r>
              <a:rPr lang="en-US" dirty="0"/>
              <a:t>       &lt;5,4,3,2,1&gt; : m = 1</a:t>
            </a:r>
          </a:p>
          <a:p>
            <a:pPr marL="0" indent="0">
              <a:buNone/>
            </a:pPr>
            <a:r>
              <a:rPr lang="en-US" dirty="0"/>
              <a:t>       &lt;2,1,4,5,3&gt; : m = 3</a:t>
            </a:r>
          </a:p>
          <a:p>
            <a:pPr marL="0" indent="0">
              <a:buNone/>
            </a:pPr>
            <a:r>
              <a:rPr lang="en-US" dirty="0"/>
              <a:t>average-case cost </a:t>
            </a:r>
            <a:r>
              <a:rPr lang="ko-KR" altLang="en-US" dirty="0"/>
              <a:t>란 이 </a:t>
            </a:r>
            <a:r>
              <a:rPr lang="en-US" altLang="ko-KR" dirty="0"/>
              <a:t>m</a:t>
            </a:r>
            <a:r>
              <a:rPr lang="ko-KR" altLang="en-US" dirty="0"/>
              <a:t>들의 평균을 구하는 것임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randomized algorithm </a:t>
            </a:r>
            <a:r>
              <a:rPr lang="ko-KR" altLang="en-US" dirty="0"/>
              <a:t>에서는 입력을 알아도 </a:t>
            </a:r>
            <a:r>
              <a:rPr lang="en-US" altLang="ko-KR" dirty="0"/>
              <a:t>cost </a:t>
            </a:r>
            <a:r>
              <a:rPr lang="ko-KR" altLang="en-US" dirty="0"/>
              <a:t>가 정해져 있지 않으므로 </a:t>
            </a:r>
            <a:r>
              <a:rPr lang="en-US" altLang="ko-KR" dirty="0"/>
              <a:t>expected cost </a:t>
            </a:r>
            <a:r>
              <a:rPr lang="ko-KR" altLang="en-US" dirty="0"/>
              <a:t>만 구할 수 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EB7C6-6C94-5249-9BCF-85B939511FF8}"/>
              </a:ext>
            </a:extLst>
          </p:cNvPr>
          <p:cNvSpPr txBox="1"/>
          <p:nvPr/>
        </p:nvSpPr>
        <p:spPr>
          <a:xfrm>
            <a:off x="467591" y="2919845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rank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B70DD6-70C2-D54C-875C-317BC004DD12}"/>
              </a:ext>
            </a:extLst>
          </p:cNvPr>
          <p:cNvCxnSpPr>
            <a:cxnSpLocks/>
          </p:cNvCxnSpPr>
          <p:nvPr/>
        </p:nvCxnSpPr>
        <p:spPr>
          <a:xfrm flipV="1">
            <a:off x="838200" y="2712100"/>
            <a:ext cx="1125682" cy="3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6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F8BE-D15D-D944-A1E1-1B9B1CE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F9A-4091-A745-B14C-104DC2C4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0.</a:t>
            </a:r>
            <a:r>
              <a:rPr lang="ko-KR" altLang="en-US" dirty="0"/>
              <a:t> 확률적 분석과 </a:t>
            </a:r>
            <a:r>
              <a:rPr lang="ko-KR" altLang="en-US" dirty="0" err="1"/>
              <a:t>랜덤화된</a:t>
            </a:r>
            <a:r>
              <a:rPr lang="ko-KR" altLang="en-US" dirty="0"/>
              <a:t> 알고리즘의 차이점을 이해한다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지표확률변수 </a:t>
            </a:r>
            <a:r>
              <a:rPr lang="en-US" altLang="ko-KR" dirty="0"/>
              <a:t>(indicator random variable) </a:t>
            </a:r>
            <a:r>
              <a:rPr lang="ko-KR" altLang="en-US" dirty="0"/>
              <a:t>을 이용해서 확률적 분석을 하는 방법을 배운다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à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average case running time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을 구함</a:t>
            </a:r>
            <a:endParaRPr lang="en-US" altLang="ko-KR" dirty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랜덤화된</a:t>
            </a:r>
            <a:r>
              <a:rPr lang="ko-KR" altLang="en-US" dirty="0"/>
              <a:t> 알고리즘의 분석 방법을 배운다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expected running time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을 구함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6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CB8F-3A72-7746-B131-166A969D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the hiring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8049-CBF0-D448-B632-DCD2C213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회사에서 직원을 고용하는데 직업 소개소에서 매일 한 명씩 지원자를 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회사는 지원자를 면접하고 그 지원자가 첫번째 </a:t>
            </a:r>
            <a:r>
              <a:rPr lang="ko-KR" altLang="en-US" dirty="0" err="1"/>
              <a:t>지원자거나</a:t>
            </a:r>
            <a:r>
              <a:rPr lang="en-US" altLang="ko-KR" dirty="0"/>
              <a:t>,</a:t>
            </a:r>
            <a:r>
              <a:rPr lang="ko-KR" altLang="en-US" dirty="0"/>
              <a:t> 현재 고용되어 있는 직원보다 유능하면 즉시</a:t>
            </a:r>
            <a:r>
              <a:rPr lang="en-US" altLang="ko-KR" dirty="0"/>
              <a:t>,</a:t>
            </a:r>
            <a:r>
              <a:rPr lang="ko-KR" altLang="en-US" dirty="0"/>
              <a:t> 반드시 고용한다</a:t>
            </a:r>
            <a:r>
              <a:rPr lang="en-US" altLang="ko-KR" dirty="0"/>
              <a:t>.</a:t>
            </a:r>
            <a:r>
              <a:rPr lang="ko-KR" altLang="en-US" dirty="0"/>
              <a:t> 이 때 현재 고용되어 있는 직원이 있으면 해고한다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지원자 면접 비용은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ko-KR" altLang="en-US" dirty="0"/>
              <a:t>지원자 고용 비용은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해고 비용 포함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endParaRPr lang="en-US" altLang="ko-KR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A696-1E3C-7648-8297-CEB6EB09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고용 알고리즘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0725B-D348-F243-A8E0-FC9F1BAB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690688"/>
            <a:ext cx="9546444" cy="27885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8DFE88-94B5-BD47-967A-2C8BFE87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851399"/>
            <a:ext cx="10515600" cy="16977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Cost of hiring =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 = O(c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</a:t>
            </a:r>
          </a:p>
          <a:p>
            <a:pPr marL="0" indent="0">
              <a:buNone/>
            </a:pPr>
            <a:r>
              <a:rPr lang="en-US" dirty="0"/>
              <a:t>                                    where m is the number of the people hired.</a:t>
            </a:r>
          </a:p>
        </p:txBody>
      </p:sp>
    </p:spTree>
    <p:extLst>
      <p:ext uri="{BB962C8B-B14F-4D97-AF65-F5344CB8AC3E}">
        <p14:creationId xmlns:p14="http://schemas.microsoft.com/office/powerpoint/2010/main" val="44858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26C9-1837-624D-B615-1D56D9AE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2238-C1CE-574C-8EF9-D0BC6DC9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매번 다음 지원자가 이전 지원자보다 유능할 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7363-B0E2-2649-B004-5BF01534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 확률적 분석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B78F-6D8C-EE42-8BE2-6C5BDD12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가능한 모든 입력 순서에 대한 평균값을 계산</a:t>
            </a:r>
            <a:endParaRPr lang="en-US" altLang="ko-KR" dirty="0"/>
          </a:p>
          <a:p>
            <a:r>
              <a:rPr lang="ko-KR" altLang="en-US" dirty="0"/>
              <a:t>예를 들어 수행 시간이라면 </a:t>
            </a:r>
            <a:r>
              <a:rPr lang="en-US" altLang="ko-KR" dirty="0"/>
              <a:t>average-case running time </a:t>
            </a:r>
            <a:r>
              <a:rPr lang="ko-KR" altLang="en-US" dirty="0"/>
              <a:t>을 계산</a:t>
            </a:r>
            <a:endParaRPr lang="en-US" altLang="ko-KR" dirty="0"/>
          </a:p>
          <a:p>
            <a:r>
              <a:rPr lang="ko-KR" altLang="en-US" dirty="0"/>
              <a:t>지표 확률 변수를 사용하여 </a:t>
            </a:r>
            <a:r>
              <a:rPr lang="en-US" altLang="ko-KR" dirty="0"/>
              <a:t>HIRE-ASSISTANT(n) </a:t>
            </a:r>
            <a:r>
              <a:rPr lang="ko-KR" altLang="en-US" dirty="0"/>
              <a:t>의 비용을 계산해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4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C19C-7AF8-0F4B-AB0C-F591C9C4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지표 확률 변수 </a:t>
            </a:r>
            <a:r>
              <a:rPr lang="en-US" altLang="ko-KR" dirty="0"/>
              <a:t>indicator random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86A8-D8B9-414C-96E6-57B6725D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6491"/>
            <a:ext cx="10515600" cy="3080472"/>
          </a:xfrm>
        </p:spPr>
        <p:txBody>
          <a:bodyPr/>
          <a:lstStyle/>
          <a:p>
            <a:r>
              <a:rPr lang="ko-KR" altLang="en-US" dirty="0"/>
              <a:t>지표 확률 변수를 사용하면 </a:t>
            </a:r>
            <a:r>
              <a:rPr lang="ko-KR" altLang="en-US" dirty="0" err="1"/>
              <a:t>확률로부터</a:t>
            </a:r>
            <a:r>
              <a:rPr lang="ko-KR" altLang="en-US" dirty="0"/>
              <a:t> 확률 변수의 </a:t>
            </a:r>
            <a:r>
              <a:rPr lang="ko-KR" altLang="en-US" dirty="0" err="1"/>
              <a:t>기댓값을</a:t>
            </a:r>
            <a:r>
              <a:rPr lang="ko-KR" altLang="en-US" dirty="0"/>
              <a:t> 쉽게 계산할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보조정리 </a:t>
            </a:r>
            <a:r>
              <a:rPr lang="en-US" altLang="ko-KR" dirty="0"/>
              <a:t>5.1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F3E2-6F38-6846-91CC-0F9D69D2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36" y="1690688"/>
            <a:ext cx="4585669" cy="1071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ED05B-F401-A448-9C80-6B403778B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36" y="4816475"/>
            <a:ext cx="76708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11F89-0DB1-BC41-990D-33CC2D23C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036" y="4026190"/>
            <a:ext cx="6324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5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2F91-4388-CE42-B4B6-8F5F3A00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지표 확률 변수 사용 예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B86C-923E-184F-B46F-9D45CBF2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동전을 한 번 던져서 앞면이 나오는 횟수의 </a:t>
            </a:r>
            <a:r>
              <a:rPr lang="ko-KR" altLang="en-US" dirty="0" err="1"/>
              <a:t>기댓값을</a:t>
            </a:r>
            <a:r>
              <a:rPr lang="ko-KR" altLang="en-US" dirty="0"/>
              <a:t> 구하라</a:t>
            </a:r>
            <a:r>
              <a:rPr lang="en-US" altLang="ko-KR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Sample Space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{H,T} </a:t>
            </a:r>
            <a:r>
              <a:rPr lang="en-US" dirty="0"/>
              <a:t>with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{H}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{T} = ½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8DB26-CDDD-CE46-9BA3-5612660C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2" y="2971469"/>
            <a:ext cx="3457863" cy="1424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FB105-0EBF-3A41-8DBA-8425F3FB5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2" y="4780337"/>
            <a:ext cx="3994727" cy="16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6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2F91-4388-CE42-B4B6-8F5F3A00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지표 확률 변수 사용 예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B86C-923E-184F-B46F-9D45CBF2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동전을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/>
              <a:t>번 던져서 앞면이 나오는 횟수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기댓값을</a:t>
            </a:r>
            <a:r>
              <a:rPr lang="ko-KR" altLang="en-US" dirty="0"/>
              <a:t> 구하라</a:t>
            </a:r>
            <a:r>
              <a:rPr lang="en-US" altLang="ko-KR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I{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번째 던졌을 때 앞면이 나오는 경우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235F8-1557-CC4A-9CE6-E508AC04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54" y="3589037"/>
            <a:ext cx="2443595" cy="2722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6BB1E-C19C-3642-92AB-D06E2B7A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54" y="2803864"/>
            <a:ext cx="1558637" cy="9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511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Probabilistic Analysis (확률적 분석) and  Randomized Algorithms (랜덤화된 알고리즘) </vt:lpstr>
      <vt:lpstr>목표</vt:lpstr>
      <vt:lpstr>Example : the hiring problem</vt:lpstr>
      <vt:lpstr>고용 알고리즘</vt:lpstr>
      <vt:lpstr>Worst-case analysis</vt:lpstr>
      <vt:lpstr>1) 확률적 분석</vt:lpstr>
      <vt:lpstr>지표 확률 변수 indicator random variable</vt:lpstr>
      <vt:lpstr>지표 확률 변수 사용 예 1</vt:lpstr>
      <vt:lpstr>지표 확률 변수 사용 예 2</vt:lpstr>
      <vt:lpstr>1) 확률적 분석</vt:lpstr>
      <vt:lpstr>2) 랜덤화된 알고리즘의 분석</vt:lpstr>
      <vt:lpstr>0) 확률적 분석 vs. 랜덤화된 알고리즘</vt:lpstr>
      <vt:lpstr>average-case cost vs. expected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분석</dc:title>
  <dc:creator>(소프트웨어전공)임은진</dc:creator>
  <cp:lastModifiedBy>(소프트웨어전공)임은진</cp:lastModifiedBy>
  <cp:revision>34</cp:revision>
  <dcterms:created xsi:type="dcterms:W3CDTF">2019-07-22T08:12:26Z</dcterms:created>
  <dcterms:modified xsi:type="dcterms:W3CDTF">2019-09-23T15:12:12Z</dcterms:modified>
</cp:coreProperties>
</file>