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7" r:id="rId3"/>
    <p:sldId id="318" r:id="rId4"/>
    <p:sldId id="345" r:id="rId5"/>
    <p:sldId id="337" r:id="rId6"/>
    <p:sldId id="314" r:id="rId7"/>
    <p:sldId id="344" r:id="rId8"/>
    <p:sldId id="321" r:id="rId9"/>
    <p:sldId id="319" r:id="rId10"/>
    <p:sldId id="322" r:id="rId11"/>
    <p:sldId id="324" r:id="rId12"/>
    <p:sldId id="325" r:id="rId13"/>
    <p:sldId id="327" r:id="rId14"/>
    <p:sldId id="323" r:id="rId15"/>
    <p:sldId id="328" r:id="rId16"/>
    <p:sldId id="329" r:id="rId17"/>
    <p:sldId id="320" r:id="rId18"/>
    <p:sldId id="330" r:id="rId19"/>
    <p:sldId id="331" r:id="rId20"/>
    <p:sldId id="332" r:id="rId21"/>
    <p:sldId id="346" r:id="rId22"/>
    <p:sldId id="347" r:id="rId23"/>
    <p:sldId id="348" r:id="rId24"/>
    <p:sldId id="350" r:id="rId25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11"/>
    <p:restoredTop sz="94694"/>
  </p:normalViewPr>
  <p:slideViewPr>
    <p:cSldViewPr>
      <p:cViewPr varScale="1">
        <p:scale>
          <a:sx n="240" d="100"/>
          <a:sy n="240" d="100"/>
        </p:scale>
        <p:origin x="58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pPr marL="83820">
              <a:lnSpc>
                <a:spcPts val="955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pPr marL="83820">
              <a:lnSpc>
                <a:spcPts val="955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pPr marL="83820">
              <a:lnSpc>
                <a:spcPts val="955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pPr marL="83820">
              <a:lnSpc>
                <a:spcPts val="955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pPr marL="83820">
              <a:lnSpc>
                <a:spcPts val="955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5897" y="215441"/>
            <a:ext cx="1478305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6426" y="901761"/>
            <a:ext cx="3697246" cy="1776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49535" y="3158252"/>
            <a:ext cx="168275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pPr marL="83820">
              <a:lnSpc>
                <a:spcPts val="955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2450" y="662926"/>
            <a:ext cx="3886199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4400" b="1" spc="-55" dirty="0">
                <a:solidFill>
                  <a:srgbClr val="214796"/>
                </a:solidFill>
                <a:latin typeface="Arial"/>
                <a:cs typeface="Arial"/>
              </a:rPr>
              <a:t>25.</a:t>
            </a:r>
            <a:r>
              <a:rPr lang="ko-KR" altLang="en-US" sz="4400" b="1" spc="-55" dirty="0">
                <a:solidFill>
                  <a:srgbClr val="214796"/>
                </a:solidFill>
                <a:latin typeface="Arial"/>
                <a:cs typeface="Arial"/>
              </a:rPr>
              <a:t> </a:t>
            </a:r>
            <a:r>
              <a:rPr lang="en-US" altLang="ko-KR" sz="4400" b="1" spc="-55" dirty="0">
                <a:solidFill>
                  <a:srgbClr val="214796"/>
                </a:solidFill>
                <a:latin typeface="Arial"/>
                <a:cs typeface="Arial"/>
              </a:rPr>
              <a:t>All-Pairs Shortest Paths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F6E6-9337-6D41-849D-98E716CC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56" y="206375"/>
            <a:ext cx="3729216" cy="615553"/>
          </a:xfrm>
        </p:spPr>
        <p:txBody>
          <a:bodyPr/>
          <a:lstStyle/>
          <a:p>
            <a:r>
              <a:rPr lang="en-US" sz="2000" dirty="0"/>
              <a:t>All-Pairs Shortest Paths with Matrix Multiplication : </a:t>
            </a:r>
            <a:r>
              <a:rPr lang="en-US" sz="2000" i="1" dirty="0"/>
              <a:t>O(n</a:t>
            </a:r>
            <a:r>
              <a:rPr lang="en-US" sz="2000" i="1" baseline="30000" dirty="0"/>
              <a:t>4</a:t>
            </a:r>
            <a:r>
              <a:rPr lang="en-US" sz="2000" i="1" dirty="0"/>
              <a:t>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AE3CC0-CDB4-E547-8DCF-068C0A7B74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37CD2-2EF3-8347-AE60-7443AE044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841960"/>
            <a:ext cx="1562100" cy="13495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4A639B-44FE-564A-9F3B-835E0DC27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776" y="920759"/>
            <a:ext cx="2666518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10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F6E6-9337-6D41-849D-98E716CC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56" y="206375"/>
            <a:ext cx="3729216" cy="615553"/>
          </a:xfrm>
        </p:spPr>
        <p:txBody>
          <a:bodyPr/>
          <a:lstStyle/>
          <a:p>
            <a:r>
              <a:rPr lang="en-US" sz="2000" dirty="0"/>
              <a:t>All-Pairs Shortest Paths with Matrix Multiplication : </a:t>
            </a:r>
            <a:r>
              <a:rPr lang="en-US" sz="2000" i="1" dirty="0"/>
              <a:t>O(n</a:t>
            </a:r>
            <a:r>
              <a:rPr lang="en-US" sz="2000" i="1" baseline="30000" dirty="0"/>
              <a:t>4</a:t>
            </a:r>
            <a:r>
              <a:rPr lang="en-US" sz="2000" i="1" dirty="0"/>
              <a:t>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AE3CC0-CDB4-E547-8DCF-068C0A7B74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37CD2-2EF3-8347-AE60-7443AE044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841960"/>
            <a:ext cx="1562100" cy="1349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D7B08D-3BE1-D846-B30D-CA6D5BC2D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60" y="2432932"/>
            <a:ext cx="1758948" cy="10150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09C807-5E03-D241-855A-CB0AB5DEA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561" y="2432931"/>
            <a:ext cx="1758948" cy="10150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0D5E16-4A03-BA43-B13B-EAF599135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5" y="987713"/>
            <a:ext cx="2619375" cy="1143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F0AE6C9-56ED-8244-B754-AB63DAD2F269}"/>
              </a:ext>
            </a:extLst>
          </p:cNvPr>
          <p:cNvSpPr/>
          <p:nvPr/>
        </p:nvSpPr>
        <p:spPr>
          <a:xfrm>
            <a:off x="4153672" y="1425575"/>
            <a:ext cx="208778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C46C49-CCDB-CB43-A966-F7B7DB84B74C}"/>
              </a:ext>
            </a:extLst>
          </p:cNvPr>
          <p:cNvSpPr/>
          <p:nvPr/>
        </p:nvSpPr>
        <p:spPr>
          <a:xfrm>
            <a:off x="552450" y="2873375"/>
            <a:ext cx="15240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038223-FDE9-5946-A9EB-52FDE2E4BF2A}"/>
              </a:ext>
            </a:extLst>
          </p:cNvPr>
          <p:cNvSpPr/>
          <p:nvPr/>
        </p:nvSpPr>
        <p:spPr>
          <a:xfrm>
            <a:off x="3677985" y="2491631"/>
            <a:ext cx="228600" cy="897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F558A4-7C17-EE42-9335-8292D1032BA1}"/>
              </a:ext>
            </a:extLst>
          </p:cNvPr>
          <p:cNvSpPr txBox="1"/>
          <p:nvPr/>
        </p:nvSpPr>
        <p:spPr>
          <a:xfrm>
            <a:off x="2999162" y="221316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1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1A74DC-8F8E-544E-ACDB-B01C0B59A153}"/>
              </a:ext>
            </a:extLst>
          </p:cNvPr>
          <p:cNvSpPr txBox="1"/>
          <p:nvPr/>
        </p:nvSpPr>
        <p:spPr>
          <a:xfrm>
            <a:off x="1191312" y="2191529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231239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F6E6-9337-6D41-849D-98E716CC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56" y="206375"/>
            <a:ext cx="3729216" cy="615553"/>
          </a:xfrm>
        </p:spPr>
        <p:txBody>
          <a:bodyPr/>
          <a:lstStyle/>
          <a:p>
            <a:r>
              <a:rPr lang="en-US" sz="2000" dirty="0"/>
              <a:t>All-Pairs Shortest Paths with Matrix Multiplication : </a:t>
            </a:r>
            <a:r>
              <a:rPr lang="en-US" sz="2000" i="1" dirty="0"/>
              <a:t>O(n</a:t>
            </a:r>
            <a:r>
              <a:rPr lang="en-US" sz="2000" i="1" baseline="30000" dirty="0"/>
              <a:t>4</a:t>
            </a:r>
            <a:r>
              <a:rPr lang="en-US" sz="2000" i="1" dirty="0"/>
              <a:t>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AE3CC0-CDB4-E547-8DCF-068C0A7B74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37CD2-2EF3-8347-AE60-7443AE044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841960"/>
            <a:ext cx="1562100" cy="13495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09C807-5E03-D241-855A-CB0AB5DEA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561" y="2432931"/>
            <a:ext cx="1758948" cy="10150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893EEF-59B5-E14B-8945-B8EF2C6B6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641" y="938894"/>
            <a:ext cx="2556788" cy="1155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F952C4-A227-8B4E-875E-5CCBF55A47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04" y="2440363"/>
            <a:ext cx="2338387" cy="10203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CB01CA0-9AA8-1E4D-887D-2DB3053631BE}"/>
              </a:ext>
            </a:extLst>
          </p:cNvPr>
          <p:cNvSpPr/>
          <p:nvPr/>
        </p:nvSpPr>
        <p:spPr>
          <a:xfrm>
            <a:off x="19050" y="2797175"/>
            <a:ext cx="533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1AA402-8180-F844-8226-73AA22F83B19}"/>
              </a:ext>
            </a:extLst>
          </p:cNvPr>
          <p:cNvSpPr txBox="1"/>
          <p:nvPr/>
        </p:nvSpPr>
        <p:spPr>
          <a:xfrm>
            <a:off x="1191312" y="2191529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B9E5F7-26B8-5748-98B2-D7AF4669E854}"/>
              </a:ext>
            </a:extLst>
          </p:cNvPr>
          <p:cNvSpPr txBox="1"/>
          <p:nvPr/>
        </p:nvSpPr>
        <p:spPr>
          <a:xfrm>
            <a:off x="2999162" y="221316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1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8142B8C-F164-5E44-8D8D-06B1A1D9CC4F}"/>
              </a:ext>
            </a:extLst>
          </p:cNvPr>
          <p:cNvSpPr/>
          <p:nvPr/>
        </p:nvSpPr>
        <p:spPr>
          <a:xfrm>
            <a:off x="3985883" y="1402444"/>
            <a:ext cx="208778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C19558-29B2-7A43-8AB3-07E141429701}"/>
              </a:ext>
            </a:extLst>
          </p:cNvPr>
          <p:cNvSpPr/>
          <p:nvPr/>
        </p:nvSpPr>
        <p:spPr>
          <a:xfrm>
            <a:off x="3677985" y="2491631"/>
            <a:ext cx="228600" cy="897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54C5C7-1364-AA44-B8F0-14A1C0673FFC}"/>
              </a:ext>
            </a:extLst>
          </p:cNvPr>
          <p:cNvSpPr/>
          <p:nvPr/>
        </p:nvSpPr>
        <p:spPr>
          <a:xfrm>
            <a:off x="641069" y="2857883"/>
            <a:ext cx="15240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23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9942496-AAC5-B842-8B23-03FA7EBB5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" y="2396256"/>
            <a:ext cx="2211844" cy="9997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86F6E6-9337-6D41-849D-98E716CC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56" y="206375"/>
            <a:ext cx="3729216" cy="615553"/>
          </a:xfrm>
        </p:spPr>
        <p:txBody>
          <a:bodyPr/>
          <a:lstStyle/>
          <a:p>
            <a:r>
              <a:rPr lang="en-US" sz="2000" dirty="0"/>
              <a:t>All-Pairs Shortest Paths with Matrix Multiplication : </a:t>
            </a:r>
            <a:r>
              <a:rPr lang="en-US" sz="2000" i="1" dirty="0"/>
              <a:t>O(n</a:t>
            </a:r>
            <a:r>
              <a:rPr lang="en-US" sz="2000" i="1" baseline="30000" dirty="0"/>
              <a:t>4</a:t>
            </a:r>
            <a:r>
              <a:rPr lang="en-US" sz="2000" i="1" dirty="0"/>
              <a:t>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AE3CC0-CDB4-E547-8DCF-068C0A7B74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37CD2-2EF3-8347-AE60-7443AE044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841960"/>
            <a:ext cx="1562100" cy="13495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09C807-5E03-D241-855A-CB0AB5DEA3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138" y="2396256"/>
            <a:ext cx="1758948" cy="1015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CB01CA0-9AA8-1E4D-887D-2DB3053631BE}"/>
              </a:ext>
            </a:extLst>
          </p:cNvPr>
          <p:cNvSpPr/>
          <p:nvPr/>
        </p:nvSpPr>
        <p:spPr>
          <a:xfrm>
            <a:off x="19050" y="2797175"/>
            <a:ext cx="533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DDDB46-DF6F-2446-83DD-4365090B88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020388"/>
            <a:ext cx="2565956" cy="1098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64622F-F36A-DA47-9F4B-E2A1635A14DF}"/>
              </a:ext>
            </a:extLst>
          </p:cNvPr>
          <p:cNvSpPr txBox="1"/>
          <p:nvPr/>
        </p:nvSpPr>
        <p:spPr>
          <a:xfrm>
            <a:off x="1085850" y="2208700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A0A0BA-DE4F-5749-B7C3-DA7BF3462D6E}"/>
              </a:ext>
            </a:extLst>
          </p:cNvPr>
          <p:cNvSpPr txBox="1"/>
          <p:nvPr/>
        </p:nvSpPr>
        <p:spPr>
          <a:xfrm>
            <a:off x="2999162" y="221316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1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F1FF57F-9650-3A45-868D-A71D07FC1517}"/>
              </a:ext>
            </a:extLst>
          </p:cNvPr>
          <p:cNvSpPr/>
          <p:nvPr/>
        </p:nvSpPr>
        <p:spPr>
          <a:xfrm>
            <a:off x="3958697" y="1434211"/>
            <a:ext cx="208778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45E725-11A2-7748-BFCA-A04971636F40}"/>
              </a:ext>
            </a:extLst>
          </p:cNvPr>
          <p:cNvSpPr/>
          <p:nvPr/>
        </p:nvSpPr>
        <p:spPr>
          <a:xfrm>
            <a:off x="3677985" y="2491631"/>
            <a:ext cx="228600" cy="897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F39B42-AF8F-2942-9890-6384549F8029}"/>
              </a:ext>
            </a:extLst>
          </p:cNvPr>
          <p:cNvSpPr/>
          <p:nvPr/>
        </p:nvSpPr>
        <p:spPr>
          <a:xfrm>
            <a:off x="623637" y="2827578"/>
            <a:ext cx="15240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85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F6E6-9337-6D41-849D-98E716CC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56" y="206375"/>
            <a:ext cx="3729216" cy="615553"/>
          </a:xfrm>
        </p:spPr>
        <p:txBody>
          <a:bodyPr/>
          <a:lstStyle/>
          <a:p>
            <a:r>
              <a:rPr lang="en-US" sz="2000" dirty="0"/>
              <a:t>All-Pairs Shortest Paths with Matrix Multiplication : </a:t>
            </a:r>
            <a:r>
              <a:rPr lang="en-US" sz="2000" i="1" dirty="0"/>
              <a:t>O(n</a:t>
            </a:r>
            <a:r>
              <a:rPr lang="en-US" sz="2000" i="1" baseline="30000" dirty="0"/>
              <a:t>4</a:t>
            </a:r>
            <a:r>
              <a:rPr lang="en-US" sz="2000" i="1" dirty="0"/>
              <a:t>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AE3CC0-CDB4-E547-8DCF-068C0A7B7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426" y="901761"/>
            <a:ext cx="3697246" cy="16927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Observation : the matrix multiplication is associative.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51D47-0D6B-064C-936E-D7C6043FB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2" y="1120775"/>
            <a:ext cx="4610100" cy="220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43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F6E6-9337-6D41-849D-98E716CC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56" y="206375"/>
            <a:ext cx="3729216" cy="615553"/>
          </a:xfrm>
        </p:spPr>
        <p:txBody>
          <a:bodyPr/>
          <a:lstStyle/>
          <a:p>
            <a:r>
              <a:rPr lang="en-US" sz="2000" dirty="0"/>
              <a:t>All-Pairs Shortest Paths with Matrix Multiplication : </a:t>
            </a:r>
            <a:r>
              <a:rPr lang="en-US" sz="2000" i="1" dirty="0"/>
              <a:t>O(n</a:t>
            </a:r>
            <a:r>
              <a:rPr lang="en-US" sz="2000" i="1" baseline="30000" dirty="0"/>
              <a:t>4</a:t>
            </a:r>
            <a:r>
              <a:rPr lang="en-US" sz="2000" i="1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51D47-0D6B-064C-936E-D7C6043FB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2" y="1120775"/>
            <a:ext cx="4610100" cy="2205428"/>
          </a:xfrm>
          <a:prstGeom prst="rect">
            <a:avLst/>
          </a:prstGeom>
        </p:spPr>
      </p:pic>
      <p:sp>
        <p:nvSpPr>
          <p:cNvPr id="3" name="Multiply 2">
            <a:extLst>
              <a:ext uri="{FF2B5EF4-FFF2-40B4-BE49-F238E27FC236}">
                <a16:creationId xmlns:a16="http://schemas.microsoft.com/office/drawing/2014/main" id="{6E48BF36-4A0A-B245-AFA0-15752DCA336D}"/>
              </a:ext>
            </a:extLst>
          </p:cNvPr>
          <p:cNvSpPr/>
          <p:nvPr/>
        </p:nvSpPr>
        <p:spPr>
          <a:xfrm>
            <a:off x="323850" y="2263775"/>
            <a:ext cx="19812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1DE193-0AEF-C446-A4E6-03C15484387F}"/>
              </a:ext>
            </a:extLst>
          </p:cNvPr>
          <p:cNvSpPr txBox="1"/>
          <p:nvPr/>
        </p:nvSpPr>
        <p:spPr>
          <a:xfrm>
            <a:off x="1663109" y="864308"/>
            <a:ext cx="1128835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400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en-US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=L</a:t>
            </a:r>
            <a:r>
              <a:rPr lang="en-US" sz="1400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sz="1400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</a:p>
          <a:p>
            <a:r>
              <a:rPr lang="en-US" sz="1400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400" i="1" baseline="3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038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F6E6-9337-6D41-849D-98E716CC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514" y="151268"/>
            <a:ext cx="4058422" cy="923330"/>
          </a:xfrm>
        </p:spPr>
        <p:txBody>
          <a:bodyPr/>
          <a:lstStyle/>
          <a:p>
            <a:r>
              <a:rPr lang="en-US" sz="2000" dirty="0"/>
              <a:t>All-Pairs Shortest Paths with Matrix Multiplication : </a:t>
            </a:r>
            <a:r>
              <a:rPr lang="en-US" sz="2000" i="1" dirty="0"/>
              <a:t>O(n</a:t>
            </a:r>
            <a:r>
              <a:rPr lang="en-US" sz="2000" i="1" baseline="30000" dirty="0"/>
              <a:t>3</a:t>
            </a:r>
            <a:r>
              <a:rPr lang="en-US" sz="2000" i="1" dirty="0"/>
              <a:t>log n)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AE3CC0-CDB4-E547-8DCF-068C0A7B74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CB648B-C39A-F546-9700-BE5CE3C1D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2741"/>
            <a:ext cx="2228850" cy="14431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4738EE-C1D4-C14F-AD59-C74E498F8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2170765"/>
            <a:ext cx="2762250" cy="128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16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F6E6-9337-6D41-849D-98E716CC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56" y="206375"/>
            <a:ext cx="3709394" cy="615553"/>
          </a:xfrm>
        </p:spPr>
        <p:txBody>
          <a:bodyPr/>
          <a:lstStyle/>
          <a:p>
            <a:r>
              <a:rPr lang="en-US" sz="2000" dirty="0"/>
              <a:t>25.2 Floyd-</a:t>
            </a:r>
            <a:r>
              <a:rPr lang="en-US" sz="2000" dirty="0" err="1"/>
              <a:t>Warshall</a:t>
            </a:r>
            <a:r>
              <a:rPr lang="en-US" sz="2000" dirty="0"/>
              <a:t>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D95F2-AD08-9344-9E26-601AB6711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663575"/>
            <a:ext cx="3697246" cy="167738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 </a:t>
            </a:r>
            <a:r>
              <a:rPr lang="en-US" b="1" i="1" dirty="0"/>
              <a:t>intermediate </a:t>
            </a:r>
            <a:r>
              <a:rPr lang="en-US" dirty="0"/>
              <a:t>vertex of a simple path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{v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dirty="0"/>
              <a:t>is any vertex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dirty="0"/>
              <a:t>other than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, that is, any vertex in the set </a:t>
            </a:r>
            <a:r>
              <a:rPr lang="en-US" i="1" dirty="0"/>
              <a:t>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{v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…v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l-1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any pair of vertices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V</a:t>
            </a:r>
            <a:r>
              <a:rPr lang="en-US" dirty="0"/>
              <a:t>, consider all paths from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j </a:t>
            </a:r>
            <a:r>
              <a:rPr lang="en-US" dirty="0"/>
              <a:t>whose intermediate vertices are all drawn </a:t>
            </a:r>
            <a:r>
              <a:rPr lang="en-US" i="1" dirty="0"/>
              <a:t>from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{1, 2, . . . k} </a:t>
            </a:r>
            <a:r>
              <a:rPr lang="en-US" dirty="0"/>
              <a:t>and let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dirty="0"/>
              <a:t>be a minimum-weight path from among them.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446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F6E6-9337-6D41-849D-98E716CC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206375"/>
            <a:ext cx="3906022" cy="615553"/>
          </a:xfrm>
        </p:spPr>
        <p:txBody>
          <a:bodyPr/>
          <a:lstStyle/>
          <a:p>
            <a:r>
              <a:rPr lang="en-US" sz="2000" dirty="0"/>
              <a:t>Floyd-</a:t>
            </a:r>
            <a:r>
              <a:rPr lang="en-US" sz="2000" dirty="0" err="1"/>
              <a:t>Warshall</a:t>
            </a:r>
            <a:r>
              <a:rPr lang="en-US" sz="2000" dirty="0"/>
              <a:t> algorithm :</a:t>
            </a:r>
            <a:r>
              <a:rPr lang="en-US" sz="2000" i="1" dirty="0"/>
              <a:t>O(n</a:t>
            </a:r>
            <a:r>
              <a:rPr lang="en-US" sz="2000" i="1" baseline="30000" dirty="0"/>
              <a:t>3</a:t>
            </a:r>
            <a:r>
              <a:rPr lang="en-US" sz="2000" i="1" dirty="0"/>
              <a:t>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8125A-4076-7C4B-996B-A0E3E0E67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12B9D0-EB3D-3546-9C16-8A501AA49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19" y="561885"/>
            <a:ext cx="3324226" cy="1796879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4AA9999-D068-DF4B-AA73-981035A40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19" y="2902669"/>
            <a:ext cx="2714626" cy="558893"/>
          </a:xfrm>
          <a:prstGeom prst="rect">
            <a:avLst/>
          </a:prstGeom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D89F5EC2-DF1E-964D-B099-DC7768D4C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79071"/>
            <a:ext cx="2070100" cy="39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82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F6E6-9337-6D41-849D-98E716CC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56" y="206375"/>
            <a:ext cx="3709394" cy="307777"/>
          </a:xfrm>
        </p:spPr>
        <p:txBody>
          <a:bodyPr/>
          <a:lstStyle/>
          <a:p>
            <a:r>
              <a:rPr lang="en-US" sz="2000" dirty="0"/>
              <a:t>Floyd-</a:t>
            </a:r>
            <a:r>
              <a:rPr lang="en-US" sz="2000" dirty="0" err="1"/>
              <a:t>Warshall</a:t>
            </a:r>
            <a:r>
              <a:rPr lang="en-US" sz="2000" dirty="0"/>
              <a:t> algorithm </a:t>
            </a:r>
            <a:r>
              <a:rPr lang="en-US" sz="20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8125A-4076-7C4B-996B-A0E3E0E67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650" y="907843"/>
            <a:ext cx="4353339" cy="152349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predecessor matrix for reconstruction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6E617C-87B6-EE49-961C-0A71BB8D9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56" y="680029"/>
            <a:ext cx="1562100" cy="13495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D9C5F0-5184-A944-9069-296809166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383" y="928646"/>
            <a:ext cx="1606488" cy="9270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0B0B91-E254-7E43-B173-F2AEB25CA8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11" y="2431337"/>
            <a:ext cx="4610100" cy="99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7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F6E6-9337-6D41-849D-98E716CC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15441"/>
            <a:ext cx="3505199" cy="615553"/>
          </a:xfrm>
        </p:spPr>
        <p:txBody>
          <a:bodyPr/>
          <a:lstStyle/>
          <a:p>
            <a:r>
              <a:rPr lang="en-US" sz="2000" dirty="0"/>
              <a:t>Weight Matrix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D95F2-AD08-9344-9E26-601AB6711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512" y="649216"/>
            <a:ext cx="3697246" cy="169277"/>
          </a:xfrm>
        </p:spPr>
        <p:txBody>
          <a:bodyPr/>
          <a:lstStyle/>
          <a:p>
            <a:r>
              <a:rPr lang="en-US" dirty="0"/>
              <a:t>Representation of weight matrix W in G = (V, 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271273-B304-9F44-B594-C35ACC40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9" y="873143"/>
            <a:ext cx="3877447" cy="6842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B31F31-10EB-F54C-8DBC-7C9CEFE8B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558387"/>
            <a:ext cx="1356574" cy="11720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DCEF50-81F5-5D4F-B2A3-E6FAA2CE61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230" y="1677270"/>
            <a:ext cx="1676567" cy="9675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8E6E85-2534-4E46-B331-4AA6F6C851EC}"/>
              </a:ext>
            </a:extLst>
          </p:cNvPr>
          <p:cNvSpPr txBox="1"/>
          <p:nvPr/>
        </p:nvSpPr>
        <p:spPr>
          <a:xfrm>
            <a:off x="2104583" y="181546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W=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BF84D4-F416-654E-954A-BC30C5F765CA}"/>
                  </a:ext>
                </a:extLst>
              </p:cNvPr>
              <p:cNvSpPr txBox="1"/>
              <p:nvPr/>
            </p:nvSpPr>
            <p:spPr>
              <a:xfrm>
                <a:off x="1529234" y="2816010"/>
                <a:ext cx="310877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𝑠𝑖𝑛𝑐𝑒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−1≤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>
                    <a:solidFill>
                      <a:srgbClr val="00B050"/>
                    </a:solidFill>
                  </a:rPr>
                  <a:t> in connected graphs, </a:t>
                </a:r>
              </a:p>
              <a:p>
                <a:r>
                  <a:rPr lang="en-US" sz="12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O(E)=O(V) </a:t>
                </a:r>
                <a:r>
                  <a:rPr lang="en-US" sz="1200" dirty="0">
                    <a:solidFill>
                      <a:srgbClr val="00B050"/>
                    </a:solidFill>
                  </a:rPr>
                  <a:t>in a sparse graph, </a:t>
                </a:r>
              </a:p>
              <a:p>
                <a:r>
                  <a:rPr lang="en-US" sz="12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O(E)=O(V</a:t>
                </a:r>
                <a:r>
                  <a:rPr lang="en-US" sz="1200" i="1" baseline="30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2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1200" dirty="0">
                    <a:solidFill>
                      <a:srgbClr val="00B050"/>
                    </a:solidFill>
                  </a:rPr>
                  <a:t>in a dense graph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BF84D4-F416-654E-954A-BC30C5F76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234" y="2816010"/>
                <a:ext cx="3108776" cy="553998"/>
              </a:xfrm>
              <a:prstGeom prst="rect">
                <a:avLst/>
              </a:prstGeom>
              <a:blipFill>
                <a:blip r:embed="rId5"/>
                <a:stretch>
                  <a:fillRect l="-2857" t="-9091"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08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85FD059-CA3F-5447-AF6C-9BAC5A77A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83" y="1802044"/>
            <a:ext cx="4048539" cy="875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86F6E6-9337-6D41-849D-98E716CC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9830"/>
            <a:ext cx="3861794" cy="615553"/>
          </a:xfrm>
        </p:spPr>
        <p:txBody>
          <a:bodyPr/>
          <a:lstStyle/>
          <a:p>
            <a:r>
              <a:rPr lang="en-US" sz="2000" dirty="0"/>
              <a:t>Floyd-</a:t>
            </a:r>
            <a:r>
              <a:rPr lang="en-US" sz="2000" dirty="0" err="1"/>
              <a:t>Warshall</a:t>
            </a:r>
            <a:r>
              <a:rPr lang="en-US" sz="2000" dirty="0"/>
              <a:t> algorithm </a:t>
            </a:r>
            <a:r>
              <a:rPr lang="en-US" sz="20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6E617C-87B6-EE49-961C-0A71BB8D9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0" y="327384"/>
            <a:ext cx="1562100" cy="1349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014A1F-5ACD-A640-90A1-3A58791880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2595736"/>
            <a:ext cx="4142960" cy="8650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8B440F-43C1-A74B-AE54-A3B019B45B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44" y="333835"/>
            <a:ext cx="2385403" cy="128940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8C54310-6CCA-5D4B-A05F-33E73B7F0269}"/>
              </a:ext>
            </a:extLst>
          </p:cNvPr>
          <p:cNvSpPr/>
          <p:nvPr/>
        </p:nvSpPr>
        <p:spPr>
          <a:xfrm>
            <a:off x="1088208" y="2341430"/>
            <a:ext cx="170936" cy="151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3C0B5C-6A65-674B-A1F6-C5338029DEEE}"/>
              </a:ext>
            </a:extLst>
          </p:cNvPr>
          <p:cNvSpPr/>
          <p:nvPr/>
        </p:nvSpPr>
        <p:spPr>
          <a:xfrm>
            <a:off x="1372114" y="1922349"/>
            <a:ext cx="152400" cy="1591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BB01A2-9814-444D-A21D-99CF4FE200D1}"/>
              </a:ext>
            </a:extLst>
          </p:cNvPr>
          <p:cNvSpPr/>
          <p:nvPr/>
        </p:nvSpPr>
        <p:spPr>
          <a:xfrm>
            <a:off x="1372114" y="3054341"/>
            <a:ext cx="152400" cy="1598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41947A-2801-4D43-B37B-EDE78185FE4B}"/>
              </a:ext>
            </a:extLst>
          </p:cNvPr>
          <p:cNvSpPr/>
          <p:nvPr/>
        </p:nvSpPr>
        <p:spPr>
          <a:xfrm>
            <a:off x="3371850" y="3081345"/>
            <a:ext cx="152400" cy="1598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EF8EC5-D099-C84F-A818-EC199FB0FAD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1259144" y="1425575"/>
            <a:ext cx="2551370" cy="9913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737A23-D835-1A4F-8023-6937EFAE0F0A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1524514" y="1460971"/>
            <a:ext cx="2685538" cy="54097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954BD2-8FBA-074A-9441-365F2858C937}"/>
              </a:ext>
            </a:extLst>
          </p:cNvPr>
          <p:cNvSpPr txBox="1"/>
          <p:nvPr/>
        </p:nvSpPr>
        <p:spPr>
          <a:xfrm>
            <a:off x="1621826" y="1080673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i</a:t>
            </a:r>
            <a:r>
              <a:rPr lang="en-US" sz="1200" dirty="0">
                <a:solidFill>
                  <a:srgbClr val="FF0000"/>
                </a:solidFill>
              </a:rPr>
              <a:t>=4, j=2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96A7F2-328C-A048-9611-FFED9A89087C}"/>
              </a:ext>
            </a:extLst>
          </p:cNvPr>
          <p:cNvSpPr/>
          <p:nvPr/>
        </p:nvSpPr>
        <p:spPr>
          <a:xfrm>
            <a:off x="3316544" y="1924702"/>
            <a:ext cx="152400" cy="1591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D0D271-AF90-2543-B45F-FF53F9779EB7}"/>
              </a:ext>
            </a:extLst>
          </p:cNvPr>
          <p:cNvCxnSpPr>
            <a:stCxn id="23" idx="2"/>
          </p:cNvCxnSpPr>
          <p:nvPr/>
        </p:nvCxnSpPr>
        <p:spPr>
          <a:xfrm>
            <a:off x="3392744" y="2083895"/>
            <a:ext cx="55306" cy="97044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112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C3F90C0-F51F-6C42-97A5-9E8B8D6A3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58" y="1729911"/>
            <a:ext cx="4142960" cy="8650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49F266-B00C-014B-9ADB-2CF2ECD1C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58" y="2542890"/>
            <a:ext cx="4376531" cy="8753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86F6E6-9337-6D41-849D-98E716CC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56" y="107106"/>
            <a:ext cx="3861794" cy="307777"/>
          </a:xfrm>
        </p:spPr>
        <p:txBody>
          <a:bodyPr/>
          <a:lstStyle/>
          <a:p>
            <a:r>
              <a:rPr lang="en-US" sz="2000" dirty="0"/>
              <a:t>Floyd-</a:t>
            </a:r>
            <a:r>
              <a:rPr lang="en-US" sz="2000" dirty="0" err="1"/>
              <a:t>Warshall</a:t>
            </a:r>
            <a:r>
              <a:rPr lang="en-US" sz="2000" dirty="0"/>
              <a:t> algorithm </a:t>
            </a:r>
            <a:r>
              <a:rPr lang="en-US" sz="20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6E617C-87B6-EE49-961C-0A71BB8D9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6" y="434185"/>
            <a:ext cx="1562100" cy="13495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8B440F-43C1-A74B-AE54-A3B019B45B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736" y="429603"/>
            <a:ext cx="2243978" cy="12129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8C54310-6CCA-5D4B-A05F-33E73B7F0269}"/>
              </a:ext>
            </a:extLst>
          </p:cNvPr>
          <p:cNvSpPr/>
          <p:nvPr/>
        </p:nvSpPr>
        <p:spPr>
          <a:xfrm>
            <a:off x="1120507" y="2102373"/>
            <a:ext cx="193943" cy="1295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3C0B5C-6A65-674B-A1F6-C5338029DEEE}"/>
              </a:ext>
            </a:extLst>
          </p:cNvPr>
          <p:cNvSpPr/>
          <p:nvPr/>
        </p:nvSpPr>
        <p:spPr>
          <a:xfrm>
            <a:off x="1612676" y="1930069"/>
            <a:ext cx="152400" cy="1196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BB01A2-9814-444D-A21D-99CF4FE200D1}"/>
              </a:ext>
            </a:extLst>
          </p:cNvPr>
          <p:cNvSpPr/>
          <p:nvPr/>
        </p:nvSpPr>
        <p:spPr>
          <a:xfrm>
            <a:off x="1623380" y="2899261"/>
            <a:ext cx="152400" cy="1598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41947A-2801-4D43-B37B-EDE78185FE4B}"/>
              </a:ext>
            </a:extLst>
          </p:cNvPr>
          <p:cNvSpPr/>
          <p:nvPr/>
        </p:nvSpPr>
        <p:spPr>
          <a:xfrm>
            <a:off x="3905250" y="2905928"/>
            <a:ext cx="152400" cy="1598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8B1979-D011-AB4C-8A75-678B1B045E6A}"/>
              </a:ext>
            </a:extLst>
          </p:cNvPr>
          <p:cNvSpPr txBox="1"/>
          <p:nvPr/>
        </p:nvSpPr>
        <p:spPr>
          <a:xfrm>
            <a:off x="1713831" y="1067294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i</a:t>
            </a:r>
            <a:r>
              <a:rPr lang="en-US" sz="1200" dirty="0">
                <a:solidFill>
                  <a:srgbClr val="FF0000"/>
                </a:solidFill>
              </a:rPr>
              <a:t>=3, j=4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BD85F5-3174-4E45-84E9-A7E0A85B6AA6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1314450" y="1457264"/>
            <a:ext cx="2590800" cy="709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B0FB54-3F73-F147-BB4E-0809E5B1B481}"/>
              </a:ext>
            </a:extLst>
          </p:cNvPr>
          <p:cNvCxnSpPr>
            <a:cxnSpLocks/>
          </p:cNvCxnSpPr>
          <p:nvPr/>
        </p:nvCxnSpPr>
        <p:spPr>
          <a:xfrm flipH="1">
            <a:off x="1786558" y="1457264"/>
            <a:ext cx="2499692" cy="532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D367204-DDD2-3647-9035-0CF52CAC8623}"/>
              </a:ext>
            </a:extLst>
          </p:cNvPr>
          <p:cNvSpPr/>
          <p:nvPr/>
        </p:nvSpPr>
        <p:spPr>
          <a:xfrm>
            <a:off x="3717234" y="1951496"/>
            <a:ext cx="152400" cy="1196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C533F6-CE21-CB46-B25A-2E776524C25E}"/>
              </a:ext>
            </a:extLst>
          </p:cNvPr>
          <p:cNvCxnSpPr>
            <a:stCxn id="25" idx="2"/>
          </p:cNvCxnSpPr>
          <p:nvPr/>
        </p:nvCxnSpPr>
        <p:spPr>
          <a:xfrm>
            <a:off x="3793434" y="2071109"/>
            <a:ext cx="152401" cy="8348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232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37284ED-D76C-6646-9D1D-0285A87FA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1" y="1669273"/>
            <a:ext cx="4376531" cy="8753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2B75F4F-C8CD-0E4B-99F2-79A86EDD1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0" y="2537245"/>
            <a:ext cx="4512159" cy="9235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86F6E6-9337-6D41-849D-98E716CC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122" y="9164"/>
            <a:ext cx="3861794" cy="307777"/>
          </a:xfrm>
        </p:spPr>
        <p:txBody>
          <a:bodyPr/>
          <a:lstStyle/>
          <a:p>
            <a:r>
              <a:rPr lang="en-US" sz="2000" dirty="0"/>
              <a:t>Floyd-</a:t>
            </a:r>
            <a:r>
              <a:rPr lang="en-US" sz="2000" dirty="0" err="1"/>
              <a:t>Warshall</a:t>
            </a:r>
            <a:r>
              <a:rPr lang="en-US" sz="2000" dirty="0"/>
              <a:t> algorithm </a:t>
            </a:r>
            <a:r>
              <a:rPr lang="en-US" sz="20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6E617C-87B6-EE49-961C-0A71BB8D9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9" y="273078"/>
            <a:ext cx="1562100" cy="13495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8B440F-43C1-A74B-AE54-A3B019B45B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336" y="273998"/>
            <a:ext cx="2458011" cy="132865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8C54310-6CCA-5D4B-A05F-33E73B7F0269}"/>
              </a:ext>
            </a:extLst>
          </p:cNvPr>
          <p:cNvSpPr/>
          <p:nvPr/>
        </p:nvSpPr>
        <p:spPr>
          <a:xfrm>
            <a:off x="1241080" y="2171826"/>
            <a:ext cx="171822" cy="122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3C0B5C-6A65-674B-A1F6-C5338029DEEE}"/>
              </a:ext>
            </a:extLst>
          </p:cNvPr>
          <p:cNvSpPr/>
          <p:nvPr/>
        </p:nvSpPr>
        <p:spPr>
          <a:xfrm>
            <a:off x="1005325" y="2027801"/>
            <a:ext cx="152400" cy="1158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BB01A2-9814-444D-A21D-99CF4FE200D1}"/>
              </a:ext>
            </a:extLst>
          </p:cNvPr>
          <p:cNvSpPr/>
          <p:nvPr/>
        </p:nvSpPr>
        <p:spPr>
          <a:xfrm>
            <a:off x="1085850" y="3049242"/>
            <a:ext cx="152400" cy="1598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41947A-2801-4D43-B37B-EDE78185FE4B}"/>
              </a:ext>
            </a:extLst>
          </p:cNvPr>
          <p:cNvSpPr/>
          <p:nvPr/>
        </p:nvSpPr>
        <p:spPr>
          <a:xfrm>
            <a:off x="3248129" y="3053614"/>
            <a:ext cx="152400" cy="1598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3926B1-97D8-224C-9270-432951F43C08}"/>
              </a:ext>
            </a:extLst>
          </p:cNvPr>
          <p:cNvSpPr txBox="1"/>
          <p:nvPr/>
        </p:nvSpPr>
        <p:spPr>
          <a:xfrm>
            <a:off x="1474771" y="1024543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i</a:t>
            </a:r>
            <a:r>
              <a:rPr lang="en-US" sz="1200" dirty="0">
                <a:solidFill>
                  <a:srgbClr val="FF0000"/>
                </a:solidFill>
              </a:rPr>
              <a:t>=4, j=2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F4B864-ECDF-CF40-AD97-33B344AC5087}"/>
              </a:ext>
            </a:extLst>
          </p:cNvPr>
          <p:cNvCxnSpPr>
            <a:cxnSpLocks/>
          </p:cNvCxnSpPr>
          <p:nvPr/>
        </p:nvCxnSpPr>
        <p:spPr>
          <a:xfrm flipH="1">
            <a:off x="1157725" y="1425575"/>
            <a:ext cx="3044338" cy="62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5188764-DC72-E341-80FC-7D5614E00F61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1412902" y="1424982"/>
            <a:ext cx="2440896" cy="807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06DA18E-8085-CD4A-B0DF-575FFD7D692C}"/>
              </a:ext>
            </a:extLst>
          </p:cNvPr>
          <p:cNvSpPr/>
          <p:nvPr/>
        </p:nvSpPr>
        <p:spPr>
          <a:xfrm>
            <a:off x="3163941" y="2029186"/>
            <a:ext cx="152400" cy="1158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2094B0-D7B1-7E49-8246-873086C8E856}"/>
              </a:ext>
            </a:extLst>
          </p:cNvPr>
          <p:cNvCxnSpPr>
            <a:endCxn id="13" idx="0"/>
          </p:cNvCxnSpPr>
          <p:nvPr/>
        </p:nvCxnSpPr>
        <p:spPr>
          <a:xfrm>
            <a:off x="3248129" y="2159209"/>
            <a:ext cx="76200" cy="89440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999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0459967-807F-0944-A747-03FD83A34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12" y="1670004"/>
            <a:ext cx="4512159" cy="9235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4B1A44A-0E21-9A41-80B5-5F98FA237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1622"/>
            <a:ext cx="4610100" cy="9538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86F6E6-9337-6D41-849D-98E716CC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56" y="7880"/>
            <a:ext cx="3861794" cy="307777"/>
          </a:xfrm>
        </p:spPr>
        <p:txBody>
          <a:bodyPr/>
          <a:lstStyle/>
          <a:p>
            <a:r>
              <a:rPr lang="en-US" sz="2000" dirty="0"/>
              <a:t>Floyd-</a:t>
            </a:r>
            <a:r>
              <a:rPr lang="en-US" sz="2000" dirty="0" err="1"/>
              <a:t>Warshall</a:t>
            </a:r>
            <a:r>
              <a:rPr lang="en-US" sz="2000" dirty="0"/>
              <a:t> algorithm </a:t>
            </a:r>
            <a:r>
              <a:rPr lang="en-US" sz="20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6E617C-87B6-EE49-961C-0A71BB8D9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" y="320482"/>
            <a:ext cx="1562100" cy="13495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8B440F-43C1-A74B-AE54-A3B019B45B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663" y="315657"/>
            <a:ext cx="2392697" cy="12933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8C54310-6CCA-5D4B-A05F-33E73B7F0269}"/>
              </a:ext>
            </a:extLst>
          </p:cNvPr>
          <p:cNvSpPr/>
          <p:nvPr/>
        </p:nvSpPr>
        <p:spPr>
          <a:xfrm>
            <a:off x="1496679" y="2349979"/>
            <a:ext cx="133864" cy="136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3C0B5C-6A65-674B-A1F6-C5338029DEEE}"/>
              </a:ext>
            </a:extLst>
          </p:cNvPr>
          <p:cNvSpPr/>
          <p:nvPr/>
        </p:nvSpPr>
        <p:spPr>
          <a:xfrm>
            <a:off x="933450" y="2209588"/>
            <a:ext cx="174864" cy="1360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BB01A2-9814-444D-A21D-99CF4FE200D1}"/>
              </a:ext>
            </a:extLst>
          </p:cNvPr>
          <p:cNvSpPr/>
          <p:nvPr/>
        </p:nvSpPr>
        <p:spPr>
          <a:xfrm>
            <a:off x="933450" y="3181914"/>
            <a:ext cx="152400" cy="1598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41947A-2801-4D43-B37B-EDE78185FE4B}"/>
              </a:ext>
            </a:extLst>
          </p:cNvPr>
          <p:cNvSpPr/>
          <p:nvPr/>
        </p:nvSpPr>
        <p:spPr>
          <a:xfrm>
            <a:off x="3226407" y="3181914"/>
            <a:ext cx="152400" cy="1598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1DCB1A-BCF4-C043-94EC-6158E0D2C9C1}"/>
              </a:ext>
            </a:extLst>
          </p:cNvPr>
          <p:cNvSpPr txBox="1"/>
          <p:nvPr/>
        </p:nvSpPr>
        <p:spPr>
          <a:xfrm>
            <a:off x="1535231" y="1059825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i</a:t>
            </a:r>
            <a:r>
              <a:rPr lang="en-US" sz="1200" dirty="0">
                <a:solidFill>
                  <a:srgbClr val="FF0000"/>
                </a:solidFill>
              </a:rPr>
              <a:t>=5, j=2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404F0A9-3407-2845-AA4F-635B5A8F8EE1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1108314" y="1438639"/>
            <a:ext cx="3124200" cy="83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FAEDF4-95DC-4D4B-99EF-AEF3EAEF6F24}"/>
              </a:ext>
            </a:extLst>
          </p:cNvPr>
          <p:cNvCxnSpPr>
            <a:cxnSpLocks/>
          </p:cNvCxnSpPr>
          <p:nvPr/>
        </p:nvCxnSpPr>
        <p:spPr>
          <a:xfrm flipH="1">
            <a:off x="1616087" y="1431896"/>
            <a:ext cx="2184728" cy="9560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34622F1-9E26-C04E-8B5F-99DD15287BAA}"/>
              </a:ext>
            </a:extLst>
          </p:cNvPr>
          <p:cNvSpPr/>
          <p:nvPr/>
        </p:nvSpPr>
        <p:spPr>
          <a:xfrm>
            <a:off x="3138975" y="2193070"/>
            <a:ext cx="174864" cy="1360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53B9FB-2CD5-E549-8E02-55204A6A01B0}"/>
              </a:ext>
            </a:extLst>
          </p:cNvPr>
          <p:cNvCxnSpPr>
            <a:stCxn id="21" idx="2"/>
          </p:cNvCxnSpPr>
          <p:nvPr/>
        </p:nvCxnSpPr>
        <p:spPr>
          <a:xfrm>
            <a:off x="3226407" y="2329087"/>
            <a:ext cx="76200" cy="87046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863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D35D63E-1BBC-5944-8894-A076A17A7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7643"/>
            <a:ext cx="4610100" cy="9538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4129A8-531A-0A42-AF14-7FDCF6184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" y="2560610"/>
            <a:ext cx="4610100" cy="9372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86F6E6-9337-6D41-849D-98E716CC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149" y="4230"/>
            <a:ext cx="3861794" cy="307777"/>
          </a:xfrm>
        </p:spPr>
        <p:txBody>
          <a:bodyPr/>
          <a:lstStyle/>
          <a:p>
            <a:r>
              <a:rPr lang="en-US" sz="2000" dirty="0"/>
              <a:t>Floyd-</a:t>
            </a:r>
            <a:r>
              <a:rPr lang="en-US" sz="2000" dirty="0" err="1"/>
              <a:t>Warshall</a:t>
            </a:r>
            <a:r>
              <a:rPr lang="en-US" sz="2000" dirty="0"/>
              <a:t> algorithm </a:t>
            </a:r>
            <a:r>
              <a:rPr lang="en-US" sz="20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6E617C-87B6-EE49-961C-0A71BB8D9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9" y="312070"/>
            <a:ext cx="1562100" cy="13495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8B440F-43C1-A74B-AE54-A3B019B45B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315187"/>
            <a:ext cx="2316497" cy="12521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8C54310-6CCA-5D4B-A05F-33E73B7F0269}"/>
              </a:ext>
            </a:extLst>
          </p:cNvPr>
          <p:cNvSpPr/>
          <p:nvPr/>
        </p:nvSpPr>
        <p:spPr>
          <a:xfrm>
            <a:off x="1695008" y="1706690"/>
            <a:ext cx="229042" cy="1948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3C0B5C-6A65-674B-A1F6-C5338029DEEE}"/>
              </a:ext>
            </a:extLst>
          </p:cNvPr>
          <p:cNvSpPr/>
          <p:nvPr/>
        </p:nvSpPr>
        <p:spPr>
          <a:xfrm>
            <a:off x="1248690" y="2356093"/>
            <a:ext cx="174864" cy="1360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BB01A2-9814-444D-A21D-99CF4FE200D1}"/>
              </a:ext>
            </a:extLst>
          </p:cNvPr>
          <p:cNvSpPr/>
          <p:nvPr/>
        </p:nvSpPr>
        <p:spPr>
          <a:xfrm>
            <a:off x="1247361" y="2622304"/>
            <a:ext cx="152400" cy="1598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41947A-2801-4D43-B37B-EDE78185FE4B}"/>
              </a:ext>
            </a:extLst>
          </p:cNvPr>
          <p:cNvSpPr/>
          <p:nvPr/>
        </p:nvSpPr>
        <p:spPr>
          <a:xfrm>
            <a:off x="3584360" y="2629047"/>
            <a:ext cx="152400" cy="1598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1DCB1A-BCF4-C043-94EC-6158E0D2C9C1}"/>
              </a:ext>
            </a:extLst>
          </p:cNvPr>
          <p:cNvSpPr txBox="1"/>
          <p:nvPr/>
        </p:nvSpPr>
        <p:spPr>
          <a:xfrm>
            <a:off x="1492149" y="1028270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i</a:t>
            </a:r>
            <a:r>
              <a:rPr lang="en-US" sz="1200" dirty="0">
                <a:solidFill>
                  <a:srgbClr val="FF0000"/>
                </a:solidFill>
              </a:rPr>
              <a:t>=</a:t>
            </a:r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r>
              <a:rPr lang="en-US" sz="1200" dirty="0">
                <a:solidFill>
                  <a:srgbClr val="FF0000"/>
                </a:solidFill>
              </a:rPr>
              <a:t>, j=</a:t>
            </a:r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404F0A9-3407-2845-AA4F-635B5A8F8EE1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1423554" y="1373769"/>
            <a:ext cx="2824376" cy="1050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FAEDF4-95DC-4D4B-99EF-AEF3EAEF6F24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809529" y="1336602"/>
            <a:ext cx="2019080" cy="370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425AA18-BF22-9B47-AE26-10FB5AF9C789}"/>
              </a:ext>
            </a:extLst>
          </p:cNvPr>
          <p:cNvSpPr/>
          <p:nvPr/>
        </p:nvSpPr>
        <p:spPr>
          <a:xfrm>
            <a:off x="3573324" y="2354298"/>
            <a:ext cx="174864" cy="1360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FD198E-173C-BF45-A174-4C11B701F126}"/>
              </a:ext>
            </a:extLst>
          </p:cNvPr>
          <p:cNvCxnSpPr>
            <a:stCxn id="23" idx="2"/>
            <a:endCxn id="13" idx="0"/>
          </p:cNvCxnSpPr>
          <p:nvPr/>
        </p:nvCxnSpPr>
        <p:spPr>
          <a:xfrm flipH="1">
            <a:off x="3660560" y="2490315"/>
            <a:ext cx="196" cy="13873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33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F6E6-9337-6D41-849D-98E716CC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124222"/>
            <a:ext cx="3047999" cy="615553"/>
          </a:xfrm>
        </p:spPr>
        <p:txBody>
          <a:bodyPr/>
          <a:lstStyle/>
          <a:p>
            <a:r>
              <a:rPr lang="en-US" sz="2000" dirty="0"/>
              <a:t>All-Pairs Shortest Paths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A4D95F2-AD08-9344-9E26-601AB6711A0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0050" y="520700"/>
                <a:ext cx="3697246" cy="2046714"/>
              </a:xfrm>
            </p:spPr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Problem of finding shortest paths between all pairs of vertices in a graph (with negative edges, but no negative-weight cycle)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Solutions represented with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distance matrix </a:t>
                </a:r>
                <a:r>
                  <a:rPr lang="en-US" sz="1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where </a:t>
                </a:r>
                <a:r>
                  <a:rPr lang="en-US" sz="1400" i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1400" i="1" baseline="-25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sz="1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4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predecessor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Π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𝜋</m:t>
                    </m:r>
                    <m:r>
                      <a:rPr lang="en-US" sz="1400" b="0" i="1" baseline="-25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𝑖𝑗</m:t>
                    </m:r>
                  </m:oMath>
                </a14:m>
                <a:r>
                  <a:rPr lang="en-US" sz="1400" i="1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predecessor of j on some shortest path </a:t>
                </a:r>
                <a:r>
                  <a:rPr lang="en-US" sz="1400" i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1400" i="1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A4D95F2-AD08-9344-9E26-601AB6711A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0050" y="520700"/>
                <a:ext cx="3697246" cy="2046714"/>
              </a:xfrm>
              <a:blipFill>
                <a:blip r:embed="rId2"/>
                <a:stretch>
                  <a:fillRect l="-2740" t="-2469" r="-2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1F37512E-E7B3-8140-B261-782D16F9F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03" y="2720975"/>
            <a:ext cx="3111200" cy="588160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1EC96BA6-54B1-5940-B662-165E51170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2492375"/>
            <a:ext cx="1051681" cy="895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EA58D-AF68-DA47-852F-A73EA094F7A8}"/>
              </a:ext>
            </a:extLst>
          </p:cNvPr>
          <p:cNvSpPr txBox="1"/>
          <p:nvPr/>
        </p:nvSpPr>
        <p:spPr>
          <a:xfrm>
            <a:off x="2710183" y="2508627"/>
            <a:ext cx="67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iteration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1C83DE-D10D-9D48-B789-2579F584DAF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048577" y="2770237"/>
            <a:ext cx="94673" cy="169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32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1F37512E-E7B3-8140-B261-782D16F9F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99" y="2083742"/>
            <a:ext cx="3111200" cy="588160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1EC96BA6-54B1-5940-B662-165E51170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01" y="1869489"/>
            <a:ext cx="1051681" cy="895350"/>
          </a:xfrm>
          <a:prstGeom prst="rect">
            <a:avLst/>
          </a:prstGeom>
        </p:spPr>
      </p:pic>
      <p:pic>
        <p:nvPicPr>
          <p:cNvPr id="13" name="Picture 12" descr="A picture containing bird, knife, table&#10;&#10;Description automatically generated">
            <a:extLst>
              <a:ext uri="{FF2B5EF4-FFF2-40B4-BE49-F238E27FC236}">
                <a16:creationId xmlns:a16="http://schemas.microsoft.com/office/drawing/2014/main" id="{E8605956-A702-C749-A728-B0181B8DD1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72" y="540471"/>
            <a:ext cx="2676556" cy="1043919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63052303-5296-6245-B428-13B7E212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1C713E-25D9-D640-887E-9ED317FD0964}"/>
              </a:ext>
            </a:extLst>
          </p:cNvPr>
          <p:cNvSpPr txBox="1"/>
          <p:nvPr/>
        </p:nvSpPr>
        <p:spPr>
          <a:xfrm>
            <a:off x="2854086" y="31926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5,2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87BD18-A260-C74E-A07E-FD1A8A69B1F9}"/>
              </a:ext>
            </a:extLst>
          </p:cNvPr>
          <p:cNvSpPr/>
          <p:nvPr/>
        </p:nvSpPr>
        <p:spPr>
          <a:xfrm>
            <a:off x="1924050" y="2519502"/>
            <a:ext cx="152400" cy="1524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FBB34C7-5263-764E-AC7D-426A464FBF49}"/>
              </a:ext>
            </a:extLst>
          </p:cNvPr>
          <p:cNvSpPr/>
          <p:nvPr/>
        </p:nvSpPr>
        <p:spPr>
          <a:xfrm>
            <a:off x="3488961" y="2519502"/>
            <a:ext cx="152400" cy="1524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F633AD-FA6D-9941-83E8-39005A0E51A1}"/>
              </a:ext>
            </a:extLst>
          </p:cNvPr>
          <p:cNvSpPr/>
          <p:nvPr/>
        </p:nvSpPr>
        <p:spPr>
          <a:xfrm>
            <a:off x="3739178" y="2519502"/>
            <a:ext cx="152400" cy="1524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772BE51-0104-914F-8C54-232F710B172D}"/>
              </a:ext>
            </a:extLst>
          </p:cNvPr>
          <p:cNvSpPr/>
          <p:nvPr/>
        </p:nvSpPr>
        <p:spPr>
          <a:xfrm>
            <a:off x="3924805" y="2519502"/>
            <a:ext cx="152400" cy="1524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06E2E8-621F-C149-864B-BD961F275658}"/>
              </a:ext>
            </a:extLst>
          </p:cNvPr>
          <p:cNvSpPr txBox="1"/>
          <p:nvPr/>
        </p:nvSpPr>
        <p:spPr>
          <a:xfrm>
            <a:off x="3234318" y="2843880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5,</a:t>
            </a:r>
            <a:r>
              <a:rPr lang="en-US" altLang="ko-KR" sz="1200" dirty="0"/>
              <a:t>4,3,</a:t>
            </a:r>
            <a:r>
              <a:rPr lang="en-US" sz="1200" dirty="0"/>
              <a:t>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E67D9F-39DB-8744-86A8-2A2649F9999C}"/>
              </a:ext>
            </a:extLst>
          </p:cNvPr>
          <p:cNvCxnSpPr/>
          <p:nvPr/>
        </p:nvCxnSpPr>
        <p:spPr>
          <a:xfrm>
            <a:off x="503517" y="2671902"/>
            <a:ext cx="38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F35E79-2C05-4940-B883-C8896BAADAA7}"/>
              </a:ext>
            </a:extLst>
          </p:cNvPr>
          <p:cNvCxnSpPr>
            <a:cxnSpLocks/>
          </p:cNvCxnSpPr>
          <p:nvPr/>
        </p:nvCxnSpPr>
        <p:spPr>
          <a:xfrm flipH="1">
            <a:off x="1009650" y="2377822"/>
            <a:ext cx="76201" cy="2178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E8CC93-9B11-7C4D-90BA-665870135B35}"/>
              </a:ext>
            </a:extLst>
          </p:cNvPr>
          <p:cNvCxnSpPr>
            <a:cxnSpLocks/>
          </p:cNvCxnSpPr>
          <p:nvPr/>
        </p:nvCxnSpPr>
        <p:spPr>
          <a:xfrm flipH="1" flipV="1">
            <a:off x="857250" y="2035175"/>
            <a:ext cx="228602" cy="1524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329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F6E6-9337-6D41-849D-98E716CC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215441"/>
            <a:ext cx="3047999" cy="615553"/>
          </a:xfrm>
        </p:spPr>
        <p:txBody>
          <a:bodyPr/>
          <a:lstStyle/>
          <a:p>
            <a:r>
              <a:rPr lang="en-US" sz="2000" dirty="0"/>
              <a:t>All-Pairs Shortest Paths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A4D95F2-AD08-9344-9E26-601AB6711A0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71450" y="739775"/>
                <a:ext cx="4267199" cy="2585323"/>
              </a:xfrm>
            </p:spPr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Simple solution : </a:t>
                </a:r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repetition of single-source shortest paths algorithm</a:t>
                </a:r>
                <a:endParaRPr lang="en-US" sz="2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1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-</a:t>
                </a:r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x Bellman-Ford algorithm : </a:t>
                </a:r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 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x </a:t>
                </a:r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O(VE) = O(V</a:t>
                </a:r>
                <a:r>
                  <a:rPr lang="en-US" sz="14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E)</a:t>
                </a:r>
              </a:p>
              <a:p>
                <a:r>
                  <a:rPr lang="en-US" altLang="ko-KR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=</a:t>
                </a:r>
                <a:r>
                  <a:rPr lang="ko-KR" alt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O(V</a:t>
                </a:r>
                <a:r>
                  <a:rPr lang="en-US" altLang="ko-KR" sz="14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ko-KR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in dense graphs</a:t>
                </a:r>
                <a:endPara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- V 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x Dijkstra’s algorithm : </a:t>
                </a:r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1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 lg V) = O(VE lg V)</a:t>
                </a:r>
              </a:p>
              <a:p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or V  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x </a:t>
                </a:r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O(V</a:t>
                </a:r>
                <a:r>
                  <a:rPr lang="en-US" sz="14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+E) = O(V</a:t>
                </a:r>
                <a:r>
                  <a:rPr lang="en-US" sz="14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+VE) = O(V</a:t>
                </a:r>
                <a:r>
                  <a:rPr lang="en-US" sz="14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 dynamic programming algorithms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Using matrix multiplication 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Θ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𝑉</m:t>
                    </m:r>
                    <m:r>
                      <a:rPr lang="en-US" altLang="ko-KR" sz="1400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lg</m:t>
                        </m:r>
                      </m:fName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Floyd-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Warshall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algorithm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Θ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𝑉</m:t>
                    </m:r>
                    <m:r>
                      <a:rPr lang="en-US" altLang="ko-KR" sz="1400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</m:oMath>
                </a14:m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A4D95F2-AD08-9344-9E26-601AB6711A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1450" y="739775"/>
                <a:ext cx="4267199" cy="2585323"/>
              </a:xfrm>
              <a:blipFill>
                <a:blip r:embed="rId2"/>
                <a:stretch>
                  <a:fillRect l="-2381" t="-1951" r="-2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117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A980-173B-E140-A742-CEA14A941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03C88-CE72-9942-A59C-F4B324E288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BFD5F-AB80-7041-91CB-953D09297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567"/>
            <a:ext cx="4610100" cy="25196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61B801-A36C-5A45-88CB-F80DEFE32117}"/>
              </a:ext>
            </a:extLst>
          </p:cNvPr>
          <p:cNvSpPr txBox="1"/>
          <p:nvPr/>
        </p:nvSpPr>
        <p:spPr>
          <a:xfrm>
            <a:off x="79067" y="-52944"/>
            <a:ext cx="111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 : s </a:t>
            </a:r>
          </a:p>
          <a:p>
            <a:r>
              <a:rPr lang="en-US" sz="1400" dirty="0"/>
              <a:t>edge order 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D59DBE-B440-9249-A805-8D2D52C4A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69" y="250782"/>
            <a:ext cx="2731347" cy="1477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1426DB-5467-3646-B88E-7C6871D8619E}"/>
              </a:ext>
            </a:extLst>
          </p:cNvPr>
          <p:cNvSpPr txBox="1"/>
          <p:nvPr/>
        </p:nvSpPr>
        <p:spPr>
          <a:xfrm>
            <a:off x="905248" y="41473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04D676-F9A4-9E43-9338-DC8CF2925534}"/>
              </a:ext>
            </a:extLst>
          </p:cNvPr>
          <p:cNvSpPr txBox="1"/>
          <p:nvPr/>
        </p:nvSpPr>
        <p:spPr>
          <a:xfrm>
            <a:off x="601345" y="83361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2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091305-18D1-0E43-8FDB-B810E9DF173D}"/>
              </a:ext>
            </a:extLst>
          </p:cNvPr>
          <p:cNvSpPr txBox="1"/>
          <p:nvPr/>
        </p:nvSpPr>
        <p:spPr>
          <a:xfrm>
            <a:off x="957960" y="91582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3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F47A31-95FC-3E4F-BF3C-D8700B87635B}"/>
              </a:ext>
            </a:extLst>
          </p:cNvPr>
          <p:cNvSpPr txBox="1"/>
          <p:nvPr/>
        </p:nvSpPr>
        <p:spPr>
          <a:xfrm>
            <a:off x="921572" y="67262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A22CFB-5494-964E-BEEE-4B3A08D83B6F}"/>
              </a:ext>
            </a:extLst>
          </p:cNvPr>
          <p:cNvSpPr txBox="1"/>
          <p:nvPr/>
        </p:nvSpPr>
        <p:spPr>
          <a:xfrm>
            <a:off x="1102369" y="7779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5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272A3C-A4D9-404B-B53D-FA3981507A5A}"/>
              </a:ext>
            </a:extLst>
          </p:cNvPr>
          <p:cNvSpPr txBox="1"/>
          <p:nvPr/>
        </p:nvSpPr>
        <p:spPr>
          <a:xfrm>
            <a:off x="904484" y="128376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6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DCA913-C0F0-7848-ACE4-586EEE1B7552}"/>
              </a:ext>
            </a:extLst>
          </p:cNvPr>
          <p:cNvSpPr txBox="1"/>
          <p:nvPr/>
        </p:nvSpPr>
        <p:spPr>
          <a:xfrm>
            <a:off x="1246778" y="85065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7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029D0B-5BB3-4D49-8453-E32114972F7A}"/>
              </a:ext>
            </a:extLst>
          </p:cNvPr>
          <p:cNvSpPr txBox="1"/>
          <p:nvPr/>
        </p:nvSpPr>
        <p:spPr>
          <a:xfrm>
            <a:off x="920492" y="110522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8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BB634F-DD7C-7343-A0E2-723E88028B64}"/>
              </a:ext>
            </a:extLst>
          </p:cNvPr>
          <p:cNvSpPr txBox="1"/>
          <p:nvPr/>
        </p:nvSpPr>
        <p:spPr>
          <a:xfrm>
            <a:off x="368490" y="58904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9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8773CE-4AB9-5D49-9E71-5F89E8D685D1}"/>
              </a:ext>
            </a:extLst>
          </p:cNvPr>
          <p:cNvSpPr txBox="1"/>
          <p:nvPr/>
        </p:nvSpPr>
        <p:spPr>
          <a:xfrm>
            <a:off x="239775" y="1186662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</a:t>
            </a:r>
            <a:r>
              <a:rPr lang="en-US" altLang="ko-KR" sz="1100" dirty="0">
                <a:solidFill>
                  <a:srgbClr val="FF0000"/>
                </a:solidFill>
              </a:rPr>
              <a:t>0</a:t>
            </a: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90AEA3-97E8-8748-A2AC-608E62F77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977" y="1789808"/>
            <a:ext cx="1617121" cy="10237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3FCF95-414E-1B4E-89E2-6B82F0A78785}"/>
              </a:ext>
            </a:extLst>
          </p:cNvPr>
          <p:cNvSpPr txBox="1"/>
          <p:nvPr/>
        </p:nvSpPr>
        <p:spPr>
          <a:xfrm>
            <a:off x="2228850" y="388526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i</a:t>
            </a:r>
            <a:r>
              <a:rPr lang="en-US" sz="1200" dirty="0">
                <a:solidFill>
                  <a:srgbClr val="0070C0"/>
                </a:solidFill>
              </a:rPr>
              <a:t>=1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554164-D1EE-B24C-AF66-8785027D95B0}"/>
              </a:ext>
            </a:extLst>
          </p:cNvPr>
          <p:cNvSpPr txBox="1"/>
          <p:nvPr/>
        </p:nvSpPr>
        <p:spPr>
          <a:xfrm>
            <a:off x="2163615" y="1610969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i</a:t>
            </a:r>
            <a:r>
              <a:rPr lang="en-US" sz="1200" dirty="0">
                <a:solidFill>
                  <a:srgbClr val="0070C0"/>
                </a:solidFill>
              </a:rPr>
              <a:t>=4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63119F-7816-3E44-B922-D1C7D98AF5F1}"/>
              </a:ext>
            </a:extLst>
          </p:cNvPr>
          <p:cNvSpPr txBox="1"/>
          <p:nvPr/>
        </p:nvSpPr>
        <p:spPr>
          <a:xfrm>
            <a:off x="625292" y="1610969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i</a:t>
            </a:r>
            <a:r>
              <a:rPr lang="en-US" sz="1200" dirty="0">
                <a:solidFill>
                  <a:srgbClr val="0070C0"/>
                </a:solidFill>
              </a:rPr>
              <a:t>=3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46D0D3-E21E-9D4D-A264-258F9A11B0E3}"/>
              </a:ext>
            </a:extLst>
          </p:cNvPr>
          <p:cNvSpPr txBox="1"/>
          <p:nvPr/>
        </p:nvSpPr>
        <p:spPr>
          <a:xfrm>
            <a:off x="3859403" y="381251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i</a:t>
            </a:r>
            <a:r>
              <a:rPr lang="en-US" sz="1200" dirty="0">
                <a:solidFill>
                  <a:srgbClr val="0070C0"/>
                </a:solidFill>
              </a:rPr>
              <a:t>=2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C1609D-5F98-054F-BDD4-FB71AADCBBE9}"/>
              </a:ext>
            </a:extLst>
          </p:cNvPr>
          <p:cNvSpPr txBox="1"/>
          <p:nvPr/>
        </p:nvSpPr>
        <p:spPr>
          <a:xfrm>
            <a:off x="4337855" y="524072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trike="sngStrike" dirty="0"/>
              <a:t>11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0B212A6-D41A-D045-ADC0-DD37A320CE43}"/>
              </a:ext>
            </a:extLst>
          </p:cNvPr>
          <p:cNvSpPr/>
          <p:nvPr/>
        </p:nvSpPr>
        <p:spPr>
          <a:xfrm>
            <a:off x="604058" y="1927596"/>
            <a:ext cx="171388" cy="1472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CF82C0-F1C5-8F4B-BB13-9E5198CE11FE}"/>
              </a:ext>
            </a:extLst>
          </p:cNvPr>
          <p:cNvSpPr/>
          <p:nvPr/>
        </p:nvSpPr>
        <p:spPr>
          <a:xfrm>
            <a:off x="2762250" y="2497719"/>
            <a:ext cx="122402" cy="1472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89C624-D8AE-854B-92F5-CB0B39569369}"/>
              </a:ext>
            </a:extLst>
          </p:cNvPr>
          <p:cNvSpPr txBox="1"/>
          <p:nvPr/>
        </p:nvSpPr>
        <p:spPr>
          <a:xfrm>
            <a:off x="3143250" y="2873375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O(VE)</a:t>
            </a:r>
          </a:p>
        </p:txBody>
      </p:sp>
    </p:spTree>
    <p:extLst>
      <p:ext uri="{BB962C8B-B14F-4D97-AF65-F5344CB8AC3E}">
        <p14:creationId xmlns:p14="http://schemas.microsoft.com/office/powerpoint/2010/main" val="246303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A7A32A8-444A-404D-AAD8-C04D2399CA92}"/>
              </a:ext>
            </a:extLst>
          </p:cNvPr>
          <p:cNvSpPr txBox="1">
            <a:spLocks/>
          </p:cNvSpPr>
          <p:nvPr/>
        </p:nvSpPr>
        <p:spPr>
          <a:xfrm>
            <a:off x="359950" y="100627"/>
            <a:ext cx="311162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21479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ko-KR" sz="2000" kern="0" dirty="0"/>
              <a:t>24.3</a:t>
            </a:r>
            <a:r>
              <a:rPr lang="ko-KR" altLang="en-US" sz="2000" kern="0" dirty="0"/>
              <a:t> </a:t>
            </a:r>
            <a:r>
              <a:rPr lang="en-US" sz="2000" kern="0" dirty="0"/>
              <a:t>Dijkstra’s Algorithm 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ABC8EB-5C42-F446-BCBA-858424B3C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21" y="1349375"/>
            <a:ext cx="1913904" cy="13135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967C89-EB59-D644-B5C9-F4DAD5EBC580}"/>
              </a:ext>
            </a:extLst>
          </p:cNvPr>
          <p:cNvSpPr txBox="1"/>
          <p:nvPr/>
        </p:nvSpPr>
        <p:spPr>
          <a:xfrm>
            <a:off x="95250" y="605325"/>
            <a:ext cx="2927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used when G has no negative edges.</a:t>
            </a:r>
          </a:p>
          <a:p>
            <a:r>
              <a:rPr lang="en-US" sz="1400" dirty="0"/>
              <a:t>- Greedy algorithm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AA8573-6BD9-B544-BF2B-06D6B4FB152C}"/>
              </a:ext>
            </a:extLst>
          </p:cNvPr>
          <p:cNvSpPr txBox="1"/>
          <p:nvPr/>
        </p:nvSpPr>
        <p:spPr>
          <a:xfrm>
            <a:off x="1915764" y="2026932"/>
            <a:ext cx="1237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sym typeface="Wingdings" pitchFamily="2" charset="2"/>
              </a:rPr>
              <a:t> greedy choice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BD7F02-6AD3-8446-807A-E54337D76069}"/>
              </a:ext>
            </a:extLst>
          </p:cNvPr>
          <p:cNvSpPr txBox="1"/>
          <p:nvPr/>
        </p:nvSpPr>
        <p:spPr>
          <a:xfrm>
            <a:off x="1733850" y="1791036"/>
            <a:ext cx="24361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: </a:t>
            </a:r>
            <a:r>
              <a:rPr lang="en-US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BUILD_MIN_HEAP( ) : O(V) : </a:t>
            </a:r>
            <a:r>
              <a:rPr lang="en-US" sz="10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O(V)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B10B1A-85C2-A542-A633-7C86F29C4C0E}"/>
              </a:ext>
            </a:extLst>
          </p:cNvPr>
          <p:cNvSpPr txBox="1"/>
          <p:nvPr/>
        </p:nvSpPr>
        <p:spPr>
          <a:xfrm>
            <a:off x="3067050" y="2088487"/>
            <a:ext cx="191390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ko-KR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:</a:t>
            </a:r>
            <a:r>
              <a:rPr lang="ko-KR" altLang="en-US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10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O(lg V) : </a:t>
            </a:r>
            <a:r>
              <a:rPr lang="en-US" sz="10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0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O(V)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D13E7C-A4DD-BA43-84CD-1D2D23183C60}"/>
              </a:ext>
            </a:extLst>
          </p:cNvPr>
          <p:cNvSpPr txBox="1"/>
          <p:nvPr/>
        </p:nvSpPr>
        <p:spPr>
          <a:xfrm>
            <a:off x="2110098" y="2477893"/>
            <a:ext cx="24047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ko-KR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:</a:t>
            </a:r>
            <a:r>
              <a:rPr lang="ko-KR" altLang="en-US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ko-KR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DECREASE_KEY( ) : E</a:t>
            </a:r>
            <a:r>
              <a:rPr lang="en-US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O(lg V) : </a:t>
            </a:r>
            <a:r>
              <a:rPr lang="en-US" sz="10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0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O(1)</a:t>
            </a:r>
            <a:endParaRPr lang="en-US" sz="1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13F92-A835-7947-81E4-644DD4352C10}"/>
              </a:ext>
            </a:extLst>
          </p:cNvPr>
          <p:cNvSpPr txBox="1"/>
          <p:nvPr/>
        </p:nvSpPr>
        <p:spPr>
          <a:xfrm>
            <a:off x="359950" y="2769112"/>
            <a:ext cx="381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ko-KR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priority queue </a:t>
            </a:r>
            <a:r>
              <a:rPr lang="ko-KR" altLang="en-US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가 </a:t>
            </a:r>
            <a:r>
              <a:rPr lang="en-US" altLang="ko-KR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binary min heap </a:t>
            </a:r>
            <a:r>
              <a:rPr lang="ko-KR" altLang="en-US" sz="10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으로</a:t>
            </a:r>
            <a:r>
              <a:rPr lang="ko-KR" altLang="en-US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구현된 경우</a:t>
            </a:r>
            <a:r>
              <a:rPr lang="en-US" altLang="ko-KR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running time</a:t>
            </a:r>
            <a:r>
              <a:rPr lang="ko-KR" altLang="en-US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ko-KR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(refer to </a:t>
            </a:r>
            <a:r>
              <a:rPr lang="ko-KR" altLang="en-US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ko-KR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chapter 5) =</a:t>
            </a:r>
            <a:r>
              <a:rPr lang="ko-KR" altLang="en-US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 (V+E)lg V)</a:t>
            </a:r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15005B-C1BE-F041-9F6C-D1210412B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462" y="445292"/>
            <a:ext cx="1607181" cy="1284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363E309-9966-5B4D-BC09-65E6B995D6E9}"/>
              </a:ext>
            </a:extLst>
          </p:cNvPr>
          <p:cNvSpPr/>
          <p:nvPr/>
        </p:nvSpPr>
        <p:spPr>
          <a:xfrm>
            <a:off x="3022462" y="408404"/>
            <a:ext cx="1587638" cy="1321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34D7F5-42B3-1547-AB43-23C2408BFDBF}"/>
              </a:ext>
            </a:extLst>
          </p:cNvPr>
          <p:cNvSpPr txBox="1"/>
          <p:nvPr/>
        </p:nvSpPr>
        <p:spPr>
          <a:xfrm>
            <a:off x="359950" y="3081252"/>
            <a:ext cx="38100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ko-KR" sz="10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Q</a:t>
            </a:r>
            <a:r>
              <a:rPr lang="ko-KR" altLang="en-US" sz="10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가 </a:t>
            </a:r>
            <a:r>
              <a:rPr lang="en-US" altLang="ko-KR" sz="10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linear array </a:t>
            </a:r>
            <a:r>
              <a:rPr lang="ko-KR" altLang="en-US" sz="10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로 구현된 경우</a:t>
            </a:r>
            <a:r>
              <a:rPr lang="en-US" altLang="ko-KR" sz="10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running time</a:t>
            </a:r>
            <a:r>
              <a:rPr lang="ko-KR" altLang="en-US" sz="10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ko-KR" sz="10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=</a:t>
            </a:r>
            <a:r>
              <a:rPr lang="ko-KR" altLang="en-US" sz="10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10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 V</a:t>
            </a:r>
            <a:r>
              <a:rPr lang="en-US" sz="1000" i="1"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0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+E )</a:t>
            </a:r>
          </a:p>
        </p:txBody>
      </p:sp>
    </p:spTree>
    <p:extLst>
      <p:ext uri="{BB962C8B-B14F-4D97-AF65-F5344CB8AC3E}">
        <p14:creationId xmlns:p14="http://schemas.microsoft.com/office/powerpoint/2010/main" val="2420020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F6E6-9337-6D41-849D-98E716CC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56" y="206375"/>
            <a:ext cx="3709394" cy="923330"/>
          </a:xfrm>
        </p:spPr>
        <p:txBody>
          <a:bodyPr/>
          <a:lstStyle/>
          <a:p>
            <a:r>
              <a:rPr lang="en-US" sz="2000" dirty="0"/>
              <a:t>25.1 All-Pairs Shortest Paths with Matrix Multiplication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D95F2-AD08-9344-9E26-601AB6711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968375"/>
            <a:ext cx="3810000" cy="754053"/>
          </a:xfrm>
        </p:spPr>
        <p:txBody>
          <a:bodyPr/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4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en-US" sz="14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(m)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 the minimum weight of any path from vertex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that contains at most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edges.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9C31E0-EDE1-FF4F-A603-C42DFA2D6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24" y="1446203"/>
            <a:ext cx="1445426" cy="4931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31D06D-F63E-694F-B161-86999E1FA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99" y="1939348"/>
            <a:ext cx="2533650" cy="6524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55B8DC-1EAE-474D-984F-E23DB0959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9644"/>
            <a:ext cx="4610100" cy="3998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584086F1-08C5-2543-9D06-3D93C84732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7650" y="2664248"/>
                <a:ext cx="4362450" cy="18466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shortest path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는</a:t>
                </a:r>
                <a14:m>
                  <m:oMath xmlns:m="http://schemas.openxmlformats.org/officeDocument/2006/math">
                    <m:r>
                      <a:rPr lang="ko-KR" altLang="en-US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최대 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ko-K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−1 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edges</m:t>
                    </m:r>
                    <m:r>
                      <a:rPr lang="en-US" altLang="ko-K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en-US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를 가지</m:t>
                    </m:r>
                    <m:r>
                      <a:rPr lang="ko-KR" alt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므로 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20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1200" i="1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sz="1200" i="1" kern="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(n-1)</a:t>
                </a:r>
                <a:endParaRPr lang="en-US" sz="120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584086F1-08C5-2543-9D06-3D93C8473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2664248"/>
                <a:ext cx="4362450" cy="184666"/>
              </a:xfrm>
              <a:prstGeom prst="rect">
                <a:avLst/>
              </a:prstGeom>
              <a:blipFill>
                <a:blip r:embed="rId5"/>
                <a:stretch>
                  <a:fillRect l="-2035" t="-26667" b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21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F6E6-9337-6D41-849D-98E716CC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56" y="206375"/>
            <a:ext cx="3729216" cy="615553"/>
          </a:xfrm>
        </p:spPr>
        <p:txBody>
          <a:bodyPr/>
          <a:lstStyle/>
          <a:p>
            <a:r>
              <a:rPr lang="en-US" sz="2000" dirty="0"/>
              <a:t>All-Pairs Shortest Paths with Matrix Multiplication : </a:t>
            </a:r>
            <a:r>
              <a:rPr lang="en-US" sz="2000" i="1" dirty="0"/>
              <a:t>O(n</a:t>
            </a:r>
            <a:r>
              <a:rPr lang="en-US" sz="2000" i="1" baseline="30000" dirty="0"/>
              <a:t>4</a:t>
            </a:r>
            <a:r>
              <a:rPr lang="en-US" sz="2000" i="1" dirty="0"/>
              <a:t>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AE3CC0-CDB4-E547-8DCF-068C0A7B74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CB648B-C39A-F546-9700-BE5CE3C1D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6223"/>
            <a:ext cx="2228850" cy="14431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6BACC7-47C1-DC47-BBEA-98A315132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2211204"/>
            <a:ext cx="2715039" cy="104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22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7302</TotalTime>
  <Words>722</Words>
  <Application>Microsoft Macintosh PowerPoint</Application>
  <PresentationFormat>Custom</PresentationFormat>
  <Paragraphs>98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Times New Roman</vt:lpstr>
      <vt:lpstr>Office Theme</vt:lpstr>
      <vt:lpstr>PowerPoint Presentation</vt:lpstr>
      <vt:lpstr>Weight Matrix representation</vt:lpstr>
      <vt:lpstr>All-Pairs Shortest Paths</vt:lpstr>
      <vt:lpstr>PowerPoint Presentation</vt:lpstr>
      <vt:lpstr>All-Pairs Shortest Paths</vt:lpstr>
      <vt:lpstr>PowerPoint Presentation</vt:lpstr>
      <vt:lpstr>PowerPoint Presentation</vt:lpstr>
      <vt:lpstr>25.1 All-Pairs Shortest Paths with Matrix Multiplication</vt:lpstr>
      <vt:lpstr>All-Pairs Shortest Paths with Matrix Multiplication : O(n4)</vt:lpstr>
      <vt:lpstr>All-Pairs Shortest Paths with Matrix Multiplication : O(n4)</vt:lpstr>
      <vt:lpstr>All-Pairs Shortest Paths with Matrix Multiplication : O(n4)</vt:lpstr>
      <vt:lpstr>All-Pairs Shortest Paths with Matrix Multiplication : O(n4)</vt:lpstr>
      <vt:lpstr>All-Pairs Shortest Paths with Matrix Multiplication : O(n4)</vt:lpstr>
      <vt:lpstr>All-Pairs Shortest Paths with Matrix Multiplication : O(n4)</vt:lpstr>
      <vt:lpstr>All-Pairs Shortest Paths with Matrix Multiplication : O(n4)</vt:lpstr>
      <vt:lpstr>All-Pairs Shortest Paths with Matrix Multiplication : O(n3log n)</vt:lpstr>
      <vt:lpstr>25.2 Floyd-Warshall algorithm</vt:lpstr>
      <vt:lpstr>Floyd-Warshall algorithm :O(n3)</vt:lpstr>
      <vt:lpstr>Floyd-Warshall algorithm k=0</vt:lpstr>
      <vt:lpstr>Floyd-Warshall algorithm k=1</vt:lpstr>
      <vt:lpstr>Floyd-Warshall algorithm k=2</vt:lpstr>
      <vt:lpstr>Floyd-Warshall algorithm k=3</vt:lpstr>
      <vt:lpstr>Floyd-Warshall algorithm k=4</vt:lpstr>
      <vt:lpstr>Floyd-Warshall algorithm k=5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Graph Algorithms</dc:title>
  <dc:creator>Jaehyun Park[3ex] CS 97SI Stanford University</dc:creator>
  <cp:keywords>()</cp:keywords>
  <cp:lastModifiedBy>(소프트웨어전공)임은진</cp:lastModifiedBy>
  <cp:revision>74</cp:revision>
  <dcterms:created xsi:type="dcterms:W3CDTF">2018-10-30T06:39:55Z</dcterms:created>
  <dcterms:modified xsi:type="dcterms:W3CDTF">2019-11-18T09:50:45Z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2015-06-29T00:00:00Z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2018-10-30T00:00:00Z</vt:filetime>
  </property>
</Properties>
</file>