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sldIdLst>
    <p:sldId id="303" r:id="rId2"/>
    <p:sldId id="304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306" r:id="rId16"/>
    <p:sldId id="293" r:id="rId17"/>
    <p:sldId id="294" r:id="rId18"/>
    <p:sldId id="307" r:id="rId19"/>
    <p:sldId id="296" r:id="rId20"/>
    <p:sldId id="308" r:id="rId21"/>
    <p:sldId id="298" r:id="rId22"/>
    <p:sldId id="299" r:id="rId23"/>
    <p:sldId id="300" r:id="rId24"/>
    <p:sldId id="301" r:id="rId25"/>
    <p:sldId id="309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8"/>
    <p:restoredTop sz="94656"/>
  </p:normalViewPr>
  <p:slideViewPr>
    <p:cSldViewPr>
      <p:cViewPr varScale="1">
        <p:scale>
          <a:sx n="107" d="100"/>
          <a:sy n="107" d="100"/>
        </p:scale>
        <p:origin x="20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5428C-B804-4834-AB7B-DB3061418425}" type="datetimeFigureOut">
              <a:rPr lang="ko-KR" altLang="en-US" smtClean="0"/>
              <a:t>2019. 3. 26.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CDC39-2F82-4975-8747-205665822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473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5517232"/>
            <a:ext cx="9144000" cy="1368152"/>
          </a:xfrm>
          <a:prstGeom prst="rect">
            <a:avLst/>
          </a:prstGeom>
          <a:solidFill>
            <a:srgbClr val="FC8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251520" y="5709740"/>
            <a:ext cx="8229600" cy="1031628"/>
          </a:xfrm>
        </p:spPr>
        <p:txBody>
          <a:bodyPr/>
          <a:lstStyle>
            <a:lvl1pPr algn="l">
              <a:defRPr sz="4400" b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11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 userDrawn="1"/>
        </p:nvGrpSpPr>
        <p:grpSpPr>
          <a:xfrm>
            <a:off x="5371176" y="1963501"/>
            <a:ext cx="3772823" cy="3553731"/>
            <a:chOff x="5371176" y="1963501"/>
            <a:chExt cx="3772823" cy="3553731"/>
          </a:xfrm>
        </p:grpSpPr>
        <p:pic>
          <p:nvPicPr>
            <p:cNvPr id="12" name="Picture 3"/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749" r="8333" b="19249"/>
            <a:stretch/>
          </p:blipFill>
          <p:spPr bwMode="auto">
            <a:xfrm>
              <a:off x="5371176" y="1963501"/>
              <a:ext cx="3772823" cy="3553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직사각형 12"/>
            <p:cNvSpPr/>
            <p:nvPr userDrawn="1"/>
          </p:nvSpPr>
          <p:spPr>
            <a:xfrm>
              <a:off x="7596336" y="1963501"/>
              <a:ext cx="1080120" cy="993616"/>
            </a:xfrm>
            <a:prstGeom prst="rect">
              <a:avLst/>
            </a:prstGeom>
            <a:noFill/>
            <a:ln w="57150">
              <a:gradFill flip="none" rotWithShape="1">
                <a:gsLst>
                  <a:gs pos="0">
                    <a:srgbClr val="F90F15"/>
                  </a:gs>
                  <a:gs pos="55000">
                    <a:srgbClr val="FC888B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 userDrawn="1"/>
          </p:nvSpPr>
          <p:spPr>
            <a:xfrm>
              <a:off x="5402746" y="4819650"/>
              <a:ext cx="648072" cy="572616"/>
            </a:xfrm>
            <a:prstGeom prst="rect">
              <a:avLst/>
            </a:prstGeom>
            <a:noFill/>
            <a:ln w="57150">
              <a:gradFill flip="none" rotWithShape="1">
                <a:gsLst>
                  <a:gs pos="0">
                    <a:srgbClr val="F90F15"/>
                  </a:gs>
                  <a:gs pos="55000">
                    <a:srgbClr val="FC888B"/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" r="12584" b="78836"/>
          <a:stretch/>
        </p:blipFill>
        <p:spPr bwMode="auto">
          <a:xfrm>
            <a:off x="210394" y="3941603"/>
            <a:ext cx="3929558" cy="1404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 userDrawn="1"/>
        </p:nvSpPr>
        <p:spPr>
          <a:xfrm>
            <a:off x="3275856" y="5013176"/>
            <a:ext cx="822970" cy="260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159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1199976" y="2348880"/>
            <a:ext cx="5100216" cy="1031628"/>
          </a:xfrm>
        </p:spPr>
        <p:txBody>
          <a:bodyPr/>
          <a:lstStyle>
            <a:lvl1pPr algn="l">
              <a:defRPr sz="4400" b="0">
                <a:solidFill>
                  <a:schemeClr val="accent5">
                    <a:lumMod val="50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11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50" y="6237312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t="24801" r="19532" b="9887"/>
          <a:stretch/>
        </p:blipFill>
        <p:spPr bwMode="auto">
          <a:xfrm>
            <a:off x="6643598" y="3822400"/>
            <a:ext cx="2500401" cy="30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6410941" y="3284984"/>
            <a:ext cx="465315" cy="496808"/>
          </a:xfrm>
          <a:prstGeom prst="rect">
            <a:avLst/>
          </a:prstGeom>
          <a:noFill/>
          <a:ln w="57150">
            <a:solidFill>
              <a:srgbClr val="ED19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7219875" y="1939423"/>
            <a:ext cx="303684" cy="303023"/>
          </a:xfrm>
          <a:prstGeom prst="rect">
            <a:avLst/>
          </a:prstGeom>
          <a:noFill/>
          <a:ln w="57150">
            <a:solidFill>
              <a:srgbClr val="BC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912341" y="2203146"/>
            <a:ext cx="5747891" cy="1328780"/>
          </a:xfrm>
          <a:prstGeom prst="rect">
            <a:avLst/>
          </a:prstGeom>
          <a:noFill/>
          <a:ln w="127000">
            <a:solidFill>
              <a:srgbClr val="BC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 userDrawn="1"/>
        </p:nvGrpSpPr>
        <p:grpSpPr>
          <a:xfrm>
            <a:off x="912341" y="1610891"/>
            <a:ext cx="4725559" cy="447607"/>
            <a:chOff x="1587302" y="1206947"/>
            <a:chExt cx="7737226" cy="565869"/>
          </a:xfrm>
        </p:grpSpPr>
        <p:pic>
          <p:nvPicPr>
            <p:cNvPr id="16" name="Picture 3"/>
            <p:cNvPicPr>
              <a:picLocks noChangeAspect="1" noChangeArrowheads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" t="7712" r="12584" b="83763"/>
            <a:stretch/>
          </p:blipFill>
          <p:spPr bwMode="auto">
            <a:xfrm>
              <a:off x="5394970" y="1206947"/>
              <a:ext cx="3929558" cy="565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3"/>
            <p:cNvPicPr>
              <a:picLocks noChangeAspect="1" noChangeArrowheads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" r="15164" b="92157"/>
            <a:stretch/>
          </p:blipFill>
          <p:spPr bwMode="auto">
            <a:xfrm>
              <a:off x="1587302" y="1231989"/>
              <a:ext cx="3813373" cy="520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직사각형 16"/>
          <p:cNvSpPr/>
          <p:nvPr userDrawn="1"/>
        </p:nvSpPr>
        <p:spPr>
          <a:xfrm>
            <a:off x="6848475" y="1609725"/>
            <a:ext cx="511902" cy="468119"/>
          </a:xfrm>
          <a:prstGeom prst="rect">
            <a:avLst/>
          </a:prstGeom>
          <a:noFill/>
          <a:ln w="57150">
            <a:solidFill>
              <a:srgbClr val="BC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491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620688"/>
            <a:ext cx="73448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Tahoma" pitchFamily="34" charset="0"/>
              </a:rPr>
              <a:t>각 절에서 다루는 내용</a:t>
            </a:r>
            <a:endParaRPr kumimoji="0"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  <a:cs typeface="Tahoma" pitchFamily="34" charset="0"/>
            </a:endParaRPr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BC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755576" y="1412776"/>
            <a:ext cx="7776864" cy="468052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000"/>
            </a:lvl1pPr>
            <a:lvl2pPr marL="542925" indent="-276225">
              <a:buClr>
                <a:schemeClr val="accent3">
                  <a:lumMod val="75000"/>
                </a:schemeClr>
              </a:buClr>
              <a:buFont typeface="나눔손글씨 펜" pitchFamily="66" charset="-127"/>
              <a:buChar char="→"/>
              <a:defRPr sz="1800">
                <a:latin typeface="나눔손글씨 펜" pitchFamily="66" charset="-127"/>
                <a:ea typeface="나눔손글씨 펜" pitchFamily="66" charset="-127"/>
              </a:defRPr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 둘째 수준</a:t>
            </a:r>
          </a:p>
        </p:txBody>
      </p:sp>
    </p:spTree>
    <p:extLst>
      <p:ext uri="{BB962C8B-B14F-4D97-AF65-F5344CB8AC3E}">
        <p14:creationId xmlns:p14="http://schemas.microsoft.com/office/powerpoint/2010/main" val="3448475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764704"/>
            <a:ext cx="233975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764704"/>
            <a:ext cx="2339752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764704"/>
            <a:ext cx="2339752" cy="0"/>
          </a:xfrm>
          <a:prstGeom prst="line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764704"/>
            <a:ext cx="2339752" cy="0"/>
          </a:xfrm>
          <a:prstGeom prst="line">
            <a:avLst/>
          </a:prstGeom>
          <a:ln w="762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688632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20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2084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764704"/>
            <a:ext cx="233975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764704"/>
            <a:ext cx="2339752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764704"/>
            <a:ext cx="2339752" cy="0"/>
          </a:xfrm>
          <a:prstGeom prst="line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764704"/>
            <a:ext cx="2339752" cy="0"/>
          </a:xfrm>
          <a:prstGeom prst="line">
            <a:avLst/>
          </a:prstGeom>
          <a:ln w="762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792088" cy="5688632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None/>
              <a:defRPr sz="1800" b="1">
                <a:solidFill>
                  <a:schemeClr val="accent3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1"/>
          </p:nvPr>
        </p:nvSpPr>
        <p:spPr>
          <a:xfrm>
            <a:off x="827584" y="908720"/>
            <a:ext cx="7992888" cy="5688632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None/>
              <a:defRPr sz="1600" b="0">
                <a:latin typeface="+mj-ea"/>
                <a:ea typeface="+mj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1608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308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2019. 3. 26.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33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0" r:id="rId6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</a:t>
            </a:r>
            <a:r>
              <a:rPr lang="ko-KR" altLang="en-US" smtClean="0"/>
              <a:t>장</a:t>
            </a:r>
            <a:r>
              <a:rPr lang="en-US" altLang="ko-KR" smtClean="0"/>
              <a:t>. </a:t>
            </a:r>
            <a:r>
              <a:rPr lang="ko-KR" altLang="en-US" smtClean="0"/>
              <a:t>특징 기술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15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6.4.2 </a:t>
            </a:r>
            <a:r>
              <a:rPr lang="ko-KR" altLang="en-US" dirty="0" smtClean="0"/>
              <a:t>지역 관계 기술자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LBP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LTP</a:t>
            </a:r>
            <a:r>
              <a:rPr lang="ko-KR" altLang="en-US" dirty="0" smtClean="0"/>
              <a:t>의 확장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조명 변환에 불변이나</a:t>
            </a:r>
            <a:r>
              <a:rPr lang="en-US" altLang="ko-KR" dirty="0" smtClean="0"/>
              <a:t>, 8</a:t>
            </a:r>
            <a:r>
              <a:rPr lang="ko-KR" altLang="en-US" dirty="0" smtClean="0"/>
              <a:t>이웃만 보면 스케일 변화에 대처 하지 못함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다양한 이웃을 이용한 스케일 불변 달성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/>
              <a:t>LBP</a:t>
            </a:r>
            <a:r>
              <a:rPr lang="ko-KR" altLang="en-US" dirty="0"/>
              <a:t>와 </a:t>
            </a:r>
            <a:r>
              <a:rPr lang="en-US" altLang="ko-KR" dirty="0"/>
              <a:t>LTP</a:t>
            </a:r>
            <a:r>
              <a:rPr lang="ko-KR" altLang="en-US" dirty="0"/>
              <a:t>의 </a:t>
            </a:r>
            <a:r>
              <a:rPr lang="ko-KR" altLang="en-US" dirty="0" smtClean="0"/>
              <a:t>응용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얼굴 검출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사람 검출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자연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영상에서 글자 추출 등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5507707" cy="208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12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6.5 </a:t>
            </a:r>
            <a:r>
              <a:rPr lang="ko-KR" altLang="en-US" dirty="0" smtClean="0"/>
              <a:t>주성분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고차원 벡터를 </a:t>
            </a:r>
            <a:r>
              <a:rPr lang="ko-KR" altLang="en-US" dirty="0" err="1" smtClean="0"/>
              <a:t>저차원으로</a:t>
            </a:r>
            <a:r>
              <a:rPr lang="ko-KR" altLang="en-US" dirty="0" smtClean="0"/>
              <a:t> 축소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정보 손실을 최소화하는 조건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Clr>
                <a:schemeClr val="accent6"/>
              </a:buClr>
              <a:buNone/>
            </a:pPr>
            <a:r>
              <a:rPr lang="en-US" altLang="ko-KR" sz="2800" dirty="0" smtClean="0">
                <a:solidFill>
                  <a:schemeClr val="accent3">
                    <a:lumMod val="75000"/>
                  </a:schemeClr>
                </a:solidFill>
                <a:latin typeface="나눔손글씨 펜 OTF" pitchFamily="66" charset="-127"/>
                <a:ea typeface="나눔손글씨 펜 OTF" pitchFamily="66" charset="-127"/>
              </a:rPr>
              <a:t>6.5.1 </a:t>
            </a:r>
            <a:r>
              <a:rPr lang="ko-KR" altLang="en-US" sz="2800" dirty="0">
                <a:solidFill>
                  <a:schemeClr val="accent3">
                    <a:lumMod val="75000"/>
                  </a:schemeClr>
                </a:solidFill>
                <a:latin typeface="나눔손글씨 펜 OTF" pitchFamily="66" charset="-127"/>
                <a:ea typeface="나눔손글씨 펜 OTF" pitchFamily="66" charset="-127"/>
              </a:rPr>
              <a:t>원리</a:t>
            </a:r>
            <a:endParaRPr lang="en-US" altLang="ko-KR" sz="2800" dirty="0">
              <a:solidFill>
                <a:schemeClr val="accent3">
                  <a:lumMod val="75000"/>
                </a:schemeClr>
              </a:solidFill>
              <a:latin typeface="나눔손글씨 펜 OTF" pitchFamily="66" charset="-127"/>
              <a:ea typeface="나눔손글씨 펜 OTF" pitchFamily="66" charset="-127"/>
            </a:endParaRPr>
          </a:p>
          <a:p>
            <a:pPr marL="0" indent="0">
              <a:buClr>
                <a:schemeClr val="accent6"/>
              </a:buClr>
              <a:buNone/>
            </a:pPr>
            <a:r>
              <a:rPr lang="en-US" altLang="ko-KR" sz="2800" dirty="0" smtClean="0">
                <a:solidFill>
                  <a:schemeClr val="accent3">
                    <a:lumMod val="75000"/>
                  </a:schemeClr>
                </a:solidFill>
                <a:latin typeface="나눔손글씨 펜 OTF" pitchFamily="66" charset="-127"/>
                <a:ea typeface="나눔손글씨 펜 OTF" pitchFamily="66" charset="-127"/>
              </a:rPr>
              <a:t>6.5.2 </a:t>
            </a:r>
            <a:r>
              <a:rPr lang="ko-KR" altLang="en-US" sz="2800" dirty="0">
                <a:solidFill>
                  <a:schemeClr val="accent3">
                    <a:lumMod val="75000"/>
                  </a:schemeClr>
                </a:solidFill>
                <a:latin typeface="나눔손글씨 펜 OTF" pitchFamily="66" charset="-127"/>
                <a:ea typeface="나눔손글씨 펜 OTF" pitchFamily="66" charset="-127"/>
              </a:rPr>
              <a:t>알고리즘</a:t>
            </a:r>
            <a:endParaRPr lang="en-US" altLang="ko-KR" sz="2800" dirty="0">
              <a:solidFill>
                <a:schemeClr val="accent3">
                  <a:lumMod val="75000"/>
                </a:schemeClr>
              </a:solidFill>
              <a:latin typeface="나눔손글씨 펜 OTF" pitchFamily="66" charset="-127"/>
              <a:ea typeface="나눔손글씨 펜 OTF" pitchFamily="66" charset="-127"/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26124"/>
            <a:ext cx="2445208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87824" y="2790220"/>
            <a:ext cx="431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차원을 줄여서 표현하는 방법이 있을까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2699792" y="2974886"/>
            <a:ext cx="28803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1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6.5.1 </a:t>
            </a:r>
            <a:r>
              <a:rPr lang="ko-KR" altLang="en-US" dirty="0" smtClean="0"/>
              <a:t>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원리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학습 집합 </a:t>
            </a:r>
            <a:r>
              <a:rPr lang="en-US" altLang="ko-KR" i="1" dirty="0" smtClean="0"/>
              <a:t>X</a:t>
            </a:r>
            <a:r>
              <a:rPr lang="en-US" altLang="ko-KR" dirty="0" smtClean="0"/>
              <a:t>={</a:t>
            </a:r>
            <a:r>
              <a:rPr lang="en-US" altLang="ko-KR" b="1" dirty="0" smtClean="0"/>
              <a:t>x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x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x</a:t>
            </a:r>
            <a:r>
              <a:rPr lang="en-US" altLang="ko-KR" baseline="-25000" dirty="0" smtClean="0"/>
              <a:t>3</a:t>
            </a:r>
            <a:r>
              <a:rPr lang="en-US" altLang="ko-KR" dirty="0" smtClean="0"/>
              <a:t>, …, </a:t>
            </a:r>
            <a:r>
              <a:rPr lang="en-US" altLang="ko-KR" b="1" dirty="0" err="1" smtClean="0"/>
              <a:t>x</a:t>
            </a:r>
            <a:r>
              <a:rPr lang="en-US" altLang="ko-KR" i="1" baseline="-25000" dirty="0" err="1" smtClean="0"/>
              <a:t>n</a:t>
            </a:r>
            <a:r>
              <a:rPr lang="en-US" altLang="ko-KR" dirty="0" smtClean="0"/>
              <a:t>}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변환 행렬 </a:t>
            </a:r>
            <a:r>
              <a:rPr lang="en-US" altLang="ko-KR" b="1" dirty="0" smtClean="0"/>
              <a:t>U</a:t>
            </a:r>
            <a:r>
              <a:rPr lang="ko-KR" altLang="en-US" dirty="0" smtClean="0"/>
              <a:t>를 추정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U</a:t>
            </a:r>
            <a:r>
              <a:rPr lang="ko-KR" altLang="en-US" dirty="0" smtClean="0"/>
              <a:t>는 </a:t>
            </a:r>
            <a:r>
              <a:rPr lang="en-US" altLang="ko-KR" i="1" dirty="0" smtClean="0"/>
              <a:t>d</a:t>
            </a:r>
            <a:r>
              <a:rPr lang="en-US" altLang="ko-KR" dirty="0" smtClean="0"/>
              <a:t>*</a:t>
            </a:r>
            <a:r>
              <a:rPr lang="en-US" altLang="ko-KR" i="1" dirty="0" smtClean="0"/>
              <a:t>D</a:t>
            </a:r>
            <a:r>
              <a:rPr lang="ko-KR" altLang="en-US" dirty="0" smtClean="0"/>
              <a:t>로서 </a:t>
            </a:r>
            <a:r>
              <a:rPr lang="en-US" altLang="ko-KR" i="1" dirty="0" smtClean="0"/>
              <a:t>D</a:t>
            </a:r>
            <a:r>
              <a:rPr lang="ko-KR" altLang="en-US" dirty="0" smtClean="0"/>
              <a:t>차원의 </a:t>
            </a:r>
            <a:r>
              <a:rPr lang="en-US" altLang="ko-KR" b="1" dirty="0" smtClean="0"/>
              <a:t>x</a:t>
            </a:r>
            <a:r>
              <a:rPr lang="ko-KR" altLang="en-US" dirty="0" smtClean="0"/>
              <a:t>를 </a:t>
            </a:r>
            <a:r>
              <a:rPr lang="en-US" altLang="ko-KR" i="1" dirty="0" smtClean="0"/>
              <a:t>d</a:t>
            </a:r>
            <a:r>
              <a:rPr lang="ko-KR" altLang="en-US" dirty="0" smtClean="0"/>
              <a:t>차원의 </a:t>
            </a:r>
            <a:r>
              <a:rPr lang="en-US" altLang="ko-KR" b="1" dirty="0" smtClean="0"/>
              <a:t>y</a:t>
            </a:r>
            <a:r>
              <a:rPr lang="ko-KR" altLang="en-US" dirty="0" smtClean="0"/>
              <a:t>로 변환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80" y="2181602"/>
            <a:ext cx="5184577" cy="50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58" y="3140968"/>
            <a:ext cx="4752528" cy="189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901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6.5.1 </a:t>
            </a:r>
            <a:r>
              <a:rPr lang="ko-KR" altLang="en-US" dirty="0" smtClean="0"/>
              <a:t>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차원 축소를 어떻게 표현하나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축 </a:t>
            </a:r>
            <a:r>
              <a:rPr lang="en-US" altLang="ko-KR" b="1" dirty="0" smtClean="0"/>
              <a:t>u</a:t>
            </a:r>
            <a:r>
              <a:rPr lang="ko-KR" altLang="en-US" dirty="0" smtClean="0"/>
              <a:t> 상으로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투영으로 표현</a:t>
            </a:r>
            <a:endParaRPr lang="en-US" altLang="ko-KR" dirty="0" smtClean="0"/>
          </a:p>
          <a:p>
            <a:pPr lvl="1"/>
            <a:r>
              <a:rPr lang="ko-KR" altLang="en-US" dirty="0"/>
              <a:t>그림 </a:t>
            </a:r>
            <a:r>
              <a:rPr lang="en-US" altLang="ko-KR" dirty="0"/>
              <a:t>6-22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차원을 </a:t>
            </a:r>
            <a:r>
              <a:rPr lang="en-US" altLang="ko-KR" dirty="0"/>
              <a:t>1</a:t>
            </a:r>
            <a:r>
              <a:rPr lang="ko-KR" altLang="en-US" dirty="0"/>
              <a:t>차원으로 축소하는 </a:t>
            </a:r>
            <a:r>
              <a:rPr lang="ko-KR" altLang="en-US" dirty="0" smtClean="0"/>
              <a:t>상황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정보 손실을 어떻게 표현하나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lvl="1"/>
            <a:r>
              <a:rPr lang="ko-KR" altLang="en-US" dirty="0" smtClean="0"/>
              <a:t>정보란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점들 사이의 거리나 상대적인 위치 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어느 것의 정보 손실이 최소인가</a:t>
            </a:r>
            <a:r>
              <a:rPr lang="en-US" altLang="ko-KR" dirty="0" smtClean="0"/>
              <a:t>?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직관적으로 판단하면 맨 오른쪽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17032"/>
            <a:ext cx="6629025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77352"/>
            <a:ext cx="1008112" cy="42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6.5.1 </a:t>
            </a:r>
            <a:r>
              <a:rPr lang="ko-KR" altLang="en-US" dirty="0" smtClean="0"/>
              <a:t>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PCA</a:t>
            </a:r>
            <a:r>
              <a:rPr lang="ko-KR" altLang="en-US" dirty="0" smtClean="0"/>
              <a:t>의 정보 손실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원래 공간에 퍼져 있는 정도를 변환된 공간이 얼마나 잘 유지하는지 측정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수치를 변환된 공간에서 </a:t>
            </a:r>
            <a:r>
              <a:rPr lang="ko-KR" altLang="en-US" dirty="0" smtClean="0">
                <a:solidFill>
                  <a:srgbClr val="0000FF"/>
                </a:solidFill>
              </a:rPr>
              <a:t>분산</a:t>
            </a:r>
            <a:r>
              <a:rPr lang="ko-KR" altLang="en-US" dirty="0" smtClean="0"/>
              <a:t>으로 측정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최적화 문제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그림 </a:t>
            </a:r>
            <a:r>
              <a:rPr lang="en-US" altLang="ko-KR" dirty="0" smtClean="0"/>
              <a:t>6-22</a:t>
            </a:r>
            <a:r>
              <a:rPr lang="ko-KR" altLang="en-US" dirty="0" smtClean="0"/>
              <a:t>에서 맨 오른쪽이 최적의 축인가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140968"/>
            <a:ext cx="6508253" cy="369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92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6.5.1 </a:t>
            </a:r>
            <a:r>
              <a:rPr lang="ko-KR" altLang="en-US" dirty="0" smtClean="0"/>
              <a:t>원리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7767861" cy="5760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24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6.5.2 </a:t>
            </a:r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최대화 문제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u</a:t>
            </a:r>
            <a:r>
              <a:rPr lang="ko-KR" altLang="en-US" dirty="0" smtClean="0"/>
              <a:t>가 단위 벡터라는 조건을 포함시키면</a:t>
            </a:r>
            <a:r>
              <a:rPr lang="en-US" altLang="ko-KR" dirty="0" smtClean="0"/>
              <a:t>,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28" y="1556792"/>
            <a:ext cx="6912767" cy="1105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653" y="2996952"/>
            <a:ext cx="6048672" cy="408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437112"/>
            <a:ext cx="7128792" cy="56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45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6.5.2 </a:t>
            </a:r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도함수를</a:t>
            </a:r>
            <a:r>
              <a:rPr lang="ko-KR" altLang="en-US" dirty="0" smtClean="0"/>
              <a:t> 구하고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도함수를</a:t>
            </a:r>
            <a:r>
              <a:rPr lang="en-US" altLang="ko-KR" dirty="0" smtClean="0"/>
              <a:t> 0</a:t>
            </a:r>
            <a:r>
              <a:rPr lang="ko-KR" altLang="en-US" dirty="0" smtClean="0"/>
              <a:t>으로 두고 정리하면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식 </a:t>
            </a:r>
            <a:r>
              <a:rPr lang="en-US" altLang="ko-KR" dirty="0" smtClean="0"/>
              <a:t>(6.39)</a:t>
            </a:r>
            <a:r>
              <a:rPr lang="ko-KR" altLang="en-US" dirty="0" smtClean="0"/>
              <a:t>의 의미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774" y="1573452"/>
            <a:ext cx="4135534" cy="2101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774" y="3780549"/>
            <a:ext cx="5239607" cy="49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52120" y="293619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b="1" dirty="0" smtClean="0">
                <a:solidFill>
                  <a:srgbClr val="0000FF"/>
                </a:solidFill>
                <a:latin typeface="맑은 고딕"/>
                <a:ea typeface="맑은 고딕"/>
              </a:rPr>
              <a:t>Σ</a:t>
            </a:r>
            <a:r>
              <a:rPr lang="ko-KR" altLang="en-US" dirty="0" smtClean="0">
                <a:latin typeface="맑은 고딕"/>
                <a:ea typeface="맑은 고딕"/>
              </a:rPr>
              <a:t>는 훈련 집합의 </a:t>
            </a:r>
            <a:r>
              <a:rPr lang="ko-KR" altLang="en-US" dirty="0" err="1" smtClean="0">
                <a:latin typeface="맑은 고딕"/>
                <a:ea typeface="맑은 고딕"/>
              </a:rPr>
              <a:t>공분산</a:t>
            </a:r>
            <a:r>
              <a:rPr lang="ko-KR" altLang="en-US" dirty="0" smtClean="0">
                <a:latin typeface="맑은 고딕"/>
                <a:ea typeface="맑은 고딕"/>
              </a:rPr>
              <a:t> 행렬</a:t>
            </a:r>
            <a:endParaRPr lang="ko-KR" altLang="en-US" dirty="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229200"/>
            <a:ext cx="785974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H="1">
            <a:off x="5467174" y="3259361"/>
            <a:ext cx="1901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96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6.5.2 </a:t>
            </a:r>
            <a:r>
              <a:rPr lang="ko-KR" altLang="en-US" dirty="0" smtClean="0"/>
              <a:t>알고리즘</a:t>
            </a:r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21246"/>
            <a:ext cx="6032613" cy="596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856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6.5.2 </a:t>
            </a:r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i="1" dirty="0" smtClean="0"/>
              <a:t>D </a:t>
            </a:r>
            <a:r>
              <a:rPr lang="ko-KR" altLang="en-US" dirty="0" smtClean="0"/>
              <a:t>차원을 </a:t>
            </a:r>
            <a:r>
              <a:rPr lang="en-US" altLang="ko-KR" i="1" dirty="0" smtClean="0"/>
              <a:t>d </a:t>
            </a:r>
            <a:r>
              <a:rPr lang="ko-KR" altLang="en-US" dirty="0" smtClean="0"/>
              <a:t>차원으로 축소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지금까지는 </a:t>
            </a:r>
            <a:r>
              <a:rPr lang="en-US" altLang="ko-KR" i="1" dirty="0" smtClean="0"/>
              <a:t>D </a:t>
            </a:r>
            <a:r>
              <a:rPr lang="ko-KR" altLang="en-US" dirty="0" smtClean="0"/>
              <a:t>차원을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차원으로 축소함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공분산</a:t>
            </a:r>
            <a:r>
              <a:rPr lang="ko-KR" altLang="en-US" dirty="0" smtClean="0"/>
              <a:t> 행렬 </a:t>
            </a:r>
            <a:r>
              <a:rPr lang="el-GR" altLang="ko-KR" b="1" dirty="0" smtClean="0"/>
              <a:t>Σ</a:t>
            </a:r>
            <a:r>
              <a:rPr lang="ko-KR" altLang="en-US" dirty="0" smtClean="0"/>
              <a:t>는 </a:t>
            </a:r>
            <a:r>
              <a:rPr lang="en-US" altLang="ko-KR" i="1" dirty="0" smtClean="0"/>
              <a:t>D </a:t>
            </a:r>
            <a:r>
              <a:rPr lang="en-US" altLang="ko-KR" dirty="0" smtClean="0"/>
              <a:t>*</a:t>
            </a:r>
            <a:r>
              <a:rPr lang="en-US" altLang="ko-KR" i="1" dirty="0" smtClean="0"/>
              <a:t>D </a:t>
            </a:r>
            <a:r>
              <a:rPr lang="ko-KR" altLang="en-US" dirty="0" smtClean="0"/>
              <a:t>이므로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D </a:t>
            </a:r>
            <a:r>
              <a:rPr lang="ko-KR" altLang="en-US" dirty="0" smtClean="0"/>
              <a:t>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고유</a:t>
            </a:r>
            <a:r>
              <a:rPr lang="en-US" altLang="ko-KR" dirty="0" smtClean="0"/>
              <a:t> </a:t>
            </a:r>
            <a:r>
              <a:rPr lang="ko-KR" altLang="en-US" dirty="0" smtClean="0"/>
              <a:t>벡터가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이들은 서로 수직인 단위 벡터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en-US" altLang="ko-KR" b="1" dirty="0" err="1" smtClean="0"/>
              <a:t>u</a:t>
            </a:r>
            <a:r>
              <a:rPr lang="en-US" altLang="ko-KR" i="1" baseline="-25000" dirty="0" err="1" smtClean="0"/>
              <a:t>i</a:t>
            </a:r>
            <a:r>
              <a:rPr lang="en-US" altLang="ko-KR" b="1" dirty="0" err="1" smtClean="0"/>
              <a:t>u</a:t>
            </a:r>
            <a:r>
              <a:rPr lang="en-US" altLang="ko-KR" i="1" baseline="-25000" dirty="0" err="1" smtClean="0"/>
              <a:t>i</a:t>
            </a:r>
            <a:r>
              <a:rPr lang="en-US" altLang="ko-KR" dirty="0" smtClean="0"/>
              <a:t>=1</a:t>
            </a:r>
            <a:r>
              <a:rPr lang="ko-KR" altLang="en-US" dirty="0" smtClean="0"/>
              <a:t>이고 </a:t>
            </a:r>
            <a:r>
              <a:rPr lang="en-US" altLang="ko-KR" b="1" dirty="0" err="1" smtClean="0"/>
              <a:t>u</a:t>
            </a:r>
            <a:r>
              <a:rPr lang="en-US" altLang="ko-KR" i="1" baseline="-25000" dirty="0" err="1" smtClean="0"/>
              <a:t>i</a:t>
            </a:r>
            <a:r>
              <a:rPr lang="en-US" altLang="ko-KR" b="1" dirty="0" err="1" smtClean="0"/>
              <a:t>u</a:t>
            </a:r>
            <a:r>
              <a:rPr lang="en-US" altLang="ko-KR" i="1" baseline="-25000" dirty="0" err="1" smtClean="0"/>
              <a:t>j</a:t>
            </a:r>
            <a:r>
              <a:rPr lang="en-US" altLang="ko-KR" dirty="0" smtClean="0"/>
              <a:t>=0, </a:t>
            </a:r>
            <a:r>
              <a:rPr lang="en-US" altLang="ko-KR" i="1" dirty="0" err="1" smtClean="0"/>
              <a:t>i</a:t>
            </a:r>
            <a:r>
              <a:rPr lang="en-US" altLang="ko-KR" dirty="0" err="1" smtClean="0">
                <a:latin typeface="맑은 고딕"/>
                <a:ea typeface="맑은 고딕"/>
              </a:rPr>
              <a:t>≠</a:t>
            </a:r>
            <a:r>
              <a:rPr lang="en-US" altLang="ko-KR" i="1" dirty="0" err="1" smtClean="0">
                <a:latin typeface="맑은 고딕"/>
                <a:ea typeface="맑은 고딕"/>
              </a:rPr>
              <a:t>j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lvl="1"/>
            <a:r>
              <a:rPr lang="ko-KR" altLang="en-US" dirty="0" err="1" smtClean="0"/>
              <a:t>고유값이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큰 순서대로 상위 </a:t>
            </a:r>
            <a:r>
              <a:rPr lang="en-US" altLang="ko-KR" i="1" dirty="0" smtClean="0"/>
              <a:t>d </a:t>
            </a:r>
            <a:r>
              <a:rPr lang="ko-KR" altLang="en-US" dirty="0" smtClean="0"/>
              <a:t>개의 고유 벡터 </a:t>
            </a:r>
            <a:r>
              <a:rPr lang="en-US" altLang="ko-KR" b="1" dirty="0" smtClean="0"/>
              <a:t>u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u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, …, </a:t>
            </a:r>
            <a:r>
              <a:rPr lang="en-US" altLang="ko-KR" b="1" dirty="0" err="1" smtClean="0"/>
              <a:t>u</a:t>
            </a:r>
            <a:r>
              <a:rPr lang="en-US" altLang="ko-KR" i="1" baseline="-25000" dirty="0" err="1" smtClean="0"/>
              <a:t>d</a:t>
            </a:r>
            <a:r>
              <a:rPr lang="ko-KR" altLang="en-US" dirty="0" smtClean="0"/>
              <a:t>를 선택하고 식 </a:t>
            </a:r>
            <a:r>
              <a:rPr lang="en-US" altLang="ko-KR" dirty="0" smtClean="0"/>
              <a:t>(6.40)</a:t>
            </a:r>
            <a:r>
              <a:rPr lang="ko-KR" altLang="en-US" dirty="0" smtClean="0"/>
              <a:t>에 배치  </a:t>
            </a:r>
            <a:r>
              <a:rPr lang="en-US" altLang="ko-KR" dirty="0" smtClean="0"/>
              <a:t>(</a:t>
            </a:r>
            <a:r>
              <a:rPr lang="en-US" altLang="ko-KR" b="1" dirty="0" smtClean="0"/>
              <a:t>U</a:t>
            </a:r>
            <a:r>
              <a:rPr lang="ko-KR" altLang="en-US" dirty="0" smtClean="0"/>
              <a:t>는 </a:t>
            </a:r>
            <a:r>
              <a:rPr lang="en-US" altLang="ko-KR" i="1" dirty="0" smtClean="0"/>
              <a:t>d </a:t>
            </a:r>
            <a:r>
              <a:rPr lang="en-US" altLang="ko-KR" dirty="0" smtClean="0"/>
              <a:t>*</a:t>
            </a:r>
            <a:r>
              <a:rPr lang="en-US" altLang="ko-KR" i="1" dirty="0" smtClean="0"/>
              <a:t>D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U</a:t>
            </a:r>
            <a:r>
              <a:rPr lang="ko-KR" altLang="en-US" dirty="0" smtClean="0"/>
              <a:t>를 이용한 차원 축소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079" y="3140968"/>
            <a:ext cx="463867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661248"/>
            <a:ext cx="4667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980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특징 기술자의 조건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관심점을</a:t>
            </a:r>
            <a:r>
              <a:rPr lang="ko-KR" altLang="en-US" dirty="0" smtClean="0"/>
              <a:t> 위한 기술자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영역 기술자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텍스쳐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주성분 분석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얼굴 인식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고유 얼굴</a:t>
            </a:r>
            <a:endParaRPr lang="ko-KR" altLang="en-US" dirty="0"/>
          </a:p>
        </p:txBody>
      </p:sp>
      <p:sp>
        <p:nvSpPr>
          <p:cNvPr id="3" name="텍스트 개체 틀 1"/>
          <p:cNvSpPr txBox="1">
            <a:spLocks/>
          </p:cNvSpPr>
          <p:nvPr/>
        </p:nvSpPr>
        <p:spPr bwMode="auto">
          <a:xfrm>
            <a:off x="683568" y="1412776"/>
            <a:ext cx="7776864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나눔손글씨 펜" pitchFamily="66" charset="-127"/>
              <a:buChar char="→"/>
              <a:defRPr sz="1800" kern="1200">
                <a:solidFill>
                  <a:schemeClr val="tx1"/>
                </a:solidFill>
                <a:latin typeface="나눔손글씨 펜" pitchFamily="66" charset="-127"/>
                <a:ea typeface="나눔손글씨 펜" pitchFamily="66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>
              <a:latin typeface="나눔손글씨 펜 OTF" pitchFamily="66" charset="-127"/>
              <a:ea typeface="나눔손글씨 펜 OTF" pitchFamily="66" charset="-127"/>
            </a:endParaRPr>
          </a:p>
          <a:p>
            <a:pPr lvl="1"/>
            <a:r>
              <a:rPr lang="ko-KR" altLang="en-US" dirty="0" smtClean="0">
                <a:solidFill>
                  <a:schemeClr val="tx2"/>
                </a:solidFill>
                <a:latin typeface="나눔손글씨 펜 OTF" pitchFamily="66" charset="-127"/>
                <a:ea typeface="나눔손글씨 펜 OTF" pitchFamily="66" charset="-127"/>
              </a:rPr>
              <a:t>특징 기술에 관한 기본 원리를 살펴본다</a:t>
            </a:r>
            <a:r>
              <a:rPr lang="en-US" altLang="ko-KR" dirty="0" smtClean="0">
                <a:solidFill>
                  <a:schemeClr val="tx2"/>
                </a:solidFill>
                <a:latin typeface="나눔손글씨 펜 OTF" pitchFamily="66" charset="-127"/>
                <a:ea typeface="나눔손글씨 펜 OTF" pitchFamily="66" charset="-127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solidFill>
                <a:schemeClr val="tx2"/>
              </a:solidFill>
              <a:latin typeface="나눔손글씨 펜 OTF" pitchFamily="66" charset="-127"/>
              <a:ea typeface="나눔손글씨 펜 OTF" pitchFamily="66" charset="-127"/>
            </a:endParaRPr>
          </a:p>
          <a:p>
            <a:pPr marL="0" indent="0">
              <a:buNone/>
            </a:pPr>
            <a:endParaRPr lang="en-US" altLang="ko-KR" sz="600" dirty="0" smtClean="0">
              <a:solidFill>
                <a:schemeClr val="tx2"/>
              </a:solidFill>
              <a:latin typeface="나눔손글씨 펜 OTF" pitchFamily="66" charset="-127"/>
              <a:ea typeface="나눔손글씨 펜 OTF" pitchFamily="66" charset="-127"/>
            </a:endParaRPr>
          </a:p>
          <a:p>
            <a:pPr lvl="1"/>
            <a:r>
              <a:rPr lang="en-US" altLang="ko-KR" dirty="0" smtClean="0">
                <a:solidFill>
                  <a:schemeClr val="tx2"/>
                </a:solidFill>
                <a:latin typeface="나눔손글씨 펜 OTF" pitchFamily="66" charset="-127"/>
                <a:ea typeface="나눔손글씨 펜 OTF" pitchFamily="66" charset="-127"/>
              </a:rPr>
              <a:t>4</a:t>
            </a:r>
            <a:r>
              <a:rPr lang="ko-KR" altLang="en-US" dirty="0" smtClean="0">
                <a:solidFill>
                  <a:schemeClr val="tx2"/>
                </a:solidFill>
                <a:latin typeface="나눔손글씨 펜 OTF" pitchFamily="66" charset="-127"/>
                <a:ea typeface="나눔손글씨 펜 OTF" pitchFamily="66" charset="-127"/>
              </a:rPr>
              <a:t>장에서 구한 </a:t>
            </a:r>
            <a:r>
              <a:rPr lang="ko-KR" altLang="en-US" dirty="0" err="1" smtClean="0">
                <a:solidFill>
                  <a:schemeClr val="tx2"/>
                </a:solidFill>
                <a:latin typeface="나눔손글씨 펜 OTF" pitchFamily="66" charset="-127"/>
                <a:ea typeface="나눔손글씨 펜 OTF" pitchFamily="66" charset="-127"/>
              </a:rPr>
              <a:t>관심점에서</a:t>
            </a:r>
            <a:r>
              <a:rPr lang="ko-KR" altLang="en-US" dirty="0" smtClean="0">
                <a:solidFill>
                  <a:schemeClr val="tx2"/>
                </a:solidFill>
                <a:latin typeface="나눔손글씨 펜 OTF" pitchFamily="66" charset="-127"/>
                <a:ea typeface="나눔손글씨 펜 OTF" pitchFamily="66" charset="-127"/>
              </a:rPr>
              <a:t> 기술자를 추출하는 방법을 설명한다</a:t>
            </a:r>
            <a:r>
              <a:rPr lang="en-US" altLang="ko-KR" dirty="0" smtClean="0">
                <a:solidFill>
                  <a:schemeClr val="tx2"/>
                </a:solidFill>
                <a:latin typeface="나눔손글씨 펜 OTF" pitchFamily="66" charset="-127"/>
                <a:ea typeface="나눔손글씨 펜 OTF" pitchFamily="66" charset="-127"/>
              </a:rPr>
              <a:t>.</a:t>
            </a:r>
          </a:p>
          <a:p>
            <a:pPr marL="0" indent="0">
              <a:buNone/>
            </a:pPr>
            <a:endParaRPr lang="en-US" altLang="ko-KR" sz="1400" dirty="0" smtClean="0">
              <a:solidFill>
                <a:schemeClr val="tx2"/>
              </a:solidFill>
              <a:latin typeface="나눔손글씨 펜 OTF" pitchFamily="66" charset="-127"/>
              <a:ea typeface="나눔손글씨 펜 OTF" pitchFamily="66" charset="-127"/>
            </a:endParaRPr>
          </a:p>
          <a:p>
            <a:pPr marL="0" indent="0">
              <a:buNone/>
            </a:pPr>
            <a:endParaRPr lang="en-US" altLang="ko-KR" sz="500" dirty="0" smtClean="0">
              <a:solidFill>
                <a:schemeClr val="tx2"/>
              </a:solidFill>
              <a:latin typeface="나눔손글씨 펜 OTF" pitchFamily="66" charset="-127"/>
              <a:ea typeface="나눔손글씨 펜 OTF" pitchFamily="66" charset="-127"/>
            </a:endParaRPr>
          </a:p>
          <a:p>
            <a:pPr lvl="1"/>
            <a:r>
              <a:rPr lang="en-US" altLang="ko-KR" dirty="0" smtClean="0">
                <a:solidFill>
                  <a:schemeClr val="tx2"/>
                </a:solidFill>
                <a:latin typeface="나눔손글씨 펜 OTF" pitchFamily="66" charset="-127"/>
                <a:ea typeface="나눔손글씨 펜 OTF" pitchFamily="66" charset="-127"/>
              </a:rPr>
              <a:t>5</a:t>
            </a:r>
            <a:r>
              <a:rPr lang="ko-KR" altLang="en-US" dirty="0" smtClean="0">
                <a:solidFill>
                  <a:schemeClr val="tx2"/>
                </a:solidFill>
                <a:latin typeface="나눔손글씨 펜 OTF" pitchFamily="66" charset="-127"/>
                <a:ea typeface="나눔손글씨 펜 OTF" pitchFamily="66" charset="-127"/>
              </a:rPr>
              <a:t>장에서 구한 영역에서 기술자를 추출하는 방법을 설명한다</a:t>
            </a:r>
            <a:r>
              <a:rPr lang="en-US" altLang="ko-KR" dirty="0" smtClean="0">
                <a:solidFill>
                  <a:schemeClr val="tx2"/>
                </a:solidFill>
                <a:latin typeface="나눔손글씨 펜 OTF" pitchFamily="66" charset="-127"/>
                <a:ea typeface="나눔손글씨 펜 OTF" pitchFamily="66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 smtClean="0">
              <a:solidFill>
                <a:schemeClr val="tx2"/>
              </a:solidFill>
              <a:latin typeface="나눔손글씨 펜 OTF" pitchFamily="66" charset="-127"/>
              <a:ea typeface="나눔손글씨 펜 OTF" pitchFamily="66" charset="-127"/>
            </a:endParaRPr>
          </a:p>
          <a:p>
            <a:pPr marL="0" indent="0">
              <a:buNone/>
            </a:pPr>
            <a:endParaRPr lang="en-US" altLang="ko-KR" sz="700" dirty="0" smtClean="0">
              <a:solidFill>
                <a:schemeClr val="tx2"/>
              </a:solidFill>
              <a:latin typeface="나눔손글씨 펜 OTF" pitchFamily="66" charset="-127"/>
              <a:ea typeface="나눔손글씨 펜 OTF" pitchFamily="66" charset="-127"/>
            </a:endParaRPr>
          </a:p>
          <a:p>
            <a:pPr lvl="1"/>
            <a:r>
              <a:rPr lang="ko-KR" altLang="en-US" dirty="0" err="1" smtClean="0">
                <a:solidFill>
                  <a:schemeClr val="tx2"/>
                </a:solidFill>
                <a:latin typeface="나눔손글씨 펜 OTF" pitchFamily="66" charset="-127"/>
                <a:ea typeface="나눔손글씨 펜 OTF" pitchFamily="66" charset="-127"/>
              </a:rPr>
              <a:t>텍스쳐</a:t>
            </a:r>
            <a:r>
              <a:rPr lang="ko-KR" altLang="en-US" dirty="0" smtClean="0">
                <a:solidFill>
                  <a:schemeClr val="tx2"/>
                </a:solidFill>
                <a:latin typeface="나눔손글씨 펜 OTF" pitchFamily="66" charset="-127"/>
                <a:ea typeface="나눔손글씨 펜 OTF" pitchFamily="66" charset="-127"/>
              </a:rPr>
              <a:t> 특징을 추출하는 기법을 설명한다</a:t>
            </a:r>
            <a:r>
              <a:rPr lang="en-US" altLang="ko-KR" dirty="0" smtClean="0">
                <a:solidFill>
                  <a:schemeClr val="tx2"/>
                </a:solidFill>
                <a:latin typeface="나눔손글씨 펜 OTF" pitchFamily="66" charset="-127"/>
                <a:ea typeface="나눔손글씨 펜 OTF" pitchFamily="66" charset="-127"/>
              </a:rPr>
              <a:t>.</a:t>
            </a:r>
          </a:p>
          <a:p>
            <a:pPr marL="0" indent="0">
              <a:buNone/>
            </a:pPr>
            <a:endParaRPr lang="en-US" altLang="ko-KR" sz="1200" dirty="0" smtClean="0">
              <a:solidFill>
                <a:schemeClr val="tx2"/>
              </a:solidFill>
              <a:latin typeface="나눔손글씨 펜 OTF" pitchFamily="66" charset="-127"/>
              <a:ea typeface="나눔손글씨 펜 OTF" pitchFamily="66" charset="-127"/>
            </a:endParaRPr>
          </a:p>
          <a:p>
            <a:pPr marL="0" indent="0">
              <a:buNone/>
            </a:pPr>
            <a:endParaRPr lang="en-US" altLang="ko-KR" sz="900" dirty="0" smtClean="0">
              <a:solidFill>
                <a:schemeClr val="tx2"/>
              </a:solidFill>
              <a:latin typeface="나눔손글씨 펜 OTF" pitchFamily="66" charset="-127"/>
              <a:ea typeface="나눔손글씨 펜 OTF" pitchFamily="66" charset="-127"/>
            </a:endParaRPr>
          </a:p>
          <a:p>
            <a:pPr lvl="1"/>
            <a:r>
              <a:rPr lang="ko-KR" altLang="en-US" dirty="0" smtClean="0">
                <a:solidFill>
                  <a:schemeClr val="tx2"/>
                </a:solidFill>
                <a:latin typeface="나눔손글씨 펜 OTF" pitchFamily="66" charset="-127"/>
                <a:ea typeface="나눔손글씨 펜 OTF" pitchFamily="66" charset="-127"/>
              </a:rPr>
              <a:t>주성분 분석 기법의 원리와 알고리즘을 설명한다</a:t>
            </a:r>
            <a:r>
              <a:rPr lang="en-US" altLang="ko-KR" dirty="0" smtClean="0">
                <a:solidFill>
                  <a:schemeClr val="tx2"/>
                </a:solidFill>
                <a:latin typeface="나눔손글씨 펜 OTF" pitchFamily="66" charset="-127"/>
                <a:ea typeface="나눔손글씨 펜 OTF" pitchFamily="66" charset="-127"/>
              </a:rPr>
              <a:t>.</a:t>
            </a:r>
          </a:p>
          <a:p>
            <a:pPr lvl="1"/>
            <a:endParaRPr lang="en-US" altLang="ko-KR" sz="2000" dirty="0">
              <a:solidFill>
                <a:schemeClr val="tx2"/>
              </a:solidFill>
              <a:latin typeface="나눔손글씨 펜 OTF" pitchFamily="66" charset="-127"/>
              <a:ea typeface="나눔손글씨 펜 OTF" pitchFamily="66" charset="-127"/>
            </a:endParaRPr>
          </a:p>
          <a:p>
            <a:pPr lvl="1"/>
            <a:r>
              <a:rPr lang="ko-KR" altLang="en-US" dirty="0" smtClean="0">
                <a:solidFill>
                  <a:schemeClr val="tx2"/>
                </a:solidFill>
                <a:latin typeface="나눔손글씨 펜 OTF" pitchFamily="66" charset="-127"/>
                <a:ea typeface="나눔손글씨 펜 OTF" pitchFamily="66" charset="-127"/>
              </a:rPr>
              <a:t>주성분 분석을 이용한 얼굴 인식을 설명한다</a:t>
            </a:r>
            <a:r>
              <a:rPr lang="en-US" altLang="ko-KR" dirty="0" smtClean="0">
                <a:solidFill>
                  <a:schemeClr val="tx2"/>
                </a:solidFill>
                <a:latin typeface="나눔손글씨 펜 OTF" pitchFamily="66" charset="-127"/>
                <a:ea typeface="나눔손글씨 펜 OTF" pitchFamily="66" charset="-127"/>
              </a:rPr>
              <a:t>.</a:t>
            </a:r>
            <a:endParaRPr lang="ko-KR" altLang="en-US" dirty="0" smtClean="0">
              <a:solidFill>
                <a:schemeClr val="tx2"/>
              </a:solidFill>
              <a:latin typeface="나눔손글씨 펜 OTF" pitchFamily="66" charset="-127"/>
              <a:ea typeface="나눔손글씨 펜 OTF" pitchFamily="66" charset="-127"/>
            </a:endParaRPr>
          </a:p>
          <a:p>
            <a:endParaRPr lang="en-US" altLang="ko-KR" dirty="0" smtClean="0">
              <a:solidFill>
                <a:schemeClr val="tx2"/>
              </a:solidFill>
              <a:latin typeface="나눔손글씨 펜 OTF" pitchFamily="66" charset="-127"/>
              <a:ea typeface="나눔손글씨 펜 OTF" pitchFamily="66" charset="-127"/>
            </a:endParaRPr>
          </a:p>
          <a:p>
            <a:endParaRPr lang="en-US" altLang="ko-KR" dirty="0" smtClean="0">
              <a:latin typeface="나눔손글씨 펜 OTF" pitchFamily="66" charset="-127"/>
              <a:ea typeface="나눔손글씨 펜 OTF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6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6.5.2 </a:t>
            </a:r>
            <a:r>
              <a:rPr lang="ko-KR" altLang="en-US" dirty="0" smtClean="0"/>
              <a:t>알고리즘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747712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437112"/>
            <a:ext cx="760095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9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6.6 </a:t>
            </a:r>
            <a:r>
              <a:rPr lang="ko-KR" altLang="en-US" dirty="0" smtClean="0"/>
              <a:t>얼굴 인식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고유 얼굴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컴퓨터 비전에서</a:t>
            </a:r>
            <a:r>
              <a:rPr lang="en-US" altLang="ko-KR" dirty="0" smtClean="0"/>
              <a:t> PCA</a:t>
            </a:r>
            <a:r>
              <a:rPr lang="ko-KR" altLang="en-US" dirty="0" smtClean="0"/>
              <a:t>의 용용 사례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기술자 추출</a:t>
            </a:r>
            <a:r>
              <a:rPr lang="en-US" altLang="ko-KR" dirty="0" smtClean="0"/>
              <a:t>: PCA-SIFT, GLOH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가장 혁신적인 응용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얼굴 인식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평균 얼굴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068960"/>
            <a:ext cx="59340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21088"/>
            <a:ext cx="730240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01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6.6 </a:t>
            </a:r>
            <a:r>
              <a:rPr lang="ko-KR" altLang="en-US" dirty="0" smtClean="0"/>
              <a:t>얼굴 인식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고유 얼굴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얼굴 영상에 </a:t>
            </a:r>
            <a:r>
              <a:rPr lang="en-US" altLang="ko-KR" dirty="0" smtClean="0"/>
              <a:t>PCA</a:t>
            </a:r>
            <a:r>
              <a:rPr lang="ko-KR" altLang="en-US" dirty="0" smtClean="0"/>
              <a:t>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영상 </a:t>
            </a:r>
            <a:r>
              <a:rPr lang="en-US" altLang="ko-KR" i="1" dirty="0" smtClean="0"/>
              <a:t>f</a:t>
            </a:r>
            <a:r>
              <a:rPr lang="en-US" altLang="ko-KR" i="1" baseline="-25000" dirty="0" smtClean="0"/>
              <a:t>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벡터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형태로 변환 </a:t>
            </a:r>
            <a:r>
              <a:rPr lang="en-US" altLang="ko-KR" dirty="0" smtClean="0"/>
              <a:t>(</a:t>
            </a:r>
            <a:r>
              <a:rPr lang="ko-KR" altLang="en-US" dirty="0" smtClean="0"/>
              <a:t>벡터의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차원 </a:t>
            </a:r>
            <a:r>
              <a:rPr lang="en-US" altLang="ko-KR" i="1" dirty="0" smtClean="0"/>
              <a:t>D</a:t>
            </a:r>
            <a:r>
              <a:rPr lang="en-US" altLang="ko-KR" dirty="0" smtClean="0"/>
              <a:t>=</a:t>
            </a:r>
            <a:r>
              <a:rPr lang="en-US" altLang="ko-KR" i="1" dirty="0" smtClean="0"/>
              <a:t>MN</a:t>
            </a:r>
            <a:r>
              <a:rPr lang="en-US" altLang="ko-KR" dirty="0" smtClean="0"/>
              <a:t>): </a:t>
            </a:r>
            <a:r>
              <a:rPr lang="ko-KR" altLang="en-US" dirty="0" smtClean="0"/>
              <a:t>행 우선으로 재배치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i="1" dirty="0" smtClean="0"/>
              <a:t>n</a:t>
            </a:r>
            <a:r>
              <a:rPr lang="ko-KR" altLang="en-US" dirty="0" smtClean="0"/>
              <a:t>개의 얼굴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영상으로 구성된 학습 집합 </a:t>
            </a:r>
            <a:r>
              <a:rPr lang="en-US" altLang="ko-KR" i="1" dirty="0" smtClean="0"/>
              <a:t>X</a:t>
            </a:r>
            <a:r>
              <a:rPr lang="en-US" altLang="ko-KR" dirty="0" smtClean="0"/>
              <a:t>={</a:t>
            </a:r>
            <a:r>
              <a:rPr lang="en-US" altLang="ko-KR" b="1" dirty="0" smtClean="0"/>
              <a:t>x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x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, …, </a:t>
            </a:r>
            <a:r>
              <a:rPr lang="en-US" altLang="ko-KR" b="1" dirty="0" err="1" smtClean="0"/>
              <a:t>x</a:t>
            </a:r>
            <a:r>
              <a:rPr lang="en-US" altLang="ko-KR" i="1" baseline="-25000" dirty="0" err="1" smtClean="0"/>
              <a:t>n</a:t>
            </a:r>
            <a:r>
              <a:rPr lang="en-US" altLang="ko-KR" dirty="0" smtClean="0"/>
              <a:t>}</a:t>
            </a:r>
            <a:r>
              <a:rPr lang="ko-KR" altLang="en-US" dirty="0" smtClean="0"/>
              <a:t>을 입력으로 </a:t>
            </a:r>
            <a:r>
              <a:rPr lang="en-US" altLang="ko-KR" dirty="0" smtClean="0"/>
              <a:t>5</a:t>
            </a:r>
            <a:r>
              <a:rPr lang="ko-KR" altLang="en-US" dirty="0" smtClean="0"/>
              <a:t>절의 </a:t>
            </a:r>
            <a:r>
              <a:rPr lang="en-US" altLang="ko-KR" dirty="0" smtClean="0"/>
              <a:t>PCA</a:t>
            </a:r>
            <a:r>
              <a:rPr lang="ko-KR" altLang="en-US" dirty="0" smtClean="0"/>
              <a:t>를 적용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이렇게 얻은 고유 벡터 </a:t>
            </a:r>
            <a:r>
              <a:rPr lang="en-US" altLang="ko-KR" b="1" dirty="0"/>
              <a:t>u</a:t>
            </a:r>
            <a:r>
              <a:rPr lang="en-US" altLang="ko-KR" baseline="-25000" dirty="0"/>
              <a:t>1</a:t>
            </a:r>
            <a:r>
              <a:rPr lang="en-US" altLang="ko-KR" dirty="0"/>
              <a:t>, </a:t>
            </a:r>
            <a:r>
              <a:rPr lang="en-US" altLang="ko-KR" b="1" dirty="0"/>
              <a:t>u</a:t>
            </a:r>
            <a:r>
              <a:rPr lang="en-US" altLang="ko-KR" baseline="-25000" dirty="0"/>
              <a:t>2</a:t>
            </a:r>
            <a:r>
              <a:rPr lang="en-US" altLang="ko-KR" dirty="0"/>
              <a:t>, …, </a:t>
            </a:r>
            <a:r>
              <a:rPr lang="en-US" altLang="ko-KR" b="1" dirty="0" err="1" smtClean="0"/>
              <a:t>u</a:t>
            </a:r>
            <a:r>
              <a:rPr lang="en-US" altLang="ko-KR" i="1" baseline="-25000" dirty="0" err="1" smtClean="0"/>
              <a:t>d</a:t>
            </a:r>
            <a:r>
              <a:rPr lang="ko-KR" altLang="en-US" dirty="0" smtClean="0"/>
              <a:t>를 고유 얼굴이라 부름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이들에 </a:t>
            </a:r>
            <a:r>
              <a:rPr lang="en-US" altLang="ko-KR" dirty="0" smtClean="0"/>
              <a:t>(6.43)</a:t>
            </a:r>
            <a:r>
              <a:rPr lang="ko-KR" altLang="en-US" dirty="0" smtClean="0"/>
              <a:t>을 역으로 적용하여 영상 형태로 바꾸면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6.25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r>
              <a:rPr lang="ko-KR" altLang="en-US" dirty="0" smtClean="0"/>
              <a:t>고유 얼굴이 얼굴 형태를 띠는 이유는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25" y="1885558"/>
            <a:ext cx="74866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73016"/>
            <a:ext cx="6593975" cy="144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370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6.6 </a:t>
            </a:r>
            <a:r>
              <a:rPr lang="ko-KR" altLang="en-US" dirty="0" smtClean="0"/>
              <a:t>얼굴 인식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고유 얼굴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고유 얼굴의 활용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얼굴 영상 압축 </a:t>
            </a:r>
            <a:r>
              <a:rPr lang="en-US" altLang="ko-KR" dirty="0" smtClean="0"/>
              <a:t>[Sirovich87]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역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변환으로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복원 가능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34" y="1504950"/>
            <a:ext cx="75247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257" y="4149663"/>
            <a:ext cx="1445493" cy="476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92" y="4822344"/>
            <a:ext cx="7344321" cy="160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00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6.6 </a:t>
            </a:r>
            <a:r>
              <a:rPr lang="ko-KR" altLang="en-US" dirty="0" smtClean="0"/>
              <a:t>얼굴 인식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고유 얼굴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고유 얼굴의 활용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얼굴 인식 </a:t>
            </a:r>
            <a:r>
              <a:rPr lang="en-US" altLang="ko-KR" dirty="0" smtClean="0"/>
              <a:t>[Turk91b]</a:t>
            </a:r>
          </a:p>
          <a:p>
            <a:pPr lvl="1"/>
            <a:r>
              <a:rPr lang="en-US" altLang="ko-KR" dirty="0" smtClean="0"/>
              <a:t>PCA</a:t>
            </a:r>
            <a:r>
              <a:rPr lang="ko-KR" altLang="en-US" dirty="0" smtClean="0"/>
              <a:t>로 변환한 벡터 </a:t>
            </a:r>
            <a:r>
              <a:rPr lang="en-US" altLang="ko-KR" b="1" dirty="0" err="1" smtClean="0"/>
              <a:t>y</a:t>
            </a:r>
            <a:r>
              <a:rPr lang="en-US" altLang="ko-KR" i="1" baseline="-25000" dirty="0" err="1" smtClean="0"/>
              <a:t>i</a:t>
            </a:r>
            <a:r>
              <a:rPr lang="ko-KR" altLang="en-US" dirty="0" smtClean="0"/>
              <a:t>를 모델로 사용</a:t>
            </a:r>
            <a:r>
              <a:rPr lang="en-US" altLang="ko-KR" dirty="0" smtClean="0"/>
              <a:t>: </a:t>
            </a:r>
            <a:r>
              <a:rPr lang="en-US" altLang="ko-KR" i="1" dirty="0" smtClean="0"/>
              <a:t>Y</a:t>
            </a:r>
            <a:r>
              <a:rPr lang="en-US" altLang="ko-KR" dirty="0" smtClean="0"/>
              <a:t>={</a:t>
            </a:r>
            <a:r>
              <a:rPr lang="en-US" altLang="ko-KR" b="1" dirty="0" smtClean="0"/>
              <a:t>y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y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, …, </a:t>
            </a:r>
            <a:r>
              <a:rPr lang="en-US" altLang="ko-KR" b="1" dirty="0" err="1" smtClean="0"/>
              <a:t>y</a:t>
            </a:r>
            <a:r>
              <a:rPr lang="en-US" altLang="ko-KR" i="1" baseline="-25000" dirty="0" err="1" smtClean="0"/>
              <a:t>n</a:t>
            </a:r>
            <a:r>
              <a:rPr lang="en-US" altLang="ko-KR" dirty="0" smtClean="0"/>
              <a:t>}</a:t>
            </a:r>
            <a:endParaRPr lang="en-US" altLang="ko-KR" dirty="0"/>
          </a:p>
          <a:p>
            <a:pPr lvl="1"/>
            <a:r>
              <a:rPr lang="ko-KR" altLang="en-US" dirty="0" smtClean="0"/>
              <a:t>테스트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영상 </a:t>
            </a:r>
            <a:r>
              <a:rPr lang="en-US" altLang="ko-KR" i="1" dirty="0" smtClean="0"/>
              <a:t>f</a:t>
            </a:r>
            <a:r>
              <a:rPr lang="ko-KR" altLang="en-US" dirty="0" smtClean="0"/>
              <a:t>가 입력되면</a:t>
            </a:r>
            <a:r>
              <a:rPr lang="en-US" altLang="ko-KR" dirty="0" smtClean="0"/>
              <a:t> PCA</a:t>
            </a:r>
            <a:r>
              <a:rPr lang="ko-KR" altLang="en-US" dirty="0" smtClean="0"/>
              <a:t>로 </a:t>
            </a:r>
            <a:r>
              <a:rPr lang="en-US" altLang="ko-KR" b="1" dirty="0" smtClean="0"/>
              <a:t>y</a:t>
            </a:r>
            <a:r>
              <a:rPr lang="ko-KR" altLang="en-US" dirty="0" smtClean="0"/>
              <a:t>를 구한 후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Y</a:t>
            </a:r>
            <a:r>
              <a:rPr lang="ko-KR" altLang="en-US" dirty="0" smtClean="0"/>
              <a:t>에서 가장 가까운 벡터를 찾아 그 부류로 분류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고유 얼굴 활용 시 주의 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얼굴을 찍은 각도와 얼굴 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영상 안에서의 얼굴 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조명이 어느 정도 일정해야 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영상마다 다르고 그 변화가 클수록 성능이 떨어짐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Turk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Pentrland</a:t>
            </a:r>
            <a:r>
              <a:rPr lang="ko-KR" altLang="en-US" dirty="0" smtClean="0"/>
              <a:t>의 연구 결과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조명에 변화를 준 경우 </a:t>
            </a:r>
            <a:r>
              <a:rPr lang="en-US" altLang="ko-KR" dirty="0" smtClean="0"/>
              <a:t>96%, </a:t>
            </a:r>
            <a:r>
              <a:rPr lang="ko-KR" altLang="en-US" dirty="0" smtClean="0"/>
              <a:t>각도에 변화를 준 경우 </a:t>
            </a:r>
            <a:r>
              <a:rPr lang="en-US" altLang="ko-KR" dirty="0" smtClean="0"/>
              <a:t>85%, </a:t>
            </a:r>
            <a:r>
              <a:rPr lang="ko-KR" altLang="en-US" dirty="0" smtClean="0"/>
              <a:t>크기에 변화를 준 경우 </a:t>
            </a:r>
            <a:r>
              <a:rPr lang="en-US" altLang="ko-KR" dirty="0" smtClean="0"/>
              <a:t>64%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정인식률을</a:t>
            </a:r>
            <a:r>
              <a:rPr lang="ko-KR" altLang="en-US" dirty="0" smtClean="0"/>
              <a:t> 얻음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2034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6.6 </a:t>
            </a:r>
            <a:r>
              <a:rPr lang="ko-KR" altLang="en-US" dirty="0" smtClean="0"/>
              <a:t>얼굴 인식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고유 얼굴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827405"/>
            <a:ext cx="6624737" cy="1760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27605"/>
            <a:ext cx="6549565" cy="425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646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6.4 </a:t>
            </a:r>
            <a:r>
              <a:rPr lang="ko-KR" altLang="en-US" dirty="0" smtClean="0"/>
              <a:t>텍스처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텍스처란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일정한 패턴의 반복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구조적 방법과 </a:t>
            </a:r>
            <a:r>
              <a:rPr lang="ko-KR" altLang="en-US" dirty="0" smtClean="0">
                <a:solidFill>
                  <a:srgbClr val="0000FF"/>
                </a:solidFill>
              </a:rPr>
              <a:t>통계적</a:t>
            </a:r>
            <a:r>
              <a:rPr lang="ko-KR" altLang="en-US" dirty="0" smtClean="0"/>
              <a:t> 방법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ko-KR" sz="2800" dirty="0" smtClean="0">
                <a:solidFill>
                  <a:schemeClr val="accent3">
                    <a:lumMod val="75000"/>
                  </a:schemeClr>
                </a:solidFill>
                <a:latin typeface="나눔손글씨 펜 OTF" pitchFamily="66" charset="-127"/>
                <a:ea typeface="나눔손글씨 펜 OTF" pitchFamily="66" charset="-127"/>
              </a:rPr>
              <a:t>6.4.1 </a:t>
            </a:r>
            <a:r>
              <a:rPr lang="ko-KR" altLang="en-US" sz="2800" dirty="0">
                <a:solidFill>
                  <a:schemeClr val="accent3">
                    <a:lumMod val="75000"/>
                  </a:schemeClr>
                </a:solidFill>
                <a:latin typeface="나눔손글씨 펜 OTF" pitchFamily="66" charset="-127"/>
                <a:ea typeface="나눔손글씨 펜 OTF" pitchFamily="66" charset="-127"/>
              </a:rPr>
              <a:t>전역 기술자</a:t>
            </a:r>
            <a:endParaRPr lang="en-US" altLang="ko-KR" sz="2800" dirty="0">
              <a:solidFill>
                <a:schemeClr val="accent3">
                  <a:lumMod val="75000"/>
                </a:schemeClr>
              </a:solidFill>
              <a:latin typeface="나눔손글씨 펜 OTF" pitchFamily="66" charset="-127"/>
              <a:ea typeface="나눔손글씨 펜 OTF" pitchFamily="66" charset="-127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ko-KR" sz="2800" dirty="0" smtClean="0">
                <a:solidFill>
                  <a:schemeClr val="accent3">
                    <a:lumMod val="75000"/>
                  </a:schemeClr>
                </a:solidFill>
                <a:latin typeface="나눔손글씨 펜 OTF" pitchFamily="66" charset="-127"/>
                <a:ea typeface="나눔손글씨 펜 OTF" pitchFamily="66" charset="-127"/>
              </a:rPr>
              <a:t>6.4.2 </a:t>
            </a:r>
            <a:r>
              <a:rPr lang="ko-KR" altLang="en-US" sz="2800" dirty="0">
                <a:solidFill>
                  <a:schemeClr val="accent3">
                    <a:lumMod val="75000"/>
                  </a:schemeClr>
                </a:solidFill>
                <a:latin typeface="나눔손글씨 펜 OTF" pitchFamily="66" charset="-127"/>
                <a:ea typeface="나눔손글씨 펜 OTF" pitchFamily="66" charset="-127"/>
              </a:rPr>
              <a:t>지역 관계 기술자</a:t>
            </a:r>
            <a:endParaRPr lang="en-US" altLang="ko-KR" sz="2800" dirty="0">
              <a:solidFill>
                <a:schemeClr val="accent3">
                  <a:lumMod val="75000"/>
                </a:schemeClr>
              </a:solidFill>
              <a:latin typeface="나눔손글씨 펜 OTF" pitchFamily="66" charset="-127"/>
              <a:ea typeface="나눔손글씨 펜 OTF" pitchFamily="66" charset="-127"/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5363"/>
            <a:ext cx="6543253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23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6.4.1 </a:t>
            </a:r>
            <a:r>
              <a:rPr lang="ko-KR" altLang="en-US" dirty="0" smtClean="0"/>
              <a:t>전역 기술자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에지 기반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명암 히스토그램 기반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962" y="1548180"/>
            <a:ext cx="6896422" cy="94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58472"/>
            <a:ext cx="218377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658472"/>
            <a:ext cx="4448150" cy="2408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673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6.4.1 </a:t>
            </a:r>
            <a:r>
              <a:rPr lang="ko-KR" altLang="en-US" dirty="0" smtClean="0"/>
              <a:t>전역 기술자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한계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지역적인 정보 </a:t>
            </a:r>
            <a:r>
              <a:rPr lang="ko-KR" altLang="en-US" dirty="0"/>
              <a:t>반</a:t>
            </a:r>
            <a:r>
              <a:rPr lang="ko-KR" altLang="en-US" dirty="0" smtClean="0"/>
              <a:t>영하지 못함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6840760" cy="2442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530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6.4.2 </a:t>
            </a:r>
            <a:r>
              <a:rPr lang="ko-KR" altLang="en-US" dirty="0" smtClean="0"/>
              <a:t>지역 관계 기술자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원리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화소</a:t>
            </a:r>
            <a:r>
              <a:rPr lang="ko-KR" altLang="en-US" dirty="0" smtClean="0"/>
              <a:t> 사이의 이웃 관계를 규정하고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그들이 형성하는 패턴을 표현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동시 발생 행렬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이웃 관계를 이루는 </a:t>
            </a:r>
            <a:r>
              <a:rPr lang="ko-KR" altLang="en-US" dirty="0" err="1" smtClean="0"/>
              <a:t>화소</a:t>
            </a:r>
            <a:r>
              <a:rPr lang="ko-KR" altLang="en-US" dirty="0" smtClean="0"/>
              <a:t> 쌍의 명암이 </a:t>
            </a:r>
            <a:r>
              <a:rPr lang="en-US" altLang="ko-KR" dirty="0" smtClean="0"/>
              <a:t>(</a:t>
            </a:r>
            <a:r>
              <a:rPr lang="en-US" altLang="ko-KR" i="1" dirty="0" err="1" smtClean="0"/>
              <a:t>j</a:t>
            </a:r>
            <a:r>
              <a:rPr lang="en-US" altLang="ko-KR" dirty="0" err="1" smtClean="0"/>
              <a:t>,</a:t>
            </a:r>
            <a:r>
              <a:rPr lang="en-US" altLang="ko-KR" i="1" dirty="0" err="1" smtClean="0"/>
              <a:t>i</a:t>
            </a:r>
            <a:r>
              <a:rPr lang="en-US" altLang="ko-KR" dirty="0" smtClean="0"/>
              <a:t>)</a:t>
            </a:r>
            <a:r>
              <a:rPr lang="ko-KR" altLang="en-US" dirty="0" smtClean="0"/>
              <a:t>인 빈도수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행렬 </a:t>
            </a:r>
            <a:r>
              <a:rPr lang="en-US" altLang="ko-KR" i="1" dirty="0" smtClean="0"/>
              <a:t>O</a:t>
            </a:r>
            <a:r>
              <a:rPr lang="ko-KR" altLang="en-US" dirty="0" smtClean="0"/>
              <a:t>의 요소 </a:t>
            </a:r>
            <a:r>
              <a:rPr lang="en-US" altLang="ko-KR" i="1" dirty="0" err="1" smtClean="0"/>
              <a:t>o</a:t>
            </a:r>
            <a:r>
              <a:rPr lang="en-US" altLang="ko-KR" i="1" baseline="-25000" dirty="0" err="1" smtClean="0"/>
              <a:t>ji</a:t>
            </a:r>
            <a:r>
              <a:rPr lang="ko-KR" altLang="en-US" dirty="0" smtClean="0"/>
              <a:t>에 기록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96952"/>
            <a:ext cx="4176464" cy="261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326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6.4.2 </a:t>
            </a:r>
            <a:r>
              <a:rPr lang="ko-KR" altLang="en-US" dirty="0" smtClean="0"/>
              <a:t>지역 관계 기술자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동시 발생 행렬에서 특징 추출</a:t>
            </a:r>
            <a:endParaRPr lang="en-US" altLang="ko-KR" i="1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521" y="1753496"/>
            <a:ext cx="4032447" cy="50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909" y="2420888"/>
            <a:ext cx="5256584" cy="377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808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6.4.2 </a:t>
            </a:r>
            <a:r>
              <a:rPr lang="ko-KR" altLang="en-US" dirty="0" smtClean="0"/>
              <a:t>지역 관계 기술자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지역 이진 패턴 </a:t>
            </a:r>
            <a:r>
              <a:rPr lang="en-US" altLang="ko-KR" dirty="0" smtClean="0"/>
              <a:t>(LBP) [Ojala96]</a:t>
            </a:r>
          </a:p>
          <a:p>
            <a:pPr lvl="1"/>
            <a:r>
              <a:rPr lang="en-US" altLang="ko-KR" dirty="0" smtClean="0"/>
              <a:t>8</a:t>
            </a:r>
            <a:r>
              <a:rPr lang="ko-KR" altLang="en-US" dirty="0" smtClean="0"/>
              <a:t>개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이웃과 대소관계에 따라 이진열을 만든 후 </a:t>
            </a:r>
            <a:r>
              <a:rPr lang="en-US" altLang="ko-KR" dirty="0" smtClean="0"/>
              <a:t>[0,255] </a:t>
            </a:r>
            <a:r>
              <a:rPr lang="ko-KR" altLang="en-US" dirty="0" smtClean="0"/>
              <a:t>사이의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십진수로 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 err="1" smtClean="0"/>
              <a:t>화소를</a:t>
            </a:r>
            <a:r>
              <a:rPr lang="ko-KR" altLang="en-US" dirty="0" smtClean="0"/>
              <a:t> 가지고 히스토그램 구성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6581888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519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6.4.2 </a:t>
            </a:r>
            <a:r>
              <a:rPr lang="ko-KR" altLang="en-US" dirty="0" smtClean="0"/>
              <a:t>지역 관계 기술자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지역 삼진 패턴 </a:t>
            </a:r>
            <a:r>
              <a:rPr lang="en-US" altLang="ko-KR" dirty="0" smtClean="0"/>
              <a:t>(LTP)</a:t>
            </a:r>
          </a:p>
          <a:p>
            <a:pPr lvl="1"/>
            <a:r>
              <a:rPr lang="ko-KR" altLang="en-US" dirty="0" err="1" smtClean="0"/>
              <a:t>화소</a:t>
            </a:r>
            <a:r>
              <a:rPr lang="ko-KR" altLang="en-US" dirty="0" smtClean="0"/>
              <a:t> 값이</a:t>
            </a:r>
            <a:r>
              <a:rPr lang="en-US" altLang="ko-KR" dirty="0" smtClean="0"/>
              <a:t> </a:t>
            </a:r>
            <a:r>
              <a:rPr lang="en-US" altLang="ko-KR" i="1" dirty="0" smtClean="0"/>
              <a:t>p</a:t>
            </a:r>
            <a:r>
              <a:rPr lang="ko-KR" altLang="en-US" dirty="0" smtClean="0"/>
              <a:t>라면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p</a:t>
            </a:r>
            <a:r>
              <a:rPr lang="en-US" altLang="ko-KR" dirty="0" smtClean="0"/>
              <a:t>-</a:t>
            </a:r>
            <a:r>
              <a:rPr lang="en-US" altLang="ko-KR" i="1" dirty="0" smtClean="0"/>
              <a:t>t</a:t>
            </a:r>
            <a:r>
              <a:rPr lang="ko-KR" altLang="en-US" dirty="0" smtClean="0"/>
              <a:t>보다 작으면 </a:t>
            </a:r>
            <a:r>
              <a:rPr lang="en-US" altLang="ko-KR" dirty="0" smtClean="0"/>
              <a:t>-1, </a:t>
            </a:r>
            <a:r>
              <a:rPr lang="en-US" altLang="ko-KR" i="1" dirty="0" err="1" smtClean="0"/>
              <a:t>p</a:t>
            </a:r>
            <a:r>
              <a:rPr lang="en-US" altLang="ko-KR" dirty="0" err="1" smtClean="0"/>
              <a:t>+</a:t>
            </a:r>
            <a:r>
              <a:rPr lang="en-US" altLang="ko-KR" i="1" dirty="0" err="1" smtClean="0"/>
              <a:t>t</a:t>
            </a:r>
            <a:r>
              <a:rPr lang="ko-KR" altLang="en-US" dirty="0" smtClean="0"/>
              <a:t>보다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크면</a:t>
            </a:r>
            <a:r>
              <a:rPr lang="en-US" altLang="ko-KR" dirty="0" smtClean="0"/>
              <a:t> 1, [</a:t>
            </a:r>
            <a:r>
              <a:rPr lang="en-US" altLang="ko-KR" i="1" dirty="0" err="1" smtClean="0"/>
              <a:t>p</a:t>
            </a:r>
            <a:r>
              <a:rPr lang="en-US" altLang="ko-KR" dirty="0" err="1" smtClean="0"/>
              <a:t>-</a:t>
            </a:r>
            <a:r>
              <a:rPr lang="en-US" altLang="ko-KR" i="1" dirty="0" err="1" smtClean="0"/>
              <a:t>t</a:t>
            </a:r>
            <a:r>
              <a:rPr lang="en-US" altLang="ko-KR" dirty="0" err="1" smtClean="0"/>
              <a:t>,</a:t>
            </a:r>
            <a:r>
              <a:rPr lang="en-US" altLang="ko-KR" i="1" dirty="0" err="1" smtClean="0"/>
              <a:t>p</a:t>
            </a:r>
            <a:r>
              <a:rPr lang="en-US" altLang="ko-KR" dirty="0" err="1" smtClean="0"/>
              <a:t>+</a:t>
            </a:r>
            <a:r>
              <a:rPr lang="en-US" altLang="ko-KR" i="1" dirty="0" err="1" smtClean="0"/>
              <a:t>t</a:t>
            </a:r>
            <a:r>
              <a:rPr lang="en-US" altLang="ko-KR" dirty="0" smtClean="0"/>
              <a:t>] </a:t>
            </a:r>
            <a:r>
              <a:rPr lang="ko-KR" altLang="en-US" dirty="0" smtClean="0"/>
              <a:t>사이면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부여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개의 </a:t>
            </a:r>
            <a:r>
              <a:rPr lang="en-US" altLang="ko-KR" dirty="0" smtClean="0"/>
              <a:t>LBP</a:t>
            </a:r>
            <a:r>
              <a:rPr lang="ko-KR" altLang="en-US" dirty="0" smtClean="0"/>
              <a:t>로 분리</a:t>
            </a:r>
            <a:endParaRPr lang="en-US" altLang="ko-KR" dirty="0" smtClean="0"/>
          </a:p>
          <a:p>
            <a:pPr lvl="1"/>
            <a:r>
              <a:rPr lang="ko-KR" altLang="en-US" dirty="0"/>
              <a:t>모든 </a:t>
            </a:r>
            <a:r>
              <a:rPr lang="ko-KR" altLang="en-US" dirty="0" err="1"/>
              <a:t>화소를</a:t>
            </a:r>
            <a:r>
              <a:rPr lang="ko-KR" altLang="en-US" dirty="0"/>
              <a:t> 가지고 히스토그램 구성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6845399" cy="2302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806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1967</TotalTime>
  <Words>763</Words>
  <Application>Microsoft Macintosh PowerPoint</Application>
  <PresentationFormat>화면 슬라이드 쇼(4:3)</PresentationFormat>
  <Paragraphs>296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나눔손글씨 펜</vt:lpstr>
      <vt:lpstr>나눔손글씨 펜 OTF</vt:lpstr>
      <vt:lpstr>맑은 고딕</vt:lpstr>
      <vt:lpstr>HY견고딕</vt:lpstr>
      <vt:lpstr>Tahoma</vt:lpstr>
      <vt:lpstr>Wingdings</vt:lpstr>
      <vt:lpstr>Arial</vt:lpstr>
      <vt:lpstr>1_Office 테마</vt:lpstr>
      <vt:lpstr>6장. 특징 기술</vt:lpstr>
      <vt:lpstr>PowerPoint 프레젠테이션</vt:lpstr>
      <vt:lpstr>6.4 텍스처 </vt:lpstr>
      <vt:lpstr>6.4.1 전역 기술자 </vt:lpstr>
      <vt:lpstr>6.4.1 전역 기술자 </vt:lpstr>
      <vt:lpstr>6.4.2 지역 관계 기술자 </vt:lpstr>
      <vt:lpstr>6.4.2 지역 관계 기술자 </vt:lpstr>
      <vt:lpstr>6.4.2 지역 관계 기술자 </vt:lpstr>
      <vt:lpstr>6.4.2 지역 관계 기술자 </vt:lpstr>
      <vt:lpstr>6.4.2 지역 관계 기술자 </vt:lpstr>
      <vt:lpstr>6.5 주성분 분석 </vt:lpstr>
      <vt:lpstr>6.5.1 원리</vt:lpstr>
      <vt:lpstr>6.5.1 원리</vt:lpstr>
      <vt:lpstr>6.5.1 원리</vt:lpstr>
      <vt:lpstr>6.5.1 원리</vt:lpstr>
      <vt:lpstr>6.5.2 알고리즘</vt:lpstr>
      <vt:lpstr>6.5.2 알고리즘</vt:lpstr>
      <vt:lpstr>6.5.2 알고리즘</vt:lpstr>
      <vt:lpstr>6.5.2 알고리즘</vt:lpstr>
      <vt:lpstr>6.5.2 알고리즘</vt:lpstr>
      <vt:lpstr>6.6 얼굴 인식: 고유 얼굴 </vt:lpstr>
      <vt:lpstr>6.6 얼굴 인식: 고유 얼굴 </vt:lpstr>
      <vt:lpstr>6.6 얼굴 인식: 고유 얼굴 </vt:lpstr>
      <vt:lpstr>6.6 얼굴 인식: 고유 얼굴 </vt:lpstr>
      <vt:lpstr>6.6 얼굴 인식: 고유 얼굴 </vt:lpstr>
    </vt:vector>
  </TitlesOfParts>
  <Company>R&amp;D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오일석</dc:creator>
  <cp:lastModifiedBy>Sang Min Yoon</cp:lastModifiedBy>
  <cp:revision>198</cp:revision>
  <dcterms:created xsi:type="dcterms:W3CDTF">2006-10-05T04:04:58Z</dcterms:created>
  <dcterms:modified xsi:type="dcterms:W3CDTF">2019-03-27T00:45:10Z</dcterms:modified>
</cp:coreProperties>
</file>