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6" r:id="rId2"/>
    <p:sldId id="328" r:id="rId3"/>
    <p:sldId id="393" r:id="rId4"/>
    <p:sldId id="390" r:id="rId5"/>
    <p:sldId id="392" r:id="rId6"/>
    <p:sldId id="394" r:id="rId7"/>
    <p:sldId id="395" r:id="rId8"/>
    <p:sldId id="396" r:id="rId9"/>
    <p:sldId id="414" r:id="rId10"/>
    <p:sldId id="397" r:id="rId11"/>
    <p:sldId id="352" r:id="rId12"/>
    <p:sldId id="413" r:id="rId13"/>
    <p:sldId id="399" r:id="rId14"/>
    <p:sldId id="400" r:id="rId15"/>
    <p:sldId id="398" r:id="rId16"/>
    <p:sldId id="402" r:id="rId17"/>
    <p:sldId id="406" r:id="rId18"/>
    <p:sldId id="408" r:id="rId19"/>
    <p:sldId id="407" r:id="rId20"/>
    <p:sldId id="410" r:id="rId21"/>
    <p:sldId id="405" r:id="rId22"/>
    <p:sldId id="411" r:id="rId23"/>
    <p:sldId id="409" r:id="rId24"/>
    <p:sldId id="412" r:id="rId25"/>
    <p:sldId id="456" r:id="rId26"/>
    <p:sldId id="457" r:id="rId27"/>
    <p:sldId id="403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5" r:id="rId38"/>
    <p:sldId id="424" r:id="rId39"/>
    <p:sldId id="426" r:id="rId40"/>
    <p:sldId id="428" r:id="rId41"/>
    <p:sldId id="431" r:id="rId42"/>
    <p:sldId id="430" r:id="rId43"/>
    <p:sldId id="432" r:id="rId44"/>
    <p:sldId id="433" r:id="rId45"/>
    <p:sldId id="434" r:id="rId46"/>
    <p:sldId id="464" r:id="rId47"/>
    <p:sldId id="435" r:id="rId48"/>
    <p:sldId id="437" r:id="rId49"/>
    <p:sldId id="438" r:id="rId50"/>
    <p:sldId id="439" r:id="rId51"/>
    <p:sldId id="440" r:id="rId52"/>
    <p:sldId id="441" r:id="rId53"/>
    <p:sldId id="427" r:id="rId54"/>
    <p:sldId id="442" r:id="rId55"/>
    <p:sldId id="443" r:id="rId56"/>
    <p:sldId id="444" r:id="rId57"/>
    <p:sldId id="445" r:id="rId58"/>
    <p:sldId id="446" r:id="rId59"/>
    <p:sldId id="447" r:id="rId60"/>
    <p:sldId id="448" r:id="rId61"/>
    <p:sldId id="449" r:id="rId62"/>
    <p:sldId id="450" r:id="rId63"/>
    <p:sldId id="451" r:id="rId64"/>
    <p:sldId id="452" r:id="rId65"/>
    <p:sldId id="453" r:id="rId66"/>
    <p:sldId id="454" r:id="rId67"/>
    <p:sldId id="455" r:id="rId68"/>
    <p:sldId id="458" r:id="rId69"/>
    <p:sldId id="459" r:id="rId70"/>
    <p:sldId id="460" r:id="rId71"/>
    <p:sldId id="461" r:id="rId72"/>
    <p:sldId id="462" r:id="rId73"/>
    <p:sldId id="463" r:id="rId74"/>
    <p:sldId id="465" r:id="rId7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90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22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34172E-C9AB-48EC-8282-BD2ACB00450D}" type="datetimeFigureOut">
              <a:rPr lang="ko-KR" altLang="en-US"/>
              <a:pPr>
                <a:defRPr/>
              </a:pPr>
              <a:t>2019. 11. 20.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41A386-0EC7-4AF1-B323-2C25B72784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33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41A386-0EC7-4AF1-B323-2C25B72784F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7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41A386-0EC7-4AF1-B323-2C25B72784F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2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1A386-0EC7-4AF1-B323-2C25B72784F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5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 userDrawn="1"/>
        </p:nvSpPr>
        <p:spPr>
          <a:xfrm>
            <a:off x="142875" y="3362325"/>
            <a:ext cx="8858250" cy="335756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D:\My Documents\document\학교마크\emblem_colo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725" y="1538288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20" y="1714488"/>
            <a:ext cx="6929486" cy="1470025"/>
          </a:xfrm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720" y="3500438"/>
            <a:ext cx="8572560" cy="307183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F4E6D-B270-417A-A2EF-995382B826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34CA0-C1C9-497C-A602-5A3298CAE9F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 userDrawn="1"/>
        </p:nvSpPr>
        <p:spPr>
          <a:xfrm>
            <a:off x="0" y="0"/>
            <a:ext cx="9144000" cy="78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5" name="직선 연결선 7"/>
          <p:cNvCxnSpPr/>
          <p:nvPr userDrawn="1"/>
        </p:nvCxnSpPr>
        <p:spPr>
          <a:xfrm rot="10800000" flipH="1">
            <a:off x="0" y="828675"/>
            <a:ext cx="9144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72560" cy="642942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28641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C91E3-A2A4-48FC-B93B-1048827515F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 rot="10800000" flipH="1">
            <a:off x="714375" y="4429125"/>
            <a:ext cx="7772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8F370-9032-4AD7-9D6E-44E7A5C321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791C1-ECC4-4BA8-B0A3-0B14713BB2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069B2-5A16-4B92-BE9A-E28BABE5A11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5A330-4051-4355-9B22-A663A738A2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9A5FD-E43D-4882-B95F-FBF4E6E391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3885-0822-490B-AFD8-FD6AA5C5B4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7315CB5-C1CF-4179-82BC-59815976AD5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50" y="1714500"/>
            <a:ext cx="6929438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Ch. 32 String Matching </a:t>
            </a:r>
            <a:endParaRPr lang="ko-KR" altLang="en-US" dirty="0"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750" y="3500438"/>
            <a:ext cx="8572500" cy="3071812"/>
          </a:xfrm>
        </p:spPr>
        <p:txBody>
          <a:bodyPr rtlCol="0">
            <a:normAutofit/>
          </a:bodyPr>
          <a:lstStyle/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국민대학교 컴퓨터공학부 </a:t>
            </a:r>
            <a:r>
              <a:rPr lang="ko-KR" altLang="en-US" sz="2800" dirty="0" err="1"/>
              <a:t>최준수</a:t>
            </a:r>
            <a:endParaRPr lang="en-US" altLang="ko-KR" sz="2800" dirty="0"/>
          </a:p>
          <a:p>
            <a:pPr algn="ctr"/>
            <a:r>
              <a:rPr lang="en-US" altLang="ko-KR" sz="2800" dirty="0">
                <a:cs typeface="+mn-cs"/>
              </a:rPr>
              <a:t>Modified by </a:t>
            </a:r>
            <a:r>
              <a:rPr lang="ko-KR" altLang="en-US" sz="2800" dirty="0">
                <a:cs typeface="+mn-cs"/>
              </a:rPr>
              <a:t>임은진</a:t>
            </a:r>
            <a:endParaRPr lang="ko-KR" altLang="en-US" sz="2000" dirty="0"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Deterministic Finite Automaton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DFA(Deterministic Finite State Automaton)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number of states (including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states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 one transition for each char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if sequence of transitions leads to accept state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>
              <a:cs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996" y="312511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DFA for pattern </a:t>
            </a:r>
            <a:r>
              <a:rPr lang="en-US" altLang="ko-KR" dirty="0">
                <a:solidFill>
                  <a:srgbClr val="FF0000"/>
                </a:solidFill>
              </a:rPr>
              <a:t>ABABACA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1941374" y="4578020"/>
            <a:ext cx="290696" cy="291961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2739699" y="4560470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3570364" y="4560470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4401029" y="4560470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5231694" y="4560470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6062359" y="4560470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7" name="Oval 11"/>
          <p:cNvSpPr>
            <a:spLocks noChangeArrowheads="1"/>
          </p:cNvSpPr>
          <p:nvPr/>
        </p:nvSpPr>
        <p:spPr bwMode="auto">
          <a:xfrm>
            <a:off x="6893024" y="4560470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8" name="Oval 12"/>
          <p:cNvSpPr>
            <a:spLocks noChangeArrowheads="1"/>
          </p:cNvSpPr>
          <p:nvPr/>
        </p:nvSpPr>
        <p:spPr bwMode="auto">
          <a:xfrm>
            <a:off x="7723689" y="4560470"/>
            <a:ext cx="290696" cy="2919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auto">
          <a:xfrm>
            <a:off x="2237198" y="4725266"/>
            <a:ext cx="492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" name="Line 14"/>
          <p:cNvSpPr>
            <a:spLocks noChangeShapeType="1"/>
          </p:cNvSpPr>
          <p:nvPr/>
        </p:nvSpPr>
        <p:spPr bwMode="auto">
          <a:xfrm>
            <a:off x="3040651" y="4720454"/>
            <a:ext cx="529713" cy="48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>
            <a:off x="3850805" y="4720454"/>
            <a:ext cx="550224" cy="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" name="Line 16"/>
          <p:cNvSpPr>
            <a:spLocks noChangeShapeType="1"/>
          </p:cNvSpPr>
          <p:nvPr/>
        </p:nvSpPr>
        <p:spPr bwMode="auto">
          <a:xfrm>
            <a:off x="4681470" y="4724927"/>
            <a:ext cx="550224" cy="3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17"/>
          <p:cNvSpPr>
            <a:spLocks noChangeShapeType="1"/>
          </p:cNvSpPr>
          <p:nvPr/>
        </p:nvSpPr>
        <p:spPr bwMode="auto">
          <a:xfrm flipV="1">
            <a:off x="5522391" y="4701239"/>
            <a:ext cx="56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" name="Line 18"/>
          <p:cNvSpPr>
            <a:spLocks noChangeShapeType="1"/>
          </p:cNvSpPr>
          <p:nvPr/>
        </p:nvSpPr>
        <p:spPr bwMode="auto">
          <a:xfrm>
            <a:off x="6353056" y="4724927"/>
            <a:ext cx="550224" cy="3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 flipV="1">
            <a:off x="7183721" y="4714964"/>
            <a:ext cx="539969" cy="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86" name="AutoShape 21"/>
          <p:cNvCxnSpPr>
            <a:cxnSpLocks noChangeShapeType="1"/>
            <a:stCxn id="74" idx="0"/>
            <a:endCxn id="71" idx="7"/>
          </p:cNvCxnSpPr>
          <p:nvPr/>
        </p:nvCxnSpPr>
        <p:spPr bwMode="auto">
          <a:xfrm rot="16200000" flipH="1" flipV="1">
            <a:off x="3745722" y="3802571"/>
            <a:ext cx="42757" cy="1558554"/>
          </a:xfrm>
          <a:prstGeom prst="curvedConnector3">
            <a:avLst>
              <a:gd name="adj1" fmla="val -433603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24"/>
          <p:cNvCxnSpPr>
            <a:cxnSpLocks noChangeShapeType="1"/>
          </p:cNvCxnSpPr>
          <p:nvPr/>
        </p:nvCxnSpPr>
        <p:spPr bwMode="auto">
          <a:xfrm rot="5400000" flipH="1">
            <a:off x="6271073" y="2892273"/>
            <a:ext cx="700381" cy="2533016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25"/>
          <p:cNvCxnSpPr>
            <a:cxnSpLocks noChangeShapeType="1"/>
            <a:endCxn id="71" idx="7"/>
          </p:cNvCxnSpPr>
          <p:nvPr/>
        </p:nvCxnSpPr>
        <p:spPr bwMode="auto">
          <a:xfrm rot="10800000" flipV="1">
            <a:off x="2987824" y="3808589"/>
            <a:ext cx="2366933" cy="7946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26"/>
          <p:cNvCxnSpPr>
            <a:cxnSpLocks noChangeShapeType="1"/>
            <a:stCxn id="76" idx="4"/>
            <a:endCxn id="75" idx="4"/>
          </p:cNvCxnSpPr>
          <p:nvPr/>
        </p:nvCxnSpPr>
        <p:spPr bwMode="auto">
          <a:xfrm rot="5400000">
            <a:off x="5792353" y="4437098"/>
            <a:ext cx="10300" cy="830665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AutoShape 27"/>
          <p:cNvCxnSpPr>
            <a:cxnSpLocks noChangeShapeType="1"/>
          </p:cNvCxnSpPr>
          <p:nvPr/>
        </p:nvCxnSpPr>
        <p:spPr bwMode="auto">
          <a:xfrm rot="5400000">
            <a:off x="6651114" y="4116892"/>
            <a:ext cx="422289" cy="20510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28"/>
          <p:cNvCxnSpPr>
            <a:cxnSpLocks noChangeShapeType="1"/>
            <a:endCxn id="73" idx="4"/>
          </p:cNvCxnSpPr>
          <p:nvPr/>
        </p:nvCxnSpPr>
        <p:spPr bwMode="auto">
          <a:xfrm rot="10800000">
            <a:off x="3715712" y="4852431"/>
            <a:ext cx="2131289" cy="50111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2347441" y="4440736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6" name="Text Box 30"/>
          <p:cNvSpPr txBox="1">
            <a:spLocks noChangeArrowheads="1"/>
          </p:cNvSpPr>
          <p:nvPr/>
        </p:nvSpPr>
        <p:spPr bwMode="auto">
          <a:xfrm>
            <a:off x="7310921" y="4440736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5638682" y="4415145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3968642" y="4440736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3178106" y="4440736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00" name="Text Box 34"/>
          <p:cNvSpPr txBox="1">
            <a:spLocks noChangeArrowheads="1"/>
          </p:cNvSpPr>
          <p:nvPr/>
        </p:nvSpPr>
        <p:spPr bwMode="auto">
          <a:xfrm>
            <a:off x="4823559" y="4426835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01" name="Text Box 36"/>
          <p:cNvSpPr txBox="1">
            <a:spLocks noChangeArrowheads="1"/>
          </p:cNvSpPr>
          <p:nvPr/>
        </p:nvSpPr>
        <p:spPr bwMode="auto">
          <a:xfrm>
            <a:off x="6511021" y="4440736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02" name="Text Box 38"/>
          <p:cNvSpPr txBox="1">
            <a:spLocks noChangeArrowheads="1"/>
          </p:cNvSpPr>
          <p:nvPr/>
        </p:nvSpPr>
        <p:spPr bwMode="auto">
          <a:xfrm>
            <a:off x="7451155" y="4040286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3" name="Text Box 38"/>
          <p:cNvSpPr txBox="1">
            <a:spLocks noChangeArrowheads="1"/>
          </p:cNvSpPr>
          <p:nvPr/>
        </p:nvSpPr>
        <p:spPr bwMode="auto">
          <a:xfrm>
            <a:off x="5871188" y="4194927"/>
            <a:ext cx="40908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A?</a:t>
            </a:r>
          </a:p>
        </p:txBody>
      </p:sp>
      <p:sp>
        <p:nvSpPr>
          <p:cNvPr id="104" name="Text Box 38"/>
          <p:cNvSpPr txBox="1">
            <a:spLocks noChangeArrowheads="1"/>
          </p:cNvSpPr>
          <p:nvPr/>
        </p:nvSpPr>
        <p:spPr bwMode="auto">
          <a:xfrm>
            <a:off x="2745349" y="3908489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5" name="Text Box 38"/>
          <p:cNvSpPr txBox="1">
            <a:spLocks noChangeArrowheads="1"/>
          </p:cNvSpPr>
          <p:nvPr/>
        </p:nvSpPr>
        <p:spPr bwMode="auto">
          <a:xfrm>
            <a:off x="4144791" y="4249498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6" name="Text Box 38"/>
          <p:cNvSpPr txBox="1">
            <a:spLocks noChangeArrowheads="1"/>
          </p:cNvSpPr>
          <p:nvPr/>
        </p:nvSpPr>
        <p:spPr bwMode="auto">
          <a:xfrm>
            <a:off x="5638682" y="4905081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07" name="Text Box 38"/>
          <p:cNvSpPr txBox="1">
            <a:spLocks noChangeArrowheads="1"/>
          </p:cNvSpPr>
          <p:nvPr/>
        </p:nvSpPr>
        <p:spPr bwMode="auto">
          <a:xfrm>
            <a:off x="7359963" y="5029984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08" name="자유형 107"/>
          <p:cNvSpPr/>
          <p:nvPr/>
        </p:nvSpPr>
        <p:spPr>
          <a:xfrm>
            <a:off x="2671601" y="4183057"/>
            <a:ext cx="358424" cy="386549"/>
          </a:xfrm>
          <a:custGeom>
            <a:avLst/>
            <a:gdLst>
              <a:gd name="connsiteX0" fmla="*/ 477079 w 699386"/>
              <a:gd name="connsiteY0" fmla="*/ 806718 h 806718"/>
              <a:gd name="connsiteX1" fmla="*/ 695740 w 699386"/>
              <a:gd name="connsiteY1" fmla="*/ 339579 h 806718"/>
              <a:gd name="connsiteX2" fmla="*/ 318053 w 699386"/>
              <a:gd name="connsiteY2" fmla="*/ 1648 h 806718"/>
              <a:gd name="connsiteX3" fmla="*/ 0 w 699386"/>
              <a:gd name="connsiteY3" fmla="*/ 478727 h 806718"/>
              <a:gd name="connsiteX4" fmla="*/ 318053 w 699386"/>
              <a:gd name="connsiteY4" fmla="*/ 786840 h 8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386" h="806718">
                <a:moveTo>
                  <a:pt x="477079" y="806718"/>
                </a:moveTo>
                <a:cubicBezTo>
                  <a:pt x="599661" y="640237"/>
                  <a:pt x="722244" y="473757"/>
                  <a:pt x="695740" y="339579"/>
                </a:cubicBezTo>
                <a:cubicBezTo>
                  <a:pt x="669236" y="205401"/>
                  <a:pt x="434010" y="-21543"/>
                  <a:pt x="318053" y="1648"/>
                </a:cubicBezTo>
                <a:cubicBezTo>
                  <a:pt x="202096" y="24839"/>
                  <a:pt x="0" y="347862"/>
                  <a:pt x="0" y="478727"/>
                </a:cubicBezTo>
                <a:cubicBezTo>
                  <a:pt x="0" y="609592"/>
                  <a:pt x="159026" y="698216"/>
                  <a:pt x="318053" y="78684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103993" y="4508972"/>
            <a:ext cx="550383" cy="424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Start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87429" y="4471502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Accept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1" name="자유형 110"/>
          <p:cNvSpPr/>
          <p:nvPr/>
        </p:nvSpPr>
        <p:spPr>
          <a:xfrm>
            <a:off x="1889321" y="4166951"/>
            <a:ext cx="358424" cy="386549"/>
          </a:xfrm>
          <a:custGeom>
            <a:avLst/>
            <a:gdLst>
              <a:gd name="connsiteX0" fmla="*/ 477079 w 699386"/>
              <a:gd name="connsiteY0" fmla="*/ 806718 h 806718"/>
              <a:gd name="connsiteX1" fmla="*/ 695740 w 699386"/>
              <a:gd name="connsiteY1" fmla="*/ 339579 h 806718"/>
              <a:gd name="connsiteX2" fmla="*/ 318053 w 699386"/>
              <a:gd name="connsiteY2" fmla="*/ 1648 h 806718"/>
              <a:gd name="connsiteX3" fmla="*/ 0 w 699386"/>
              <a:gd name="connsiteY3" fmla="*/ 478727 h 806718"/>
              <a:gd name="connsiteX4" fmla="*/ 318053 w 699386"/>
              <a:gd name="connsiteY4" fmla="*/ 786840 h 8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386" h="806718">
                <a:moveTo>
                  <a:pt x="477079" y="806718"/>
                </a:moveTo>
                <a:cubicBezTo>
                  <a:pt x="599661" y="640237"/>
                  <a:pt x="722244" y="473757"/>
                  <a:pt x="695740" y="339579"/>
                </a:cubicBezTo>
                <a:cubicBezTo>
                  <a:pt x="669236" y="205401"/>
                  <a:pt x="434010" y="-21543"/>
                  <a:pt x="318053" y="1648"/>
                </a:cubicBezTo>
                <a:cubicBezTo>
                  <a:pt x="202096" y="24839"/>
                  <a:pt x="0" y="347862"/>
                  <a:pt x="0" y="478727"/>
                </a:cubicBezTo>
                <a:cubicBezTo>
                  <a:pt x="0" y="609592"/>
                  <a:pt x="159026" y="698216"/>
                  <a:pt x="318053" y="78684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 Box 38"/>
          <p:cNvSpPr txBox="1">
            <a:spLocks noChangeArrowheads="1"/>
          </p:cNvSpPr>
          <p:nvPr/>
        </p:nvSpPr>
        <p:spPr bwMode="auto">
          <a:xfrm>
            <a:off x="1877236" y="3920359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cxnSp>
        <p:nvCxnSpPr>
          <p:cNvPr id="113" name="AutoShape 26"/>
          <p:cNvCxnSpPr>
            <a:cxnSpLocks noChangeShapeType="1"/>
          </p:cNvCxnSpPr>
          <p:nvPr/>
        </p:nvCxnSpPr>
        <p:spPr bwMode="auto">
          <a:xfrm rot="5400000">
            <a:off x="2496904" y="4469827"/>
            <a:ext cx="10300" cy="830665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Text Box 38"/>
          <p:cNvSpPr txBox="1">
            <a:spLocks noChangeArrowheads="1"/>
          </p:cNvSpPr>
          <p:nvPr/>
        </p:nvSpPr>
        <p:spPr bwMode="auto">
          <a:xfrm>
            <a:off x="2339693" y="4916463"/>
            <a:ext cx="29687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C</a:t>
            </a:r>
          </a:p>
        </p:txBody>
      </p:sp>
      <p:cxnSp>
        <p:nvCxnSpPr>
          <p:cNvPr id="120" name="AutoShape 21"/>
          <p:cNvCxnSpPr>
            <a:cxnSpLocks noChangeShapeType="1"/>
          </p:cNvCxnSpPr>
          <p:nvPr/>
        </p:nvCxnSpPr>
        <p:spPr bwMode="auto">
          <a:xfrm rot="5400000" flipH="1">
            <a:off x="2861104" y="4080864"/>
            <a:ext cx="42757" cy="1558554"/>
          </a:xfrm>
          <a:prstGeom prst="curvedConnector3">
            <a:avLst>
              <a:gd name="adj1" fmla="val -1037998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 Box 38"/>
          <p:cNvSpPr txBox="1">
            <a:spLocks noChangeArrowheads="1"/>
          </p:cNvSpPr>
          <p:nvPr/>
        </p:nvSpPr>
        <p:spPr bwMode="auto">
          <a:xfrm>
            <a:off x="2828580" y="5150676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grpSp>
        <p:nvGrpSpPr>
          <p:cNvPr id="124" name="그룹 123"/>
          <p:cNvGrpSpPr/>
          <p:nvPr/>
        </p:nvGrpSpPr>
        <p:grpSpPr>
          <a:xfrm flipV="1">
            <a:off x="2100407" y="4836999"/>
            <a:ext cx="3219883" cy="958333"/>
            <a:chOff x="2752386" y="1990338"/>
            <a:chExt cx="3219883" cy="465047"/>
          </a:xfrm>
        </p:grpSpPr>
        <p:cxnSp>
          <p:nvCxnSpPr>
            <p:cNvPr id="126" name="AutoShape 22"/>
            <p:cNvCxnSpPr>
              <a:cxnSpLocks noChangeShapeType="1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23"/>
            <p:cNvCxnSpPr>
              <a:cxnSpLocks noChangeShapeType="1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8" name="Text Box 38"/>
          <p:cNvSpPr txBox="1">
            <a:spLocks noChangeArrowheads="1"/>
          </p:cNvSpPr>
          <p:nvPr/>
        </p:nvSpPr>
        <p:spPr bwMode="auto">
          <a:xfrm>
            <a:off x="4264653" y="5491701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sp>
        <p:nvSpPr>
          <p:cNvPr id="129" name="원호 128"/>
          <p:cNvSpPr/>
          <p:nvPr/>
        </p:nvSpPr>
        <p:spPr>
          <a:xfrm flipH="1" flipV="1">
            <a:off x="2127711" y="4124174"/>
            <a:ext cx="2421230" cy="1490136"/>
          </a:xfrm>
          <a:prstGeom prst="arc">
            <a:avLst>
              <a:gd name="adj1" fmla="val 10876693"/>
              <a:gd name="adj2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 Box 38"/>
          <p:cNvSpPr txBox="1">
            <a:spLocks noChangeArrowheads="1"/>
          </p:cNvSpPr>
          <p:nvPr/>
        </p:nvSpPr>
        <p:spPr bwMode="auto">
          <a:xfrm>
            <a:off x="3816733" y="5318377"/>
            <a:ext cx="29687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C</a:t>
            </a:r>
          </a:p>
        </p:txBody>
      </p:sp>
      <p:grpSp>
        <p:nvGrpSpPr>
          <p:cNvPr id="131" name="그룹 130"/>
          <p:cNvGrpSpPr/>
          <p:nvPr/>
        </p:nvGrpSpPr>
        <p:grpSpPr>
          <a:xfrm flipV="1">
            <a:off x="2086721" y="4820027"/>
            <a:ext cx="4968590" cy="1192074"/>
            <a:chOff x="2752386" y="1990338"/>
            <a:chExt cx="3219883" cy="465047"/>
          </a:xfrm>
        </p:grpSpPr>
        <p:cxnSp>
          <p:nvCxnSpPr>
            <p:cNvPr id="132" name="AutoShape 22"/>
            <p:cNvCxnSpPr>
              <a:cxnSpLocks noChangeShapeType="1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23"/>
            <p:cNvCxnSpPr>
              <a:cxnSpLocks noChangeShapeType="1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4" name="Text Box 38"/>
          <p:cNvSpPr txBox="1">
            <a:spLocks noChangeArrowheads="1"/>
          </p:cNvSpPr>
          <p:nvPr/>
        </p:nvSpPr>
        <p:spPr bwMode="auto">
          <a:xfrm>
            <a:off x="5925857" y="5588100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</p:spTree>
    <p:extLst>
      <p:ext uri="{BB962C8B-B14F-4D97-AF65-F5344CB8AC3E}">
        <p14:creationId xmlns:p14="http://schemas.microsoft.com/office/powerpoint/2010/main" val="113608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>
              <a:cs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137" y="99144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DFA for pattern </a:t>
            </a:r>
            <a:r>
              <a:rPr lang="en-US" altLang="ko-KR" dirty="0">
                <a:solidFill>
                  <a:srgbClr val="FF0000"/>
                </a:solidFill>
              </a:rPr>
              <a:t>ABABACA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3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53885"/>
              </p:ext>
            </p:extLst>
          </p:nvPr>
        </p:nvGraphicFramePr>
        <p:xfrm>
          <a:off x="1257259" y="3864260"/>
          <a:ext cx="3669273" cy="2099465"/>
        </p:xfrm>
        <a:graphic>
          <a:graphicData uri="http://schemas.openxmlformats.org/drawingml/2006/table">
            <a:tbl>
              <a:tblPr/>
              <a:tblGrid>
                <a:gridCol w="407697">
                  <a:extLst>
                    <a:ext uri="{9D8B030D-6E8A-4147-A177-3AD203B41FA5}">
                      <a16:colId xmlns:a16="http://schemas.microsoft.com/office/drawing/2014/main" val="793645981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1579457720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818736509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406050477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283252192"/>
                    </a:ext>
                  </a:extLst>
                </a:gridCol>
              </a:tblGrid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3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287756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1211948" y="364052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07453" y="398895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char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94315" y="558148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others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81766" y="35025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DFA[][]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51094" y="4082995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if in state j reading char c: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if j is 7, halt and accept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else move to state DFA[c][j]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6732" y="5216830"/>
            <a:ext cx="3711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Example: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text:  ABCABAAB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ABABACA</a:t>
            </a:r>
            <a:r>
              <a:rPr lang="en-US" altLang="ko-KR" sz="1600" dirty="0">
                <a:latin typeface="Consolas" panose="020B0609020204030204" pitchFamily="49" charset="0"/>
              </a:rPr>
              <a:t>CA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state:0120123123454567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1" name="Oval 5"/>
          <p:cNvSpPr>
            <a:spLocks noChangeArrowheads="1"/>
          </p:cNvSpPr>
          <p:nvPr/>
        </p:nvSpPr>
        <p:spPr bwMode="auto">
          <a:xfrm>
            <a:off x="1705936" y="2430178"/>
            <a:ext cx="290696" cy="291961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2" name="Oval 6"/>
          <p:cNvSpPr>
            <a:spLocks noChangeArrowheads="1"/>
          </p:cNvSpPr>
          <p:nvPr/>
        </p:nvSpPr>
        <p:spPr bwMode="auto">
          <a:xfrm>
            <a:off x="2504261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" name="Oval 7"/>
          <p:cNvSpPr>
            <a:spLocks noChangeArrowheads="1"/>
          </p:cNvSpPr>
          <p:nvPr/>
        </p:nvSpPr>
        <p:spPr bwMode="auto">
          <a:xfrm>
            <a:off x="3334926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4" name="Oval 8"/>
          <p:cNvSpPr>
            <a:spLocks noChangeArrowheads="1"/>
          </p:cNvSpPr>
          <p:nvPr/>
        </p:nvSpPr>
        <p:spPr bwMode="auto">
          <a:xfrm>
            <a:off x="4165591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5" name="Oval 9"/>
          <p:cNvSpPr>
            <a:spLocks noChangeArrowheads="1"/>
          </p:cNvSpPr>
          <p:nvPr/>
        </p:nvSpPr>
        <p:spPr bwMode="auto">
          <a:xfrm>
            <a:off x="4996256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6" name="Oval 10"/>
          <p:cNvSpPr>
            <a:spLocks noChangeArrowheads="1"/>
          </p:cNvSpPr>
          <p:nvPr/>
        </p:nvSpPr>
        <p:spPr bwMode="auto">
          <a:xfrm>
            <a:off x="5826921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57" name="Oval 11"/>
          <p:cNvSpPr>
            <a:spLocks noChangeArrowheads="1"/>
          </p:cNvSpPr>
          <p:nvPr/>
        </p:nvSpPr>
        <p:spPr bwMode="auto">
          <a:xfrm>
            <a:off x="6657586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58" name="Oval 12"/>
          <p:cNvSpPr>
            <a:spLocks noChangeArrowheads="1"/>
          </p:cNvSpPr>
          <p:nvPr/>
        </p:nvSpPr>
        <p:spPr bwMode="auto">
          <a:xfrm>
            <a:off x="7488251" y="2412628"/>
            <a:ext cx="290696" cy="2919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59" name="Line 13"/>
          <p:cNvSpPr>
            <a:spLocks noChangeShapeType="1"/>
          </p:cNvSpPr>
          <p:nvPr/>
        </p:nvSpPr>
        <p:spPr bwMode="auto">
          <a:xfrm>
            <a:off x="2001760" y="2577424"/>
            <a:ext cx="492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0" name="Line 14"/>
          <p:cNvSpPr>
            <a:spLocks noChangeShapeType="1"/>
          </p:cNvSpPr>
          <p:nvPr/>
        </p:nvSpPr>
        <p:spPr bwMode="auto">
          <a:xfrm>
            <a:off x="2805213" y="2572612"/>
            <a:ext cx="529713" cy="48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1" name="Line 15"/>
          <p:cNvSpPr>
            <a:spLocks noChangeShapeType="1"/>
          </p:cNvSpPr>
          <p:nvPr/>
        </p:nvSpPr>
        <p:spPr bwMode="auto">
          <a:xfrm>
            <a:off x="3615367" y="2572612"/>
            <a:ext cx="550224" cy="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2" name="Line 16"/>
          <p:cNvSpPr>
            <a:spLocks noChangeShapeType="1"/>
          </p:cNvSpPr>
          <p:nvPr/>
        </p:nvSpPr>
        <p:spPr bwMode="auto">
          <a:xfrm>
            <a:off x="4446032" y="2577085"/>
            <a:ext cx="550224" cy="3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" name="Line 17"/>
          <p:cNvSpPr>
            <a:spLocks noChangeShapeType="1"/>
          </p:cNvSpPr>
          <p:nvPr/>
        </p:nvSpPr>
        <p:spPr bwMode="auto">
          <a:xfrm flipV="1">
            <a:off x="5286953" y="2553397"/>
            <a:ext cx="56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" name="Line 18"/>
          <p:cNvSpPr>
            <a:spLocks noChangeShapeType="1"/>
          </p:cNvSpPr>
          <p:nvPr/>
        </p:nvSpPr>
        <p:spPr bwMode="auto">
          <a:xfrm>
            <a:off x="6117618" y="2577085"/>
            <a:ext cx="550224" cy="3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 flipV="1">
            <a:off x="6948283" y="2567122"/>
            <a:ext cx="539969" cy="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66" name="AutoShape 21"/>
          <p:cNvCxnSpPr>
            <a:cxnSpLocks noChangeShapeType="1"/>
            <a:stCxn id="154" idx="0"/>
            <a:endCxn id="152" idx="7"/>
          </p:cNvCxnSpPr>
          <p:nvPr/>
        </p:nvCxnSpPr>
        <p:spPr bwMode="auto">
          <a:xfrm rot="16200000" flipH="1" flipV="1">
            <a:off x="3510284" y="1654729"/>
            <a:ext cx="42757" cy="1558554"/>
          </a:xfrm>
          <a:prstGeom prst="curvedConnector3">
            <a:avLst>
              <a:gd name="adj1" fmla="val -433603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5" name="그룹 204"/>
          <p:cNvGrpSpPr/>
          <p:nvPr/>
        </p:nvGrpSpPr>
        <p:grpSpPr>
          <a:xfrm>
            <a:off x="2752386" y="1990338"/>
            <a:ext cx="3219883" cy="465047"/>
            <a:chOff x="2752386" y="1990338"/>
            <a:chExt cx="3219883" cy="465047"/>
          </a:xfrm>
        </p:grpSpPr>
        <p:cxnSp>
          <p:nvCxnSpPr>
            <p:cNvPr id="167" name="AutoShape 22"/>
            <p:cNvCxnSpPr>
              <a:cxnSpLocks noChangeShapeType="1"/>
              <a:stCxn id="156" idx="0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23"/>
            <p:cNvCxnSpPr>
              <a:cxnSpLocks noChangeShapeType="1"/>
              <a:endCxn id="152" idx="7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69" name="AutoShape 24"/>
          <p:cNvCxnSpPr>
            <a:cxnSpLocks noChangeShapeType="1"/>
          </p:cNvCxnSpPr>
          <p:nvPr/>
        </p:nvCxnSpPr>
        <p:spPr bwMode="auto">
          <a:xfrm rot="5400000" flipH="1">
            <a:off x="6035635" y="744431"/>
            <a:ext cx="700381" cy="2533016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AutoShape 25"/>
          <p:cNvCxnSpPr>
            <a:cxnSpLocks noChangeShapeType="1"/>
            <a:endCxn id="152" idx="7"/>
          </p:cNvCxnSpPr>
          <p:nvPr/>
        </p:nvCxnSpPr>
        <p:spPr bwMode="auto">
          <a:xfrm rot="10800000" flipV="1">
            <a:off x="2752386" y="1660747"/>
            <a:ext cx="2366933" cy="7946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AutoShape 26"/>
          <p:cNvCxnSpPr>
            <a:cxnSpLocks noChangeShapeType="1"/>
            <a:stCxn id="156" idx="4"/>
            <a:endCxn id="155" idx="4"/>
          </p:cNvCxnSpPr>
          <p:nvPr/>
        </p:nvCxnSpPr>
        <p:spPr bwMode="auto">
          <a:xfrm rot="5400000">
            <a:off x="5556915" y="2289256"/>
            <a:ext cx="10300" cy="830665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AutoShape 27"/>
          <p:cNvCxnSpPr>
            <a:cxnSpLocks noChangeShapeType="1"/>
          </p:cNvCxnSpPr>
          <p:nvPr/>
        </p:nvCxnSpPr>
        <p:spPr bwMode="auto">
          <a:xfrm rot="5400000">
            <a:off x="6415676" y="1969050"/>
            <a:ext cx="422289" cy="20510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AutoShape 28"/>
          <p:cNvCxnSpPr>
            <a:cxnSpLocks noChangeShapeType="1"/>
            <a:endCxn id="153" idx="4"/>
          </p:cNvCxnSpPr>
          <p:nvPr/>
        </p:nvCxnSpPr>
        <p:spPr bwMode="auto">
          <a:xfrm rot="10800000">
            <a:off x="3480274" y="2704589"/>
            <a:ext cx="2131289" cy="50111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Text Box 29"/>
          <p:cNvSpPr txBox="1">
            <a:spLocks noChangeArrowheads="1"/>
          </p:cNvSpPr>
          <p:nvPr/>
        </p:nvSpPr>
        <p:spPr bwMode="auto">
          <a:xfrm>
            <a:off x="2112003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5" name="Text Box 30"/>
          <p:cNvSpPr txBox="1">
            <a:spLocks noChangeArrowheads="1"/>
          </p:cNvSpPr>
          <p:nvPr/>
        </p:nvSpPr>
        <p:spPr bwMode="auto">
          <a:xfrm>
            <a:off x="7075483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6" name="Text Box 31"/>
          <p:cNvSpPr txBox="1">
            <a:spLocks noChangeArrowheads="1"/>
          </p:cNvSpPr>
          <p:nvPr/>
        </p:nvSpPr>
        <p:spPr bwMode="auto">
          <a:xfrm>
            <a:off x="5403244" y="2267303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7" name="Text Box 32"/>
          <p:cNvSpPr txBox="1">
            <a:spLocks noChangeArrowheads="1"/>
          </p:cNvSpPr>
          <p:nvPr/>
        </p:nvSpPr>
        <p:spPr bwMode="auto">
          <a:xfrm>
            <a:off x="3733204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8" name="Text Box 33"/>
          <p:cNvSpPr txBox="1">
            <a:spLocks noChangeArrowheads="1"/>
          </p:cNvSpPr>
          <p:nvPr/>
        </p:nvSpPr>
        <p:spPr bwMode="auto">
          <a:xfrm>
            <a:off x="2942668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79" name="Text Box 34"/>
          <p:cNvSpPr txBox="1">
            <a:spLocks noChangeArrowheads="1"/>
          </p:cNvSpPr>
          <p:nvPr/>
        </p:nvSpPr>
        <p:spPr bwMode="auto">
          <a:xfrm>
            <a:off x="4588121" y="2278993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80" name="Text Box 36"/>
          <p:cNvSpPr txBox="1">
            <a:spLocks noChangeArrowheads="1"/>
          </p:cNvSpPr>
          <p:nvPr/>
        </p:nvSpPr>
        <p:spPr bwMode="auto">
          <a:xfrm>
            <a:off x="6275583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81" name="Text Box 38"/>
          <p:cNvSpPr txBox="1">
            <a:spLocks noChangeArrowheads="1"/>
          </p:cNvSpPr>
          <p:nvPr/>
        </p:nvSpPr>
        <p:spPr bwMode="auto">
          <a:xfrm>
            <a:off x="7215717" y="1892444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2" name="Text Box 38"/>
          <p:cNvSpPr txBox="1">
            <a:spLocks noChangeArrowheads="1"/>
          </p:cNvSpPr>
          <p:nvPr/>
        </p:nvSpPr>
        <p:spPr bwMode="auto">
          <a:xfrm>
            <a:off x="5635750" y="2047085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3" name="Text Box 38"/>
          <p:cNvSpPr txBox="1">
            <a:spLocks noChangeArrowheads="1"/>
          </p:cNvSpPr>
          <p:nvPr/>
        </p:nvSpPr>
        <p:spPr bwMode="auto">
          <a:xfrm>
            <a:off x="2509911" y="1760647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4" name="Text Box 38"/>
          <p:cNvSpPr txBox="1">
            <a:spLocks noChangeArrowheads="1"/>
          </p:cNvSpPr>
          <p:nvPr/>
        </p:nvSpPr>
        <p:spPr bwMode="auto">
          <a:xfrm>
            <a:off x="3909353" y="2101656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5" name="Text Box 38"/>
          <p:cNvSpPr txBox="1">
            <a:spLocks noChangeArrowheads="1"/>
          </p:cNvSpPr>
          <p:nvPr/>
        </p:nvSpPr>
        <p:spPr bwMode="auto">
          <a:xfrm>
            <a:off x="5403244" y="2757239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86" name="Text Box 38"/>
          <p:cNvSpPr txBox="1">
            <a:spLocks noChangeArrowheads="1"/>
          </p:cNvSpPr>
          <p:nvPr/>
        </p:nvSpPr>
        <p:spPr bwMode="auto">
          <a:xfrm>
            <a:off x="7124525" y="2882142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87" name="자유형 186"/>
          <p:cNvSpPr/>
          <p:nvPr/>
        </p:nvSpPr>
        <p:spPr>
          <a:xfrm>
            <a:off x="2436163" y="2035215"/>
            <a:ext cx="358424" cy="386549"/>
          </a:xfrm>
          <a:custGeom>
            <a:avLst/>
            <a:gdLst>
              <a:gd name="connsiteX0" fmla="*/ 477079 w 699386"/>
              <a:gd name="connsiteY0" fmla="*/ 806718 h 806718"/>
              <a:gd name="connsiteX1" fmla="*/ 695740 w 699386"/>
              <a:gd name="connsiteY1" fmla="*/ 339579 h 806718"/>
              <a:gd name="connsiteX2" fmla="*/ 318053 w 699386"/>
              <a:gd name="connsiteY2" fmla="*/ 1648 h 806718"/>
              <a:gd name="connsiteX3" fmla="*/ 0 w 699386"/>
              <a:gd name="connsiteY3" fmla="*/ 478727 h 806718"/>
              <a:gd name="connsiteX4" fmla="*/ 318053 w 699386"/>
              <a:gd name="connsiteY4" fmla="*/ 786840 h 8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386" h="806718">
                <a:moveTo>
                  <a:pt x="477079" y="806718"/>
                </a:moveTo>
                <a:cubicBezTo>
                  <a:pt x="599661" y="640237"/>
                  <a:pt x="722244" y="473757"/>
                  <a:pt x="695740" y="339579"/>
                </a:cubicBezTo>
                <a:cubicBezTo>
                  <a:pt x="669236" y="205401"/>
                  <a:pt x="434010" y="-21543"/>
                  <a:pt x="318053" y="1648"/>
                </a:cubicBezTo>
                <a:cubicBezTo>
                  <a:pt x="202096" y="24839"/>
                  <a:pt x="0" y="347862"/>
                  <a:pt x="0" y="478727"/>
                </a:cubicBezTo>
                <a:cubicBezTo>
                  <a:pt x="0" y="609592"/>
                  <a:pt x="159026" y="698216"/>
                  <a:pt x="318053" y="78684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868555" y="2361130"/>
            <a:ext cx="550383" cy="424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Start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951991" y="2323660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Accept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0" name="자유형 189"/>
          <p:cNvSpPr/>
          <p:nvPr/>
        </p:nvSpPr>
        <p:spPr>
          <a:xfrm>
            <a:off x="1653883" y="2019109"/>
            <a:ext cx="358424" cy="386549"/>
          </a:xfrm>
          <a:custGeom>
            <a:avLst/>
            <a:gdLst>
              <a:gd name="connsiteX0" fmla="*/ 477079 w 699386"/>
              <a:gd name="connsiteY0" fmla="*/ 806718 h 806718"/>
              <a:gd name="connsiteX1" fmla="*/ 695740 w 699386"/>
              <a:gd name="connsiteY1" fmla="*/ 339579 h 806718"/>
              <a:gd name="connsiteX2" fmla="*/ 318053 w 699386"/>
              <a:gd name="connsiteY2" fmla="*/ 1648 h 806718"/>
              <a:gd name="connsiteX3" fmla="*/ 0 w 699386"/>
              <a:gd name="connsiteY3" fmla="*/ 478727 h 806718"/>
              <a:gd name="connsiteX4" fmla="*/ 318053 w 699386"/>
              <a:gd name="connsiteY4" fmla="*/ 786840 h 8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386" h="806718">
                <a:moveTo>
                  <a:pt x="477079" y="806718"/>
                </a:moveTo>
                <a:cubicBezTo>
                  <a:pt x="599661" y="640237"/>
                  <a:pt x="722244" y="473757"/>
                  <a:pt x="695740" y="339579"/>
                </a:cubicBezTo>
                <a:cubicBezTo>
                  <a:pt x="669236" y="205401"/>
                  <a:pt x="434010" y="-21543"/>
                  <a:pt x="318053" y="1648"/>
                </a:cubicBezTo>
                <a:cubicBezTo>
                  <a:pt x="202096" y="24839"/>
                  <a:pt x="0" y="347862"/>
                  <a:pt x="0" y="478727"/>
                </a:cubicBezTo>
                <a:cubicBezTo>
                  <a:pt x="0" y="609592"/>
                  <a:pt x="159026" y="698216"/>
                  <a:pt x="318053" y="78684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 Box 38"/>
          <p:cNvSpPr txBox="1">
            <a:spLocks noChangeArrowheads="1"/>
          </p:cNvSpPr>
          <p:nvPr/>
        </p:nvSpPr>
        <p:spPr bwMode="auto">
          <a:xfrm>
            <a:off x="1641798" y="1772517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cxnSp>
        <p:nvCxnSpPr>
          <p:cNvPr id="192" name="AutoShape 26"/>
          <p:cNvCxnSpPr>
            <a:cxnSpLocks noChangeShapeType="1"/>
          </p:cNvCxnSpPr>
          <p:nvPr/>
        </p:nvCxnSpPr>
        <p:spPr bwMode="auto">
          <a:xfrm rot="5400000">
            <a:off x="2261466" y="2321985"/>
            <a:ext cx="10300" cy="830665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" name="Text Box 38"/>
          <p:cNvSpPr txBox="1">
            <a:spLocks noChangeArrowheads="1"/>
          </p:cNvSpPr>
          <p:nvPr/>
        </p:nvSpPr>
        <p:spPr bwMode="auto">
          <a:xfrm>
            <a:off x="2104255" y="2768621"/>
            <a:ext cx="29687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C</a:t>
            </a:r>
          </a:p>
        </p:txBody>
      </p:sp>
      <p:cxnSp>
        <p:nvCxnSpPr>
          <p:cNvPr id="200" name="AutoShape 21"/>
          <p:cNvCxnSpPr>
            <a:cxnSpLocks noChangeShapeType="1"/>
          </p:cNvCxnSpPr>
          <p:nvPr/>
        </p:nvCxnSpPr>
        <p:spPr bwMode="auto">
          <a:xfrm rot="5400000" flipH="1">
            <a:off x="2625666" y="1933022"/>
            <a:ext cx="42757" cy="1558554"/>
          </a:xfrm>
          <a:prstGeom prst="curvedConnector3">
            <a:avLst>
              <a:gd name="adj1" fmla="val -1037998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" name="Text Box 38"/>
          <p:cNvSpPr txBox="1">
            <a:spLocks noChangeArrowheads="1"/>
          </p:cNvSpPr>
          <p:nvPr/>
        </p:nvSpPr>
        <p:spPr bwMode="auto">
          <a:xfrm>
            <a:off x="2593142" y="3002834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grpSp>
        <p:nvGrpSpPr>
          <p:cNvPr id="209" name="그룹 208"/>
          <p:cNvGrpSpPr/>
          <p:nvPr/>
        </p:nvGrpSpPr>
        <p:grpSpPr>
          <a:xfrm flipV="1">
            <a:off x="1864969" y="2689157"/>
            <a:ext cx="3219883" cy="958333"/>
            <a:chOff x="2752386" y="1990338"/>
            <a:chExt cx="3219883" cy="465047"/>
          </a:xfrm>
        </p:grpSpPr>
        <p:cxnSp>
          <p:nvCxnSpPr>
            <p:cNvPr id="210" name="AutoShape 22"/>
            <p:cNvCxnSpPr>
              <a:cxnSpLocks noChangeShapeType="1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" name="AutoShape 23"/>
            <p:cNvCxnSpPr>
              <a:cxnSpLocks noChangeShapeType="1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2" name="Text Box 38"/>
          <p:cNvSpPr txBox="1">
            <a:spLocks noChangeArrowheads="1"/>
          </p:cNvSpPr>
          <p:nvPr/>
        </p:nvSpPr>
        <p:spPr bwMode="auto">
          <a:xfrm>
            <a:off x="4029215" y="3343859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sp>
        <p:nvSpPr>
          <p:cNvPr id="206" name="원호 205"/>
          <p:cNvSpPr/>
          <p:nvPr/>
        </p:nvSpPr>
        <p:spPr>
          <a:xfrm flipH="1" flipV="1">
            <a:off x="1892273" y="1976332"/>
            <a:ext cx="2421230" cy="1490136"/>
          </a:xfrm>
          <a:prstGeom prst="arc">
            <a:avLst>
              <a:gd name="adj1" fmla="val 10876693"/>
              <a:gd name="adj2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 Box 38"/>
          <p:cNvSpPr txBox="1">
            <a:spLocks noChangeArrowheads="1"/>
          </p:cNvSpPr>
          <p:nvPr/>
        </p:nvSpPr>
        <p:spPr bwMode="auto">
          <a:xfrm>
            <a:off x="3581295" y="3170535"/>
            <a:ext cx="29687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C</a:t>
            </a:r>
          </a:p>
        </p:txBody>
      </p:sp>
      <p:grpSp>
        <p:nvGrpSpPr>
          <p:cNvPr id="215" name="그룹 214"/>
          <p:cNvGrpSpPr/>
          <p:nvPr/>
        </p:nvGrpSpPr>
        <p:grpSpPr>
          <a:xfrm flipV="1">
            <a:off x="1851283" y="2672185"/>
            <a:ext cx="4968590" cy="1192074"/>
            <a:chOff x="2752386" y="1990338"/>
            <a:chExt cx="3219883" cy="465047"/>
          </a:xfrm>
        </p:grpSpPr>
        <p:cxnSp>
          <p:nvCxnSpPr>
            <p:cNvPr id="216" name="AutoShape 22"/>
            <p:cNvCxnSpPr>
              <a:cxnSpLocks noChangeShapeType="1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AutoShape 23"/>
            <p:cNvCxnSpPr>
              <a:cxnSpLocks noChangeShapeType="1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8" name="Text Box 38"/>
          <p:cNvSpPr txBox="1">
            <a:spLocks noChangeArrowheads="1"/>
          </p:cNvSpPr>
          <p:nvPr/>
        </p:nvSpPr>
        <p:spPr bwMode="auto">
          <a:xfrm>
            <a:off x="5690419" y="3440258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>
              <a:cs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137" y="99144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DFA for pattern </a:t>
            </a:r>
            <a:r>
              <a:rPr lang="en-US" altLang="ko-KR" dirty="0">
                <a:solidFill>
                  <a:srgbClr val="FF0000"/>
                </a:solidFill>
              </a:rPr>
              <a:t>ABABACA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1" name="Oval 5"/>
          <p:cNvSpPr>
            <a:spLocks noChangeArrowheads="1"/>
          </p:cNvSpPr>
          <p:nvPr/>
        </p:nvSpPr>
        <p:spPr bwMode="auto">
          <a:xfrm>
            <a:off x="1705936" y="2430178"/>
            <a:ext cx="290696" cy="291961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2" name="Oval 6"/>
          <p:cNvSpPr>
            <a:spLocks noChangeArrowheads="1"/>
          </p:cNvSpPr>
          <p:nvPr/>
        </p:nvSpPr>
        <p:spPr bwMode="auto">
          <a:xfrm>
            <a:off x="2504261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" name="Oval 7"/>
          <p:cNvSpPr>
            <a:spLocks noChangeArrowheads="1"/>
          </p:cNvSpPr>
          <p:nvPr/>
        </p:nvSpPr>
        <p:spPr bwMode="auto">
          <a:xfrm>
            <a:off x="3334926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4" name="Oval 8"/>
          <p:cNvSpPr>
            <a:spLocks noChangeArrowheads="1"/>
          </p:cNvSpPr>
          <p:nvPr/>
        </p:nvSpPr>
        <p:spPr bwMode="auto">
          <a:xfrm>
            <a:off x="4165591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5" name="Oval 9"/>
          <p:cNvSpPr>
            <a:spLocks noChangeArrowheads="1"/>
          </p:cNvSpPr>
          <p:nvPr/>
        </p:nvSpPr>
        <p:spPr bwMode="auto">
          <a:xfrm>
            <a:off x="4996256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6" name="Oval 10"/>
          <p:cNvSpPr>
            <a:spLocks noChangeArrowheads="1"/>
          </p:cNvSpPr>
          <p:nvPr/>
        </p:nvSpPr>
        <p:spPr bwMode="auto">
          <a:xfrm>
            <a:off x="5826921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57" name="Oval 11"/>
          <p:cNvSpPr>
            <a:spLocks noChangeArrowheads="1"/>
          </p:cNvSpPr>
          <p:nvPr/>
        </p:nvSpPr>
        <p:spPr bwMode="auto">
          <a:xfrm>
            <a:off x="6657586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58" name="Oval 12"/>
          <p:cNvSpPr>
            <a:spLocks noChangeArrowheads="1"/>
          </p:cNvSpPr>
          <p:nvPr/>
        </p:nvSpPr>
        <p:spPr bwMode="auto">
          <a:xfrm>
            <a:off x="7488251" y="2412628"/>
            <a:ext cx="290696" cy="2919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59" name="Line 13"/>
          <p:cNvSpPr>
            <a:spLocks noChangeShapeType="1"/>
          </p:cNvSpPr>
          <p:nvPr/>
        </p:nvSpPr>
        <p:spPr bwMode="auto">
          <a:xfrm>
            <a:off x="2001760" y="2577424"/>
            <a:ext cx="492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0" name="Line 14"/>
          <p:cNvSpPr>
            <a:spLocks noChangeShapeType="1"/>
          </p:cNvSpPr>
          <p:nvPr/>
        </p:nvSpPr>
        <p:spPr bwMode="auto">
          <a:xfrm>
            <a:off x="2805213" y="2572612"/>
            <a:ext cx="529713" cy="48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1" name="Line 15"/>
          <p:cNvSpPr>
            <a:spLocks noChangeShapeType="1"/>
          </p:cNvSpPr>
          <p:nvPr/>
        </p:nvSpPr>
        <p:spPr bwMode="auto">
          <a:xfrm>
            <a:off x="3615367" y="2572612"/>
            <a:ext cx="550224" cy="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2" name="Line 16"/>
          <p:cNvSpPr>
            <a:spLocks noChangeShapeType="1"/>
          </p:cNvSpPr>
          <p:nvPr/>
        </p:nvSpPr>
        <p:spPr bwMode="auto">
          <a:xfrm>
            <a:off x="4446032" y="2577085"/>
            <a:ext cx="550224" cy="3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" name="Line 17"/>
          <p:cNvSpPr>
            <a:spLocks noChangeShapeType="1"/>
          </p:cNvSpPr>
          <p:nvPr/>
        </p:nvSpPr>
        <p:spPr bwMode="auto">
          <a:xfrm flipV="1">
            <a:off x="5286953" y="2553397"/>
            <a:ext cx="56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" name="Line 18"/>
          <p:cNvSpPr>
            <a:spLocks noChangeShapeType="1"/>
          </p:cNvSpPr>
          <p:nvPr/>
        </p:nvSpPr>
        <p:spPr bwMode="auto">
          <a:xfrm>
            <a:off x="6117618" y="2577085"/>
            <a:ext cx="550224" cy="3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 flipV="1">
            <a:off x="6948283" y="2567122"/>
            <a:ext cx="539969" cy="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66" name="AutoShape 21"/>
          <p:cNvCxnSpPr>
            <a:cxnSpLocks noChangeShapeType="1"/>
            <a:stCxn id="154" idx="0"/>
            <a:endCxn id="152" idx="7"/>
          </p:cNvCxnSpPr>
          <p:nvPr/>
        </p:nvCxnSpPr>
        <p:spPr bwMode="auto">
          <a:xfrm rot="16200000" flipH="1" flipV="1">
            <a:off x="3510284" y="1654729"/>
            <a:ext cx="42757" cy="1558554"/>
          </a:xfrm>
          <a:prstGeom prst="curvedConnector3">
            <a:avLst>
              <a:gd name="adj1" fmla="val -433603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5" name="그룹 204"/>
          <p:cNvGrpSpPr/>
          <p:nvPr/>
        </p:nvGrpSpPr>
        <p:grpSpPr>
          <a:xfrm>
            <a:off x="2752386" y="1990338"/>
            <a:ext cx="3219883" cy="465047"/>
            <a:chOff x="2752386" y="1990338"/>
            <a:chExt cx="3219883" cy="465047"/>
          </a:xfrm>
        </p:grpSpPr>
        <p:cxnSp>
          <p:nvCxnSpPr>
            <p:cNvPr id="167" name="AutoShape 22"/>
            <p:cNvCxnSpPr>
              <a:cxnSpLocks noChangeShapeType="1"/>
              <a:stCxn id="156" idx="0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23"/>
            <p:cNvCxnSpPr>
              <a:cxnSpLocks noChangeShapeType="1"/>
              <a:endCxn id="152" idx="7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69" name="AutoShape 24"/>
          <p:cNvCxnSpPr>
            <a:cxnSpLocks noChangeShapeType="1"/>
          </p:cNvCxnSpPr>
          <p:nvPr/>
        </p:nvCxnSpPr>
        <p:spPr bwMode="auto">
          <a:xfrm rot="5400000" flipH="1">
            <a:off x="6035635" y="744431"/>
            <a:ext cx="700381" cy="2533016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AutoShape 25"/>
          <p:cNvCxnSpPr>
            <a:cxnSpLocks noChangeShapeType="1"/>
            <a:endCxn id="152" idx="7"/>
          </p:cNvCxnSpPr>
          <p:nvPr/>
        </p:nvCxnSpPr>
        <p:spPr bwMode="auto">
          <a:xfrm rot="10800000" flipV="1">
            <a:off x="2752386" y="1660747"/>
            <a:ext cx="2366933" cy="7946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AutoShape 26"/>
          <p:cNvCxnSpPr>
            <a:cxnSpLocks noChangeShapeType="1"/>
            <a:stCxn id="156" idx="4"/>
            <a:endCxn id="155" idx="4"/>
          </p:cNvCxnSpPr>
          <p:nvPr/>
        </p:nvCxnSpPr>
        <p:spPr bwMode="auto">
          <a:xfrm rot="5400000">
            <a:off x="5556915" y="2289256"/>
            <a:ext cx="10300" cy="830665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AutoShape 27"/>
          <p:cNvCxnSpPr>
            <a:cxnSpLocks noChangeShapeType="1"/>
          </p:cNvCxnSpPr>
          <p:nvPr/>
        </p:nvCxnSpPr>
        <p:spPr bwMode="auto">
          <a:xfrm rot="5400000">
            <a:off x="6415676" y="1969050"/>
            <a:ext cx="422289" cy="20510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AutoShape 28"/>
          <p:cNvCxnSpPr>
            <a:cxnSpLocks noChangeShapeType="1"/>
            <a:endCxn id="153" idx="4"/>
          </p:cNvCxnSpPr>
          <p:nvPr/>
        </p:nvCxnSpPr>
        <p:spPr bwMode="auto">
          <a:xfrm rot="10800000">
            <a:off x="3480274" y="2704589"/>
            <a:ext cx="2131289" cy="50111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Text Box 29"/>
          <p:cNvSpPr txBox="1">
            <a:spLocks noChangeArrowheads="1"/>
          </p:cNvSpPr>
          <p:nvPr/>
        </p:nvSpPr>
        <p:spPr bwMode="auto">
          <a:xfrm>
            <a:off x="2112003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5" name="Text Box 30"/>
          <p:cNvSpPr txBox="1">
            <a:spLocks noChangeArrowheads="1"/>
          </p:cNvSpPr>
          <p:nvPr/>
        </p:nvSpPr>
        <p:spPr bwMode="auto">
          <a:xfrm>
            <a:off x="7075483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6" name="Text Box 31"/>
          <p:cNvSpPr txBox="1">
            <a:spLocks noChangeArrowheads="1"/>
          </p:cNvSpPr>
          <p:nvPr/>
        </p:nvSpPr>
        <p:spPr bwMode="auto">
          <a:xfrm>
            <a:off x="5403244" y="2267303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7" name="Text Box 32"/>
          <p:cNvSpPr txBox="1">
            <a:spLocks noChangeArrowheads="1"/>
          </p:cNvSpPr>
          <p:nvPr/>
        </p:nvSpPr>
        <p:spPr bwMode="auto">
          <a:xfrm>
            <a:off x="3733204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8" name="Text Box 33"/>
          <p:cNvSpPr txBox="1">
            <a:spLocks noChangeArrowheads="1"/>
          </p:cNvSpPr>
          <p:nvPr/>
        </p:nvSpPr>
        <p:spPr bwMode="auto">
          <a:xfrm>
            <a:off x="2942668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79" name="Text Box 34"/>
          <p:cNvSpPr txBox="1">
            <a:spLocks noChangeArrowheads="1"/>
          </p:cNvSpPr>
          <p:nvPr/>
        </p:nvSpPr>
        <p:spPr bwMode="auto">
          <a:xfrm>
            <a:off x="4588121" y="2278993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80" name="Text Box 36"/>
          <p:cNvSpPr txBox="1">
            <a:spLocks noChangeArrowheads="1"/>
          </p:cNvSpPr>
          <p:nvPr/>
        </p:nvSpPr>
        <p:spPr bwMode="auto">
          <a:xfrm>
            <a:off x="6275583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81" name="Text Box 38"/>
          <p:cNvSpPr txBox="1">
            <a:spLocks noChangeArrowheads="1"/>
          </p:cNvSpPr>
          <p:nvPr/>
        </p:nvSpPr>
        <p:spPr bwMode="auto">
          <a:xfrm>
            <a:off x="7215717" y="1892444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2" name="Text Box 38"/>
          <p:cNvSpPr txBox="1">
            <a:spLocks noChangeArrowheads="1"/>
          </p:cNvSpPr>
          <p:nvPr/>
        </p:nvSpPr>
        <p:spPr bwMode="auto">
          <a:xfrm>
            <a:off x="5635750" y="2047085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3" name="Text Box 38"/>
          <p:cNvSpPr txBox="1">
            <a:spLocks noChangeArrowheads="1"/>
          </p:cNvSpPr>
          <p:nvPr/>
        </p:nvSpPr>
        <p:spPr bwMode="auto">
          <a:xfrm>
            <a:off x="2509911" y="1760647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4" name="Text Box 38"/>
          <p:cNvSpPr txBox="1">
            <a:spLocks noChangeArrowheads="1"/>
          </p:cNvSpPr>
          <p:nvPr/>
        </p:nvSpPr>
        <p:spPr bwMode="auto">
          <a:xfrm>
            <a:off x="3909353" y="2101656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5" name="Text Box 38"/>
          <p:cNvSpPr txBox="1">
            <a:spLocks noChangeArrowheads="1"/>
          </p:cNvSpPr>
          <p:nvPr/>
        </p:nvSpPr>
        <p:spPr bwMode="auto">
          <a:xfrm>
            <a:off x="5403244" y="2757239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86" name="Text Box 38"/>
          <p:cNvSpPr txBox="1">
            <a:spLocks noChangeArrowheads="1"/>
          </p:cNvSpPr>
          <p:nvPr/>
        </p:nvSpPr>
        <p:spPr bwMode="auto">
          <a:xfrm>
            <a:off x="7124525" y="2882142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87" name="자유형 186"/>
          <p:cNvSpPr/>
          <p:nvPr/>
        </p:nvSpPr>
        <p:spPr>
          <a:xfrm>
            <a:off x="2436163" y="2035215"/>
            <a:ext cx="358424" cy="386549"/>
          </a:xfrm>
          <a:custGeom>
            <a:avLst/>
            <a:gdLst>
              <a:gd name="connsiteX0" fmla="*/ 477079 w 699386"/>
              <a:gd name="connsiteY0" fmla="*/ 806718 h 806718"/>
              <a:gd name="connsiteX1" fmla="*/ 695740 w 699386"/>
              <a:gd name="connsiteY1" fmla="*/ 339579 h 806718"/>
              <a:gd name="connsiteX2" fmla="*/ 318053 w 699386"/>
              <a:gd name="connsiteY2" fmla="*/ 1648 h 806718"/>
              <a:gd name="connsiteX3" fmla="*/ 0 w 699386"/>
              <a:gd name="connsiteY3" fmla="*/ 478727 h 806718"/>
              <a:gd name="connsiteX4" fmla="*/ 318053 w 699386"/>
              <a:gd name="connsiteY4" fmla="*/ 786840 h 8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386" h="806718">
                <a:moveTo>
                  <a:pt x="477079" y="806718"/>
                </a:moveTo>
                <a:cubicBezTo>
                  <a:pt x="599661" y="640237"/>
                  <a:pt x="722244" y="473757"/>
                  <a:pt x="695740" y="339579"/>
                </a:cubicBezTo>
                <a:cubicBezTo>
                  <a:pt x="669236" y="205401"/>
                  <a:pt x="434010" y="-21543"/>
                  <a:pt x="318053" y="1648"/>
                </a:cubicBezTo>
                <a:cubicBezTo>
                  <a:pt x="202096" y="24839"/>
                  <a:pt x="0" y="347862"/>
                  <a:pt x="0" y="478727"/>
                </a:cubicBezTo>
                <a:cubicBezTo>
                  <a:pt x="0" y="609592"/>
                  <a:pt x="159026" y="698216"/>
                  <a:pt x="318053" y="78684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868555" y="2361130"/>
            <a:ext cx="550383" cy="424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Start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951991" y="2323660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Accept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0" name="자유형 189"/>
          <p:cNvSpPr/>
          <p:nvPr/>
        </p:nvSpPr>
        <p:spPr>
          <a:xfrm>
            <a:off x="1653883" y="2019109"/>
            <a:ext cx="358424" cy="386549"/>
          </a:xfrm>
          <a:custGeom>
            <a:avLst/>
            <a:gdLst>
              <a:gd name="connsiteX0" fmla="*/ 477079 w 699386"/>
              <a:gd name="connsiteY0" fmla="*/ 806718 h 806718"/>
              <a:gd name="connsiteX1" fmla="*/ 695740 w 699386"/>
              <a:gd name="connsiteY1" fmla="*/ 339579 h 806718"/>
              <a:gd name="connsiteX2" fmla="*/ 318053 w 699386"/>
              <a:gd name="connsiteY2" fmla="*/ 1648 h 806718"/>
              <a:gd name="connsiteX3" fmla="*/ 0 w 699386"/>
              <a:gd name="connsiteY3" fmla="*/ 478727 h 806718"/>
              <a:gd name="connsiteX4" fmla="*/ 318053 w 699386"/>
              <a:gd name="connsiteY4" fmla="*/ 786840 h 8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386" h="806718">
                <a:moveTo>
                  <a:pt x="477079" y="806718"/>
                </a:moveTo>
                <a:cubicBezTo>
                  <a:pt x="599661" y="640237"/>
                  <a:pt x="722244" y="473757"/>
                  <a:pt x="695740" y="339579"/>
                </a:cubicBezTo>
                <a:cubicBezTo>
                  <a:pt x="669236" y="205401"/>
                  <a:pt x="434010" y="-21543"/>
                  <a:pt x="318053" y="1648"/>
                </a:cubicBezTo>
                <a:cubicBezTo>
                  <a:pt x="202096" y="24839"/>
                  <a:pt x="0" y="347862"/>
                  <a:pt x="0" y="478727"/>
                </a:cubicBezTo>
                <a:cubicBezTo>
                  <a:pt x="0" y="609592"/>
                  <a:pt x="159026" y="698216"/>
                  <a:pt x="318053" y="78684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 Box 38"/>
          <p:cNvSpPr txBox="1">
            <a:spLocks noChangeArrowheads="1"/>
          </p:cNvSpPr>
          <p:nvPr/>
        </p:nvSpPr>
        <p:spPr bwMode="auto">
          <a:xfrm>
            <a:off x="1641798" y="1772517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cxnSp>
        <p:nvCxnSpPr>
          <p:cNvPr id="192" name="AutoShape 26"/>
          <p:cNvCxnSpPr>
            <a:cxnSpLocks noChangeShapeType="1"/>
          </p:cNvCxnSpPr>
          <p:nvPr/>
        </p:nvCxnSpPr>
        <p:spPr bwMode="auto">
          <a:xfrm rot="5400000">
            <a:off x="2261466" y="2321985"/>
            <a:ext cx="10300" cy="830665"/>
          </a:xfrm>
          <a:prstGeom prst="curvedConnector3">
            <a:avLst>
              <a:gd name="adj1" fmla="val 180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" name="Text Box 38"/>
          <p:cNvSpPr txBox="1">
            <a:spLocks noChangeArrowheads="1"/>
          </p:cNvSpPr>
          <p:nvPr/>
        </p:nvSpPr>
        <p:spPr bwMode="auto">
          <a:xfrm>
            <a:off x="2104255" y="2768621"/>
            <a:ext cx="29687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C</a:t>
            </a:r>
          </a:p>
        </p:txBody>
      </p:sp>
      <p:cxnSp>
        <p:nvCxnSpPr>
          <p:cNvPr id="200" name="AutoShape 21"/>
          <p:cNvCxnSpPr>
            <a:cxnSpLocks noChangeShapeType="1"/>
          </p:cNvCxnSpPr>
          <p:nvPr/>
        </p:nvCxnSpPr>
        <p:spPr bwMode="auto">
          <a:xfrm rot="5400000" flipH="1">
            <a:off x="2625666" y="1933022"/>
            <a:ext cx="42757" cy="1558554"/>
          </a:xfrm>
          <a:prstGeom prst="curvedConnector3">
            <a:avLst>
              <a:gd name="adj1" fmla="val -1037998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" name="Text Box 38"/>
          <p:cNvSpPr txBox="1">
            <a:spLocks noChangeArrowheads="1"/>
          </p:cNvSpPr>
          <p:nvPr/>
        </p:nvSpPr>
        <p:spPr bwMode="auto">
          <a:xfrm>
            <a:off x="2593142" y="3002834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grpSp>
        <p:nvGrpSpPr>
          <p:cNvPr id="209" name="그룹 208"/>
          <p:cNvGrpSpPr/>
          <p:nvPr/>
        </p:nvGrpSpPr>
        <p:grpSpPr>
          <a:xfrm flipV="1">
            <a:off x="1864969" y="2689157"/>
            <a:ext cx="3219883" cy="958333"/>
            <a:chOff x="2752386" y="1990338"/>
            <a:chExt cx="3219883" cy="465047"/>
          </a:xfrm>
        </p:grpSpPr>
        <p:cxnSp>
          <p:nvCxnSpPr>
            <p:cNvPr id="210" name="AutoShape 22"/>
            <p:cNvCxnSpPr>
              <a:cxnSpLocks noChangeShapeType="1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" name="AutoShape 23"/>
            <p:cNvCxnSpPr>
              <a:cxnSpLocks noChangeShapeType="1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6" name="원호 205"/>
          <p:cNvSpPr/>
          <p:nvPr/>
        </p:nvSpPr>
        <p:spPr>
          <a:xfrm flipH="1" flipV="1">
            <a:off x="1892273" y="1976332"/>
            <a:ext cx="2421230" cy="1490136"/>
          </a:xfrm>
          <a:prstGeom prst="arc">
            <a:avLst>
              <a:gd name="adj1" fmla="val 10876693"/>
              <a:gd name="adj2" fmla="val 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 Box 38"/>
          <p:cNvSpPr txBox="1">
            <a:spLocks noChangeArrowheads="1"/>
          </p:cNvSpPr>
          <p:nvPr/>
        </p:nvSpPr>
        <p:spPr bwMode="auto">
          <a:xfrm>
            <a:off x="3581295" y="3170535"/>
            <a:ext cx="29687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C</a:t>
            </a:r>
          </a:p>
        </p:txBody>
      </p:sp>
      <p:grpSp>
        <p:nvGrpSpPr>
          <p:cNvPr id="215" name="그룹 214"/>
          <p:cNvGrpSpPr/>
          <p:nvPr/>
        </p:nvGrpSpPr>
        <p:grpSpPr>
          <a:xfrm flipV="1">
            <a:off x="1851283" y="2672185"/>
            <a:ext cx="4968590" cy="1192074"/>
            <a:chOff x="2752386" y="1990338"/>
            <a:chExt cx="3219883" cy="465047"/>
          </a:xfrm>
        </p:grpSpPr>
        <p:cxnSp>
          <p:nvCxnSpPr>
            <p:cNvPr id="216" name="AutoShape 22"/>
            <p:cNvCxnSpPr>
              <a:cxnSpLocks noChangeShapeType="1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AutoShape 23"/>
            <p:cNvCxnSpPr>
              <a:cxnSpLocks noChangeShapeType="1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그룹 68"/>
          <p:cNvGrpSpPr/>
          <p:nvPr/>
        </p:nvGrpSpPr>
        <p:grpSpPr>
          <a:xfrm>
            <a:off x="865877" y="4741540"/>
            <a:ext cx="7864419" cy="1544960"/>
            <a:chOff x="-116103" y="4149079"/>
            <a:chExt cx="9739338" cy="1905001"/>
          </a:xfrm>
        </p:grpSpPr>
        <p:sp>
          <p:nvSpPr>
            <p:cNvPr id="70" name="Oval 5"/>
            <p:cNvSpPr>
              <a:spLocks noChangeArrowheads="1"/>
            </p:cNvSpPr>
            <p:nvPr/>
          </p:nvSpPr>
          <p:spPr bwMode="auto">
            <a:xfrm>
              <a:off x="920914" y="5097820"/>
              <a:ext cx="360000" cy="3600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19095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29382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3" name="Oval 8"/>
            <p:cNvSpPr>
              <a:spLocks noChangeArrowheads="1"/>
            </p:cNvSpPr>
            <p:nvPr/>
          </p:nvSpPr>
          <p:spPr bwMode="auto">
            <a:xfrm>
              <a:off x="39669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4" name="Oval 9"/>
            <p:cNvSpPr>
              <a:spLocks noChangeArrowheads="1"/>
            </p:cNvSpPr>
            <p:nvPr/>
          </p:nvSpPr>
          <p:spPr bwMode="auto">
            <a:xfrm>
              <a:off x="49956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5" name="Oval 10"/>
            <p:cNvSpPr>
              <a:spLocks noChangeArrowheads="1"/>
            </p:cNvSpPr>
            <p:nvPr/>
          </p:nvSpPr>
          <p:spPr bwMode="auto">
            <a:xfrm>
              <a:off x="60243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6" name="Oval 11"/>
            <p:cNvSpPr>
              <a:spLocks noChangeArrowheads="1"/>
            </p:cNvSpPr>
            <p:nvPr/>
          </p:nvSpPr>
          <p:spPr bwMode="auto">
            <a:xfrm>
              <a:off x="70530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7" name="Oval 12"/>
            <p:cNvSpPr>
              <a:spLocks noChangeArrowheads="1"/>
            </p:cNvSpPr>
            <p:nvPr/>
          </p:nvSpPr>
          <p:spPr bwMode="auto">
            <a:xfrm>
              <a:off x="8081764" y="507618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1287264" y="527938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2282264" y="5273447"/>
              <a:ext cx="656000" cy="5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3285564" y="5273447"/>
              <a:ext cx="681400" cy="59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4314264" y="5278962"/>
              <a:ext cx="68140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 flipV="1">
              <a:off x="5355664" y="5249754"/>
              <a:ext cx="693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>
              <a:off x="6384364" y="5278962"/>
              <a:ext cx="68140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 flipV="1">
              <a:off x="7413064" y="5266678"/>
              <a:ext cx="668700" cy="12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85" name="AutoShape 21"/>
            <p:cNvCxnSpPr>
              <a:cxnSpLocks noChangeShapeType="1"/>
              <a:stCxn id="73" idx="0"/>
              <a:endCxn id="71" idx="7"/>
            </p:cNvCxnSpPr>
            <p:nvPr/>
          </p:nvCxnSpPr>
          <p:spPr bwMode="auto">
            <a:xfrm rot="16200000" flipH="1" flipV="1">
              <a:off x="3155543" y="4137479"/>
              <a:ext cx="52721" cy="1930121"/>
            </a:xfrm>
            <a:prstGeom prst="curvedConnector3">
              <a:avLst>
                <a:gd name="adj1" fmla="val -4336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AutoShape 22"/>
            <p:cNvCxnSpPr>
              <a:cxnSpLocks noChangeShapeType="1"/>
              <a:stCxn id="75" idx="0"/>
            </p:cNvCxnSpPr>
            <p:nvPr/>
          </p:nvCxnSpPr>
          <p:spPr bwMode="auto">
            <a:xfrm rot="16200000" flipV="1">
              <a:off x="4945964" y="3817780"/>
              <a:ext cx="520700" cy="19961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AutoShape 23"/>
            <p:cNvCxnSpPr>
              <a:cxnSpLocks noChangeShapeType="1"/>
              <a:endCxn id="71" idx="7"/>
            </p:cNvCxnSpPr>
            <p:nvPr/>
          </p:nvCxnSpPr>
          <p:spPr bwMode="auto">
            <a:xfrm rot="10800000" flipV="1">
              <a:off x="2216843" y="4555479"/>
              <a:ext cx="1978722" cy="5734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AutoShape 24"/>
            <p:cNvCxnSpPr>
              <a:cxnSpLocks noChangeShapeType="1"/>
            </p:cNvCxnSpPr>
            <p:nvPr/>
          </p:nvCxnSpPr>
          <p:spPr bwMode="auto">
            <a:xfrm rot="5400000" flipH="1">
              <a:off x="6284714" y="3012430"/>
              <a:ext cx="863600" cy="31369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AutoShape 25"/>
            <p:cNvCxnSpPr>
              <a:cxnSpLocks noChangeShapeType="1"/>
              <a:endCxn id="71" idx="7"/>
            </p:cNvCxnSpPr>
            <p:nvPr/>
          </p:nvCxnSpPr>
          <p:spPr bwMode="auto">
            <a:xfrm rot="10800000" flipV="1">
              <a:off x="2216843" y="4149079"/>
              <a:ext cx="2931222" cy="9798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AutoShape 26"/>
            <p:cNvCxnSpPr>
              <a:cxnSpLocks noChangeShapeType="1"/>
              <a:stCxn id="75" idx="4"/>
              <a:endCxn id="74" idx="4"/>
            </p:cNvCxnSpPr>
            <p:nvPr/>
          </p:nvCxnSpPr>
          <p:spPr bwMode="auto">
            <a:xfrm rot="5400000">
              <a:off x="5690014" y="4921830"/>
              <a:ext cx="12700" cy="1028700"/>
            </a:xfrm>
            <a:prstGeom prst="curved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AutoShape 27"/>
            <p:cNvCxnSpPr>
              <a:cxnSpLocks noChangeShapeType="1"/>
            </p:cNvCxnSpPr>
            <p:nvPr/>
          </p:nvCxnSpPr>
          <p:spPr bwMode="auto">
            <a:xfrm rot="5400000">
              <a:off x="6754614" y="4523730"/>
              <a:ext cx="520700" cy="25400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28"/>
            <p:cNvCxnSpPr>
              <a:cxnSpLocks noChangeShapeType="1"/>
              <a:endCxn id="72" idx="4"/>
            </p:cNvCxnSpPr>
            <p:nvPr/>
          </p:nvCxnSpPr>
          <p:spPr bwMode="auto">
            <a:xfrm rot="10800000">
              <a:off x="3118264" y="5436180"/>
              <a:ext cx="2639400" cy="6179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Text Box 29"/>
            <p:cNvSpPr txBox="1">
              <a:spLocks noChangeArrowheads="1"/>
            </p:cNvSpPr>
            <p:nvPr/>
          </p:nvSpPr>
          <p:spPr bwMode="auto">
            <a:xfrm>
              <a:off x="14237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4" name="Text Box 30"/>
            <p:cNvSpPr txBox="1">
              <a:spLocks noChangeArrowheads="1"/>
            </p:cNvSpPr>
            <p:nvPr/>
          </p:nvSpPr>
          <p:spPr bwMode="auto">
            <a:xfrm>
              <a:off x="75705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5" name="Text Box 31"/>
            <p:cNvSpPr txBox="1">
              <a:spLocks noChangeArrowheads="1"/>
            </p:cNvSpPr>
            <p:nvPr/>
          </p:nvSpPr>
          <p:spPr bwMode="auto">
            <a:xfrm>
              <a:off x="5499680" y="4896988"/>
              <a:ext cx="2968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6" name="Text Box 32"/>
            <p:cNvSpPr txBox="1">
              <a:spLocks noChangeArrowheads="1"/>
            </p:cNvSpPr>
            <p:nvPr/>
          </p:nvSpPr>
          <p:spPr bwMode="auto">
            <a:xfrm>
              <a:off x="3431494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7" name="Text Box 33"/>
            <p:cNvSpPr txBox="1">
              <a:spLocks noChangeArrowheads="1"/>
            </p:cNvSpPr>
            <p:nvPr/>
          </p:nvSpPr>
          <p:spPr bwMode="auto">
            <a:xfrm>
              <a:off x="24524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98" name="Text Box 34"/>
            <p:cNvSpPr txBox="1">
              <a:spLocks noChangeArrowheads="1"/>
            </p:cNvSpPr>
            <p:nvPr/>
          </p:nvSpPr>
          <p:spPr bwMode="auto">
            <a:xfrm>
              <a:off x="4490227" y="491140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99" name="Text Box 36"/>
            <p:cNvSpPr txBox="1">
              <a:spLocks noChangeArrowheads="1"/>
            </p:cNvSpPr>
            <p:nvPr/>
          </p:nvSpPr>
          <p:spPr bwMode="auto">
            <a:xfrm>
              <a:off x="65799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00" name="Text Box 38"/>
            <p:cNvSpPr txBox="1">
              <a:spLocks noChangeArrowheads="1"/>
            </p:cNvSpPr>
            <p:nvPr/>
          </p:nvSpPr>
          <p:spPr bwMode="auto">
            <a:xfrm>
              <a:off x="7744256" y="4434771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01" name="Text Box 38"/>
            <p:cNvSpPr txBox="1">
              <a:spLocks noChangeArrowheads="1"/>
            </p:cNvSpPr>
            <p:nvPr/>
          </p:nvSpPr>
          <p:spPr bwMode="auto">
            <a:xfrm>
              <a:off x="5787616" y="462545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02" name="Text Box 38"/>
            <p:cNvSpPr txBox="1">
              <a:spLocks noChangeArrowheads="1"/>
            </p:cNvSpPr>
            <p:nvPr/>
          </p:nvSpPr>
          <p:spPr bwMode="auto">
            <a:xfrm>
              <a:off x="1916561" y="427226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03" name="Text Box 38"/>
            <p:cNvSpPr txBox="1">
              <a:spLocks noChangeArrowheads="1"/>
            </p:cNvSpPr>
            <p:nvPr/>
          </p:nvSpPr>
          <p:spPr bwMode="auto">
            <a:xfrm>
              <a:off x="3649637" y="4692739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04" name="Text Box 38"/>
            <p:cNvSpPr txBox="1">
              <a:spLocks noChangeArrowheads="1"/>
            </p:cNvSpPr>
            <p:nvPr/>
          </p:nvSpPr>
          <p:spPr bwMode="auto">
            <a:xfrm>
              <a:off x="5499680" y="550110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05" name="Text Box 38"/>
            <p:cNvSpPr txBox="1">
              <a:spLocks noChangeArrowheads="1"/>
            </p:cNvSpPr>
            <p:nvPr/>
          </p:nvSpPr>
          <p:spPr bwMode="auto">
            <a:xfrm>
              <a:off x="7631324" y="5655111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06" name="자유형 105"/>
            <p:cNvSpPr/>
            <p:nvPr/>
          </p:nvSpPr>
          <p:spPr>
            <a:xfrm>
              <a:off x="1825231" y="4610814"/>
              <a:ext cx="443874" cy="476631"/>
            </a:xfrm>
            <a:custGeom>
              <a:avLst/>
              <a:gdLst>
                <a:gd name="connsiteX0" fmla="*/ 477079 w 699386"/>
                <a:gd name="connsiteY0" fmla="*/ 806718 h 806718"/>
                <a:gd name="connsiteX1" fmla="*/ 695740 w 699386"/>
                <a:gd name="connsiteY1" fmla="*/ 339579 h 806718"/>
                <a:gd name="connsiteX2" fmla="*/ 318053 w 699386"/>
                <a:gd name="connsiteY2" fmla="*/ 1648 h 806718"/>
                <a:gd name="connsiteX3" fmla="*/ 0 w 699386"/>
                <a:gd name="connsiteY3" fmla="*/ 478727 h 806718"/>
                <a:gd name="connsiteX4" fmla="*/ 318053 w 699386"/>
                <a:gd name="connsiteY4" fmla="*/ 786840 h 80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386" h="806718">
                  <a:moveTo>
                    <a:pt x="477079" y="806718"/>
                  </a:moveTo>
                  <a:cubicBezTo>
                    <a:pt x="599661" y="640237"/>
                    <a:pt x="722244" y="473757"/>
                    <a:pt x="695740" y="339579"/>
                  </a:cubicBezTo>
                  <a:cubicBezTo>
                    <a:pt x="669236" y="205401"/>
                    <a:pt x="434010" y="-21543"/>
                    <a:pt x="318053" y="1648"/>
                  </a:cubicBezTo>
                  <a:cubicBezTo>
                    <a:pt x="202096" y="24839"/>
                    <a:pt x="0" y="347862"/>
                    <a:pt x="0" y="478727"/>
                  </a:cubicBezTo>
                  <a:cubicBezTo>
                    <a:pt x="0" y="609592"/>
                    <a:pt x="159026" y="698216"/>
                    <a:pt x="318053" y="7868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-116103" y="5012681"/>
              <a:ext cx="681597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Start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state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656062" y="4966479"/>
              <a:ext cx="967173" cy="645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Accept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state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25581" y="419961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Diagram: remove transitions to state 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Algorithm with DFA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from naïve algorithm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Precomputation of DFA[][] from pattern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pointer 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decrements (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backup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>
              <a:cs typeface="맑은 고딕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48198" y="2636912"/>
            <a:ext cx="5647604" cy="33239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strlen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(pattern);    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DFAmatching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(char text[])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, j,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txtLength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txtLength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strlen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(text);</a:t>
            </a:r>
          </a:p>
          <a:p>
            <a:endParaRPr lang="en-US" altLang="ko-KR" sz="14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for(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=0, j=0;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&lt;=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txtLength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&amp;&amp; j &lt;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++)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    j = DFA[text[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]][j];  // text[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] to be modified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if(j ==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else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    return -1;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73674" y="5569084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Order: O(N)</a:t>
            </a:r>
          </a:p>
          <a:p>
            <a:r>
              <a:rPr lang="en-US" altLang="ko-KR" dirty="0"/>
              <a:t>    simulation of DFA on text with no backup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How to build DFA efficiently?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84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Algorithm with DFA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>
              <a:cs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137" y="99144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DFA for pattern </a:t>
            </a:r>
            <a:r>
              <a:rPr lang="en-US" altLang="ko-KR" dirty="0">
                <a:solidFill>
                  <a:srgbClr val="FF0000"/>
                </a:solidFill>
              </a:rPr>
              <a:t>ABABACA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868555" y="1660747"/>
            <a:ext cx="7864419" cy="1544960"/>
            <a:chOff x="-116103" y="4149079"/>
            <a:chExt cx="9739338" cy="1905001"/>
          </a:xfrm>
        </p:grpSpPr>
        <p:sp>
          <p:nvSpPr>
            <p:cNvPr id="151" name="Oval 5"/>
            <p:cNvSpPr>
              <a:spLocks noChangeArrowheads="1"/>
            </p:cNvSpPr>
            <p:nvPr/>
          </p:nvSpPr>
          <p:spPr bwMode="auto">
            <a:xfrm>
              <a:off x="920914" y="5097820"/>
              <a:ext cx="360000" cy="3600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52" name="Oval 6"/>
            <p:cNvSpPr>
              <a:spLocks noChangeArrowheads="1"/>
            </p:cNvSpPr>
            <p:nvPr/>
          </p:nvSpPr>
          <p:spPr bwMode="auto">
            <a:xfrm>
              <a:off x="19095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53" name="Oval 7"/>
            <p:cNvSpPr>
              <a:spLocks noChangeArrowheads="1"/>
            </p:cNvSpPr>
            <p:nvPr/>
          </p:nvSpPr>
          <p:spPr bwMode="auto">
            <a:xfrm>
              <a:off x="29382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54" name="Oval 8"/>
            <p:cNvSpPr>
              <a:spLocks noChangeArrowheads="1"/>
            </p:cNvSpPr>
            <p:nvPr/>
          </p:nvSpPr>
          <p:spPr bwMode="auto">
            <a:xfrm>
              <a:off x="39669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55" name="Oval 9"/>
            <p:cNvSpPr>
              <a:spLocks noChangeArrowheads="1"/>
            </p:cNvSpPr>
            <p:nvPr/>
          </p:nvSpPr>
          <p:spPr bwMode="auto">
            <a:xfrm>
              <a:off x="49956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56" name="Oval 10"/>
            <p:cNvSpPr>
              <a:spLocks noChangeArrowheads="1"/>
            </p:cNvSpPr>
            <p:nvPr/>
          </p:nvSpPr>
          <p:spPr bwMode="auto">
            <a:xfrm>
              <a:off x="60243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57" name="Oval 11"/>
            <p:cNvSpPr>
              <a:spLocks noChangeArrowheads="1"/>
            </p:cNvSpPr>
            <p:nvPr/>
          </p:nvSpPr>
          <p:spPr bwMode="auto">
            <a:xfrm>
              <a:off x="70530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58" name="Oval 12"/>
            <p:cNvSpPr>
              <a:spLocks noChangeArrowheads="1"/>
            </p:cNvSpPr>
            <p:nvPr/>
          </p:nvSpPr>
          <p:spPr bwMode="auto">
            <a:xfrm>
              <a:off x="8081764" y="507618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59" name="Line 13"/>
            <p:cNvSpPr>
              <a:spLocks noChangeShapeType="1"/>
            </p:cNvSpPr>
            <p:nvPr/>
          </p:nvSpPr>
          <p:spPr bwMode="auto">
            <a:xfrm>
              <a:off x="1287264" y="527938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282264" y="5273447"/>
              <a:ext cx="656000" cy="5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Line 15"/>
            <p:cNvSpPr>
              <a:spLocks noChangeShapeType="1"/>
            </p:cNvSpPr>
            <p:nvPr/>
          </p:nvSpPr>
          <p:spPr bwMode="auto">
            <a:xfrm>
              <a:off x="3285564" y="5273447"/>
              <a:ext cx="681400" cy="59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Line 16"/>
            <p:cNvSpPr>
              <a:spLocks noChangeShapeType="1"/>
            </p:cNvSpPr>
            <p:nvPr/>
          </p:nvSpPr>
          <p:spPr bwMode="auto">
            <a:xfrm>
              <a:off x="4314264" y="5278962"/>
              <a:ext cx="68140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Line 17"/>
            <p:cNvSpPr>
              <a:spLocks noChangeShapeType="1"/>
            </p:cNvSpPr>
            <p:nvPr/>
          </p:nvSpPr>
          <p:spPr bwMode="auto">
            <a:xfrm flipV="1">
              <a:off x="5355664" y="5249754"/>
              <a:ext cx="693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Line 18"/>
            <p:cNvSpPr>
              <a:spLocks noChangeShapeType="1"/>
            </p:cNvSpPr>
            <p:nvPr/>
          </p:nvSpPr>
          <p:spPr bwMode="auto">
            <a:xfrm>
              <a:off x="6384364" y="5278962"/>
              <a:ext cx="68140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 flipV="1">
              <a:off x="7413064" y="5266678"/>
              <a:ext cx="668700" cy="12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166" name="AutoShape 21"/>
            <p:cNvCxnSpPr>
              <a:cxnSpLocks noChangeShapeType="1"/>
              <a:stCxn id="154" idx="0"/>
              <a:endCxn id="152" idx="7"/>
            </p:cNvCxnSpPr>
            <p:nvPr/>
          </p:nvCxnSpPr>
          <p:spPr bwMode="auto">
            <a:xfrm rot="16200000" flipH="1" flipV="1">
              <a:off x="3155543" y="4137479"/>
              <a:ext cx="52721" cy="1930121"/>
            </a:xfrm>
            <a:prstGeom prst="curvedConnector3">
              <a:avLst>
                <a:gd name="adj1" fmla="val -4336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22"/>
            <p:cNvCxnSpPr>
              <a:cxnSpLocks noChangeShapeType="1"/>
              <a:stCxn id="156" idx="0"/>
            </p:cNvCxnSpPr>
            <p:nvPr/>
          </p:nvCxnSpPr>
          <p:spPr bwMode="auto">
            <a:xfrm rot="16200000" flipV="1">
              <a:off x="4945964" y="3817780"/>
              <a:ext cx="520700" cy="19961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23"/>
            <p:cNvCxnSpPr>
              <a:cxnSpLocks noChangeShapeType="1"/>
              <a:endCxn id="152" idx="7"/>
            </p:cNvCxnSpPr>
            <p:nvPr/>
          </p:nvCxnSpPr>
          <p:spPr bwMode="auto">
            <a:xfrm rot="10800000" flipV="1">
              <a:off x="2216843" y="4555479"/>
              <a:ext cx="1978722" cy="5734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24"/>
            <p:cNvCxnSpPr>
              <a:cxnSpLocks noChangeShapeType="1"/>
            </p:cNvCxnSpPr>
            <p:nvPr/>
          </p:nvCxnSpPr>
          <p:spPr bwMode="auto">
            <a:xfrm rot="5400000" flipH="1">
              <a:off x="6284714" y="3012430"/>
              <a:ext cx="863600" cy="31369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25"/>
            <p:cNvCxnSpPr>
              <a:cxnSpLocks noChangeShapeType="1"/>
              <a:endCxn id="152" idx="7"/>
            </p:cNvCxnSpPr>
            <p:nvPr/>
          </p:nvCxnSpPr>
          <p:spPr bwMode="auto">
            <a:xfrm rot="10800000" flipV="1">
              <a:off x="2216843" y="4149079"/>
              <a:ext cx="2931222" cy="9798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26"/>
            <p:cNvCxnSpPr>
              <a:cxnSpLocks noChangeShapeType="1"/>
              <a:stCxn id="156" idx="4"/>
              <a:endCxn id="155" idx="4"/>
            </p:cNvCxnSpPr>
            <p:nvPr/>
          </p:nvCxnSpPr>
          <p:spPr bwMode="auto">
            <a:xfrm rot="5400000">
              <a:off x="5690014" y="4921830"/>
              <a:ext cx="12700" cy="1028700"/>
            </a:xfrm>
            <a:prstGeom prst="curved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27"/>
            <p:cNvCxnSpPr>
              <a:cxnSpLocks noChangeShapeType="1"/>
            </p:cNvCxnSpPr>
            <p:nvPr/>
          </p:nvCxnSpPr>
          <p:spPr bwMode="auto">
            <a:xfrm rot="5400000">
              <a:off x="6754614" y="4523730"/>
              <a:ext cx="520700" cy="25400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28"/>
            <p:cNvCxnSpPr>
              <a:cxnSpLocks noChangeShapeType="1"/>
              <a:endCxn id="153" idx="4"/>
            </p:cNvCxnSpPr>
            <p:nvPr/>
          </p:nvCxnSpPr>
          <p:spPr bwMode="auto">
            <a:xfrm rot="10800000">
              <a:off x="3118264" y="5436180"/>
              <a:ext cx="2639400" cy="6179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" name="Text Box 29"/>
            <p:cNvSpPr txBox="1">
              <a:spLocks noChangeArrowheads="1"/>
            </p:cNvSpPr>
            <p:nvPr/>
          </p:nvSpPr>
          <p:spPr bwMode="auto">
            <a:xfrm>
              <a:off x="14237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5" name="Text Box 30"/>
            <p:cNvSpPr txBox="1">
              <a:spLocks noChangeArrowheads="1"/>
            </p:cNvSpPr>
            <p:nvPr/>
          </p:nvSpPr>
          <p:spPr bwMode="auto">
            <a:xfrm>
              <a:off x="75705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 Box 31"/>
            <p:cNvSpPr txBox="1">
              <a:spLocks noChangeArrowheads="1"/>
            </p:cNvSpPr>
            <p:nvPr/>
          </p:nvSpPr>
          <p:spPr bwMode="auto">
            <a:xfrm>
              <a:off x="5499680" y="4896988"/>
              <a:ext cx="2968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7" name="Text Box 32"/>
            <p:cNvSpPr txBox="1">
              <a:spLocks noChangeArrowheads="1"/>
            </p:cNvSpPr>
            <p:nvPr/>
          </p:nvSpPr>
          <p:spPr bwMode="auto">
            <a:xfrm>
              <a:off x="3431494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24524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Text Box 34"/>
            <p:cNvSpPr txBox="1">
              <a:spLocks noChangeArrowheads="1"/>
            </p:cNvSpPr>
            <p:nvPr/>
          </p:nvSpPr>
          <p:spPr bwMode="auto">
            <a:xfrm>
              <a:off x="4490227" y="491140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0" name="Text Box 36"/>
            <p:cNvSpPr txBox="1">
              <a:spLocks noChangeArrowheads="1"/>
            </p:cNvSpPr>
            <p:nvPr/>
          </p:nvSpPr>
          <p:spPr bwMode="auto">
            <a:xfrm>
              <a:off x="65799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1" name="Text Box 38"/>
            <p:cNvSpPr txBox="1">
              <a:spLocks noChangeArrowheads="1"/>
            </p:cNvSpPr>
            <p:nvPr/>
          </p:nvSpPr>
          <p:spPr bwMode="auto">
            <a:xfrm>
              <a:off x="7744256" y="4434771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2" name="Text Box 38"/>
            <p:cNvSpPr txBox="1">
              <a:spLocks noChangeArrowheads="1"/>
            </p:cNvSpPr>
            <p:nvPr/>
          </p:nvSpPr>
          <p:spPr bwMode="auto">
            <a:xfrm>
              <a:off x="5787616" y="462545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3" name="Text Box 38"/>
            <p:cNvSpPr txBox="1">
              <a:spLocks noChangeArrowheads="1"/>
            </p:cNvSpPr>
            <p:nvPr/>
          </p:nvSpPr>
          <p:spPr bwMode="auto">
            <a:xfrm>
              <a:off x="1916561" y="427226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4" name="Text Box 38"/>
            <p:cNvSpPr txBox="1">
              <a:spLocks noChangeArrowheads="1"/>
            </p:cNvSpPr>
            <p:nvPr/>
          </p:nvSpPr>
          <p:spPr bwMode="auto">
            <a:xfrm>
              <a:off x="3649637" y="4692739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5" name="Text Box 38"/>
            <p:cNvSpPr txBox="1">
              <a:spLocks noChangeArrowheads="1"/>
            </p:cNvSpPr>
            <p:nvPr/>
          </p:nvSpPr>
          <p:spPr bwMode="auto">
            <a:xfrm>
              <a:off x="5499680" y="550110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6" name="Text Box 38"/>
            <p:cNvSpPr txBox="1">
              <a:spLocks noChangeArrowheads="1"/>
            </p:cNvSpPr>
            <p:nvPr/>
          </p:nvSpPr>
          <p:spPr bwMode="auto">
            <a:xfrm>
              <a:off x="7631324" y="5655111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7" name="자유형 186"/>
            <p:cNvSpPr/>
            <p:nvPr/>
          </p:nvSpPr>
          <p:spPr>
            <a:xfrm>
              <a:off x="1825231" y="4610814"/>
              <a:ext cx="443874" cy="476631"/>
            </a:xfrm>
            <a:custGeom>
              <a:avLst/>
              <a:gdLst>
                <a:gd name="connsiteX0" fmla="*/ 477079 w 699386"/>
                <a:gd name="connsiteY0" fmla="*/ 806718 h 806718"/>
                <a:gd name="connsiteX1" fmla="*/ 695740 w 699386"/>
                <a:gd name="connsiteY1" fmla="*/ 339579 h 806718"/>
                <a:gd name="connsiteX2" fmla="*/ 318053 w 699386"/>
                <a:gd name="connsiteY2" fmla="*/ 1648 h 806718"/>
                <a:gd name="connsiteX3" fmla="*/ 0 w 699386"/>
                <a:gd name="connsiteY3" fmla="*/ 478727 h 806718"/>
                <a:gd name="connsiteX4" fmla="*/ 318053 w 699386"/>
                <a:gd name="connsiteY4" fmla="*/ 786840 h 80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386" h="806718">
                  <a:moveTo>
                    <a:pt x="477079" y="806718"/>
                  </a:moveTo>
                  <a:cubicBezTo>
                    <a:pt x="599661" y="640237"/>
                    <a:pt x="722244" y="473757"/>
                    <a:pt x="695740" y="339579"/>
                  </a:cubicBezTo>
                  <a:cubicBezTo>
                    <a:pt x="669236" y="205401"/>
                    <a:pt x="434010" y="-21543"/>
                    <a:pt x="318053" y="1648"/>
                  </a:cubicBezTo>
                  <a:cubicBezTo>
                    <a:pt x="202096" y="24839"/>
                    <a:pt x="0" y="347862"/>
                    <a:pt x="0" y="478727"/>
                  </a:cubicBezTo>
                  <a:cubicBezTo>
                    <a:pt x="0" y="609592"/>
                    <a:pt x="159026" y="698216"/>
                    <a:pt x="318053" y="7868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-116103" y="5012681"/>
              <a:ext cx="681597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Start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state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656062" y="4966479"/>
              <a:ext cx="967173" cy="645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Accept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state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5486051" y="4164186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</a:t>
            </a: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>
            <a:off x="5105132" y="4164186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</a:p>
        </p:txBody>
      </p:sp>
      <p:sp>
        <p:nvSpPr>
          <p:cNvPr id="90" name="Rectangle 10"/>
          <p:cNvSpPr>
            <a:spLocks noChangeArrowheads="1"/>
          </p:cNvSpPr>
          <p:nvPr/>
        </p:nvSpPr>
        <p:spPr bwMode="auto">
          <a:xfrm>
            <a:off x="4725599" y="4164186"/>
            <a:ext cx="379533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</a:t>
            </a:r>
          </a:p>
        </p:txBody>
      </p: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4344681" y="4164186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</a:t>
            </a:r>
          </a:p>
        </p:txBody>
      </p:sp>
      <p:sp>
        <p:nvSpPr>
          <p:cNvPr id="92" name="Rectangle 12"/>
          <p:cNvSpPr>
            <a:spLocks noChangeArrowheads="1"/>
          </p:cNvSpPr>
          <p:nvPr/>
        </p:nvSpPr>
        <p:spPr bwMode="auto">
          <a:xfrm>
            <a:off x="3963763" y="4164186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</a:p>
        </p:txBody>
      </p:sp>
      <p:sp>
        <p:nvSpPr>
          <p:cNvPr id="93" name="Rectangle 13"/>
          <p:cNvSpPr>
            <a:spLocks noChangeArrowheads="1"/>
          </p:cNvSpPr>
          <p:nvPr/>
        </p:nvSpPr>
        <p:spPr bwMode="auto">
          <a:xfrm>
            <a:off x="3582845" y="4164186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</a:t>
            </a:r>
          </a:p>
        </p:txBody>
      </p:sp>
      <p:sp>
        <p:nvSpPr>
          <p:cNvPr id="94" name="Rectangle 14"/>
          <p:cNvSpPr>
            <a:spLocks noChangeArrowheads="1"/>
          </p:cNvSpPr>
          <p:nvPr/>
        </p:nvSpPr>
        <p:spPr bwMode="auto">
          <a:xfrm>
            <a:off x="3201926" y="4164186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</a:t>
            </a:r>
          </a:p>
        </p:txBody>
      </p: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2822393" y="4164186"/>
            <a:ext cx="379533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0</a:t>
            </a:r>
          </a:p>
        </p:txBody>
      </p:sp>
      <p:sp>
        <p:nvSpPr>
          <p:cNvPr id="96" name="Rectangle 16"/>
          <p:cNvSpPr>
            <a:spLocks noChangeArrowheads="1"/>
          </p:cNvSpPr>
          <p:nvPr/>
        </p:nvSpPr>
        <p:spPr bwMode="auto">
          <a:xfrm>
            <a:off x="2441476" y="4164186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</a:t>
            </a:r>
          </a:p>
        </p:txBody>
      </p:sp>
      <p:sp>
        <p:nvSpPr>
          <p:cNvPr id="97" name="Rectangle 17"/>
          <p:cNvSpPr>
            <a:spLocks noChangeArrowheads="1"/>
          </p:cNvSpPr>
          <p:nvPr/>
        </p:nvSpPr>
        <p:spPr bwMode="auto">
          <a:xfrm>
            <a:off x="2060557" y="4164186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</a:t>
            </a:r>
          </a:p>
        </p:txBody>
      </p:sp>
      <p:sp>
        <p:nvSpPr>
          <p:cNvPr id="98" name="Line 21"/>
          <p:cNvSpPr>
            <a:spLocks noChangeShapeType="1"/>
          </p:cNvSpPr>
          <p:nvPr/>
        </p:nvSpPr>
        <p:spPr bwMode="auto">
          <a:xfrm>
            <a:off x="2441476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99" name="Line 22"/>
          <p:cNvSpPr>
            <a:spLocks noChangeShapeType="1"/>
          </p:cNvSpPr>
          <p:nvPr/>
        </p:nvSpPr>
        <p:spPr bwMode="auto">
          <a:xfrm>
            <a:off x="2822393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0" name="Line 23"/>
          <p:cNvSpPr>
            <a:spLocks noChangeShapeType="1"/>
          </p:cNvSpPr>
          <p:nvPr/>
        </p:nvSpPr>
        <p:spPr bwMode="auto">
          <a:xfrm>
            <a:off x="3201926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1" name="Line 24"/>
          <p:cNvSpPr>
            <a:spLocks noChangeShapeType="1"/>
          </p:cNvSpPr>
          <p:nvPr/>
        </p:nvSpPr>
        <p:spPr bwMode="auto">
          <a:xfrm>
            <a:off x="3582845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2" name="Line 25"/>
          <p:cNvSpPr>
            <a:spLocks noChangeShapeType="1"/>
          </p:cNvSpPr>
          <p:nvPr/>
        </p:nvSpPr>
        <p:spPr bwMode="auto">
          <a:xfrm>
            <a:off x="3963763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3" name="Line 26"/>
          <p:cNvSpPr>
            <a:spLocks noChangeShapeType="1"/>
          </p:cNvSpPr>
          <p:nvPr/>
        </p:nvSpPr>
        <p:spPr bwMode="auto">
          <a:xfrm>
            <a:off x="4344681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4" name="Line 27"/>
          <p:cNvSpPr>
            <a:spLocks noChangeShapeType="1"/>
          </p:cNvSpPr>
          <p:nvPr/>
        </p:nvSpPr>
        <p:spPr bwMode="auto">
          <a:xfrm>
            <a:off x="4725599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5" name="Line 28"/>
          <p:cNvSpPr>
            <a:spLocks noChangeShapeType="1"/>
          </p:cNvSpPr>
          <p:nvPr/>
        </p:nvSpPr>
        <p:spPr bwMode="auto">
          <a:xfrm>
            <a:off x="5105132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6" name="Line 29"/>
          <p:cNvSpPr>
            <a:spLocks noChangeShapeType="1"/>
          </p:cNvSpPr>
          <p:nvPr/>
        </p:nvSpPr>
        <p:spPr bwMode="auto">
          <a:xfrm>
            <a:off x="5486051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7" name="Rectangle 8"/>
          <p:cNvSpPr>
            <a:spLocks noChangeArrowheads="1"/>
          </p:cNvSpPr>
          <p:nvPr/>
        </p:nvSpPr>
        <p:spPr bwMode="auto">
          <a:xfrm>
            <a:off x="6247887" y="4164186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</a:t>
            </a:r>
          </a:p>
        </p:txBody>
      </p:sp>
      <p:sp>
        <p:nvSpPr>
          <p:cNvPr id="108" name="Rectangle 9"/>
          <p:cNvSpPr>
            <a:spLocks noChangeArrowheads="1"/>
          </p:cNvSpPr>
          <p:nvPr/>
        </p:nvSpPr>
        <p:spPr bwMode="auto">
          <a:xfrm>
            <a:off x="5866968" y="4164186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5</a:t>
            </a:r>
          </a:p>
        </p:txBody>
      </p:sp>
      <p:sp>
        <p:nvSpPr>
          <p:cNvPr id="109" name="Line 28"/>
          <p:cNvSpPr>
            <a:spLocks noChangeShapeType="1"/>
          </p:cNvSpPr>
          <p:nvPr/>
        </p:nvSpPr>
        <p:spPr bwMode="auto">
          <a:xfrm>
            <a:off x="5866968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10" name="Line 29"/>
          <p:cNvSpPr>
            <a:spLocks noChangeShapeType="1"/>
          </p:cNvSpPr>
          <p:nvPr/>
        </p:nvSpPr>
        <p:spPr bwMode="auto">
          <a:xfrm>
            <a:off x="6247887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11" name="Rectangle 8"/>
          <p:cNvSpPr>
            <a:spLocks noChangeArrowheads="1"/>
          </p:cNvSpPr>
          <p:nvPr/>
        </p:nvSpPr>
        <p:spPr bwMode="auto">
          <a:xfrm>
            <a:off x="6636878" y="4164186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5</a:t>
            </a:r>
          </a:p>
        </p:txBody>
      </p:sp>
      <p:sp>
        <p:nvSpPr>
          <p:cNvPr id="112" name="Line 29"/>
          <p:cNvSpPr>
            <a:spLocks noChangeShapeType="1"/>
          </p:cNvSpPr>
          <p:nvPr/>
        </p:nvSpPr>
        <p:spPr bwMode="auto">
          <a:xfrm>
            <a:off x="6636878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13" name="Rectangle 8"/>
          <p:cNvSpPr>
            <a:spLocks noChangeArrowheads="1"/>
          </p:cNvSpPr>
          <p:nvPr/>
        </p:nvSpPr>
        <p:spPr bwMode="auto">
          <a:xfrm>
            <a:off x="7398714" y="4164186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7</a:t>
            </a:r>
          </a:p>
        </p:txBody>
      </p:sp>
      <p:sp>
        <p:nvSpPr>
          <p:cNvPr id="114" name="Rectangle 9"/>
          <p:cNvSpPr>
            <a:spLocks noChangeArrowheads="1"/>
          </p:cNvSpPr>
          <p:nvPr/>
        </p:nvSpPr>
        <p:spPr bwMode="auto">
          <a:xfrm>
            <a:off x="7017795" y="4164186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6</a:t>
            </a:r>
          </a:p>
        </p:txBody>
      </p:sp>
      <p:sp>
        <p:nvSpPr>
          <p:cNvPr id="115" name="Line 28"/>
          <p:cNvSpPr>
            <a:spLocks noChangeShapeType="1"/>
          </p:cNvSpPr>
          <p:nvPr/>
        </p:nvSpPr>
        <p:spPr bwMode="auto">
          <a:xfrm>
            <a:off x="7017795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16" name="Line 29"/>
          <p:cNvSpPr>
            <a:spLocks noChangeShapeType="1"/>
          </p:cNvSpPr>
          <p:nvPr/>
        </p:nvSpPr>
        <p:spPr bwMode="auto">
          <a:xfrm>
            <a:off x="7398714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3484" y="4047820"/>
            <a:ext cx="1564913" cy="463458"/>
            <a:chOff x="526092" y="4982577"/>
            <a:chExt cx="1564913" cy="463458"/>
          </a:xfrm>
        </p:grpSpPr>
        <p:sp>
          <p:nvSpPr>
            <p:cNvPr id="86" name="Line 91"/>
            <p:cNvSpPr>
              <a:spLocks noChangeShapeType="1"/>
            </p:cNvSpPr>
            <p:nvPr/>
          </p:nvSpPr>
          <p:spPr bwMode="auto">
            <a:xfrm flipH="1" flipV="1">
              <a:off x="569615" y="5290354"/>
              <a:ext cx="93610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6092" y="4982577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state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7" name="Rectangle 17"/>
            <p:cNvSpPr>
              <a:spLocks noChangeArrowheads="1"/>
            </p:cNvSpPr>
            <p:nvPr/>
          </p:nvSpPr>
          <p:spPr bwMode="auto">
            <a:xfrm>
              <a:off x="1710086" y="5098943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0</a:t>
              </a:r>
            </a:p>
          </p:txBody>
        </p:sp>
      </p:grp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5469260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5088341" y="4581128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4708808" y="4581128"/>
            <a:ext cx="379533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4327890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3946972" y="4581128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3566054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3185135" y="4581128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2805602" y="4581128"/>
            <a:ext cx="379533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</a:t>
            </a:r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2424685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2043766" y="4581128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6231096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5850177" y="4581128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78" name="Line 91"/>
          <p:cNvSpPr>
            <a:spLocks noChangeShapeType="1"/>
          </p:cNvSpPr>
          <p:nvPr/>
        </p:nvSpPr>
        <p:spPr bwMode="auto">
          <a:xfrm flipH="1" flipV="1">
            <a:off x="569615" y="4820112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26092" y="4512335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0" name="Rectangle 8"/>
          <p:cNvSpPr>
            <a:spLocks noChangeArrowheads="1"/>
          </p:cNvSpPr>
          <p:nvPr/>
        </p:nvSpPr>
        <p:spPr bwMode="auto">
          <a:xfrm>
            <a:off x="6620087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7381923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83" name="Rectangle 9"/>
          <p:cNvSpPr>
            <a:spLocks noChangeArrowheads="1"/>
          </p:cNvSpPr>
          <p:nvPr/>
        </p:nvSpPr>
        <p:spPr bwMode="auto">
          <a:xfrm>
            <a:off x="7001004" y="4581128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</a:t>
            </a:r>
          </a:p>
        </p:txBody>
      </p:sp>
      <p:sp>
        <p:nvSpPr>
          <p:cNvPr id="118" name="Rectangle 8"/>
          <p:cNvSpPr>
            <a:spLocks noChangeArrowheads="1"/>
          </p:cNvSpPr>
          <p:nvPr/>
        </p:nvSpPr>
        <p:spPr bwMode="auto">
          <a:xfrm>
            <a:off x="8152896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119" name="Rectangle 9"/>
          <p:cNvSpPr>
            <a:spLocks noChangeArrowheads="1"/>
          </p:cNvSpPr>
          <p:nvPr/>
        </p:nvSpPr>
        <p:spPr bwMode="auto">
          <a:xfrm>
            <a:off x="7771977" y="4581128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863461" y="4581128"/>
            <a:ext cx="2903948" cy="960632"/>
            <a:chOff x="4863461" y="4581128"/>
            <a:chExt cx="2903948" cy="960632"/>
          </a:xfrm>
        </p:grpSpPr>
        <p:grpSp>
          <p:nvGrpSpPr>
            <p:cNvPr id="6" name="그룹 5"/>
            <p:cNvGrpSpPr/>
            <p:nvPr/>
          </p:nvGrpSpPr>
          <p:grpSpPr>
            <a:xfrm>
              <a:off x="5092909" y="4581128"/>
              <a:ext cx="2674500" cy="347092"/>
              <a:chOff x="5240741" y="4733528"/>
              <a:chExt cx="2674500" cy="347092"/>
            </a:xfrm>
          </p:grpSpPr>
          <p:sp>
            <p:nvSpPr>
              <p:cNvPr id="125" name="Rectangle 8"/>
              <p:cNvSpPr>
                <a:spLocks noChangeArrowheads="1"/>
              </p:cNvSpPr>
              <p:nvPr/>
            </p:nvSpPr>
            <p:spPr bwMode="auto">
              <a:xfrm>
                <a:off x="5621660" y="4733528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127" name="Rectangle 9"/>
              <p:cNvSpPr>
                <a:spLocks noChangeArrowheads="1"/>
              </p:cNvSpPr>
              <p:nvPr/>
            </p:nvSpPr>
            <p:spPr bwMode="auto">
              <a:xfrm>
                <a:off x="5240741" y="4733528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28" name="Rectangle 8"/>
              <p:cNvSpPr>
                <a:spLocks noChangeArrowheads="1"/>
              </p:cNvSpPr>
              <p:nvPr/>
            </p:nvSpPr>
            <p:spPr bwMode="auto">
              <a:xfrm>
                <a:off x="6383496" y="4733528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129" name="Rectangle 9"/>
              <p:cNvSpPr>
                <a:spLocks noChangeArrowheads="1"/>
              </p:cNvSpPr>
              <p:nvPr/>
            </p:nvSpPr>
            <p:spPr bwMode="auto">
              <a:xfrm>
                <a:off x="6002577" y="4733528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30" name="Rectangle 8"/>
              <p:cNvSpPr>
                <a:spLocks noChangeArrowheads="1"/>
              </p:cNvSpPr>
              <p:nvPr/>
            </p:nvSpPr>
            <p:spPr bwMode="auto">
              <a:xfrm>
                <a:off x="6772487" y="4733528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31" name="Rectangle 8"/>
              <p:cNvSpPr>
                <a:spLocks noChangeArrowheads="1"/>
              </p:cNvSpPr>
              <p:nvPr/>
            </p:nvSpPr>
            <p:spPr bwMode="auto">
              <a:xfrm>
                <a:off x="7534323" y="4733528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32" name="Rectangle 9"/>
              <p:cNvSpPr>
                <a:spLocks noChangeArrowheads="1"/>
              </p:cNvSpPr>
              <p:nvPr/>
            </p:nvSpPr>
            <p:spPr bwMode="auto">
              <a:xfrm>
                <a:off x="7153404" y="4733528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C</a:t>
                </a:r>
              </a:p>
            </p:txBody>
          </p:sp>
        </p:grpSp>
        <p:sp>
          <p:nvSpPr>
            <p:cNvPr id="133" name="Line 91"/>
            <p:cNvSpPr>
              <a:spLocks noChangeShapeType="1"/>
            </p:cNvSpPr>
            <p:nvPr/>
          </p:nvSpPr>
          <p:spPr bwMode="auto">
            <a:xfrm flipH="1">
              <a:off x="5286952" y="4928220"/>
              <a:ext cx="0" cy="31256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863461" y="5233983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return 8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1636830" y="3643312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Start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state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348044" y="3623237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Accept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state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0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107" grpId="0"/>
      <p:bldP spid="108" grpId="0"/>
      <p:bldP spid="111" grpId="0"/>
      <p:bldP spid="113" grpId="0"/>
      <p:bldP spid="114" grpId="0"/>
      <p:bldP spid="1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Interpretation of DFA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DFA represents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characters in pattern that have been matched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>
              <a:cs typeface="맑은 고딕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731696" y="2445139"/>
            <a:ext cx="6073012" cy="1544960"/>
            <a:chOff x="920914" y="4149079"/>
            <a:chExt cx="7520850" cy="1905001"/>
          </a:xfrm>
        </p:grpSpPr>
        <p:sp>
          <p:nvSpPr>
            <p:cNvPr id="151" name="Oval 5"/>
            <p:cNvSpPr>
              <a:spLocks noChangeArrowheads="1"/>
            </p:cNvSpPr>
            <p:nvPr/>
          </p:nvSpPr>
          <p:spPr bwMode="auto">
            <a:xfrm>
              <a:off x="920914" y="5097820"/>
              <a:ext cx="360000" cy="3600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52" name="Oval 6"/>
            <p:cNvSpPr>
              <a:spLocks noChangeArrowheads="1"/>
            </p:cNvSpPr>
            <p:nvPr/>
          </p:nvSpPr>
          <p:spPr bwMode="auto">
            <a:xfrm>
              <a:off x="19095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53" name="Oval 7"/>
            <p:cNvSpPr>
              <a:spLocks noChangeArrowheads="1"/>
            </p:cNvSpPr>
            <p:nvPr/>
          </p:nvSpPr>
          <p:spPr bwMode="auto">
            <a:xfrm>
              <a:off x="29382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54" name="Oval 8"/>
            <p:cNvSpPr>
              <a:spLocks noChangeArrowheads="1"/>
            </p:cNvSpPr>
            <p:nvPr/>
          </p:nvSpPr>
          <p:spPr bwMode="auto">
            <a:xfrm>
              <a:off x="39669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55" name="Oval 9"/>
            <p:cNvSpPr>
              <a:spLocks noChangeArrowheads="1"/>
            </p:cNvSpPr>
            <p:nvPr/>
          </p:nvSpPr>
          <p:spPr bwMode="auto">
            <a:xfrm>
              <a:off x="49956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56" name="Oval 10"/>
            <p:cNvSpPr>
              <a:spLocks noChangeArrowheads="1"/>
            </p:cNvSpPr>
            <p:nvPr/>
          </p:nvSpPr>
          <p:spPr bwMode="auto">
            <a:xfrm>
              <a:off x="6024364" y="5076180"/>
              <a:ext cx="360000" cy="3600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57" name="Oval 11"/>
            <p:cNvSpPr>
              <a:spLocks noChangeArrowheads="1"/>
            </p:cNvSpPr>
            <p:nvPr/>
          </p:nvSpPr>
          <p:spPr bwMode="auto">
            <a:xfrm>
              <a:off x="70530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58" name="Oval 12"/>
            <p:cNvSpPr>
              <a:spLocks noChangeArrowheads="1"/>
            </p:cNvSpPr>
            <p:nvPr/>
          </p:nvSpPr>
          <p:spPr bwMode="auto">
            <a:xfrm>
              <a:off x="8081764" y="507618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59" name="Line 13"/>
            <p:cNvSpPr>
              <a:spLocks noChangeShapeType="1"/>
            </p:cNvSpPr>
            <p:nvPr/>
          </p:nvSpPr>
          <p:spPr bwMode="auto">
            <a:xfrm>
              <a:off x="1287264" y="527938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282264" y="5273447"/>
              <a:ext cx="656000" cy="5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Line 15"/>
            <p:cNvSpPr>
              <a:spLocks noChangeShapeType="1"/>
            </p:cNvSpPr>
            <p:nvPr/>
          </p:nvSpPr>
          <p:spPr bwMode="auto">
            <a:xfrm>
              <a:off x="3285564" y="5273447"/>
              <a:ext cx="681400" cy="59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Line 16"/>
            <p:cNvSpPr>
              <a:spLocks noChangeShapeType="1"/>
            </p:cNvSpPr>
            <p:nvPr/>
          </p:nvSpPr>
          <p:spPr bwMode="auto">
            <a:xfrm>
              <a:off x="4314264" y="5278962"/>
              <a:ext cx="68140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Line 17"/>
            <p:cNvSpPr>
              <a:spLocks noChangeShapeType="1"/>
            </p:cNvSpPr>
            <p:nvPr/>
          </p:nvSpPr>
          <p:spPr bwMode="auto">
            <a:xfrm flipV="1">
              <a:off x="5355664" y="5249754"/>
              <a:ext cx="693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Line 18"/>
            <p:cNvSpPr>
              <a:spLocks noChangeShapeType="1"/>
            </p:cNvSpPr>
            <p:nvPr/>
          </p:nvSpPr>
          <p:spPr bwMode="auto">
            <a:xfrm>
              <a:off x="6384364" y="5278962"/>
              <a:ext cx="68140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 flipV="1">
              <a:off x="7413064" y="5266678"/>
              <a:ext cx="668700" cy="12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166" name="AutoShape 21"/>
            <p:cNvCxnSpPr>
              <a:cxnSpLocks noChangeShapeType="1"/>
              <a:stCxn id="154" idx="0"/>
              <a:endCxn id="152" idx="7"/>
            </p:cNvCxnSpPr>
            <p:nvPr/>
          </p:nvCxnSpPr>
          <p:spPr bwMode="auto">
            <a:xfrm rot="16200000" flipH="1" flipV="1">
              <a:off x="3155543" y="4137479"/>
              <a:ext cx="52721" cy="1930121"/>
            </a:xfrm>
            <a:prstGeom prst="curvedConnector3">
              <a:avLst>
                <a:gd name="adj1" fmla="val -4336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22"/>
            <p:cNvCxnSpPr>
              <a:cxnSpLocks noChangeShapeType="1"/>
              <a:stCxn id="156" idx="0"/>
            </p:cNvCxnSpPr>
            <p:nvPr/>
          </p:nvCxnSpPr>
          <p:spPr bwMode="auto">
            <a:xfrm rot="16200000" flipV="1">
              <a:off x="4945964" y="3817780"/>
              <a:ext cx="520700" cy="19961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23"/>
            <p:cNvCxnSpPr>
              <a:cxnSpLocks noChangeShapeType="1"/>
              <a:endCxn id="152" idx="7"/>
            </p:cNvCxnSpPr>
            <p:nvPr/>
          </p:nvCxnSpPr>
          <p:spPr bwMode="auto">
            <a:xfrm rot="10800000" flipV="1">
              <a:off x="2216843" y="4555479"/>
              <a:ext cx="1978722" cy="5734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24"/>
            <p:cNvCxnSpPr>
              <a:cxnSpLocks noChangeShapeType="1"/>
            </p:cNvCxnSpPr>
            <p:nvPr/>
          </p:nvCxnSpPr>
          <p:spPr bwMode="auto">
            <a:xfrm rot="5400000" flipH="1">
              <a:off x="6284714" y="3012430"/>
              <a:ext cx="863600" cy="31369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25"/>
            <p:cNvCxnSpPr>
              <a:cxnSpLocks noChangeShapeType="1"/>
              <a:endCxn id="152" idx="7"/>
            </p:cNvCxnSpPr>
            <p:nvPr/>
          </p:nvCxnSpPr>
          <p:spPr bwMode="auto">
            <a:xfrm rot="10800000" flipV="1">
              <a:off x="2216843" y="4149079"/>
              <a:ext cx="2931222" cy="9798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26"/>
            <p:cNvCxnSpPr>
              <a:cxnSpLocks noChangeShapeType="1"/>
              <a:stCxn id="156" idx="4"/>
              <a:endCxn id="155" idx="4"/>
            </p:cNvCxnSpPr>
            <p:nvPr/>
          </p:nvCxnSpPr>
          <p:spPr bwMode="auto">
            <a:xfrm rot="5400000">
              <a:off x="5690014" y="4921830"/>
              <a:ext cx="12700" cy="1028700"/>
            </a:xfrm>
            <a:prstGeom prst="curved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27"/>
            <p:cNvCxnSpPr>
              <a:cxnSpLocks noChangeShapeType="1"/>
            </p:cNvCxnSpPr>
            <p:nvPr/>
          </p:nvCxnSpPr>
          <p:spPr bwMode="auto">
            <a:xfrm rot="5400000">
              <a:off x="6754614" y="4523730"/>
              <a:ext cx="520700" cy="25400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28"/>
            <p:cNvCxnSpPr>
              <a:cxnSpLocks noChangeShapeType="1"/>
              <a:endCxn id="153" idx="4"/>
            </p:cNvCxnSpPr>
            <p:nvPr/>
          </p:nvCxnSpPr>
          <p:spPr bwMode="auto">
            <a:xfrm rot="10800000">
              <a:off x="3118264" y="5436180"/>
              <a:ext cx="2639400" cy="6179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" name="Text Box 29"/>
            <p:cNvSpPr txBox="1">
              <a:spLocks noChangeArrowheads="1"/>
            </p:cNvSpPr>
            <p:nvPr/>
          </p:nvSpPr>
          <p:spPr bwMode="auto">
            <a:xfrm>
              <a:off x="14237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5" name="Text Box 30"/>
            <p:cNvSpPr txBox="1">
              <a:spLocks noChangeArrowheads="1"/>
            </p:cNvSpPr>
            <p:nvPr/>
          </p:nvSpPr>
          <p:spPr bwMode="auto">
            <a:xfrm>
              <a:off x="75705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 Box 31"/>
            <p:cNvSpPr txBox="1">
              <a:spLocks noChangeArrowheads="1"/>
            </p:cNvSpPr>
            <p:nvPr/>
          </p:nvSpPr>
          <p:spPr bwMode="auto">
            <a:xfrm>
              <a:off x="5499680" y="4896988"/>
              <a:ext cx="2968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7" name="Text Box 32"/>
            <p:cNvSpPr txBox="1">
              <a:spLocks noChangeArrowheads="1"/>
            </p:cNvSpPr>
            <p:nvPr/>
          </p:nvSpPr>
          <p:spPr bwMode="auto">
            <a:xfrm>
              <a:off x="3431494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24524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Text Box 34"/>
            <p:cNvSpPr txBox="1">
              <a:spLocks noChangeArrowheads="1"/>
            </p:cNvSpPr>
            <p:nvPr/>
          </p:nvSpPr>
          <p:spPr bwMode="auto">
            <a:xfrm>
              <a:off x="4490227" y="491140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0" name="Text Box 36"/>
            <p:cNvSpPr txBox="1">
              <a:spLocks noChangeArrowheads="1"/>
            </p:cNvSpPr>
            <p:nvPr/>
          </p:nvSpPr>
          <p:spPr bwMode="auto">
            <a:xfrm>
              <a:off x="65799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1" name="Text Box 38"/>
            <p:cNvSpPr txBox="1">
              <a:spLocks noChangeArrowheads="1"/>
            </p:cNvSpPr>
            <p:nvPr/>
          </p:nvSpPr>
          <p:spPr bwMode="auto">
            <a:xfrm>
              <a:off x="7744256" y="4434771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2" name="Text Box 38"/>
            <p:cNvSpPr txBox="1">
              <a:spLocks noChangeArrowheads="1"/>
            </p:cNvSpPr>
            <p:nvPr/>
          </p:nvSpPr>
          <p:spPr bwMode="auto">
            <a:xfrm>
              <a:off x="5787616" y="462545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3" name="Text Box 38"/>
            <p:cNvSpPr txBox="1">
              <a:spLocks noChangeArrowheads="1"/>
            </p:cNvSpPr>
            <p:nvPr/>
          </p:nvSpPr>
          <p:spPr bwMode="auto">
            <a:xfrm>
              <a:off x="1916561" y="427226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4" name="Text Box 38"/>
            <p:cNvSpPr txBox="1">
              <a:spLocks noChangeArrowheads="1"/>
            </p:cNvSpPr>
            <p:nvPr/>
          </p:nvSpPr>
          <p:spPr bwMode="auto">
            <a:xfrm>
              <a:off x="3649637" y="4692739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5" name="Text Box 38"/>
            <p:cNvSpPr txBox="1">
              <a:spLocks noChangeArrowheads="1"/>
            </p:cNvSpPr>
            <p:nvPr/>
          </p:nvSpPr>
          <p:spPr bwMode="auto">
            <a:xfrm>
              <a:off x="5499680" y="550110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6" name="Text Box 38"/>
            <p:cNvSpPr txBox="1">
              <a:spLocks noChangeArrowheads="1"/>
            </p:cNvSpPr>
            <p:nvPr/>
          </p:nvSpPr>
          <p:spPr bwMode="auto">
            <a:xfrm>
              <a:off x="7631324" y="5655111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7" name="자유형 186"/>
            <p:cNvSpPr/>
            <p:nvPr/>
          </p:nvSpPr>
          <p:spPr>
            <a:xfrm>
              <a:off x="1825231" y="4610814"/>
              <a:ext cx="443874" cy="476631"/>
            </a:xfrm>
            <a:custGeom>
              <a:avLst/>
              <a:gdLst>
                <a:gd name="connsiteX0" fmla="*/ 477079 w 699386"/>
                <a:gd name="connsiteY0" fmla="*/ 806718 h 806718"/>
                <a:gd name="connsiteX1" fmla="*/ 695740 w 699386"/>
                <a:gd name="connsiteY1" fmla="*/ 339579 h 806718"/>
                <a:gd name="connsiteX2" fmla="*/ 318053 w 699386"/>
                <a:gd name="connsiteY2" fmla="*/ 1648 h 806718"/>
                <a:gd name="connsiteX3" fmla="*/ 0 w 699386"/>
                <a:gd name="connsiteY3" fmla="*/ 478727 h 806718"/>
                <a:gd name="connsiteX4" fmla="*/ 318053 w 699386"/>
                <a:gd name="connsiteY4" fmla="*/ 786840 h 80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386" h="806718">
                  <a:moveTo>
                    <a:pt x="477079" y="806718"/>
                  </a:moveTo>
                  <a:cubicBezTo>
                    <a:pt x="599661" y="640237"/>
                    <a:pt x="722244" y="473757"/>
                    <a:pt x="695740" y="339579"/>
                  </a:cubicBezTo>
                  <a:cubicBezTo>
                    <a:pt x="669236" y="205401"/>
                    <a:pt x="434010" y="-21543"/>
                    <a:pt x="318053" y="1648"/>
                  </a:cubicBezTo>
                  <a:cubicBezTo>
                    <a:pt x="202096" y="24839"/>
                    <a:pt x="0" y="347862"/>
                    <a:pt x="0" y="478727"/>
                  </a:cubicBezTo>
                  <a:cubicBezTo>
                    <a:pt x="0" y="609592"/>
                    <a:pt x="159026" y="698216"/>
                    <a:pt x="318053" y="7868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6100863" y="4684792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9944" y="4684792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5340411" y="4684792"/>
            <a:ext cx="379533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4959493" y="4684792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4578575" y="4684792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4197657" y="4684792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3816738" y="4684792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3437205" y="4684792"/>
            <a:ext cx="379533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3056288" y="4684792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</a:t>
            </a:r>
          </a:p>
        </p:txBody>
      </p:sp>
      <p:sp>
        <p:nvSpPr>
          <p:cNvPr id="68" name="Rectangle 17"/>
          <p:cNvSpPr>
            <a:spLocks noChangeArrowheads="1"/>
          </p:cNvSpPr>
          <p:nvPr/>
        </p:nvSpPr>
        <p:spPr bwMode="auto">
          <a:xfrm>
            <a:off x="2675369" y="4684792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69" name="Line 21"/>
          <p:cNvSpPr>
            <a:spLocks noChangeShapeType="1"/>
          </p:cNvSpPr>
          <p:nvPr/>
        </p:nvSpPr>
        <p:spPr bwMode="auto">
          <a:xfrm>
            <a:off x="3056288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3437205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3816738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2" name="Line 24"/>
          <p:cNvSpPr>
            <a:spLocks noChangeShapeType="1"/>
          </p:cNvSpPr>
          <p:nvPr/>
        </p:nvSpPr>
        <p:spPr bwMode="auto">
          <a:xfrm>
            <a:off x="4197657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4578575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4" name="Line 26"/>
          <p:cNvSpPr>
            <a:spLocks noChangeShapeType="1"/>
          </p:cNvSpPr>
          <p:nvPr/>
        </p:nvSpPr>
        <p:spPr bwMode="auto">
          <a:xfrm>
            <a:off x="4959493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5340411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6" name="Line 28"/>
          <p:cNvSpPr>
            <a:spLocks noChangeShapeType="1"/>
          </p:cNvSpPr>
          <p:nvPr/>
        </p:nvSpPr>
        <p:spPr bwMode="auto">
          <a:xfrm>
            <a:off x="5719944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>
            <a:off x="6100863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9" name="Rectangle 11"/>
          <p:cNvSpPr>
            <a:spLocks noChangeArrowheads="1"/>
          </p:cNvSpPr>
          <p:nvPr/>
        </p:nvSpPr>
        <p:spPr bwMode="auto">
          <a:xfrm>
            <a:off x="6481781" y="5622874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6100863" y="5622874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</a:t>
            </a:r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5719945" y="5622874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5339026" y="5622874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4959493" y="5622874"/>
            <a:ext cx="379533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4578576" y="5622874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197657" y="5622874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116" name="Line 21"/>
          <p:cNvSpPr>
            <a:spLocks noChangeShapeType="1"/>
          </p:cNvSpPr>
          <p:nvPr/>
        </p:nvSpPr>
        <p:spPr bwMode="auto">
          <a:xfrm>
            <a:off x="4578576" y="5622874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17" name="Line 22"/>
          <p:cNvSpPr>
            <a:spLocks noChangeShapeType="1"/>
          </p:cNvSpPr>
          <p:nvPr/>
        </p:nvSpPr>
        <p:spPr bwMode="auto">
          <a:xfrm>
            <a:off x="4959493" y="5622874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18" name="Line 23"/>
          <p:cNvSpPr>
            <a:spLocks noChangeShapeType="1"/>
          </p:cNvSpPr>
          <p:nvPr/>
        </p:nvSpPr>
        <p:spPr bwMode="auto">
          <a:xfrm>
            <a:off x="5339026" y="5622874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19" name="Line 24"/>
          <p:cNvSpPr>
            <a:spLocks noChangeShapeType="1"/>
          </p:cNvSpPr>
          <p:nvPr/>
        </p:nvSpPr>
        <p:spPr bwMode="auto">
          <a:xfrm>
            <a:off x="5719945" y="5622874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20" name="Line 25"/>
          <p:cNvSpPr>
            <a:spLocks noChangeShapeType="1"/>
          </p:cNvSpPr>
          <p:nvPr/>
        </p:nvSpPr>
        <p:spPr bwMode="auto">
          <a:xfrm>
            <a:off x="6100863" y="5622874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21" name="Line 26"/>
          <p:cNvSpPr>
            <a:spLocks noChangeShapeType="1"/>
          </p:cNvSpPr>
          <p:nvPr/>
        </p:nvSpPr>
        <p:spPr bwMode="auto">
          <a:xfrm>
            <a:off x="6481781" y="5622874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36" name="Line 91"/>
          <p:cNvSpPr>
            <a:spLocks noChangeShapeType="1"/>
          </p:cNvSpPr>
          <p:nvPr/>
        </p:nvSpPr>
        <p:spPr bwMode="auto">
          <a:xfrm flipH="1" flipV="1">
            <a:off x="1440269" y="4869160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396746" y="4561383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8" name="Line 91"/>
          <p:cNvSpPr>
            <a:spLocks noChangeShapeType="1"/>
          </p:cNvSpPr>
          <p:nvPr/>
        </p:nvSpPr>
        <p:spPr bwMode="auto">
          <a:xfrm flipH="1" flipV="1">
            <a:off x="3064679" y="585552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021156" y="554774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0" name="Line 91"/>
          <p:cNvSpPr>
            <a:spLocks noChangeShapeType="1"/>
          </p:cNvSpPr>
          <p:nvPr/>
        </p:nvSpPr>
        <p:spPr bwMode="auto">
          <a:xfrm flipV="1">
            <a:off x="5909152" y="4255094"/>
            <a:ext cx="1249" cy="460177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201179" y="2206732"/>
            <a:ext cx="88036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State 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746904" y="5146925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Suffix of text[8]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697048" y="4631870"/>
            <a:ext cx="3403813" cy="504056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4116054" y="5558744"/>
            <a:ext cx="1984807" cy="447338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4741427" y="609376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Prefix of pattern[]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1" name="Rectangle 8"/>
          <p:cNvSpPr>
            <a:spLocks noChangeArrowheads="1"/>
          </p:cNvSpPr>
          <p:nvPr/>
        </p:nvSpPr>
        <p:spPr bwMode="auto">
          <a:xfrm>
            <a:off x="6862699" y="4684792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192" name="Rectangle 9"/>
          <p:cNvSpPr>
            <a:spLocks noChangeArrowheads="1"/>
          </p:cNvSpPr>
          <p:nvPr/>
        </p:nvSpPr>
        <p:spPr bwMode="auto">
          <a:xfrm>
            <a:off x="6481780" y="4684792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193" name="Line 28"/>
          <p:cNvSpPr>
            <a:spLocks noChangeShapeType="1"/>
          </p:cNvSpPr>
          <p:nvPr/>
        </p:nvSpPr>
        <p:spPr bwMode="auto">
          <a:xfrm>
            <a:off x="6481780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94" name="Line 29"/>
          <p:cNvSpPr>
            <a:spLocks noChangeShapeType="1"/>
          </p:cNvSpPr>
          <p:nvPr/>
        </p:nvSpPr>
        <p:spPr bwMode="auto">
          <a:xfrm>
            <a:off x="6862699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98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all transitions from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j-1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already computed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transition: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next char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c == pattern[j]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transit to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j+1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>
              <a:cs typeface="맑은 고딕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462209" y="4631403"/>
            <a:ext cx="6073012" cy="1271160"/>
            <a:chOff x="920914" y="4272260"/>
            <a:chExt cx="7520850" cy="1567394"/>
          </a:xfrm>
        </p:grpSpPr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920914" y="5097820"/>
              <a:ext cx="360000" cy="3600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9095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29382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39669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49956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6024364" y="5076180"/>
              <a:ext cx="360000" cy="3600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8" name="Oval 11"/>
            <p:cNvSpPr>
              <a:spLocks noChangeArrowheads="1"/>
            </p:cNvSpPr>
            <p:nvPr/>
          </p:nvSpPr>
          <p:spPr bwMode="auto">
            <a:xfrm>
              <a:off x="70530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9" name="Oval 12"/>
            <p:cNvSpPr>
              <a:spLocks noChangeArrowheads="1"/>
            </p:cNvSpPr>
            <p:nvPr/>
          </p:nvSpPr>
          <p:spPr bwMode="auto">
            <a:xfrm>
              <a:off x="8081764" y="507618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287264" y="527938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Line 14"/>
            <p:cNvSpPr>
              <a:spLocks noChangeShapeType="1"/>
            </p:cNvSpPr>
            <p:nvPr/>
          </p:nvSpPr>
          <p:spPr bwMode="auto">
            <a:xfrm>
              <a:off x="2282264" y="5273447"/>
              <a:ext cx="656000" cy="5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Line 15"/>
            <p:cNvSpPr>
              <a:spLocks noChangeShapeType="1"/>
            </p:cNvSpPr>
            <p:nvPr/>
          </p:nvSpPr>
          <p:spPr bwMode="auto">
            <a:xfrm>
              <a:off x="3285564" y="5273447"/>
              <a:ext cx="681400" cy="59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4314264" y="5278962"/>
              <a:ext cx="68140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17"/>
            <p:cNvSpPr>
              <a:spLocks noChangeShapeType="1"/>
            </p:cNvSpPr>
            <p:nvPr/>
          </p:nvSpPr>
          <p:spPr bwMode="auto">
            <a:xfrm flipV="1">
              <a:off x="5355664" y="5249754"/>
              <a:ext cx="693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67" name="AutoShape 21"/>
            <p:cNvCxnSpPr>
              <a:cxnSpLocks noChangeShapeType="1"/>
              <a:stCxn id="55" idx="0"/>
              <a:endCxn id="53" idx="7"/>
            </p:cNvCxnSpPr>
            <p:nvPr/>
          </p:nvCxnSpPr>
          <p:spPr bwMode="auto">
            <a:xfrm rot="16200000" flipH="1" flipV="1">
              <a:off x="3155543" y="4137479"/>
              <a:ext cx="52721" cy="1930121"/>
            </a:xfrm>
            <a:prstGeom prst="curvedConnector3">
              <a:avLst>
                <a:gd name="adj1" fmla="val -4336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22"/>
            <p:cNvCxnSpPr>
              <a:cxnSpLocks noChangeShapeType="1"/>
              <a:stCxn id="57" idx="0"/>
            </p:cNvCxnSpPr>
            <p:nvPr/>
          </p:nvCxnSpPr>
          <p:spPr bwMode="auto">
            <a:xfrm rot="16200000" flipV="1">
              <a:off x="4945964" y="3817780"/>
              <a:ext cx="520700" cy="19961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23"/>
            <p:cNvCxnSpPr>
              <a:cxnSpLocks noChangeShapeType="1"/>
              <a:endCxn id="53" idx="7"/>
            </p:cNvCxnSpPr>
            <p:nvPr/>
          </p:nvCxnSpPr>
          <p:spPr bwMode="auto">
            <a:xfrm rot="10800000" flipV="1">
              <a:off x="2216843" y="4555479"/>
              <a:ext cx="1978722" cy="5734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26"/>
            <p:cNvCxnSpPr>
              <a:cxnSpLocks noChangeShapeType="1"/>
              <a:stCxn id="57" idx="4"/>
              <a:endCxn id="56" idx="4"/>
            </p:cNvCxnSpPr>
            <p:nvPr/>
          </p:nvCxnSpPr>
          <p:spPr bwMode="auto">
            <a:xfrm rot="5400000">
              <a:off x="5690014" y="4921830"/>
              <a:ext cx="12700" cy="1028700"/>
            </a:xfrm>
            <a:prstGeom prst="curved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14237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499680" y="4896988"/>
              <a:ext cx="2968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3431494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9" name="Text Box 33"/>
            <p:cNvSpPr txBox="1">
              <a:spLocks noChangeArrowheads="1"/>
            </p:cNvSpPr>
            <p:nvPr/>
          </p:nvSpPr>
          <p:spPr bwMode="auto">
            <a:xfrm>
              <a:off x="24524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0" name="Text Box 34"/>
            <p:cNvSpPr txBox="1">
              <a:spLocks noChangeArrowheads="1"/>
            </p:cNvSpPr>
            <p:nvPr/>
          </p:nvSpPr>
          <p:spPr bwMode="auto">
            <a:xfrm>
              <a:off x="4490227" y="491140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3" name="Text Box 38"/>
            <p:cNvSpPr txBox="1">
              <a:spLocks noChangeArrowheads="1"/>
            </p:cNvSpPr>
            <p:nvPr/>
          </p:nvSpPr>
          <p:spPr bwMode="auto">
            <a:xfrm>
              <a:off x="5787616" y="462545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4" name="Text Box 38"/>
            <p:cNvSpPr txBox="1">
              <a:spLocks noChangeArrowheads="1"/>
            </p:cNvSpPr>
            <p:nvPr/>
          </p:nvSpPr>
          <p:spPr bwMode="auto">
            <a:xfrm>
              <a:off x="1916561" y="427226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5" name="Text Box 38"/>
            <p:cNvSpPr txBox="1">
              <a:spLocks noChangeArrowheads="1"/>
            </p:cNvSpPr>
            <p:nvPr/>
          </p:nvSpPr>
          <p:spPr bwMode="auto">
            <a:xfrm>
              <a:off x="3649637" y="4692739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5499680" y="550110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1825231" y="4610814"/>
              <a:ext cx="443874" cy="476631"/>
            </a:xfrm>
            <a:custGeom>
              <a:avLst/>
              <a:gdLst>
                <a:gd name="connsiteX0" fmla="*/ 477079 w 699386"/>
                <a:gd name="connsiteY0" fmla="*/ 806718 h 806718"/>
                <a:gd name="connsiteX1" fmla="*/ 695740 w 699386"/>
                <a:gd name="connsiteY1" fmla="*/ 339579 h 806718"/>
                <a:gd name="connsiteX2" fmla="*/ 318053 w 699386"/>
                <a:gd name="connsiteY2" fmla="*/ 1648 h 806718"/>
                <a:gd name="connsiteX3" fmla="*/ 0 w 699386"/>
                <a:gd name="connsiteY3" fmla="*/ 478727 h 806718"/>
                <a:gd name="connsiteX4" fmla="*/ 318053 w 699386"/>
                <a:gd name="connsiteY4" fmla="*/ 786840 h 80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386" h="806718">
                  <a:moveTo>
                    <a:pt x="477079" y="806718"/>
                  </a:moveTo>
                  <a:cubicBezTo>
                    <a:pt x="599661" y="640237"/>
                    <a:pt x="722244" y="473757"/>
                    <a:pt x="695740" y="339579"/>
                  </a:cubicBezTo>
                  <a:cubicBezTo>
                    <a:pt x="669236" y="205401"/>
                    <a:pt x="434010" y="-21543"/>
                    <a:pt x="318053" y="1648"/>
                  </a:cubicBezTo>
                  <a:cubicBezTo>
                    <a:pt x="202096" y="24839"/>
                    <a:pt x="0" y="347862"/>
                    <a:pt x="0" y="478727"/>
                  </a:cubicBezTo>
                  <a:cubicBezTo>
                    <a:pt x="0" y="609592"/>
                    <a:pt x="159026" y="698216"/>
                    <a:pt x="318053" y="7868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931692" y="4293096"/>
            <a:ext cx="88036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State 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63623" y="5119150"/>
            <a:ext cx="560175" cy="338554"/>
            <a:chOff x="5863623" y="5119150"/>
            <a:chExt cx="560175" cy="338554"/>
          </a:xfrm>
        </p:grpSpPr>
        <p:sp>
          <p:nvSpPr>
            <p:cNvPr id="91" name="Line 17"/>
            <p:cNvSpPr>
              <a:spLocks noChangeShapeType="1"/>
            </p:cNvSpPr>
            <p:nvPr/>
          </p:nvSpPr>
          <p:spPr bwMode="auto">
            <a:xfrm flipV="1">
              <a:off x="5863623" y="5432505"/>
              <a:ext cx="560175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Text Box 31"/>
            <p:cNvSpPr txBox="1">
              <a:spLocks noChangeArrowheads="1"/>
            </p:cNvSpPr>
            <p:nvPr/>
          </p:nvSpPr>
          <p:spPr bwMode="auto">
            <a:xfrm>
              <a:off x="5959412" y="511915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64047" y="3857426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Pattern: </a:t>
            </a:r>
            <a:r>
              <a:rPr lang="en-US" altLang="ko-KR" dirty="0">
                <a:latin typeface="Consolas" panose="020B0609020204030204" pitchFamily="49" charset="0"/>
              </a:rPr>
              <a:t>ABABA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transition: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next char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c != pattern[j]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which state to transit?</a:t>
            </a:r>
          </a:p>
          <a:p>
            <a:pPr lvl="2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>
              <a:cs typeface="맑은 고딕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64047" y="3857426"/>
            <a:ext cx="7271173" cy="2461586"/>
            <a:chOff x="264047" y="3857426"/>
            <a:chExt cx="7271173" cy="2461586"/>
          </a:xfrm>
        </p:grpSpPr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1462209" y="5300934"/>
              <a:ext cx="290696" cy="291961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2260534" y="5283384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3091199" y="5283384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3921864" y="5283384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4752529" y="5283384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5583194" y="5283384"/>
              <a:ext cx="290696" cy="291961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6413859" y="5283384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8" name="Oval 12"/>
            <p:cNvSpPr>
              <a:spLocks noChangeArrowheads="1"/>
            </p:cNvSpPr>
            <p:nvPr/>
          </p:nvSpPr>
          <p:spPr bwMode="auto">
            <a:xfrm>
              <a:off x="7244524" y="5283384"/>
              <a:ext cx="290696" cy="29196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58033" y="5448179"/>
              <a:ext cx="492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2561486" y="5443368"/>
              <a:ext cx="529713" cy="48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3371640" y="5443368"/>
              <a:ext cx="550224" cy="4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4202305" y="5447840"/>
              <a:ext cx="550224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Line 17"/>
            <p:cNvSpPr>
              <a:spLocks noChangeShapeType="1"/>
            </p:cNvSpPr>
            <p:nvPr/>
          </p:nvSpPr>
          <p:spPr bwMode="auto">
            <a:xfrm flipV="1">
              <a:off x="5043226" y="5424153"/>
              <a:ext cx="560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71" name="AutoShape 21"/>
            <p:cNvCxnSpPr>
              <a:cxnSpLocks noChangeShapeType="1"/>
              <a:stCxn id="44" idx="0"/>
              <a:endCxn id="42" idx="7"/>
            </p:cNvCxnSpPr>
            <p:nvPr/>
          </p:nvCxnSpPr>
          <p:spPr bwMode="auto">
            <a:xfrm rot="16200000" flipH="1" flipV="1">
              <a:off x="3266557" y="4525485"/>
              <a:ext cx="42757" cy="1558554"/>
            </a:xfrm>
            <a:prstGeom prst="curvedConnector3">
              <a:avLst>
                <a:gd name="adj1" fmla="val -4336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Text Box 29"/>
            <p:cNvSpPr txBox="1">
              <a:spLocks noChangeArrowheads="1"/>
            </p:cNvSpPr>
            <p:nvPr/>
          </p:nvSpPr>
          <p:spPr bwMode="auto">
            <a:xfrm>
              <a:off x="1868276" y="5163650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5159517" y="5138059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7" name="Text Box 32"/>
            <p:cNvSpPr txBox="1">
              <a:spLocks noChangeArrowheads="1"/>
            </p:cNvSpPr>
            <p:nvPr/>
          </p:nvSpPr>
          <p:spPr bwMode="auto">
            <a:xfrm>
              <a:off x="3489477" y="5163650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3" name="Text Box 33"/>
            <p:cNvSpPr txBox="1">
              <a:spLocks noChangeArrowheads="1"/>
            </p:cNvSpPr>
            <p:nvPr/>
          </p:nvSpPr>
          <p:spPr bwMode="auto">
            <a:xfrm>
              <a:off x="2698941" y="5163650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94" name="Text Box 34"/>
            <p:cNvSpPr txBox="1">
              <a:spLocks noChangeArrowheads="1"/>
            </p:cNvSpPr>
            <p:nvPr/>
          </p:nvSpPr>
          <p:spPr bwMode="auto">
            <a:xfrm>
              <a:off x="4344394" y="5149748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96" name="Text Box 38"/>
            <p:cNvSpPr txBox="1">
              <a:spLocks noChangeArrowheads="1"/>
            </p:cNvSpPr>
            <p:nvPr/>
          </p:nvSpPr>
          <p:spPr bwMode="auto">
            <a:xfrm>
              <a:off x="2266184" y="4631403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7" name="Text Box 38"/>
            <p:cNvSpPr txBox="1">
              <a:spLocks noChangeArrowheads="1"/>
            </p:cNvSpPr>
            <p:nvPr/>
          </p:nvSpPr>
          <p:spPr bwMode="auto">
            <a:xfrm>
              <a:off x="3665626" y="4972412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9" name="자유형 98"/>
            <p:cNvSpPr/>
            <p:nvPr/>
          </p:nvSpPr>
          <p:spPr>
            <a:xfrm>
              <a:off x="2192436" y="4905971"/>
              <a:ext cx="358424" cy="386549"/>
            </a:xfrm>
            <a:custGeom>
              <a:avLst/>
              <a:gdLst>
                <a:gd name="connsiteX0" fmla="*/ 477079 w 699386"/>
                <a:gd name="connsiteY0" fmla="*/ 806718 h 806718"/>
                <a:gd name="connsiteX1" fmla="*/ 695740 w 699386"/>
                <a:gd name="connsiteY1" fmla="*/ 339579 h 806718"/>
                <a:gd name="connsiteX2" fmla="*/ 318053 w 699386"/>
                <a:gd name="connsiteY2" fmla="*/ 1648 h 806718"/>
                <a:gd name="connsiteX3" fmla="*/ 0 w 699386"/>
                <a:gd name="connsiteY3" fmla="*/ 478727 h 806718"/>
                <a:gd name="connsiteX4" fmla="*/ 318053 w 699386"/>
                <a:gd name="connsiteY4" fmla="*/ 786840 h 80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386" h="806718">
                  <a:moveTo>
                    <a:pt x="477079" y="806718"/>
                  </a:moveTo>
                  <a:cubicBezTo>
                    <a:pt x="599661" y="640237"/>
                    <a:pt x="722244" y="473757"/>
                    <a:pt x="695740" y="339579"/>
                  </a:cubicBezTo>
                  <a:cubicBezTo>
                    <a:pt x="669236" y="205401"/>
                    <a:pt x="434010" y="-21543"/>
                    <a:pt x="318053" y="1648"/>
                  </a:cubicBezTo>
                  <a:cubicBezTo>
                    <a:pt x="202096" y="24839"/>
                    <a:pt x="0" y="347862"/>
                    <a:pt x="0" y="478727"/>
                  </a:cubicBezTo>
                  <a:cubicBezTo>
                    <a:pt x="0" y="609592"/>
                    <a:pt x="159026" y="698216"/>
                    <a:pt x="318053" y="7868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5863623" y="5119150"/>
              <a:ext cx="560175" cy="338554"/>
              <a:chOff x="5863623" y="5119150"/>
              <a:chExt cx="560175" cy="338554"/>
            </a:xfrm>
          </p:grpSpPr>
          <p:sp>
            <p:nvSpPr>
              <p:cNvPr id="102" name="Line 17"/>
              <p:cNvSpPr>
                <a:spLocks noChangeShapeType="1"/>
              </p:cNvSpPr>
              <p:nvPr/>
            </p:nvSpPr>
            <p:spPr bwMode="auto">
              <a:xfrm flipV="1">
                <a:off x="5863623" y="5432505"/>
                <a:ext cx="5601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" name="Text Box 31"/>
              <p:cNvSpPr txBox="1">
                <a:spLocks noChangeArrowheads="1"/>
              </p:cNvSpPr>
              <p:nvPr/>
            </p:nvSpPr>
            <p:spPr bwMode="auto">
              <a:xfrm>
                <a:off x="5959412" y="51191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C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525433" y="4575581"/>
              <a:ext cx="1203110" cy="707803"/>
              <a:chOff x="4525433" y="4575581"/>
              <a:chExt cx="1203110" cy="707803"/>
            </a:xfrm>
          </p:grpSpPr>
          <p:cxnSp>
            <p:nvCxnSpPr>
              <p:cNvPr id="73" name="AutoShape 22"/>
              <p:cNvCxnSpPr>
                <a:cxnSpLocks noChangeShapeType="1"/>
                <a:stCxn id="46" idx="0"/>
              </p:cNvCxnSpPr>
              <p:nvPr/>
            </p:nvCxnSpPr>
            <p:spPr bwMode="auto">
              <a:xfrm rot="16200000" flipV="1">
                <a:off x="5045005" y="4599846"/>
                <a:ext cx="514697" cy="852379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5" name="Text Box 38"/>
              <p:cNvSpPr txBox="1">
                <a:spLocks noChangeArrowheads="1"/>
              </p:cNvSpPr>
              <p:nvPr/>
            </p:nvSpPr>
            <p:spPr bwMode="auto">
              <a:xfrm>
                <a:off x="5398392" y="4787896"/>
                <a:ext cx="239724" cy="2745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104" name="Text Box 38"/>
              <p:cNvSpPr txBox="1">
                <a:spLocks noChangeArrowheads="1"/>
              </p:cNvSpPr>
              <p:nvPr/>
            </p:nvSpPr>
            <p:spPr bwMode="auto">
              <a:xfrm>
                <a:off x="4525433" y="4575581"/>
                <a:ext cx="29687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?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4521484" y="5575346"/>
              <a:ext cx="1207058" cy="743666"/>
              <a:chOff x="4521484" y="5575346"/>
              <a:chExt cx="1207058" cy="743666"/>
            </a:xfrm>
          </p:grpSpPr>
          <p:cxnSp>
            <p:nvCxnSpPr>
              <p:cNvPr id="76" name="AutoShape 26"/>
              <p:cNvCxnSpPr>
                <a:cxnSpLocks noChangeShapeType="1"/>
                <a:stCxn id="46" idx="4"/>
              </p:cNvCxnSpPr>
              <p:nvPr/>
            </p:nvCxnSpPr>
            <p:spPr bwMode="auto">
              <a:xfrm rot="5400000">
                <a:off x="5036556" y="5436667"/>
                <a:ext cx="553308" cy="830665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8" name="Text Box 38"/>
              <p:cNvSpPr txBox="1">
                <a:spLocks noChangeArrowheads="1"/>
              </p:cNvSpPr>
              <p:nvPr/>
            </p:nvSpPr>
            <p:spPr bwMode="auto">
              <a:xfrm>
                <a:off x="5323313" y="5795725"/>
                <a:ext cx="239724" cy="2745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105" name="Text Box 38"/>
              <p:cNvSpPr txBox="1">
                <a:spLocks noChangeArrowheads="1"/>
              </p:cNvSpPr>
              <p:nvPr/>
            </p:nvSpPr>
            <p:spPr bwMode="auto">
              <a:xfrm>
                <a:off x="4521484" y="5980458"/>
                <a:ext cx="29687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?</a:t>
                </a: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931692" y="4293096"/>
              <a:ext cx="880369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State 5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4047" y="3857426"/>
              <a:ext cx="1989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Pattern: </a:t>
              </a:r>
              <a:r>
                <a:rPr lang="en-US" altLang="ko-KR" dirty="0">
                  <a:latin typeface="Consolas" panose="020B0609020204030204" pitchFamily="49" charset="0"/>
                </a:rPr>
                <a:t>ABABA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ko-KR" dirty="0">
                  <a:latin typeface="Consolas" panose="020B0609020204030204" pitchFamily="49" charset="0"/>
                </a:rPr>
                <a:t>A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188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2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>
              <a:cs typeface="맑은 고딕"/>
            </a:endParaRPr>
          </a:p>
        </p:txBody>
      </p:sp>
      <p:sp>
        <p:nvSpPr>
          <p:cNvPr id="92" name="Line 91"/>
          <p:cNvSpPr>
            <a:spLocks noChangeShapeType="1"/>
          </p:cNvSpPr>
          <p:nvPr/>
        </p:nvSpPr>
        <p:spPr bwMode="auto">
          <a:xfrm flipH="1" flipV="1">
            <a:off x="1597504" y="192775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553981" y="161997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0" name="Line 91"/>
          <p:cNvSpPr>
            <a:spLocks noChangeShapeType="1"/>
          </p:cNvSpPr>
          <p:nvPr/>
        </p:nvSpPr>
        <p:spPr bwMode="auto">
          <a:xfrm flipV="1">
            <a:off x="6447308" y="1179167"/>
            <a:ext cx="1249" cy="460177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178391" y="2230096"/>
            <a:ext cx="3841543" cy="458338"/>
            <a:chOff x="3178391" y="2606338"/>
            <a:chExt cx="3841543" cy="458338"/>
          </a:xfrm>
        </p:grpSpPr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6639016" y="268146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6258098" y="268146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78" name="Rectangle 13"/>
            <p:cNvSpPr>
              <a:spLocks noChangeArrowheads="1"/>
            </p:cNvSpPr>
            <p:nvPr/>
          </p:nvSpPr>
          <p:spPr bwMode="auto">
            <a:xfrm>
              <a:off x="5877180" y="268146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79" name="Rectangle 14"/>
            <p:cNvSpPr>
              <a:spLocks noChangeArrowheads="1"/>
            </p:cNvSpPr>
            <p:nvPr/>
          </p:nvSpPr>
          <p:spPr bwMode="auto">
            <a:xfrm>
              <a:off x="5496261" y="268146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>
              <a:off x="5116728" y="268146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/>
          </p:nvSpPr>
          <p:spPr bwMode="auto">
            <a:xfrm>
              <a:off x="4735811" y="268146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4354892" y="268146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85" name="Line 21"/>
            <p:cNvSpPr>
              <a:spLocks noChangeShapeType="1"/>
            </p:cNvSpPr>
            <p:nvPr/>
          </p:nvSpPr>
          <p:spPr bwMode="auto">
            <a:xfrm>
              <a:off x="4735811" y="268146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6" name="Line 22"/>
            <p:cNvSpPr>
              <a:spLocks noChangeShapeType="1"/>
            </p:cNvSpPr>
            <p:nvPr/>
          </p:nvSpPr>
          <p:spPr bwMode="auto">
            <a:xfrm>
              <a:off x="5116728" y="268146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8" name="Line 23"/>
            <p:cNvSpPr>
              <a:spLocks noChangeShapeType="1"/>
            </p:cNvSpPr>
            <p:nvPr/>
          </p:nvSpPr>
          <p:spPr bwMode="auto">
            <a:xfrm>
              <a:off x="5496261" y="268146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9" name="Line 24"/>
            <p:cNvSpPr>
              <a:spLocks noChangeShapeType="1"/>
            </p:cNvSpPr>
            <p:nvPr/>
          </p:nvSpPr>
          <p:spPr bwMode="auto">
            <a:xfrm>
              <a:off x="5877180" y="268146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90" name="Line 25"/>
            <p:cNvSpPr>
              <a:spLocks noChangeShapeType="1"/>
            </p:cNvSpPr>
            <p:nvPr/>
          </p:nvSpPr>
          <p:spPr bwMode="auto">
            <a:xfrm>
              <a:off x="6258098" y="268146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91" name="Line 26"/>
            <p:cNvSpPr>
              <a:spLocks noChangeShapeType="1"/>
            </p:cNvSpPr>
            <p:nvPr/>
          </p:nvSpPr>
          <p:spPr bwMode="auto">
            <a:xfrm>
              <a:off x="6639016" y="268146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8" name="Line 91"/>
            <p:cNvSpPr>
              <a:spLocks noChangeShapeType="1"/>
            </p:cNvSpPr>
            <p:nvPr/>
          </p:nvSpPr>
          <p:spPr bwMode="auto">
            <a:xfrm flipH="1" flipV="1">
              <a:off x="3221914" y="2914115"/>
              <a:ext cx="93610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178391" y="2606338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pattern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273289" y="2617338"/>
              <a:ext cx="1984807" cy="447338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832604" y="1690464"/>
            <a:ext cx="4568248" cy="504056"/>
            <a:chOff x="2832604" y="1690464"/>
            <a:chExt cx="4568248" cy="504056"/>
          </a:xfrm>
        </p:grpSpPr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625809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5877179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5497646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11672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4735810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4354892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7" name="Rectangle 14"/>
            <p:cNvSpPr>
              <a:spLocks noChangeArrowheads="1"/>
            </p:cNvSpPr>
            <p:nvPr/>
          </p:nvSpPr>
          <p:spPr bwMode="auto">
            <a:xfrm>
              <a:off x="3973973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3594440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9" name="Rectangle 16"/>
            <p:cNvSpPr>
              <a:spLocks noChangeArrowheads="1"/>
            </p:cNvSpPr>
            <p:nvPr/>
          </p:nvSpPr>
          <p:spPr bwMode="auto">
            <a:xfrm>
              <a:off x="3213523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60" name="Rectangle 17"/>
            <p:cNvSpPr>
              <a:spLocks noChangeArrowheads="1"/>
            </p:cNvSpPr>
            <p:nvPr/>
          </p:nvSpPr>
          <p:spPr bwMode="auto">
            <a:xfrm>
              <a:off x="2832604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61" name="Line 21"/>
            <p:cNvSpPr>
              <a:spLocks noChangeShapeType="1"/>
            </p:cNvSpPr>
            <p:nvPr/>
          </p:nvSpPr>
          <p:spPr bwMode="auto">
            <a:xfrm>
              <a:off x="321352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>
              <a:off x="359444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397397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4" name="Line 24"/>
            <p:cNvSpPr>
              <a:spLocks noChangeShapeType="1"/>
            </p:cNvSpPr>
            <p:nvPr/>
          </p:nvSpPr>
          <p:spPr bwMode="auto">
            <a:xfrm>
              <a:off x="4354892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7" name="Line 25"/>
            <p:cNvSpPr>
              <a:spLocks noChangeShapeType="1"/>
            </p:cNvSpPr>
            <p:nvPr/>
          </p:nvSpPr>
          <p:spPr bwMode="auto">
            <a:xfrm>
              <a:off x="473581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>
              <a:off x="511672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9" name="Line 27"/>
            <p:cNvSpPr>
              <a:spLocks noChangeShapeType="1"/>
            </p:cNvSpPr>
            <p:nvPr/>
          </p:nvSpPr>
          <p:spPr bwMode="auto">
            <a:xfrm>
              <a:off x="5497646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>
              <a:off x="5877179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>
              <a:off x="625809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854283" y="1690464"/>
              <a:ext cx="3403813" cy="504056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ectangle 8"/>
            <p:cNvSpPr>
              <a:spLocks noChangeArrowheads="1"/>
            </p:cNvSpPr>
            <p:nvPr/>
          </p:nvSpPr>
          <p:spPr bwMode="auto">
            <a:xfrm>
              <a:off x="7019934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14" name="Rectangle 9"/>
            <p:cNvSpPr>
              <a:spLocks noChangeArrowheads="1"/>
            </p:cNvSpPr>
            <p:nvPr/>
          </p:nvSpPr>
          <p:spPr bwMode="auto">
            <a:xfrm>
              <a:off x="6639015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15" name="Line 28"/>
            <p:cNvSpPr>
              <a:spLocks noChangeShapeType="1"/>
            </p:cNvSpPr>
            <p:nvPr/>
          </p:nvSpPr>
          <p:spPr bwMode="auto">
            <a:xfrm>
              <a:off x="6639015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6" name="Line 29"/>
            <p:cNvSpPr>
              <a:spLocks noChangeShapeType="1"/>
            </p:cNvSpPr>
            <p:nvPr/>
          </p:nvSpPr>
          <p:spPr bwMode="auto">
            <a:xfrm>
              <a:off x="7019934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6013270" y="89173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mismatch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Line 91"/>
          <p:cNvSpPr>
            <a:spLocks noChangeShapeType="1"/>
          </p:cNvSpPr>
          <p:nvPr/>
        </p:nvSpPr>
        <p:spPr bwMode="auto">
          <a:xfrm flipV="1">
            <a:off x="4554940" y="1147963"/>
            <a:ext cx="1249" cy="460177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 flipH="1" flipV="1">
            <a:off x="4554940" y="1376861"/>
            <a:ext cx="1892368" cy="10239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240207" y="904050"/>
            <a:ext cx="207300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Matching start here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Line 91"/>
          <p:cNvSpPr>
            <a:spLocks noChangeShapeType="1"/>
          </p:cNvSpPr>
          <p:nvPr/>
        </p:nvSpPr>
        <p:spPr bwMode="auto">
          <a:xfrm flipH="1" flipV="1">
            <a:off x="1597504" y="4276358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1553981" y="3968581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2832604" y="4039068"/>
            <a:ext cx="4568248" cy="504056"/>
            <a:chOff x="2832604" y="1690464"/>
            <a:chExt cx="4568248" cy="504056"/>
          </a:xfrm>
        </p:grpSpPr>
        <p:sp>
          <p:nvSpPr>
            <p:cNvPr id="158" name="Rectangle 8"/>
            <p:cNvSpPr>
              <a:spLocks noChangeArrowheads="1"/>
            </p:cNvSpPr>
            <p:nvPr/>
          </p:nvSpPr>
          <p:spPr bwMode="auto">
            <a:xfrm>
              <a:off x="625809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9" name="Rectangle 9"/>
            <p:cNvSpPr>
              <a:spLocks noChangeArrowheads="1"/>
            </p:cNvSpPr>
            <p:nvPr/>
          </p:nvSpPr>
          <p:spPr bwMode="auto">
            <a:xfrm>
              <a:off x="5877179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0" name="Rectangle 10"/>
            <p:cNvSpPr>
              <a:spLocks noChangeArrowheads="1"/>
            </p:cNvSpPr>
            <p:nvPr/>
          </p:nvSpPr>
          <p:spPr bwMode="auto">
            <a:xfrm>
              <a:off x="5497646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511672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4735810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63" name="Rectangle 13"/>
            <p:cNvSpPr>
              <a:spLocks noChangeArrowheads="1"/>
            </p:cNvSpPr>
            <p:nvPr/>
          </p:nvSpPr>
          <p:spPr bwMode="auto">
            <a:xfrm>
              <a:off x="4354892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4" name="Rectangle 14"/>
            <p:cNvSpPr>
              <a:spLocks noChangeArrowheads="1"/>
            </p:cNvSpPr>
            <p:nvPr/>
          </p:nvSpPr>
          <p:spPr bwMode="auto">
            <a:xfrm>
              <a:off x="3973973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5" name="Rectangle 15"/>
            <p:cNvSpPr>
              <a:spLocks noChangeArrowheads="1"/>
            </p:cNvSpPr>
            <p:nvPr/>
          </p:nvSpPr>
          <p:spPr bwMode="auto">
            <a:xfrm>
              <a:off x="3594440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66" name="Rectangle 16"/>
            <p:cNvSpPr>
              <a:spLocks noChangeArrowheads="1"/>
            </p:cNvSpPr>
            <p:nvPr/>
          </p:nvSpPr>
          <p:spPr bwMode="auto">
            <a:xfrm>
              <a:off x="3213523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67" name="Rectangle 17"/>
            <p:cNvSpPr>
              <a:spLocks noChangeArrowheads="1"/>
            </p:cNvSpPr>
            <p:nvPr/>
          </p:nvSpPr>
          <p:spPr bwMode="auto">
            <a:xfrm>
              <a:off x="2832604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68" name="Line 21"/>
            <p:cNvSpPr>
              <a:spLocks noChangeShapeType="1"/>
            </p:cNvSpPr>
            <p:nvPr/>
          </p:nvSpPr>
          <p:spPr bwMode="auto">
            <a:xfrm>
              <a:off x="321352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9" name="Line 22"/>
            <p:cNvSpPr>
              <a:spLocks noChangeShapeType="1"/>
            </p:cNvSpPr>
            <p:nvPr/>
          </p:nvSpPr>
          <p:spPr bwMode="auto">
            <a:xfrm>
              <a:off x="359444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0" name="Line 23"/>
            <p:cNvSpPr>
              <a:spLocks noChangeShapeType="1"/>
            </p:cNvSpPr>
            <p:nvPr/>
          </p:nvSpPr>
          <p:spPr bwMode="auto">
            <a:xfrm>
              <a:off x="397397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1" name="Line 24"/>
            <p:cNvSpPr>
              <a:spLocks noChangeShapeType="1"/>
            </p:cNvSpPr>
            <p:nvPr/>
          </p:nvSpPr>
          <p:spPr bwMode="auto">
            <a:xfrm>
              <a:off x="4354892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2" name="Line 25"/>
            <p:cNvSpPr>
              <a:spLocks noChangeShapeType="1"/>
            </p:cNvSpPr>
            <p:nvPr/>
          </p:nvSpPr>
          <p:spPr bwMode="auto">
            <a:xfrm>
              <a:off x="473581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3" name="Line 26"/>
            <p:cNvSpPr>
              <a:spLocks noChangeShapeType="1"/>
            </p:cNvSpPr>
            <p:nvPr/>
          </p:nvSpPr>
          <p:spPr bwMode="auto">
            <a:xfrm>
              <a:off x="511672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497646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5" name="Line 28"/>
            <p:cNvSpPr>
              <a:spLocks noChangeShapeType="1"/>
            </p:cNvSpPr>
            <p:nvPr/>
          </p:nvSpPr>
          <p:spPr bwMode="auto">
            <a:xfrm>
              <a:off x="5877179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6" name="Line 29"/>
            <p:cNvSpPr>
              <a:spLocks noChangeShapeType="1"/>
            </p:cNvSpPr>
            <p:nvPr/>
          </p:nvSpPr>
          <p:spPr bwMode="auto">
            <a:xfrm>
              <a:off x="625809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2854283" y="1690464"/>
              <a:ext cx="3403813" cy="504056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Rectangle 8"/>
            <p:cNvSpPr>
              <a:spLocks noChangeArrowheads="1"/>
            </p:cNvSpPr>
            <p:nvPr/>
          </p:nvSpPr>
          <p:spPr bwMode="auto">
            <a:xfrm>
              <a:off x="7019934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9" name="Rectangle 9"/>
            <p:cNvSpPr>
              <a:spLocks noChangeArrowheads="1"/>
            </p:cNvSpPr>
            <p:nvPr/>
          </p:nvSpPr>
          <p:spPr bwMode="auto">
            <a:xfrm>
              <a:off x="6639015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80" name="Line 28"/>
            <p:cNvSpPr>
              <a:spLocks noChangeShapeType="1"/>
            </p:cNvSpPr>
            <p:nvPr/>
          </p:nvSpPr>
          <p:spPr bwMode="auto">
            <a:xfrm>
              <a:off x="6639015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81" name="Line 29"/>
            <p:cNvSpPr>
              <a:spLocks noChangeShapeType="1"/>
            </p:cNvSpPr>
            <p:nvPr/>
          </p:nvSpPr>
          <p:spPr bwMode="auto">
            <a:xfrm>
              <a:off x="7019934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83" name="Line 91"/>
          <p:cNvSpPr>
            <a:spLocks noChangeShapeType="1"/>
          </p:cNvSpPr>
          <p:nvPr/>
        </p:nvSpPr>
        <p:spPr bwMode="auto">
          <a:xfrm flipV="1">
            <a:off x="4926269" y="3494585"/>
            <a:ext cx="1249" cy="460177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" name="Line 91"/>
          <p:cNvSpPr>
            <a:spLocks noChangeShapeType="1"/>
          </p:cNvSpPr>
          <p:nvPr/>
        </p:nvSpPr>
        <p:spPr bwMode="auto">
          <a:xfrm flipH="1">
            <a:off x="4937760" y="3735703"/>
            <a:ext cx="1509546" cy="8524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712762" y="3219841"/>
            <a:ext cx="495520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Roll back: Next matching start here from state 0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7354957" y="1908313"/>
            <a:ext cx="805201" cy="2315817"/>
          </a:xfrm>
          <a:custGeom>
            <a:avLst/>
            <a:gdLst>
              <a:gd name="connsiteX0" fmla="*/ 0 w 805201"/>
              <a:gd name="connsiteY0" fmla="*/ 0 h 2315817"/>
              <a:gd name="connsiteX1" fmla="*/ 805069 w 805201"/>
              <a:gd name="connsiteY1" fmla="*/ 1083365 h 2315817"/>
              <a:gd name="connsiteX2" fmla="*/ 49695 w 805201"/>
              <a:gd name="connsiteY2" fmla="*/ 2315817 h 2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201" h="2315817">
                <a:moveTo>
                  <a:pt x="0" y="0"/>
                </a:moveTo>
                <a:cubicBezTo>
                  <a:pt x="398393" y="348698"/>
                  <a:pt x="796787" y="697396"/>
                  <a:pt x="805069" y="1083365"/>
                </a:cubicBezTo>
                <a:cubicBezTo>
                  <a:pt x="813351" y="1469334"/>
                  <a:pt x="431523" y="1892575"/>
                  <a:pt x="49695" y="231581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7846233" y="2912332"/>
            <a:ext cx="9509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roll-back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왼쪽 중괄호 11"/>
          <p:cNvSpPr/>
          <p:nvPr/>
        </p:nvSpPr>
        <p:spPr>
          <a:xfrm rot="16200000">
            <a:off x="5387392" y="3958170"/>
            <a:ext cx="285750" cy="1455658"/>
          </a:xfrm>
          <a:prstGeom prst="leftBrace">
            <a:avLst>
              <a:gd name="adj1" fmla="val 74420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697" y="4827683"/>
            <a:ext cx="696143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as  </a:t>
            </a:r>
            <a:r>
              <a:rPr lang="en-US" altLang="ko-KR" sz="1600" i="1" dirty="0">
                <a:latin typeface="Consolas" panose="020B0609020204030204" pitchFamily="49" charset="0"/>
              </a:rPr>
              <a:t>pattern[</a:t>
            </a:r>
            <a:r>
              <a:rPr lang="en-US" altLang="ko-KR" sz="1600" i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i="1" dirty="0">
                <a:latin typeface="Consolas" panose="020B0609020204030204" pitchFamily="49" charset="0"/>
              </a:rPr>
              <a:t>] ~ pattern[j-1]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Roll-back and transit to some state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matching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ko-KR" dirty="0">
                <a:latin typeface="Consolas" panose="020B0609020204030204" pitchFamily="49" charset="0"/>
              </a:rPr>
              <a:t>pattern[1] ~ pattern[j-1]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state 0 on DFA.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to the next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DFA[′A′][X]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mismatched char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′A′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988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transition: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next char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c != pattern[j]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last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j-1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of input text are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pattern[1]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pattern[j-1]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DFA[c][j]: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pattern[1]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pattern[j-1]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DFA from state 0 and let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the current state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DFA[c][j] = DFA[c][X]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String Matching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/>
              <a:t>Substring search</a:t>
            </a:r>
          </a:p>
          <a:p>
            <a:pPr lvl="1"/>
            <a:r>
              <a:rPr lang="en-US" altLang="ko-KR" dirty="0"/>
              <a:t>Find a pattern of length </a:t>
            </a:r>
            <a:r>
              <a:rPr lang="en-US" altLang="ko-KR" i="1" dirty="0"/>
              <a:t>M</a:t>
            </a:r>
            <a:r>
              <a:rPr lang="en-US" altLang="ko-KR" dirty="0"/>
              <a:t> in a text of length </a:t>
            </a:r>
            <a:r>
              <a:rPr lang="en-US" altLang="ko-KR" i="1" dirty="0"/>
              <a:t>N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 (typically </a:t>
            </a:r>
            <a:r>
              <a:rPr lang="en-US" altLang="ko-KR" i="1" dirty="0"/>
              <a:t>N</a:t>
            </a:r>
            <a:r>
              <a:rPr lang="en-US" altLang="ko-KR" dirty="0"/>
              <a:t> ≫</a:t>
            </a:r>
            <a:r>
              <a:rPr lang="en-US" altLang="ko-KR" i="1" dirty="0"/>
              <a:t>M</a:t>
            </a:r>
            <a:r>
              <a:rPr lang="en-US" altLang="ko-KR" dirty="0"/>
              <a:t>)</a:t>
            </a:r>
          </a:p>
          <a:p>
            <a:pPr lvl="1"/>
            <a:endParaRPr lang="en-US" altLang="ko-KR" i="1" dirty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>
              <a:cs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7176" y="3097458"/>
            <a:ext cx="8259029" cy="1189971"/>
            <a:chOff x="387176" y="3097458"/>
            <a:chExt cx="8259029" cy="118997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6762876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381958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T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002425" y="321297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S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621507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G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240588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L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4859671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478752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E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099219" y="321297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V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718301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I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337383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S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956465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R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575546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U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196013" y="321297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815096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E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434177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R</a:t>
              </a: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1434177" y="3212976"/>
              <a:ext cx="5709617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434177" y="3560068"/>
              <a:ext cx="5709617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434177" y="3212976"/>
              <a:ext cx="0" cy="34709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815096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196013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2575546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2956465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337383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3718301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4099219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4478752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859671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5240588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5621507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6002425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6381958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6762876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7162995" y="3212976"/>
              <a:ext cx="0" cy="34709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8265287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U</a:t>
              </a:r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7884368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Q</a:t>
              </a:r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7503451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K</a:t>
              </a: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7122532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53" name="Line 28"/>
            <p:cNvSpPr>
              <a:spLocks noChangeShapeType="1"/>
            </p:cNvSpPr>
            <p:nvPr/>
          </p:nvSpPr>
          <p:spPr bwMode="auto">
            <a:xfrm>
              <a:off x="7122532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>
              <a:off x="7503451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55" name="Line 30"/>
            <p:cNvSpPr>
              <a:spLocks noChangeShapeType="1"/>
            </p:cNvSpPr>
            <p:nvPr/>
          </p:nvSpPr>
          <p:spPr bwMode="auto">
            <a:xfrm>
              <a:off x="7884368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56" name="Line 31"/>
            <p:cNvSpPr>
              <a:spLocks noChangeShapeType="1"/>
            </p:cNvSpPr>
            <p:nvPr/>
          </p:nvSpPr>
          <p:spPr bwMode="auto">
            <a:xfrm>
              <a:off x="8265287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1" name="Rectangle 3"/>
            <p:cNvSpPr>
              <a:spLocks noChangeArrowheads="1"/>
            </p:cNvSpPr>
            <p:nvPr/>
          </p:nvSpPr>
          <p:spPr bwMode="auto">
            <a:xfrm>
              <a:off x="2203350" y="394033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2" name="Rectangle 4"/>
            <p:cNvSpPr>
              <a:spLocks noChangeArrowheads="1"/>
            </p:cNvSpPr>
            <p:nvPr/>
          </p:nvSpPr>
          <p:spPr bwMode="auto">
            <a:xfrm>
              <a:off x="1822432" y="3940337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T</a:t>
              </a:r>
            </a:p>
          </p:txBody>
        </p:sp>
        <p:sp>
          <p:nvSpPr>
            <p:cNvPr id="63" name="Rectangle 5"/>
            <p:cNvSpPr>
              <a:spLocks noChangeArrowheads="1"/>
            </p:cNvSpPr>
            <p:nvPr/>
          </p:nvSpPr>
          <p:spPr bwMode="auto">
            <a:xfrm>
              <a:off x="1442899" y="3940337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S</a:t>
              </a:r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1442899" y="3940337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1822432" y="3940337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6" name="Line 34"/>
            <p:cNvSpPr>
              <a:spLocks noChangeShapeType="1"/>
            </p:cNvSpPr>
            <p:nvPr/>
          </p:nvSpPr>
          <p:spPr bwMode="auto">
            <a:xfrm>
              <a:off x="2203350" y="3940337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7" name="Line 35"/>
            <p:cNvSpPr>
              <a:spLocks noChangeShapeType="1"/>
            </p:cNvSpPr>
            <p:nvPr/>
          </p:nvSpPr>
          <p:spPr bwMode="auto">
            <a:xfrm>
              <a:off x="2603469" y="3940337"/>
              <a:ext cx="0" cy="34709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2943925" y="394033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K</a:t>
              </a: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2563006" y="3940337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2563006" y="3940337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2943925" y="3940337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3324842" y="3940337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3" name="Line 91"/>
            <p:cNvSpPr>
              <a:spLocks noChangeShapeType="1"/>
            </p:cNvSpPr>
            <p:nvPr/>
          </p:nvSpPr>
          <p:spPr bwMode="auto">
            <a:xfrm flipH="1" flipV="1">
              <a:off x="434147" y="4166321"/>
              <a:ext cx="93610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0624" y="3858544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pattern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5" name="Line 32"/>
            <p:cNvSpPr>
              <a:spLocks noChangeShapeType="1"/>
            </p:cNvSpPr>
            <p:nvPr/>
          </p:nvSpPr>
          <p:spPr bwMode="auto">
            <a:xfrm>
              <a:off x="1439451" y="317925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 flipH="1" flipV="1">
              <a:off x="430699" y="3405235"/>
              <a:ext cx="93610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7176" y="3097458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text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8" name="Line 91"/>
            <p:cNvSpPr>
              <a:spLocks noChangeShapeType="1"/>
            </p:cNvSpPr>
            <p:nvPr/>
          </p:nvSpPr>
          <p:spPr bwMode="auto">
            <a:xfrm flipH="1" flipV="1">
              <a:off x="6098236" y="3670214"/>
              <a:ext cx="1677279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68162" y="3767082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match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transition: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DFA[c][j] = DFA[c][X]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462209" y="5300934"/>
            <a:ext cx="290696" cy="291961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260534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091199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921864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752529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583194" y="5283384"/>
            <a:ext cx="290696" cy="29196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413859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244524" y="5283384"/>
            <a:ext cx="290696" cy="2919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758033" y="5448179"/>
            <a:ext cx="492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561486" y="5443368"/>
            <a:ext cx="529713" cy="48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371640" y="5443368"/>
            <a:ext cx="550224" cy="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202305" y="5447840"/>
            <a:ext cx="550224" cy="3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5043226" y="5424153"/>
            <a:ext cx="56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8" name="AutoShape 21"/>
          <p:cNvCxnSpPr>
            <a:cxnSpLocks noChangeShapeType="1"/>
            <a:stCxn id="8" idx="0"/>
            <a:endCxn id="6" idx="7"/>
          </p:cNvCxnSpPr>
          <p:nvPr/>
        </p:nvCxnSpPr>
        <p:spPr bwMode="auto">
          <a:xfrm rot="16200000" flipH="1" flipV="1">
            <a:off x="3266557" y="4525485"/>
            <a:ext cx="42757" cy="1558554"/>
          </a:xfrm>
          <a:prstGeom prst="curvedConnector3">
            <a:avLst>
              <a:gd name="adj1" fmla="val -433603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1868276" y="5163650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5159517" y="5138059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3489477" y="5163650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2698941" y="5163650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344394" y="5149748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2266184" y="4631403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6" name="자유형 25"/>
          <p:cNvSpPr/>
          <p:nvPr/>
        </p:nvSpPr>
        <p:spPr>
          <a:xfrm>
            <a:off x="2192436" y="4905971"/>
            <a:ext cx="358424" cy="386549"/>
          </a:xfrm>
          <a:custGeom>
            <a:avLst/>
            <a:gdLst>
              <a:gd name="connsiteX0" fmla="*/ 477079 w 699386"/>
              <a:gd name="connsiteY0" fmla="*/ 806718 h 806718"/>
              <a:gd name="connsiteX1" fmla="*/ 695740 w 699386"/>
              <a:gd name="connsiteY1" fmla="*/ 339579 h 806718"/>
              <a:gd name="connsiteX2" fmla="*/ 318053 w 699386"/>
              <a:gd name="connsiteY2" fmla="*/ 1648 h 806718"/>
              <a:gd name="connsiteX3" fmla="*/ 0 w 699386"/>
              <a:gd name="connsiteY3" fmla="*/ 478727 h 806718"/>
              <a:gd name="connsiteX4" fmla="*/ 318053 w 699386"/>
              <a:gd name="connsiteY4" fmla="*/ 786840 h 8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386" h="806718">
                <a:moveTo>
                  <a:pt x="477079" y="806718"/>
                </a:moveTo>
                <a:cubicBezTo>
                  <a:pt x="599661" y="640237"/>
                  <a:pt x="722244" y="473757"/>
                  <a:pt x="695740" y="339579"/>
                </a:cubicBezTo>
                <a:cubicBezTo>
                  <a:pt x="669236" y="205401"/>
                  <a:pt x="434010" y="-21543"/>
                  <a:pt x="318053" y="1648"/>
                </a:cubicBezTo>
                <a:cubicBezTo>
                  <a:pt x="202096" y="24839"/>
                  <a:pt x="0" y="347862"/>
                  <a:pt x="0" y="478727"/>
                </a:cubicBezTo>
                <a:cubicBezTo>
                  <a:pt x="0" y="609592"/>
                  <a:pt x="159026" y="698216"/>
                  <a:pt x="318053" y="78684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5863623" y="5119150"/>
            <a:ext cx="560175" cy="338554"/>
            <a:chOff x="5863623" y="5119150"/>
            <a:chExt cx="560175" cy="338554"/>
          </a:xfrm>
        </p:grpSpPr>
        <p:sp>
          <p:nvSpPr>
            <p:cNvPr id="38" name="Line 17"/>
            <p:cNvSpPr>
              <a:spLocks noChangeShapeType="1"/>
            </p:cNvSpPr>
            <p:nvPr/>
          </p:nvSpPr>
          <p:spPr bwMode="auto">
            <a:xfrm flipV="1">
              <a:off x="5863623" y="5432505"/>
              <a:ext cx="560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5959412" y="511915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525433" y="4575581"/>
            <a:ext cx="1203110" cy="707803"/>
            <a:chOff x="4525433" y="4575581"/>
            <a:chExt cx="1203110" cy="707803"/>
          </a:xfrm>
        </p:grpSpPr>
        <p:cxnSp>
          <p:nvCxnSpPr>
            <p:cNvPr id="35" name="AutoShape 22"/>
            <p:cNvCxnSpPr>
              <a:cxnSpLocks noChangeShapeType="1"/>
              <a:stCxn id="10" idx="0"/>
            </p:cNvCxnSpPr>
            <p:nvPr/>
          </p:nvCxnSpPr>
          <p:spPr bwMode="auto">
            <a:xfrm rot="16200000" flipV="1">
              <a:off x="5045005" y="4599846"/>
              <a:ext cx="514697" cy="85237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5398392" y="4787896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4525433" y="4575581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?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521484" y="5575346"/>
            <a:ext cx="1207058" cy="743666"/>
            <a:chOff x="4521484" y="5575346"/>
            <a:chExt cx="1207058" cy="743666"/>
          </a:xfrm>
        </p:grpSpPr>
        <p:cxnSp>
          <p:nvCxnSpPr>
            <p:cNvPr id="32" name="AutoShape 26"/>
            <p:cNvCxnSpPr>
              <a:cxnSpLocks noChangeShapeType="1"/>
              <a:stCxn id="10" idx="4"/>
            </p:cNvCxnSpPr>
            <p:nvPr/>
          </p:nvCxnSpPr>
          <p:spPr bwMode="auto">
            <a:xfrm rot="5400000">
              <a:off x="5036556" y="5436667"/>
              <a:ext cx="553308" cy="830665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5323313" y="5795725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4521484" y="5980458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?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31692" y="4293096"/>
            <a:ext cx="88036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State 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047" y="3857426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Pattern: </a:t>
            </a:r>
            <a:r>
              <a:rPr lang="en-US" altLang="ko-KR" dirty="0">
                <a:latin typeface="Consolas" panose="020B0609020204030204" pitchFamily="49" charset="0"/>
              </a:rPr>
              <a:t>ABABA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371876" y="4226758"/>
            <a:ext cx="4964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05882" y="266310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DFA[′A′][5] =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DFA[′B′][5] =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1063" y="6079433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Simulation of “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BABA</a:t>
            </a:r>
            <a:r>
              <a:rPr lang="en-US" altLang="ko-KR" dirty="0">
                <a:latin typeface="Consolas" panose="020B0609020204030204" pitchFamily="49" charset="0"/>
              </a:rPr>
              <a:t>” in A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BABA</a:t>
            </a:r>
            <a:r>
              <a:rPr lang="en-US" altLang="ko-KR" dirty="0">
                <a:latin typeface="Consolas" panose="020B0609020204030204" pitchFamily="49" charset="0"/>
              </a:rPr>
              <a:t>CA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02305" y="267500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DFA[′A′][3] =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25943" y="26750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0" name="Line 16"/>
          <p:cNvSpPr>
            <a:spLocks noChangeShapeType="1"/>
          </p:cNvSpPr>
          <p:nvPr/>
        </p:nvSpPr>
        <p:spPr bwMode="auto">
          <a:xfrm>
            <a:off x="4218012" y="5457704"/>
            <a:ext cx="550224" cy="339"/>
          </a:xfrm>
          <a:prstGeom prst="line">
            <a:avLst/>
          </a:prstGeom>
          <a:noFill/>
          <a:ln w="47625">
            <a:solidFill>
              <a:schemeClr val="accent6">
                <a:lumMod val="75000"/>
              </a:schemeClr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91" name="AutoShape 21"/>
          <p:cNvCxnSpPr>
            <a:cxnSpLocks noChangeShapeType="1"/>
          </p:cNvCxnSpPr>
          <p:nvPr/>
        </p:nvCxnSpPr>
        <p:spPr bwMode="auto">
          <a:xfrm rot="16200000" flipH="1" flipV="1">
            <a:off x="3234413" y="4527433"/>
            <a:ext cx="42757" cy="1558554"/>
          </a:xfrm>
          <a:prstGeom prst="curvedConnector3">
            <a:avLst>
              <a:gd name="adj1" fmla="val -433603"/>
            </a:avLst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자유형 91"/>
          <p:cNvSpPr/>
          <p:nvPr/>
        </p:nvSpPr>
        <p:spPr>
          <a:xfrm>
            <a:off x="2455498" y="4662911"/>
            <a:ext cx="2069025" cy="605816"/>
          </a:xfrm>
          <a:custGeom>
            <a:avLst/>
            <a:gdLst>
              <a:gd name="connsiteX0" fmla="*/ 2017643 w 2017643"/>
              <a:gd name="connsiteY0" fmla="*/ 53671 h 530749"/>
              <a:gd name="connsiteX1" fmla="*/ 805069 w 2017643"/>
              <a:gd name="connsiteY1" fmla="*/ 43732 h 530749"/>
              <a:gd name="connsiteX2" fmla="*/ 0 w 2017643"/>
              <a:gd name="connsiteY2" fmla="*/ 530749 h 53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643" h="530749">
                <a:moveTo>
                  <a:pt x="2017643" y="53671"/>
                </a:moveTo>
                <a:cubicBezTo>
                  <a:pt x="1579493" y="8945"/>
                  <a:pt x="1141343" y="-35781"/>
                  <a:pt x="805069" y="43732"/>
                </a:cubicBezTo>
                <a:cubicBezTo>
                  <a:pt x="468795" y="123245"/>
                  <a:pt x="234397" y="326997"/>
                  <a:pt x="0" y="530749"/>
                </a:cubicBezTo>
              </a:path>
            </a:pathLst>
          </a:custGeom>
          <a:noFill/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 92"/>
          <p:cNvSpPr/>
          <p:nvPr/>
        </p:nvSpPr>
        <p:spPr>
          <a:xfrm>
            <a:off x="4489191" y="5528539"/>
            <a:ext cx="303625" cy="546652"/>
          </a:xfrm>
          <a:custGeom>
            <a:avLst/>
            <a:gdLst>
              <a:gd name="connsiteX0" fmla="*/ 65086 w 303625"/>
              <a:gd name="connsiteY0" fmla="*/ 546652 h 546652"/>
              <a:gd name="connsiteX1" fmla="*/ 15390 w 303625"/>
              <a:gd name="connsiteY1" fmla="*/ 208722 h 546652"/>
              <a:gd name="connsiteX2" fmla="*/ 303625 w 303625"/>
              <a:gd name="connsiteY2" fmla="*/ 0 h 546652"/>
              <a:gd name="connsiteX3" fmla="*/ 303625 w 303625"/>
              <a:gd name="connsiteY3" fmla="*/ 0 h 546652"/>
              <a:gd name="connsiteX4" fmla="*/ 303625 w 303625"/>
              <a:gd name="connsiteY4" fmla="*/ 0 h 54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625" h="546652">
                <a:moveTo>
                  <a:pt x="65086" y="546652"/>
                </a:moveTo>
                <a:cubicBezTo>
                  <a:pt x="20360" y="423241"/>
                  <a:pt x="-24366" y="299831"/>
                  <a:pt x="15390" y="208722"/>
                </a:cubicBezTo>
                <a:cubicBezTo>
                  <a:pt x="55146" y="117613"/>
                  <a:pt x="303625" y="0"/>
                  <a:pt x="303625" y="0"/>
                </a:cubicBezTo>
                <a:lnTo>
                  <a:pt x="303625" y="0"/>
                </a:lnTo>
                <a:lnTo>
                  <a:pt x="303625" y="0"/>
                </a:lnTo>
              </a:path>
            </a:pathLst>
          </a:custGeom>
          <a:noFill/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1462209" y="5287448"/>
            <a:ext cx="2998906" cy="877969"/>
            <a:chOff x="1462209" y="5287448"/>
            <a:chExt cx="2998906" cy="877969"/>
          </a:xfrm>
        </p:grpSpPr>
        <p:sp>
          <p:nvSpPr>
            <p:cNvPr id="94" name="Oval 8"/>
            <p:cNvSpPr>
              <a:spLocks noChangeArrowheads="1"/>
            </p:cNvSpPr>
            <p:nvPr/>
          </p:nvSpPr>
          <p:spPr bwMode="auto">
            <a:xfrm>
              <a:off x="3924149" y="5287448"/>
              <a:ext cx="290696" cy="2919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3</a:t>
              </a: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1462209" y="5796085"/>
              <a:ext cx="2998906" cy="369332"/>
              <a:chOff x="1462209" y="5796085"/>
              <a:chExt cx="2998906" cy="369332"/>
            </a:xfrm>
          </p:grpSpPr>
          <p:cxnSp>
            <p:nvCxnSpPr>
              <p:cNvPr id="44" name="직선 화살표 연결선 43"/>
              <p:cNvCxnSpPr/>
              <p:nvPr/>
            </p:nvCxnSpPr>
            <p:spPr>
              <a:xfrm>
                <a:off x="1462209" y="5980458"/>
                <a:ext cx="2459655" cy="0"/>
              </a:xfrm>
              <a:prstGeom prst="straightConnector1">
                <a:avLst/>
              </a:prstGeom>
              <a:ln w="508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3896537" y="5796085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X=3</a:t>
                </a:r>
                <a:endParaRPr lang="ko-KR" altLang="en-US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99" name="TextBox 98"/>
          <p:cNvSpPr txBox="1"/>
          <p:nvPr/>
        </p:nvSpPr>
        <p:spPr>
          <a:xfrm>
            <a:off x="6025943" y="296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3665626" y="4972412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202305" y="29774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DFA[′B′][3] = </a:t>
            </a:r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5807885" y="4793201"/>
            <a:ext cx="230870" cy="538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911752" y="44185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6438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90" grpId="0" animBg="1"/>
      <p:bldP spid="92" grpId="0" animBg="1"/>
      <p:bldP spid="93" grpId="0" animBg="1"/>
      <p:bldP spid="99" grpId="0"/>
      <p:bldP spid="102" grpId="0"/>
      <p:bldP spid="1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transition: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next char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c != pattern[j]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last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j-1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of input text are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pattern[1]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pattern[j-1]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DFA[c][j]: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pattern[1]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pattern[j-1]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DFA 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under construction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let the current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transition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: require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steps.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 if we maintain state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takes only constant time!</a:t>
            </a:r>
          </a:p>
          <a:p>
            <a:pPr lvl="2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213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state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 computing transitions from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now move to next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j+1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what the new state(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latin typeface="Consolas" panose="020B0609020204030204" pitchFamily="49" charset="0"/>
              </a:rPr>
              <a:t>′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be?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40617" y="3219599"/>
            <a:ext cx="7862766" cy="3056962"/>
            <a:chOff x="889677" y="3562535"/>
            <a:chExt cx="7862766" cy="305696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940824" y="4658409"/>
              <a:ext cx="290696" cy="291961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739149" y="4640859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569814" y="4640859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400479" y="4640859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231144" y="4640859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6061809" y="4640859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6892474" y="4640859"/>
              <a:ext cx="290696" cy="291961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7723139" y="4640859"/>
              <a:ext cx="290696" cy="29196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36648" y="4805654"/>
              <a:ext cx="492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040101" y="4800843"/>
              <a:ext cx="529713" cy="48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850255" y="4800843"/>
              <a:ext cx="550224" cy="4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680920" y="4805315"/>
              <a:ext cx="550224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5521841" y="4781628"/>
              <a:ext cx="560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18" name="AutoShape 21"/>
            <p:cNvCxnSpPr>
              <a:cxnSpLocks noChangeShapeType="1"/>
              <a:stCxn id="8" idx="0"/>
              <a:endCxn id="6" idx="7"/>
            </p:cNvCxnSpPr>
            <p:nvPr/>
          </p:nvCxnSpPr>
          <p:spPr bwMode="auto">
            <a:xfrm rot="16200000" flipH="1" flipV="1">
              <a:off x="3745172" y="3882960"/>
              <a:ext cx="42757" cy="1558554"/>
            </a:xfrm>
            <a:prstGeom prst="curvedConnector3">
              <a:avLst>
                <a:gd name="adj1" fmla="val -4336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2346891" y="4521125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0" name="Text Box 31"/>
            <p:cNvSpPr txBox="1">
              <a:spLocks noChangeArrowheads="1"/>
            </p:cNvSpPr>
            <p:nvPr/>
          </p:nvSpPr>
          <p:spPr bwMode="auto">
            <a:xfrm>
              <a:off x="5638132" y="4495534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3968092" y="4521125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3177556" y="4521125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4823009" y="4507223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744799" y="3988878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2671051" y="4263446"/>
              <a:ext cx="358424" cy="386549"/>
            </a:xfrm>
            <a:custGeom>
              <a:avLst/>
              <a:gdLst>
                <a:gd name="connsiteX0" fmla="*/ 477079 w 699386"/>
                <a:gd name="connsiteY0" fmla="*/ 806718 h 806718"/>
                <a:gd name="connsiteX1" fmla="*/ 695740 w 699386"/>
                <a:gd name="connsiteY1" fmla="*/ 339579 h 806718"/>
                <a:gd name="connsiteX2" fmla="*/ 318053 w 699386"/>
                <a:gd name="connsiteY2" fmla="*/ 1648 h 806718"/>
                <a:gd name="connsiteX3" fmla="*/ 0 w 699386"/>
                <a:gd name="connsiteY3" fmla="*/ 478727 h 806718"/>
                <a:gd name="connsiteX4" fmla="*/ 318053 w 699386"/>
                <a:gd name="connsiteY4" fmla="*/ 786840 h 80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386" h="806718">
                  <a:moveTo>
                    <a:pt x="477079" y="806718"/>
                  </a:moveTo>
                  <a:cubicBezTo>
                    <a:pt x="599661" y="640237"/>
                    <a:pt x="722244" y="473757"/>
                    <a:pt x="695740" y="339579"/>
                  </a:cubicBezTo>
                  <a:cubicBezTo>
                    <a:pt x="669236" y="205401"/>
                    <a:pt x="434010" y="-21543"/>
                    <a:pt x="318053" y="1648"/>
                  </a:cubicBezTo>
                  <a:cubicBezTo>
                    <a:pt x="202096" y="24839"/>
                    <a:pt x="0" y="347862"/>
                    <a:pt x="0" y="478727"/>
                  </a:cubicBezTo>
                  <a:cubicBezTo>
                    <a:pt x="0" y="609592"/>
                    <a:pt x="159026" y="698216"/>
                    <a:pt x="318053" y="7868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42238" y="4476625"/>
              <a:ext cx="560175" cy="338554"/>
              <a:chOff x="5863623" y="5119150"/>
              <a:chExt cx="560175" cy="338554"/>
            </a:xfrm>
          </p:grpSpPr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 flipV="1">
                <a:off x="5863623" y="5432505"/>
                <a:ext cx="5601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" name="Text Box 31"/>
              <p:cNvSpPr txBox="1">
                <a:spLocks noChangeArrowheads="1"/>
              </p:cNvSpPr>
              <p:nvPr/>
            </p:nvSpPr>
            <p:spPr bwMode="auto">
              <a:xfrm>
                <a:off x="5959412" y="51191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C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410307" y="3650571"/>
              <a:ext cx="880369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State 6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96351" y="3562535"/>
              <a:ext cx="1989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Pattern: </a:t>
              </a:r>
              <a:r>
                <a:rPr lang="en-US" altLang="ko-KR" dirty="0">
                  <a:latin typeface="Consolas" panose="020B0609020204030204" pitchFamily="49" charset="0"/>
                </a:rPr>
                <a:t>ABABAC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  <a:endParaRPr lang="ko-KR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4730982" y="3918135"/>
              <a:ext cx="633277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89678" y="5436908"/>
              <a:ext cx="4110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Simulation of “</a:t>
              </a:r>
              <a:r>
                <a:rPr lang="en-US" altLang="ko-KR" dirty="0">
                  <a:solidFill>
                    <a:srgbClr val="0070C0"/>
                  </a:solidFill>
                  <a:latin typeface="Consolas" panose="020B0609020204030204" pitchFamily="49" charset="0"/>
                </a:rPr>
                <a:t>BABA</a:t>
              </a:r>
              <a:r>
                <a:rPr lang="en-US" altLang="ko-KR" dirty="0">
                  <a:latin typeface="Consolas" panose="020B0609020204030204" pitchFamily="49" charset="0"/>
                </a:rPr>
                <a:t>” in A</a:t>
              </a:r>
              <a:r>
                <a:rPr lang="en-US" altLang="ko-KR" dirty="0">
                  <a:solidFill>
                    <a:srgbClr val="0070C0"/>
                  </a:solidFill>
                  <a:latin typeface="Consolas" panose="020B0609020204030204" pitchFamily="49" charset="0"/>
                </a:rPr>
                <a:t>BABA</a:t>
              </a:r>
              <a:r>
                <a:rPr lang="en-US" altLang="ko-KR" dirty="0">
                  <a:latin typeface="Consolas" panose="020B0609020204030204" pitchFamily="49" charset="0"/>
                </a:rPr>
                <a:t>CA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1940824" y="4644923"/>
              <a:ext cx="2998906" cy="877969"/>
              <a:chOff x="1462209" y="5287448"/>
              <a:chExt cx="2998906" cy="877969"/>
            </a:xfrm>
          </p:grpSpPr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3924149" y="5287448"/>
                <a:ext cx="290696" cy="29196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rgbClr val="92D05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latin typeface="Arial" panose="020B0604020202020204" pitchFamily="34" charset="0"/>
                  </a:rPr>
                  <a:t>3</a:t>
                </a:r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1462209" y="5796085"/>
                <a:ext cx="2998906" cy="369332"/>
                <a:chOff x="1462209" y="5796085"/>
                <a:chExt cx="2998906" cy="369332"/>
              </a:xfrm>
            </p:grpSpPr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1462209" y="5980458"/>
                  <a:ext cx="2459655" cy="0"/>
                </a:xfrm>
                <a:prstGeom prst="straightConnector1">
                  <a:avLst/>
                </a:prstGeom>
                <a:ln w="508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3896537" y="5796085"/>
                  <a:ext cx="5645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0070C0"/>
                      </a:solidFill>
                      <a:latin typeface="Consolas" panose="020B0609020204030204" pitchFamily="49" charset="0"/>
                    </a:rPr>
                    <a:t>X=3</a:t>
                  </a:r>
                  <a:endParaRPr lang="ko-KR" altLang="en-US" dirty="0">
                    <a:solidFill>
                      <a:srgbClr val="0070C0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4144241" y="4329887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>
              <a:off x="7112722" y="4150676"/>
              <a:ext cx="230870" cy="5385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7142214" y="377603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Consolas" panose="020B0609020204030204" pitchFamily="49" charset="0"/>
                </a:rPr>
                <a:t>j+1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7202077" y="4489132"/>
              <a:ext cx="560175" cy="338554"/>
              <a:chOff x="5863623" y="5119150"/>
              <a:chExt cx="560175" cy="338554"/>
            </a:xfrm>
          </p:grpSpPr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 flipV="1">
                <a:off x="5863623" y="5432505"/>
                <a:ext cx="5601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Text Box 31"/>
              <p:cNvSpPr txBox="1">
                <a:spLocks noChangeArrowheads="1"/>
              </p:cNvSpPr>
              <p:nvPr/>
            </p:nvSpPr>
            <p:spPr bwMode="auto">
              <a:xfrm>
                <a:off x="5959412" y="51191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A</a:t>
                </a:r>
              </a:p>
            </p:txBody>
          </p:sp>
        </p:grpSp>
        <p:cxnSp>
          <p:nvCxnSpPr>
            <p:cNvPr id="61" name="AutoShape 22"/>
            <p:cNvCxnSpPr>
              <a:cxnSpLocks noChangeShapeType="1"/>
            </p:cNvCxnSpPr>
            <p:nvPr/>
          </p:nvCxnSpPr>
          <p:spPr bwMode="auto">
            <a:xfrm rot="16200000" flipV="1">
              <a:off x="5166671" y="3623798"/>
              <a:ext cx="422289" cy="16118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23"/>
            <p:cNvCxnSpPr>
              <a:cxnSpLocks noChangeShapeType="1"/>
            </p:cNvCxnSpPr>
            <p:nvPr/>
          </p:nvCxnSpPr>
          <p:spPr bwMode="auto">
            <a:xfrm rot="10800000" flipV="1">
              <a:off x="2963847" y="4218568"/>
              <a:ext cx="1597798" cy="4650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 rot="5400000">
              <a:off x="5768376" y="4517486"/>
              <a:ext cx="10300" cy="830665"/>
            </a:xfrm>
            <a:prstGeom prst="curved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 Box 38"/>
            <p:cNvSpPr txBox="1">
              <a:spLocks noChangeArrowheads="1"/>
            </p:cNvSpPr>
            <p:nvPr/>
          </p:nvSpPr>
          <p:spPr bwMode="auto">
            <a:xfrm>
              <a:off x="5847211" y="4275315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5" name="Text Box 38"/>
            <p:cNvSpPr txBox="1">
              <a:spLocks noChangeArrowheads="1"/>
            </p:cNvSpPr>
            <p:nvPr/>
          </p:nvSpPr>
          <p:spPr bwMode="auto">
            <a:xfrm>
              <a:off x="5614705" y="4985469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>
              <a:off x="1940824" y="6021288"/>
              <a:ext cx="2459655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67137" y="5830228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′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= ? </a:t>
              </a:r>
              <a:endParaRPr lang="ko-KR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89677" y="6165120"/>
              <a:ext cx="4237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Simulation of “</a:t>
              </a:r>
              <a:r>
                <a:rPr lang="en-US" altLang="ko-KR" dirty="0">
                  <a:solidFill>
                    <a:srgbClr val="0070C0"/>
                  </a:solidFill>
                  <a:latin typeface="Consolas" panose="020B0609020204030204" pitchFamily="49" charset="0"/>
                </a:rPr>
                <a:t>BABAC</a:t>
              </a:r>
              <a:r>
                <a:rPr lang="en-US" altLang="ko-KR" dirty="0">
                  <a:latin typeface="Consolas" panose="020B0609020204030204" pitchFamily="49" charset="0"/>
                </a:rPr>
                <a:t>” in A</a:t>
              </a:r>
              <a:r>
                <a:rPr lang="en-US" altLang="ko-KR" dirty="0">
                  <a:solidFill>
                    <a:srgbClr val="0070C0"/>
                  </a:solidFill>
                  <a:latin typeface="Consolas" panose="020B0609020204030204" pitchFamily="49" charset="0"/>
                </a:rPr>
                <a:t>BABAC</a:t>
              </a:r>
              <a:r>
                <a:rPr lang="en-US" altLang="ko-KR" dirty="0">
                  <a:latin typeface="Consolas" panose="020B0609020204030204" pitchFamily="49" charset="0"/>
                </a:rPr>
                <a:t>A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" name="오른쪽 중괄호 39"/>
            <p:cNvSpPr/>
            <p:nvPr/>
          </p:nvSpPr>
          <p:spPr>
            <a:xfrm>
              <a:off x="5228036" y="5748388"/>
              <a:ext cx="302020" cy="864096"/>
            </a:xfrm>
            <a:prstGeom prst="rightBrace">
              <a:avLst>
                <a:gd name="adj1" fmla="val 55237"/>
                <a:gd name="adj2" fmla="val 5106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78176" y="5588602"/>
              <a:ext cx="3174267" cy="64633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requires j+1 steps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But,  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′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= DFA[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′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′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][X]</a:t>
              </a:r>
              <a:endParaRPr lang="ko-KR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5098774" y="6162261"/>
              <a:ext cx="1878496" cy="457236"/>
            </a:xfrm>
            <a:custGeom>
              <a:avLst/>
              <a:gdLst>
                <a:gd name="connsiteX0" fmla="*/ 1878496 w 1878496"/>
                <a:gd name="connsiteY0" fmla="*/ 0 h 457236"/>
                <a:gd name="connsiteX1" fmla="*/ 864704 w 1878496"/>
                <a:gd name="connsiteY1" fmla="*/ 457200 h 457236"/>
                <a:gd name="connsiteX2" fmla="*/ 0 w 1878496"/>
                <a:gd name="connsiteY2" fmla="*/ 19878 h 45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8496" h="457236">
                  <a:moveTo>
                    <a:pt x="1878496" y="0"/>
                  </a:moveTo>
                  <a:cubicBezTo>
                    <a:pt x="1528141" y="226943"/>
                    <a:pt x="1177787" y="453887"/>
                    <a:pt x="864704" y="457200"/>
                  </a:cubicBezTo>
                  <a:cubicBezTo>
                    <a:pt x="551621" y="460513"/>
                    <a:pt x="275810" y="240195"/>
                    <a:pt x="0" y="19878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234212" y="6242657"/>
            <a:ext cx="220638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′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DFA[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′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′][3] = 0</a:t>
            </a:r>
            <a:endParaRPr lang="ko-KR" alt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xfrm>
            <a:off x="3505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cs typeface="맑은 고딕"/>
              </a:rPr>
              <a:t>20</a:t>
            </a:r>
            <a:endParaRPr lang="ko-KR" altLang="en-US" dirty="0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959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 A Linear Time Algorithm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case: set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DFA[pattern[j]][j]=j+1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case: Copy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DFA[][X]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DFA[][j]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 dirty="0">
              <a:cs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03648" y="3120489"/>
            <a:ext cx="6336704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DFA[MAX_SIZE][MAX_SIZE];	/* initially all elements are 0 */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R;		/* text character set size */</a:t>
            </a:r>
          </a:p>
          <a:p>
            <a:endParaRPr lang="en-US" altLang="ko-KR" sz="1200" dirty="0">
              <a:latin typeface="Lucida Sans Typewriter" panose="020B05090305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void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constructDFA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(char pattern[])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altLang="ko-KR" sz="1200" dirty="0">
              <a:latin typeface="Lucida Sans Typewriter" panose="020B05090305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patLength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strlen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(pattern);</a:t>
            </a:r>
          </a:p>
          <a:p>
            <a:endParaRPr lang="en-US" altLang="ko-KR" sz="1200" dirty="0">
              <a:latin typeface="Lucida Sans Typewriter" panose="020B05090305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DFA[pattern[0]][0] = 1;</a:t>
            </a:r>
          </a:p>
          <a:p>
            <a:endParaRPr lang="en-US" altLang="ko-KR" sz="1200" dirty="0">
              <a:latin typeface="Lucida Sans Typewriter" panose="020B05090305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for(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X=0, j=1; j&lt;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patLength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j++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    for(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c=0; c&lt;R;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c++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)              // copy mismatch cases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        DFA[c][j] = DFA[c][X];</a:t>
            </a:r>
          </a:p>
          <a:p>
            <a:endParaRPr lang="en-US" altLang="ko-KR" sz="1200" dirty="0">
              <a:latin typeface="Lucida Sans Typewriter" panose="020B05090305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    DFA[pattern[j]][j] = j+1;           // copy match case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    X = DFA[pattern[j]][X];             // update X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1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 Example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R" altLang="en-US" dirty="0"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00" y="287204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Pattern: </a:t>
            </a:r>
            <a:r>
              <a:rPr lang="en-US" altLang="ko-KR" dirty="0">
                <a:latin typeface="Consolas" panose="020B0609020204030204" pitchFamily="49" charset="0"/>
              </a:rPr>
              <a:t>ABABACA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70537"/>
              </p:ext>
            </p:extLst>
          </p:nvPr>
        </p:nvGraphicFramePr>
        <p:xfrm>
          <a:off x="3256262" y="2447097"/>
          <a:ext cx="3669273" cy="2099465"/>
        </p:xfrm>
        <a:graphic>
          <a:graphicData uri="http://schemas.openxmlformats.org/drawingml/2006/table">
            <a:tbl>
              <a:tblPr/>
              <a:tblGrid>
                <a:gridCol w="407697">
                  <a:extLst>
                    <a:ext uri="{9D8B030D-6E8A-4147-A177-3AD203B41FA5}">
                      <a16:colId xmlns:a16="http://schemas.microsoft.com/office/drawing/2014/main" val="793645981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1579457720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818736509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406050477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283252192"/>
                    </a:ext>
                  </a:extLst>
                </a:gridCol>
              </a:tblGrid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287756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0951" y="222335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6456" y="257178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char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3318" y="416432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others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60334" y="176436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DFA[][]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83724" y="26381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0123456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Oval 5"/>
          <p:cNvSpPr>
            <a:spLocks noChangeArrowheads="1"/>
          </p:cNvSpPr>
          <p:nvPr/>
        </p:nvSpPr>
        <p:spPr bwMode="auto">
          <a:xfrm>
            <a:off x="1462209" y="5300934"/>
            <a:ext cx="290696" cy="291961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2260534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9" name="Oval 7"/>
          <p:cNvSpPr>
            <a:spLocks noChangeArrowheads="1"/>
          </p:cNvSpPr>
          <p:nvPr/>
        </p:nvSpPr>
        <p:spPr bwMode="auto">
          <a:xfrm>
            <a:off x="3091199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6" name="Oval 8"/>
          <p:cNvSpPr>
            <a:spLocks noChangeArrowheads="1"/>
          </p:cNvSpPr>
          <p:nvPr/>
        </p:nvSpPr>
        <p:spPr bwMode="auto">
          <a:xfrm>
            <a:off x="3921864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4752529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11" name="Oval 10"/>
          <p:cNvSpPr>
            <a:spLocks noChangeArrowheads="1"/>
          </p:cNvSpPr>
          <p:nvPr/>
        </p:nvSpPr>
        <p:spPr bwMode="auto">
          <a:xfrm>
            <a:off x="5583194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12" name="Oval 11"/>
          <p:cNvSpPr>
            <a:spLocks noChangeArrowheads="1"/>
          </p:cNvSpPr>
          <p:nvPr/>
        </p:nvSpPr>
        <p:spPr bwMode="auto">
          <a:xfrm>
            <a:off x="6413859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13" name="Oval 12"/>
          <p:cNvSpPr>
            <a:spLocks noChangeArrowheads="1"/>
          </p:cNvSpPr>
          <p:nvPr/>
        </p:nvSpPr>
        <p:spPr bwMode="auto">
          <a:xfrm>
            <a:off x="7244524" y="5283384"/>
            <a:ext cx="290696" cy="2919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8057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 Example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ko-KR" altLang="en-US" dirty="0"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00" y="287204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Pattern: </a:t>
            </a:r>
            <a:r>
              <a:rPr lang="en-US" altLang="ko-KR" dirty="0">
                <a:latin typeface="Consolas" panose="020B0609020204030204" pitchFamily="49" charset="0"/>
              </a:rPr>
              <a:t>ABABACA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Group 155"/>
          <p:cNvGraphicFramePr>
            <a:graphicFrameLocks noGrp="1"/>
          </p:cNvGraphicFramePr>
          <p:nvPr/>
        </p:nvGraphicFramePr>
        <p:xfrm>
          <a:off x="3256262" y="2447097"/>
          <a:ext cx="3669273" cy="2099465"/>
        </p:xfrm>
        <a:graphic>
          <a:graphicData uri="http://schemas.openxmlformats.org/drawingml/2006/table">
            <a:tbl>
              <a:tblPr/>
              <a:tblGrid>
                <a:gridCol w="407697">
                  <a:extLst>
                    <a:ext uri="{9D8B030D-6E8A-4147-A177-3AD203B41FA5}">
                      <a16:colId xmlns:a16="http://schemas.microsoft.com/office/drawing/2014/main" val="793645981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1579457720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818736509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406050477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283252192"/>
                    </a:ext>
                  </a:extLst>
                </a:gridCol>
              </a:tblGrid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287756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0951" y="222335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6456" y="257178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char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3318" y="416432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others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60334" y="176436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DFA[][]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8358" y="2922267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109083" y="2923989"/>
            <a:ext cx="317716" cy="1595514"/>
            <a:chOff x="4751105" y="2392002"/>
            <a:chExt cx="317716" cy="1595514"/>
          </a:xfrm>
        </p:grpSpPr>
        <p:sp>
          <p:nvSpPr>
            <p:cNvPr id="29" name="TextBox 28"/>
            <p:cNvSpPr txBox="1"/>
            <p:nvPr/>
          </p:nvSpPr>
          <p:spPr>
            <a:xfrm>
              <a:off x="4751105" y="2392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1105" y="27855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51105" y="3211984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51105" y="3618184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159545" y="2981139"/>
            <a:ext cx="317716" cy="1549831"/>
            <a:chOff x="4751105" y="2392002"/>
            <a:chExt cx="317716" cy="1549831"/>
          </a:xfrm>
        </p:grpSpPr>
        <p:sp>
          <p:nvSpPr>
            <p:cNvPr id="34" name="TextBox 33"/>
            <p:cNvSpPr txBox="1"/>
            <p:nvPr/>
          </p:nvSpPr>
          <p:spPr>
            <a:xfrm>
              <a:off x="4751105" y="2392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51105" y="27855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51105" y="3179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51105" y="357250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7649" name="그룹 27648"/>
          <p:cNvGrpSpPr/>
          <p:nvPr/>
        </p:nvGrpSpPr>
        <p:grpSpPr>
          <a:xfrm>
            <a:off x="3321487" y="4769148"/>
            <a:ext cx="716409" cy="369332"/>
            <a:chOff x="4344234" y="4238883"/>
            <a:chExt cx="716409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4742927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44234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109083" y="3325499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7652" name="그룹 27651"/>
          <p:cNvGrpSpPr/>
          <p:nvPr/>
        </p:nvGrpSpPr>
        <p:grpSpPr>
          <a:xfrm>
            <a:off x="4271361" y="1777750"/>
            <a:ext cx="2016842" cy="690645"/>
            <a:chOff x="5294108" y="1247485"/>
            <a:chExt cx="2016842" cy="690645"/>
          </a:xfrm>
        </p:grpSpPr>
        <p:sp>
          <p:nvSpPr>
            <p:cNvPr id="5" name="자유형 4"/>
            <p:cNvSpPr/>
            <p:nvPr/>
          </p:nvSpPr>
          <p:spPr>
            <a:xfrm>
              <a:off x="5294108" y="1441174"/>
              <a:ext cx="440770" cy="496956"/>
            </a:xfrm>
            <a:custGeom>
              <a:avLst/>
              <a:gdLst>
                <a:gd name="connsiteX0" fmla="*/ 440770 w 440770"/>
                <a:gd name="connsiteY0" fmla="*/ 0 h 496956"/>
                <a:gd name="connsiteX1" fmla="*/ 53144 w 440770"/>
                <a:gd name="connsiteY1" fmla="*/ 268356 h 496956"/>
                <a:gd name="connsiteX2" fmla="*/ 13388 w 440770"/>
                <a:gd name="connsiteY2" fmla="*/ 496956 h 49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770" h="496956">
                  <a:moveTo>
                    <a:pt x="440770" y="0"/>
                  </a:moveTo>
                  <a:cubicBezTo>
                    <a:pt x="282572" y="92765"/>
                    <a:pt x="124374" y="185530"/>
                    <a:pt x="53144" y="268356"/>
                  </a:cubicBezTo>
                  <a:cubicBezTo>
                    <a:pt x="-18086" y="351182"/>
                    <a:pt x="-2349" y="424069"/>
                    <a:pt x="13388" y="496956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34878" y="1247485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j start from 1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179061" y="4769148"/>
            <a:ext cx="1267367" cy="804321"/>
            <a:chOff x="4201808" y="4238883"/>
            <a:chExt cx="1267367" cy="804321"/>
          </a:xfrm>
        </p:grpSpPr>
        <p:sp>
          <p:nvSpPr>
            <p:cNvPr id="49" name="TextBox 48"/>
            <p:cNvSpPr txBox="1"/>
            <p:nvPr/>
          </p:nvSpPr>
          <p:spPr>
            <a:xfrm>
              <a:off x="5151459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01808" y="473542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DFA[B][0]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0" name="직선 화살표 연결선 49"/>
            <p:cNvCxnSpPr>
              <a:stCxn id="12" idx="0"/>
            </p:cNvCxnSpPr>
            <p:nvPr/>
          </p:nvCxnSpPr>
          <p:spPr>
            <a:xfrm flipV="1">
              <a:off x="4741379" y="4498693"/>
              <a:ext cx="438108" cy="236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4518170" y="2909444"/>
            <a:ext cx="317716" cy="1605071"/>
            <a:chOff x="4751105" y="2392002"/>
            <a:chExt cx="317716" cy="1605071"/>
          </a:xfrm>
        </p:grpSpPr>
        <p:sp>
          <p:nvSpPr>
            <p:cNvPr id="55" name="TextBox 54"/>
            <p:cNvSpPr txBox="1"/>
            <p:nvPr/>
          </p:nvSpPr>
          <p:spPr>
            <a:xfrm>
              <a:off x="4751105" y="2392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51105" y="281543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51105" y="323886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51105" y="362774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516786" y="2913149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3598200" y="4769148"/>
            <a:ext cx="1256760" cy="1136306"/>
            <a:chOff x="4620947" y="4238883"/>
            <a:chExt cx="1256760" cy="1136306"/>
          </a:xfrm>
        </p:grpSpPr>
        <p:sp>
          <p:nvSpPr>
            <p:cNvPr id="60" name="TextBox 59"/>
            <p:cNvSpPr txBox="1"/>
            <p:nvPr/>
          </p:nvSpPr>
          <p:spPr>
            <a:xfrm>
              <a:off x="5559991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V="1">
              <a:off x="5290688" y="4575043"/>
              <a:ext cx="310039" cy="457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4620947" y="5067412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DFA[A][0]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932040" y="2927289"/>
            <a:ext cx="317716" cy="1549831"/>
            <a:chOff x="4751105" y="2392002"/>
            <a:chExt cx="317716" cy="1549831"/>
          </a:xfrm>
        </p:grpSpPr>
        <p:sp>
          <p:nvSpPr>
            <p:cNvPr id="65" name="TextBox 64"/>
            <p:cNvSpPr txBox="1"/>
            <p:nvPr/>
          </p:nvSpPr>
          <p:spPr>
            <a:xfrm>
              <a:off x="4751105" y="2392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51105" y="27855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51105" y="3179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51105" y="357250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911148" y="3332873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4438664" y="4769148"/>
            <a:ext cx="1079142" cy="834528"/>
            <a:chOff x="5461411" y="4238883"/>
            <a:chExt cx="1079142" cy="834528"/>
          </a:xfrm>
        </p:grpSpPr>
        <p:sp>
          <p:nvSpPr>
            <p:cNvPr id="71" name="TextBox 70"/>
            <p:cNvSpPr txBox="1"/>
            <p:nvPr/>
          </p:nvSpPr>
          <p:spPr>
            <a:xfrm>
              <a:off x="5968523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461411" y="4765634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DFA[B][1]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 flipV="1">
              <a:off x="5882651" y="4528581"/>
              <a:ext cx="118331" cy="259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5335998" y="2938075"/>
            <a:ext cx="317716" cy="1580811"/>
            <a:chOff x="4751105" y="2361022"/>
            <a:chExt cx="317716" cy="1580811"/>
          </a:xfrm>
        </p:grpSpPr>
        <p:sp>
          <p:nvSpPr>
            <p:cNvPr id="77" name="TextBox 76"/>
            <p:cNvSpPr txBox="1"/>
            <p:nvPr/>
          </p:nvSpPr>
          <p:spPr>
            <a:xfrm>
              <a:off x="4751105" y="236102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51105" y="27855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51105" y="3179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51105" y="357250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335652" y="2958628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4978235" y="4769148"/>
            <a:ext cx="1079142" cy="1156291"/>
            <a:chOff x="6000982" y="4238883"/>
            <a:chExt cx="1079142" cy="1156291"/>
          </a:xfrm>
        </p:grpSpPr>
        <p:sp>
          <p:nvSpPr>
            <p:cNvPr id="70" name="TextBox 69"/>
            <p:cNvSpPr txBox="1"/>
            <p:nvPr/>
          </p:nvSpPr>
          <p:spPr>
            <a:xfrm>
              <a:off x="6377055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00982" y="508739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DFA[A][2]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3" name="직선 화살표 연결선 82"/>
            <p:cNvCxnSpPr>
              <a:stCxn id="82" idx="0"/>
              <a:endCxn id="70" idx="2"/>
            </p:cNvCxnSpPr>
            <p:nvPr/>
          </p:nvCxnSpPr>
          <p:spPr>
            <a:xfrm flipH="1" flipV="1">
              <a:off x="6535913" y="4608215"/>
              <a:ext cx="4640" cy="479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5756783" y="2969714"/>
            <a:ext cx="317716" cy="1549831"/>
            <a:chOff x="4751105" y="2392002"/>
            <a:chExt cx="317716" cy="1549831"/>
          </a:xfrm>
        </p:grpSpPr>
        <p:sp>
          <p:nvSpPr>
            <p:cNvPr id="87" name="TextBox 86"/>
            <p:cNvSpPr txBox="1"/>
            <p:nvPr/>
          </p:nvSpPr>
          <p:spPr>
            <a:xfrm>
              <a:off x="4751105" y="2392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51105" y="27855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4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751105" y="3179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751105" y="357250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763741" y="3805314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565069" y="4769148"/>
            <a:ext cx="1079142" cy="868344"/>
            <a:chOff x="6587816" y="4238883"/>
            <a:chExt cx="1079142" cy="868344"/>
          </a:xfrm>
        </p:grpSpPr>
        <p:sp>
          <p:nvSpPr>
            <p:cNvPr id="92" name="TextBox 91"/>
            <p:cNvSpPr txBox="1"/>
            <p:nvPr/>
          </p:nvSpPr>
          <p:spPr>
            <a:xfrm>
              <a:off x="6785587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 flipH="1" flipV="1">
              <a:off x="7020725" y="4498693"/>
              <a:ext cx="89972" cy="339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6587816" y="4799450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DFA[C][3]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6171372" y="4769148"/>
            <a:ext cx="1266915" cy="1179402"/>
            <a:chOff x="7194119" y="4238883"/>
            <a:chExt cx="1266915" cy="1179402"/>
          </a:xfrm>
        </p:grpSpPr>
        <p:sp>
          <p:nvSpPr>
            <p:cNvPr id="95" name="TextBox 94"/>
            <p:cNvSpPr txBox="1"/>
            <p:nvPr/>
          </p:nvSpPr>
          <p:spPr>
            <a:xfrm>
              <a:off x="7194119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381892" y="5110508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DFA[A][0]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8" name="직선 화살표 연결선 97"/>
            <p:cNvCxnSpPr>
              <a:stCxn id="97" idx="0"/>
            </p:cNvCxnSpPr>
            <p:nvPr/>
          </p:nvCxnSpPr>
          <p:spPr>
            <a:xfrm flipH="1" flipV="1">
              <a:off x="7444000" y="4531165"/>
              <a:ext cx="477463" cy="579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6570008" y="2975169"/>
            <a:ext cx="317716" cy="1549831"/>
            <a:chOff x="4751105" y="2392002"/>
            <a:chExt cx="317716" cy="1549831"/>
          </a:xfrm>
        </p:grpSpPr>
        <p:sp>
          <p:nvSpPr>
            <p:cNvPr id="101" name="TextBox 100"/>
            <p:cNvSpPr txBox="1"/>
            <p:nvPr/>
          </p:nvSpPr>
          <p:spPr>
            <a:xfrm>
              <a:off x="4751105" y="2392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51105" y="27855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751105" y="3179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751105" y="357250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7648" name="그룹 27647"/>
          <p:cNvGrpSpPr/>
          <p:nvPr/>
        </p:nvGrpSpPr>
        <p:grpSpPr>
          <a:xfrm>
            <a:off x="6579906" y="4769148"/>
            <a:ext cx="1389838" cy="864202"/>
            <a:chOff x="7602653" y="4238883"/>
            <a:chExt cx="1389838" cy="864202"/>
          </a:xfrm>
        </p:grpSpPr>
        <p:sp>
          <p:nvSpPr>
            <p:cNvPr id="105" name="TextBox 104"/>
            <p:cNvSpPr txBox="1"/>
            <p:nvPr/>
          </p:nvSpPr>
          <p:spPr>
            <a:xfrm>
              <a:off x="7602653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strike="sngStrike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b="1" strike="sngStrike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13349" y="4795308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DFA[A][1]</a:t>
              </a:r>
              <a:endParaRPr lang="ko-KR" altLang="en-US" sz="1400" strike="sngStrike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8" name="직선 화살표 연결선 107"/>
            <p:cNvCxnSpPr/>
            <p:nvPr/>
          </p:nvCxnSpPr>
          <p:spPr>
            <a:xfrm flipH="1" flipV="1">
              <a:off x="7825816" y="4497028"/>
              <a:ext cx="490600" cy="352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6158609" y="2965547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83724" y="26381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0123456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7" grpId="0" animBg="1"/>
      <p:bldP spid="59" grpId="0" animBg="1"/>
      <p:bldP spid="69" grpId="0" animBg="1"/>
      <p:bldP spid="81" grpId="0" animBg="1"/>
      <p:bldP spid="91" grpId="0" animBg="1"/>
      <p:bldP spid="1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Algorithm with DFA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matching algorithm with DFA accesses no more than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chars to search for a pattern of length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text of length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DFA[][] can be constructed in time and space of order O(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characters used in a text. </a:t>
            </a:r>
          </a:p>
          <a:p>
            <a:endParaRPr lang="en-US" altLang="ko-KR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ko-KR" altLang="en-US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3965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Algorithm with DFA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나타나는 모든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찾을 수 있는가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Text: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AAAAAAAAA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Pattern: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AAAAA</a:t>
            </a:r>
          </a:p>
          <a:p>
            <a:pPr lvl="2"/>
            <a:r>
              <a:rPr lang="ko-KR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해답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: 0, 1, 2, 3, 4, 5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ko-KR" altLang="en-US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2459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algorithm again: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ko-KR" altLang="en-US">
              <a:cs typeface="맑은 고딕"/>
            </a:endParaRPr>
          </a:p>
        </p:txBody>
      </p:sp>
      <p:sp>
        <p:nvSpPr>
          <p:cNvPr id="21" name="Line 91"/>
          <p:cNvSpPr>
            <a:spLocks noChangeShapeType="1"/>
          </p:cNvSpPr>
          <p:nvPr/>
        </p:nvSpPr>
        <p:spPr bwMode="auto">
          <a:xfrm flipH="1" flipV="1">
            <a:off x="1008314" y="295907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64988" y="265129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23728" y="3314741"/>
            <a:ext cx="2665042" cy="347092"/>
            <a:chOff x="2141293" y="2813494"/>
            <a:chExt cx="2665042" cy="347092"/>
          </a:xfrm>
        </p:grpSpPr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4425417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4044499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3663581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3282662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2903129" y="2813494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2522212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2141293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2522212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2903129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3282662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3663581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>
              <a:off x="4044499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4425417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37" name="Line 91"/>
          <p:cNvSpPr>
            <a:spLocks noChangeShapeType="1"/>
          </p:cNvSpPr>
          <p:nvPr/>
        </p:nvSpPr>
        <p:spPr bwMode="auto">
          <a:xfrm flipH="1" flipV="1">
            <a:off x="1008315" y="3545013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64792" y="3237236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123728" y="2767118"/>
            <a:ext cx="4568248" cy="347092"/>
            <a:chOff x="2832604" y="1743386"/>
            <a:chExt cx="4568248" cy="347092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625809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5877179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497646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511672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4735810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4354892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3973973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3594440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3213523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2832604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321352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59444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>
              <a:off x="397397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7" name="Line 24"/>
            <p:cNvSpPr>
              <a:spLocks noChangeShapeType="1"/>
            </p:cNvSpPr>
            <p:nvPr/>
          </p:nvSpPr>
          <p:spPr bwMode="auto">
            <a:xfrm>
              <a:off x="4354892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>
              <a:off x="473581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9" name="Line 26"/>
            <p:cNvSpPr>
              <a:spLocks noChangeShapeType="1"/>
            </p:cNvSpPr>
            <p:nvPr/>
          </p:nvSpPr>
          <p:spPr bwMode="auto">
            <a:xfrm>
              <a:off x="511672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>
              <a:off x="5497646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1" name="Line 28"/>
            <p:cNvSpPr>
              <a:spLocks noChangeShapeType="1"/>
            </p:cNvSpPr>
            <p:nvPr/>
          </p:nvSpPr>
          <p:spPr bwMode="auto">
            <a:xfrm>
              <a:off x="5877179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2" name="Line 29"/>
            <p:cNvSpPr>
              <a:spLocks noChangeShapeType="1"/>
            </p:cNvSpPr>
            <p:nvPr/>
          </p:nvSpPr>
          <p:spPr bwMode="auto">
            <a:xfrm>
              <a:off x="625809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7019934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75" name="Rectangle 9"/>
            <p:cNvSpPr>
              <a:spLocks noChangeArrowheads="1"/>
            </p:cNvSpPr>
            <p:nvPr/>
          </p:nvSpPr>
          <p:spPr bwMode="auto">
            <a:xfrm>
              <a:off x="6639015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>
              <a:off x="6639015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>
              <a:off x="7019934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123728" y="2492896"/>
            <a:ext cx="4568248" cy="347092"/>
            <a:chOff x="2832604" y="1743386"/>
            <a:chExt cx="4568248" cy="347092"/>
          </a:xfrm>
        </p:grpSpPr>
        <p:sp>
          <p:nvSpPr>
            <p:cNvPr id="79" name="Rectangle 8"/>
            <p:cNvSpPr>
              <a:spLocks noChangeArrowheads="1"/>
            </p:cNvSpPr>
            <p:nvPr/>
          </p:nvSpPr>
          <p:spPr bwMode="auto">
            <a:xfrm>
              <a:off x="625809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9</a:t>
              </a:r>
            </a:p>
          </p:txBody>
        </p:sp>
        <p:sp>
          <p:nvSpPr>
            <p:cNvPr id="80" name="Rectangle 9"/>
            <p:cNvSpPr>
              <a:spLocks noChangeArrowheads="1"/>
            </p:cNvSpPr>
            <p:nvPr/>
          </p:nvSpPr>
          <p:spPr bwMode="auto">
            <a:xfrm>
              <a:off x="5877179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8</a:t>
              </a:r>
            </a:p>
          </p:txBody>
        </p:sp>
        <p:sp>
          <p:nvSpPr>
            <p:cNvPr id="81" name="Rectangle 10"/>
            <p:cNvSpPr>
              <a:spLocks noChangeArrowheads="1"/>
            </p:cNvSpPr>
            <p:nvPr/>
          </p:nvSpPr>
          <p:spPr bwMode="auto">
            <a:xfrm>
              <a:off x="5497646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7</a:t>
              </a:r>
            </a:p>
          </p:txBody>
        </p:sp>
        <p:sp>
          <p:nvSpPr>
            <p:cNvPr id="82" name="Rectangle 11"/>
            <p:cNvSpPr>
              <a:spLocks noChangeArrowheads="1"/>
            </p:cNvSpPr>
            <p:nvPr/>
          </p:nvSpPr>
          <p:spPr bwMode="auto">
            <a:xfrm>
              <a:off x="511672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6</a:t>
              </a:r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4735810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5</a:t>
              </a: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4354892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4</a:t>
              </a: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3973973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3</a:t>
              </a: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3594440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2</a:t>
              </a: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3213523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1</a:t>
              </a: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2832604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0</a:t>
              </a:r>
            </a:p>
          </p:txBody>
        </p:sp>
        <p:sp>
          <p:nvSpPr>
            <p:cNvPr id="89" name="Line 21"/>
            <p:cNvSpPr>
              <a:spLocks noChangeShapeType="1"/>
            </p:cNvSpPr>
            <p:nvPr/>
          </p:nvSpPr>
          <p:spPr bwMode="auto">
            <a:xfrm>
              <a:off x="321352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  <p:sp>
          <p:nvSpPr>
            <p:cNvPr id="90" name="Line 22"/>
            <p:cNvSpPr>
              <a:spLocks noChangeShapeType="1"/>
            </p:cNvSpPr>
            <p:nvPr/>
          </p:nvSpPr>
          <p:spPr bwMode="auto">
            <a:xfrm>
              <a:off x="359444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  <p:sp>
          <p:nvSpPr>
            <p:cNvPr id="91" name="Line 23"/>
            <p:cNvSpPr>
              <a:spLocks noChangeShapeType="1"/>
            </p:cNvSpPr>
            <p:nvPr/>
          </p:nvSpPr>
          <p:spPr bwMode="auto">
            <a:xfrm>
              <a:off x="397397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  <p:sp>
          <p:nvSpPr>
            <p:cNvPr id="92" name="Line 24"/>
            <p:cNvSpPr>
              <a:spLocks noChangeShapeType="1"/>
            </p:cNvSpPr>
            <p:nvPr/>
          </p:nvSpPr>
          <p:spPr bwMode="auto">
            <a:xfrm>
              <a:off x="4354892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  <p:sp>
          <p:nvSpPr>
            <p:cNvPr id="93" name="Line 25"/>
            <p:cNvSpPr>
              <a:spLocks noChangeShapeType="1"/>
            </p:cNvSpPr>
            <p:nvPr/>
          </p:nvSpPr>
          <p:spPr bwMode="auto">
            <a:xfrm>
              <a:off x="473581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  <p:sp>
          <p:nvSpPr>
            <p:cNvPr id="94" name="Line 26"/>
            <p:cNvSpPr>
              <a:spLocks noChangeShapeType="1"/>
            </p:cNvSpPr>
            <p:nvPr/>
          </p:nvSpPr>
          <p:spPr bwMode="auto">
            <a:xfrm>
              <a:off x="511672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5497646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  <p:sp>
          <p:nvSpPr>
            <p:cNvPr id="96" name="Line 28"/>
            <p:cNvSpPr>
              <a:spLocks noChangeShapeType="1"/>
            </p:cNvSpPr>
            <p:nvPr/>
          </p:nvSpPr>
          <p:spPr bwMode="auto">
            <a:xfrm>
              <a:off x="5877179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25809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  <p:sp>
          <p:nvSpPr>
            <p:cNvPr id="98" name="Rectangle 8"/>
            <p:cNvSpPr>
              <a:spLocks noChangeArrowheads="1"/>
            </p:cNvSpPr>
            <p:nvPr/>
          </p:nvSpPr>
          <p:spPr bwMode="auto">
            <a:xfrm>
              <a:off x="7019934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1</a:t>
              </a:r>
            </a:p>
          </p:txBody>
        </p:sp>
        <p:sp>
          <p:nvSpPr>
            <p:cNvPr id="99" name="Rectangle 9"/>
            <p:cNvSpPr>
              <a:spLocks noChangeArrowheads="1"/>
            </p:cNvSpPr>
            <p:nvPr/>
          </p:nvSpPr>
          <p:spPr bwMode="auto">
            <a:xfrm>
              <a:off x="6639015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0</a:t>
              </a:r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6639015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  <p:sp>
          <p:nvSpPr>
            <p:cNvPr id="101" name="Line 29"/>
            <p:cNvSpPr>
              <a:spLocks noChangeShapeType="1"/>
            </p:cNvSpPr>
            <p:nvPr/>
          </p:nvSpPr>
          <p:spPr bwMode="auto">
            <a:xfrm>
              <a:off x="7019934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2112602" y="3661833"/>
            <a:ext cx="2665042" cy="347092"/>
            <a:chOff x="2832604" y="1743386"/>
            <a:chExt cx="2665042" cy="347092"/>
          </a:xfrm>
        </p:grpSpPr>
        <p:sp>
          <p:nvSpPr>
            <p:cNvPr id="106" name="Rectangle 11"/>
            <p:cNvSpPr>
              <a:spLocks noChangeArrowheads="1"/>
            </p:cNvSpPr>
            <p:nvPr/>
          </p:nvSpPr>
          <p:spPr bwMode="auto">
            <a:xfrm>
              <a:off x="511672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6</a:t>
              </a:r>
            </a:p>
          </p:txBody>
        </p:sp>
        <p:sp>
          <p:nvSpPr>
            <p:cNvPr id="107" name="Rectangle 12"/>
            <p:cNvSpPr>
              <a:spLocks noChangeArrowheads="1"/>
            </p:cNvSpPr>
            <p:nvPr/>
          </p:nvSpPr>
          <p:spPr bwMode="auto">
            <a:xfrm>
              <a:off x="4735810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5</a:t>
              </a: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4354892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4</a:t>
              </a:r>
            </a:p>
          </p:txBody>
        </p:sp>
        <p:sp>
          <p:nvSpPr>
            <p:cNvPr id="109" name="Rectangle 14"/>
            <p:cNvSpPr>
              <a:spLocks noChangeArrowheads="1"/>
            </p:cNvSpPr>
            <p:nvPr/>
          </p:nvSpPr>
          <p:spPr bwMode="auto">
            <a:xfrm>
              <a:off x="3973973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3</a:t>
              </a:r>
            </a:p>
          </p:txBody>
        </p:sp>
        <p:sp>
          <p:nvSpPr>
            <p:cNvPr id="110" name="Rectangle 15"/>
            <p:cNvSpPr>
              <a:spLocks noChangeArrowheads="1"/>
            </p:cNvSpPr>
            <p:nvPr/>
          </p:nvSpPr>
          <p:spPr bwMode="auto">
            <a:xfrm>
              <a:off x="3594440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2</a:t>
              </a:r>
            </a:p>
          </p:txBody>
        </p:sp>
        <p:sp>
          <p:nvSpPr>
            <p:cNvPr id="111" name="Rectangle 16"/>
            <p:cNvSpPr>
              <a:spLocks noChangeArrowheads="1"/>
            </p:cNvSpPr>
            <p:nvPr/>
          </p:nvSpPr>
          <p:spPr bwMode="auto">
            <a:xfrm>
              <a:off x="3213523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1</a:t>
              </a:r>
            </a:p>
          </p:txBody>
        </p:sp>
        <p:sp>
          <p:nvSpPr>
            <p:cNvPr id="112" name="Rectangle 17"/>
            <p:cNvSpPr>
              <a:spLocks noChangeArrowheads="1"/>
            </p:cNvSpPr>
            <p:nvPr/>
          </p:nvSpPr>
          <p:spPr bwMode="auto">
            <a:xfrm>
              <a:off x="2832604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400" dirty="0">
                  <a:latin typeface="Lucida Sans Typewriter" panose="020B0509030504030204" pitchFamily="49" charset="0"/>
                </a:rPr>
                <a:t>0</a:t>
              </a:r>
            </a:p>
          </p:txBody>
        </p:sp>
        <p:sp>
          <p:nvSpPr>
            <p:cNvPr id="113" name="Line 21"/>
            <p:cNvSpPr>
              <a:spLocks noChangeShapeType="1"/>
            </p:cNvSpPr>
            <p:nvPr/>
          </p:nvSpPr>
          <p:spPr bwMode="auto">
            <a:xfrm>
              <a:off x="321352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  <p:sp>
          <p:nvSpPr>
            <p:cNvPr id="114" name="Line 22"/>
            <p:cNvSpPr>
              <a:spLocks noChangeShapeType="1"/>
            </p:cNvSpPr>
            <p:nvPr/>
          </p:nvSpPr>
          <p:spPr bwMode="auto">
            <a:xfrm>
              <a:off x="359444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  <p:sp>
          <p:nvSpPr>
            <p:cNvPr id="115" name="Line 23"/>
            <p:cNvSpPr>
              <a:spLocks noChangeShapeType="1"/>
            </p:cNvSpPr>
            <p:nvPr/>
          </p:nvSpPr>
          <p:spPr bwMode="auto">
            <a:xfrm>
              <a:off x="397397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  <p:sp>
          <p:nvSpPr>
            <p:cNvPr id="116" name="Line 24"/>
            <p:cNvSpPr>
              <a:spLocks noChangeShapeType="1"/>
            </p:cNvSpPr>
            <p:nvPr/>
          </p:nvSpPr>
          <p:spPr bwMode="auto">
            <a:xfrm>
              <a:off x="4354892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  <p:sp>
          <p:nvSpPr>
            <p:cNvPr id="117" name="Line 25"/>
            <p:cNvSpPr>
              <a:spLocks noChangeShapeType="1"/>
            </p:cNvSpPr>
            <p:nvPr/>
          </p:nvSpPr>
          <p:spPr bwMode="auto">
            <a:xfrm>
              <a:off x="473581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  <p:sp>
          <p:nvSpPr>
            <p:cNvPr id="118" name="Line 26"/>
            <p:cNvSpPr>
              <a:spLocks noChangeShapeType="1"/>
            </p:cNvSpPr>
            <p:nvPr/>
          </p:nvSpPr>
          <p:spPr bwMode="auto">
            <a:xfrm>
              <a:off x="511672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40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2133462" y="2767117"/>
            <a:ext cx="1857551" cy="89471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893083" y="1721066"/>
            <a:ext cx="659137" cy="3057856"/>
            <a:chOff x="3893083" y="1721066"/>
            <a:chExt cx="659137" cy="3057856"/>
          </a:xfrm>
        </p:grpSpPr>
        <p:sp>
          <p:nvSpPr>
            <p:cNvPr id="3" name="직사각형 2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4222359" y="2101617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3925852" y="1721066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7" name="직선 화살표 연결선 126"/>
            <p:cNvCxnSpPr/>
            <p:nvPr/>
          </p:nvCxnSpPr>
          <p:spPr>
            <a:xfrm flipH="1" flipV="1">
              <a:off x="4239035" y="3974521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/>
            <p:cNvSpPr/>
            <p:nvPr/>
          </p:nvSpPr>
          <p:spPr>
            <a:xfrm>
              <a:off x="3893083" y="4418882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94816" y="3624353"/>
            <a:ext cx="6864178" cy="2179170"/>
            <a:chOff x="1894816" y="3624353"/>
            <a:chExt cx="6864178" cy="2179170"/>
          </a:xfrm>
        </p:grpSpPr>
        <p:sp>
          <p:nvSpPr>
            <p:cNvPr id="17" name="원호 16"/>
            <p:cNvSpPr/>
            <p:nvPr/>
          </p:nvSpPr>
          <p:spPr>
            <a:xfrm flipH="1">
              <a:off x="1894816" y="3624353"/>
              <a:ext cx="531779" cy="1651926"/>
            </a:xfrm>
            <a:prstGeom prst="arc">
              <a:avLst>
                <a:gd name="adj1" fmla="val 16200000"/>
                <a:gd name="adj2" fmla="val 5352929"/>
              </a:avLst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3462" y="5157192"/>
              <a:ext cx="66255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These matched characters have very important information.</a:t>
              </a:r>
            </a:p>
            <a:p>
              <a:r>
                <a:rPr lang="en-US" altLang="ko-KR" i="1" dirty="0">
                  <a:solidFill>
                    <a:srgbClr val="FF0000"/>
                  </a:solidFill>
                </a:rPr>
                <a:t>Do not waste this information!!!</a:t>
              </a:r>
              <a:endParaRPr lang="ko-KR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자유형 3"/>
          <p:cNvSpPr/>
          <p:nvPr/>
        </p:nvSpPr>
        <p:spPr>
          <a:xfrm>
            <a:off x="4379843" y="1848678"/>
            <a:ext cx="967408" cy="914400"/>
          </a:xfrm>
          <a:custGeom>
            <a:avLst/>
            <a:gdLst>
              <a:gd name="connsiteX0" fmla="*/ 967408 w 967408"/>
              <a:gd name="connsiteY0" fmla="*/ 0 h 914400"/>
              <a:gd name="connsiteX1" fmla="*/ 132521 w 967408"/>
              <a:gd name="connsiteY1" fmla="*/ 467139 h 914400"/>
              <a:gd name="connsiteX2" fmla="*/ 13251 w 967408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408" h="914400">
                <a:moveTo>
                  <a:pt x="967408" y="0"/>
                </a:moveTo>
                <a:cubicBezTo>
                  <a:pt x="629477" y="157369"/>
                  <a:pt x="291547" y="314739"/>
                  <a:pt x="132521" y="467139"/>
                </a:cubicBezTo>
                <a:cubicBezTo>
                  <a:pt x="-26505" y="619539"/>
                  <a:pt x="-6627" y="766969"/>
                  <a:pt x="13251" y="91440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4863547" y="1551915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First mismatch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4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roll-backs in naïve algorithm: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ko-KR" altLang="en-US">
              <a:cs typeface="맑은 고딕"/>
            </a:endParaRPr>
          </a:p>
        </p:txBody>
      </p:sp>
      <p:sp>
        <p:nvSpPr>
          <p:cNvPr id="21" name="Line 91"/>
          <p:cNvSpPr>
            <a:spLocks noChangeShapeType="1"/>
          </p:cNvSpPr>
          <p:nvPr/>
        </p:nvSpPr>
        <p:spPr bwMode="auto">
          <a:xfrm flipH="1" flipV="1">
            <a:off x="1008314" y="295907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64988" y="265129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84180" y="3244255"/>
            <a:ext cx="2665042" cy="347092"/>
            <a:chOff x="2141293" y="2813494"/>
            <a:chExt cx="2665042" cy="347092"/>
          </a:xfrm>
        </p:grpSpPr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4425417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Z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4044499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Y</a:t>
              </a: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3663581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X</a:t>
              </a: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3282662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2903129" y="2813494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2522212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2141293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2522212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2903129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3282662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3663581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>
              <a:off x="4044499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4425417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37" name="Line 91"/>
          <p:cNvSpPr>
            <a:spLocks noChangeShapeType="1"/>
          </p:cNvSpPr>
          <p:nvPr/>
        </p:nvSpPr>
        <p:spPr bwMode="auto">
          <a:xfrm flipH="1" flipV="1">
            <a:off x="1008315" y="3545013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64792" y="3237236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123728" y="2767118"/>
            <a:ext cx="4568248" cy="347092"/>
            <a:chOff x="2832604" y="1743386"/>
            <a:chExt cx="4568248" cy="347092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625809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5877179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497646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511672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4735810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4354892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3973973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3594440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3213523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2832604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321352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59444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>
              <a:off x="397397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7" name="Line 24"/>
            <p:cNvSpPr>
              <a:spLocks noChangeShapeType="1"/>
            </p:cNvSpPr>
            <p:nvPr/>
          </p:nvSpPr>
          <p:spPr bwMode="auto">
            <a:xfrm>
              <a:off x="4354892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>
              <a:off x="473581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9" name="Line 26"/>
            <p:cNvSpPr>
              <a:spLocks noChangeShapeType="1"/>
            </p:cNvSpPr>
            <p:nvPr/>
          </p:nvSpPr>
          <p:spPr bwMode="auto">
            <a:xfrm>
              <a:off x="511672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>
              <a:off x="5497646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1" name="Line 28"/>
            <p:cNvSpPr>
              <a:spLocks noChangeShapeType="1"/>
            </p:cNvSpPr>
            <p:nvPr/>
          </p:nvSpPr>
          <p:spPr bwMode="auto">
            <a:xfrm>
              <a:off x="5877179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2" name="Line 29"/>
            <p:cNvSpPr>
              <a:spLocks noChangeShapeType="1"/>
            </p:cNvSpPr>
            <p:nvPr/>
          </p:nvSpPr>
          <p:spPr bwMode="auto">
            <a:xfrm>
              <a:off x="625809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7019934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75" name="Rectangle 9"/>
            <p:cNvSpPr>
              <a:spLocks noChangeArrowheads="1"/>
            </p:cNvSpPr>
            <p:nvPr/>
          </p:nvSpPr>
          <p:spPr bwMode="auto">
            <a:xfrm>
              <a:off x="6639015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>
              <a:off x="6639015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>
              <a:off x="7019934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4415697" y="2748597"/>
            <a:ext cx="312605" cy="894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>
            <a:off x="4728302" y="1834197"/>
            <a:ext cx="967408" cy="914400"/>
          </a:xfrm>
          <a:custGeom>
            <a:avLst/>
            <a:gdLst>
              <a:gd name="connsiteX0" fmla="*/ 967408 w 967408"/>
              <a:gd name="connsiteY0" fmla="*/ 0 h 914400"/>
              <a:gd name="connsiteX1" fmla="*/ 132521 w 967408"/>
              <a:gd name="connsiteY1" fmla="*/ 467139 h 914400"/>
              <a:gd name="connsiteX2" fmla="*/ 13251 w 967408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408" h="914400">
                <a:moveTo>
                  <a:pt x="967408" y="0"/>
                </a:moveTo>
                <a:cubicBezTo>
                  <a:pt x="629477" y="157369"/>
                  <a:pt x="291547" y="314739"/>
                  <a:pt x="132521" y="467139"/>
                </a:cubicBezTo>
                <a:cubicBezTo>
                  <a:pt x="-26505" y="619539"/>
                  <a:pt x="-6627" y="766969"/>
                  <a:pt x="13251" y="91440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212006" y="153743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mismatch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3262055" y="3688580"/>
            <a:ext cx="2665042" cy="347092"/>
            <a:chOff x="2141293" y="2813494"/>
            <a:chExt cx="2665042" cy="347092"/>
          </a:xfrm>
        </p:grpSpPr>
        <p:sp>
          <p:nvSpPr>
            <p:cNvPr id="121" name="Rectangle 11"/>
            <p:cNvSpPr>
              <a:spLocks noChangeArrowheads="1"/>
            </p:cNvSpPr>
            <p:nvPr/>
          </p:nvSpPr>
          <p:spPr bwMode="auto">
            <a:xfrm>
              <a:off x="4425417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22" name="Rectangle 12"/>
            <p:cNvSpPr>
              <a:spLocks noChangeArrowheads="1"/>
            </p:cNvSpPr>
            <p:nvPr/>
          </p:nvSpPr>
          <p:spPr bwMode="auto">
            <a:xfrm>
              <a:off x="4044499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23" name="Rectangle 13"/>
            <p:cNvSpPr>
              <a:spLocks noChangeArrowheads="1"/>
            </p:cNvSpPr>
            <p:nvPr/>
          </p:nvSpPr>
          <p:spPr bwMode="auto">
            <a:xfrm>
              <a:off x="3663581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24" name="Rectangle 14"/>
            <p:cNvSpPr>
              <a:spLocks noChangeArrowheads="1"/>
            </p:cNvSpPr>
            <p:nvPr/>
          </p:nvSpPr>
          <p:spPr bwMode="auto">
            <a:xfrm>
              <a:off x="3282662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25" name="Rectangle 15"/>
            <p:cNvSpPr>
              <a:spLocks noChangeArrowheads="1"/>
            </p:cNvSpPr>
            <p:nvPr/>
          </p:nvSpPr>
          <p:spPr bwMode="auto">
            <a:xfrm>
              <a:off x="2903129" y="2813494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29" name="Rectangle 16"/>
            <p:cNvSpPr>
              <a:spLocks noChangeArrowheads="1"/>
            </p:cNvSpPr>
            <p:nvPr/>
          </p:nvSpPr>
          <p:spPr bwMode="auto">
            <a:xfrm>
              <a:off x="2522212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0" name="Rectangle 17"/>
            <p:cNvSpPr>
              <a:spLocks noChangeArrowheads="1"/>
            </p:cNvSpPr>
            <p:nvPr/>
          </p:nvSpPr>
          <p:spPr bwMode="auto">
            <a:xfrm>
              <a:off x="2141293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1" name="Line 21"/>
            <p:cNvSpPr>
              <a:spLocks noChangeShapeType="1"/>
            </p:cNvSpPr>
            <p:nvPr/>
          </p:nvSpPr>
          <p:spPr bwMode="auto">
            <a:xfrm>
              <a:off x="2522212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2" name="Line 22"/>
            <p:cNvSpPr>
              <a:spLocks noChangeShapeType="1"/>
            </p:cNvSpPr>
            <p:nvPr/>
          </p:nvSpPr>
          <p:spPr bwMode="auto">
            <a:xfrm>
              <a:off x="2903129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3" name="Line 23"/>
            <p:cNvSpPr>
              <a:spLocks noChangeShapeType="1"/>
            </p:cNvSpPr>
            <p:nvPr/>
          </p:nvSpPr>
          <p:spPr bwMode="auto">
            <a:xfrm>
              <a:off x="3282662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4" name="Line 24"/>
            <p:cNvSpPr>
              <a:spLocks noChangeShapeType="1"/>
            </p:cNvSpPr>
            <p:nvPr/>
          </p:nvSpPr>
          <p:spPr bwMode="auto">
            <a:xfrm>
              <a:off x="3663581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5" name="Line 25"/>
            <p:cNvSpPr>
              <a:spLocks noChangeShapeType="1"/>
            </p:cNvSpPr>
            <p:nvPr/>
          </p:nvSpPr>
          <p:spPr bwMode="auto">
            <a:xfrm>
              <a:off x="4044499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6" name="Line 26"/>
            <p:cNvSpPr>
              <a:spLocks noChangeShapeType="1"/>
            </p:cNvSpPr>
            <p:nvPr/>
          </p:nvSpPr>
          <p:spPr bwMode="auto">
            <a:xfrm>
              <a:off x="4425417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3642974" y="4168498"/>
            <a:ext cx="2665042" cy="347092"/>
            <a:chOff x="2141293" y="2813494"/>
            <a:chExt cx="2665042" cy="347092"/>
          </a:xfrm>
        </p:grpSpPr>
        <p:sp>
          <p:nvSpPr>
            <p:cNvPr id="138" name="Rectangle 11"/>
            <p:cNvSpPr>
              <a:spLocks noChangeArrowheads="1"/>
            </p:cNvSpPr>
            <p:nvPr/>
          </p:nvSpPr>
          <p:spPr bwMode="auto">
            <a:xfrm>
              <a:off x="4425417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39" name="Rectangle 12"/>
            <p:cNvSpPr>
              <a:spLocks noChangeArrowheads="1"/>
            </p:cNvSpPr>
            <p:nvPr/>
          </p:nvSpPr>
          <p:spPr bwMode="auto">
            <a:xfrm>
              <a:off x="4044499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40" name="Rectangle 13"/>
            <p:cNvSpPr>
              <a:spLocks noChangeArrowheads="1"/>
            </p:cNvSpPr>
            <p:nvPr/>
          </p:nvSpPr>
          <p:spPr bwMode="auto">
            <a:xfrm>
              <a:off x="3663581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41" name="Rectangle 14"/>
            <p:cNvSpPr>
              <a:spLocks noChangeArrowheads="1"/>
            </p:cNvSpPr>
            <p:nvPr/>
          </p:nvSpPr>
          <p:spPr bwMode="auto">
            <a:xfrm>
              <a:off x="3282662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2903129" y="2813494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3" name="Rectangle 16"/>
            <p:cNvSpPr>
              <a:spLocks noChangeArrowheads="1"/>
            </p:cNvSpPr>
            <p:nvPr/>
          </p:nvSpPr>
          <p:spPr bwMode="auto">
            <a:xfrm>
              <a:off x="2522212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4" name="Rectangle 17"/>
            <p:cNvSpPr>
              <a:spLocks noChangeArrowheads="1"/>
            </p:cNvSpPr>
            <p:nvPr/>
          </p:nvSpPr>
          <p:spPr bwMode="auto">
            <a:xfrm>
              <a:off x="2141293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5" name="Line 21"/>
            <p:cNvSpPr>
              <a:spLocks noChangeShapeType="1"/>
            </p:cNvSpPr>
            <p:nvPr/>
          </p:nvSpPr>
          <p:spPr bwMode="auto">
            <a:xfrm>
              <a:off x="2522212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46" name="Line 22"/>
            <p:cNvSpPr>
              <a:spLocks noChangeShapeType="1"/>
            </p:cNvSpPr>
            <p:nvPr/>
          </p:nvSpPr>
          <p:spPr bwMode="auto">
            <a:xfrm>
              <a:off x="2903129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47" name="Line 23"/>
            <p:cNvSpPr>
              <a:spLocks noChangeShapeType="1"/>
            </p:cNvSpPr>
            <p:nvPr/>
          </p:nvSpPr>
          <p:spPr bwMode="auto">
            <a:xfrm>
              <a:off x="3282662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48" name="Line 24"/>
            <p:cNvSpPr>
              <a:spLocks noChangeShapeType="1"/>
            </p:cNvSpPr>
            <p:nvPr/>
          </p:nvSpPr>
          <p:spPr bwMode="auto">
            <a:xfrm>
              <a:off x="3663581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49" name="Line 25"/>
            <p:cNvSpPr>
              <a:spLocks noChangeShapeType="1"/>
            </p:cNvSpPr>
            <p:nvPr/>
          </p:nvSpPr>
          <p:spPr bwMode="auto">
            <a:xfrm>
              <a:off x="4044499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50" name="Line 26"/>
            <p:cNvSpPr>
              <a:spLocks noChangeShapeType="1"/>
            </p:cNvSpPr>
            <p:nvPr/>
          </p:nvSpPr>
          <p:spPr bwMode="auto">
            <a:xfrm>
              <a:off x="4425417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023199" y="4588931"/>
            <a:ext cx="2665042" cy="347092"/>
            <a:chOff x="2141293" y="2813494"/>
            <a:chExt cx="2665042" cy="347092"/>
          </a:xfrm>
        </p:grpSpPr>
        <p:sp>
          <p:nvSpPr>
            <p:cNvPr id="152" name="Rectangle 11"/>
            <p:cNvSpPr>
              <a:spLocks noChangeArrowheads="1"/>
            </p:cNvSpPr>
            <p:nvPr/>
          </p:nvSpPr>
          <p:spPr bwMode="auto">
            <a:xfrm>
              <a:off x="4425417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4044499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54" name="Rectangle 13"/>
            <p:cNvSpPr>
              <a:spLocks noChangeArrowheads="1"/>
            </p:cNvSpPr>
            <p:nvPr/>
          </p:nvSpPr>
          <p:spPr bwMode="auto">
            <a:xfrm>
              <a:off x="3663581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55" name="Rectangle 14"/>
            <p:cNvSpPr>
              <a:spLocks noChangeArrowheads="1"/>
            </p:cNvSpPr>
            <p:nvPr/>
          </p:nvSpPr>
          <p:spPr bwMode="auto">
            <a:xfrm>
              <a:off x="3282662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56" name="Rectangle 15"/>
            <p:cNvSpPr>
              <a:spLocks noChangeArrowheads="1"/>
            </p:cNvSpPr>
            <p:nvPr/>
          </p:nvSpPr>
          <p:spPr bwMode="auto">
            <a:xfrm>
              <a:off x="2903129" y="2813494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7" name="Rectangle 16"/>
            <p:cNvSpPr>
              <a:spLocks noChangeArrowheads="1"/>
            </p:cNvSpPr>
            <p:nvPr/>
          </p:nvSpPr>
          <p:spPr bwMode="auto">
            <a:xfrm>
              <a:off x="2522212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8" name="Rectangle 17"/>
            <p:cNvSpPr>
              <a:spLocks noChangeArrowheads="1"/>
            </p:cNvSpPr>
            <p:nvPr/>
          </p:nvSpPr>
          <p:spPr bwMode="auto">
            <a:xfrm>
              <a:off x="2141293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>
              <a:off x="2522212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2903129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1" name="Line 23"/>
            <p:cNvSpPr>
              <a:spLocks noChangeShapeType="1"/>
            </p:cNvSpPr>
            <p:nvPr/>
          </p:nvSpPr>
          <p:spPr bwMode="auto">
            <a:xfrm>
              <a:off x="3282662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2" name="Line 24"/>
            <p:cNvSpPr>
              <a:spLocks noChangeShapeType="1"/>
            </p:cNvSpPr>
            <p:nvPr/>
          </p:nvSpPr>
          <p:spPr bwMode="auto">
            <a:xfrm>
              <a:off x="3663581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3" name="Line 25"/>
            <p:cNvSpPr>
              <a:spLocks noChangeShapeType="1"/>
            </p:cNvSpPr>
            <p:nvPr/>
          </p:nvSpPr>
          <p:spPr bwMode="auto">
            <a:xfrm>
              <a:off x="4044499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4" name="Line 26"/>
            <p:cNvSpPr>
              <a:spLocks noChangeShapeType="1"/>
            </p:cNvSpPr>
            <p:nvPr/>
          </p:nvSpPr>
          <p:spPr bwMode="auto">
            <a:xfrm>
              <a:off x="4425417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392691" y="5004158"/>
            <a:ext cx="2665042" cy="347092"/>
            <a:chOff x="2141293" y="2813494"/>
            <a:chExt cx="2665042" cy="347092"/>
          </a:xfrm>
        </p:grpSpPr>
        <p:sp>
          <p:nvSpPr>
            <p:cNvPr id="166" name="Rectangle 11"/>
            <p:cNvSpPr>
              <a:spLocks noChangeArrowheads="1"/>
            </p:cNvSpPr>
            <p:nvPr/>
          </p:nvSpPr>
          <p:spPr bwMode="auto">
            <a:xfrm>
              <a:off x="4425417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67" name="Rectangle 12"/>
            <p:cNvSpPr>
              <a:spLocks noChangeArrowheads="1"/>
            </p:cNvSpPr>
            <p:nvPr/>
          </p:nvSpPr>
          <p:spPr bwMode="auto">
            <a:xfrm>
              <a:off x="4044499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68" name="Rectangle 13"/>
            <p:cNvSpPr>
              <a:spLocks noChangeArrowheads="1"/>
            </p:cNvSpPr>
            <p:nvPr/>
          </p:nvSpPr>
          <p:spPr bwMode="auto">
            <a:xfrm>
              <a:off x="3663581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69" name="Rectangle 14"/>
            <p:cNvSpPr>
              <a:spLocks noChangeArrowheads="1"/>
            </p:cNvSpPr>
            <p:nvPr/>
          </p:nvSpPr>
          <p:spPr bwMode="auto">
            <a:xfrm>
              <a:off x="3282662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0" name="Rectangle 15"/>
            <p:cNvSpPr>
              <a:spLocks noChangeArrowheads="1"/>
            </p:cNvSpPr>
            <p:nvPr/>
          </p:nvSpPr>
          <p:spPr bwMode="auto">
            <a:xfrm>
              <a:off x="2903129" y="2813494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1" name="Rectangle 16"/>
            <p:cNvSpPr>
              <a:spLocks noChangeArrowheads="1"/>
            </p:cNvSpPr>
            <p:nvPr/>
          </p:nvSpPr>
          <p:spPr bwMode="auto">
            <a:xfrm>
              <a:off x="2522212" y="2813494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2" name="Rectangle 17"/>
            <p:cNvSpPr>
              <a:spLocks noChangeArrowheads="1"/>
            </p:cNvSpPr>
            <p:nvPr/>
          </p:nvSpPr>
          <p:spPr bwMode="auto">
            <a:xfrm>
              <a:off x="2141293" y="2813494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3" name="Line 21"/>
            <p:cNvSpPr>
              <a:spLocks noChangeShapeType="1"/>
            </p:cNvSpPr>
            <p:nvPr/>
          </p:nvSpPr>
          <p:spPr bwMode="auto">
            <a:xfrm>
              <a:off x="2522212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4" name="Line 22"/>
            <p:cNvSpPr>
              <a:spLocks noChangeShapeType="1"/>
            </p:cNvSpPr>
            <p:nvPr/>
          </p:nvSpPr>
          <p:spPr bwMode="auto">
            <a:xfrm>
              <a:off x="2903129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5" name="Line 23"/>
            <p:cNvSpPr>
              <a:spLocks noChangeShapeType="1"/>
            </p:cNvSpPr>
            <p:nvPr/>
          </p:nvSpPr>
          <p:spPr bwMode="auto">
            <a:xfrm>
              <a:off x="3282662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6" name="Line 24"/>
            <p:cNvSpPr>
              <a:spLocks noChangeShapeType="1"/>
            </p:cNvSpPr>
            <p:nvPr/>
          </p:nvSpPr>
          <p:spPr bwMode="auto">
            <a:xfrm>
              <a:off x="3663581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7" name="Line 25"/>
            <p:cNvSpPr>
              <a:spLocks noChangeShapeType="1"/>
            </p:cNvSpPr>
            <p:nvPr/>
          </p:nvSpPr>
          <p:spPr bwMode="auto">
            <a:xfrm>
              <a:off x="4044499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8" name="Line 26"/>
            <p:cNvSpPr>
              <a:spLocks noChangeShapeType="1"/>
            </p:cNvSpPr>
            <p:nvPr/>
          </p:nvSpPr>
          <p:spPr bwMode="auto">
            <a:xfrm>
              <a:off x="4425417" y="2813494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D11F5ED-B1E7-44F2-9862-9549A19406B8}"/>
              </a:ext>
            </a:extLst>
          </p:cNvPr>
          <p:cNvSpPr/>
          <p:nvPr/>
        </p:nvSpPr>
        <p:spPr>
          <a:xfrm>
            <a:off x="2771800" y="3688580"/>
            <a:ext cx="6024964" cy="1324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8DBD205-6859-43E8-B262-6C72C3E276C0}"/>
              </a:ext>
            </a:extLst>
          </p:cNvPr>
          <p:cNvSpPr txBox="1"/>
          <p:nvPr/>
        </p:nvSpPr>
        <p:spPr>
          <a:xfrm>
            <a:off x="6699715" y="3708843"/>
            <a:ext cx="209704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these roll-back steps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C5B4EE1-251A-4251-BD5D-769D05AF3221}"/>
              </a:ext>
            </a:extLst>
          </p:cNvPr>
          <p:cNvGrpSpPr/>
          <p:nvPr/>
        </p:nvGrpSpPr>
        <p:grpSpPr>
          <a:xfrm>
            <a:off x="7308304" y="3356992"/>
            <a:ext cx="1801459" cy="2179985"/>
            <a:chOff x="7308304" y="3356992"/>
            <a:chExt cx="1801459" cy="2179985"/>
          </a:xfrm>
        </p:grpSpPr>
        <p:sp>
          <p:nvSpPr>
            <p:cNvPr id="183" name="원호 182">
              <a:extLst>
                <a:ext uri="{FF2B5EF4-FFF2-40B4-BE49-F238E27FC236}">
                  <a16:creationId xmlns:a16="http://schemas.microsoft.com/office/drawing/2014/main" id="{978E8B39-686D-4F24-8F6E-76DDF424DDE4}"/>
                </a:ext>
              </a:extLst>
            </p:cNvPr>
            <p:cNvSpPr/>
            <p:nvPr/>
          </p:nvSpPr>
          <p:spPr>
            <a:xfrm>
              <a:off x="7308304" y="3356992"/>
              <a:ext cx="720080" cy="1872208"/>
            </a:xfrm>
            <a:prstGeom prst="arc">
              <a:avLst>
                <a:gd name="adj1" fmla="val 16200000"/>
                <a:gd name="adj2" fmla="val 5260106"/>
              </a:avLst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156531C-C56C-4CD7-A5EC-F964F77C9D48}"/>
                </a:ext>
              </a:extLst>
            </p:cNvPr>
            <p:cNvSpPr txBox="1"/>
            <p:nvPr/>
          </p:nvSpPr>
          <p:spPr>
            <a:xfrm>
              <a:off x="7512851" y="5229200"/>
              <a:ext cx="1596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directly do this step</a:t>
              </a:r>
              <a:endParaRPr lang="ko-KR" alt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74639" y="3591347"/>
            <a:ext cx="5117701" cy="2656728"/>
            <a:chOff x="3074639" y="3591347"/>
            <a:chExt cx="5117701" cy="265672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074639" y="3591347"/>
              <a:ext cx="0" cy="2357933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4583150" y="5445224"/>
              <a:ext cx="0" cy="496219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074639" y="5693333"/>
              <a:ext cx="149736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56531C-C56C-4CD7-A5EC-F964F77C9D48}"/>
                </a:ext>
              </a:extLst>
            </p:cNvPr>
            <p:cNvSpPr txBox="1"/>
            <p:nvPr/>
          </p:nvSpPr>
          <p:spPr>
            <a:xfrm>
              <a:off x="3278815" y="5940298"/>
              <a:ext cx="4913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Slide the pattern 4 characters without missing a matching pattern</a:t>
              </a:r>
              <a:endParaRPr lang="ko-KR" alt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75096" y="4928218"/>
            <a:ext cx="3917594" cy="523220"/>
            <a:chOff x="475096" y="4928218"/>
            <a:chExt cx="3917594" cy="523220"/>
          </a:xfrm>
        </p:grpSpPr>
        <p:sp>
          <p:nvSpPr>
            <p:cNvPr id="188" name="Line 91"/>
            <p:cNvSpPr>
              <a:spLocks noChangeShapeType="1"/>
            </p:cNvSpPr>
            <p:nvPr/>
          </p:nvSpPr>
          <p:spPr bwMode="auto">
            <a:xfrm flipH="1" flipV="1">
              <a:off x="2267743" y="5229200"/>
              <a:ext cx="212494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75096" y="4928218"/>
              <a:ext cx="2585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First possible next position</a:t>
              </a:r>
            </a:p>
            <a:p>
              <a:r>
                <a:rPr lang="en-US" altLang="ko-KR" sz="1400" dirty="0">
                  <a:solidFill>
                    <a:srgbClr val="FF0000"/>
                  </a:solidFill>
                </a:rPr>
                <a:t>of pattern without roll-backs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33729" y="5311446"/>
            <a:ext cx="3185455" cy="581458"/>
            <a:chOff x="4633729" y="5311446"/>
            <a:chExt cx="3185455" cy="581458"/>
          </a:xfrm>
        </p:grpSpPr>
        <p:sp>
          <p:nvSpPr>
            <p:cNvPr id="14" name="아래쪽 화살표 13"/>
            <p:cNvSpPr/>
            <p:nvPr/>
          </p:nvSpPr>
          <p:spPr>
            <a:xfrm rot="9152117" flipH="1">
              <a:off x="4633729" y="5311446"/>
              <a:ext cx="131360" cy="488453"/>
            </a:xfrm>
            <a:prstGeom prst="downArrow">
              <a:avLst>
                <a:gd name="adj1" fmla="val 50000"/>
                <a:gd name="adj2" fmla="val 150936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64529" y="5585127"/>
              <a:ext cx="2954655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Next match starts at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this position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37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Brute-Force Substring Search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/>
              <a:t>Naïve Algorithm 1</a:t>
            </a:r>
          </a:p>
          <a:p>
            <a:pPr lvl="1"/>
            <a:r>
              <a:rPr lang="en-US" altLang="ko-KR" dirty="0"/>
              <a:t>Check for pattern starting at each text position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>
              <a:cs typeface="맑은 고딕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404287" y="2594649"/>
            <a:ext cx="7231906" cy="347092"/>
            <a:chOff x="1404287" y="2594649"/>
            <a:chExt cx="7231906" cy="34709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6732986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352068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T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972535" y="2594649"/>
              <a:ext cx="379533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S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591617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G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5210698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L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829781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448862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E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069329" y="2594649"/>
              <a:ext cx="379533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V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688411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I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307493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S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926575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R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545656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U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166123" y="2594649"/>
              <a:ext cx="379533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785206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E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404287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R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78520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2166123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254565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2926575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3307493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3688411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4069329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4448862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4829781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5210698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591617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972535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6352068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673298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8255275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U</a:t>
              </a:r>
            </a:p>
          </p:txBody>
        </p:sp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7874356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Q</a:t>
              </a: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7493439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K</a:t>
              </a:r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7112520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>
              <a:off x="7493439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>
              <a:off x="787435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7" name="Line 31"/>
            <p:cNvSpPr>
              <a:spLocks noChangeShapeType="1"/>
            </p:cNvSpPr>
            <p:nvPr/>
          </p:nvSpPr>
          <p:spPr bwMode="auto">
            <a:xfrm>
              <a:off x="8255275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402698" y="2930525"/>
            <a:ext cx="1904795" cy="886333"/>
            <a:chOff x="1402698" y="2930525"/>
            <a:chExt cx="1904795" cy="886333"/>
          </a:xfrm>
        </p:grpSpPr>
        <p:grpSp>
          <p:nvGrpSpPr>
            <p:cNvPr id="5" name="그룹 4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48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49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T</a:t>
                </a:r>
              </a:p>
            </p:txBody>
          </p:sp>
          <p:sp>
            <p:nvSpPr>
              <p:cNvPr id="50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S</a:t>
                </a:r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2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3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K</a:t>
                </a:r>
              </a:p>
            </p:txBody>
          </p:sp>
          <p:sp>
            <p:nvSpPr>
              <p:cNvPr id="56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C</a:t>
                </a:r>
              </a:p>
            </p:txBody>
          </p:sp>
          <p:sp>
            <p:nvSpPr>
              <p:cNvPr id="58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9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90" name="Line 91"/>
            <p:cNvSpPr>
              <a:spLocks noChangeShapeType="1"/>
            </p:cNvSpPr>
            <p:nvPr/>
          </p:nvSpPr>
          <p:spPr bwMode="auto">
            <a:xfrm>
              <a:off x="1402698" y="2943485"/>
              <a:ext cx="1588" cy="712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>
              <a:off x="3304519" y="2930525"/>
              <a:ext cx="1588" cy="712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785305" y="2930526"/>
            <a:ext cx="1903207" cy="1425573"/>
            <a:chOff x="1404286" y="2391285"/>
            <a:chExt cx="1903207" cy="1425573"/>
          </a:xfrm>
        </p:grpSpPr>
        <p:grpSp>
          <p:nvGrpSpPr>
            <p:cNvPr id="94" name="그룹 93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97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98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T</a:t>
                </a:r>
              </a:p>
            </p:txBody>
          </p:sp>
          <p:sp>
            <p:nvSpPr>
              <p:cNvPr id="99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S</a:t>
                </a:r>
              </a:p>
            </p:txBody>
          </p:sp>
          <p:sp>
            <p:nvSpPr>
              <p:cNvPr id="100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01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02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03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K</a:t>
                </a:r>
              </a:p>
            </p:txBody>
          </p:sp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C</a:t>
                </a:r>
              </a:p>
            </p:txBody>
          </p:sp>
          <p:sp>
            <p:nvSpPr>
              <p:cNvPr id="105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06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95" name="Line 91"/>
            <p:cNvSpPr>
              <a:spLocks noChangeShapeType="1"/>
            </p:cNvSpPr>
            <p:nvPr/>
          </p:nvSpPr>
          <p:spPr bwMode="auto">
            <a:xfrm flipH="1">
              <a:off x="1404286" y="2391285"/>
              <a:ext cx="1184" cy="1264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Line 91"/>
            <p:cNvSpPr>
              <a:spLocks noChangeShapeType="1"/>
            </p:cNvSpPr>
            <p:nvPr/>
          </p:nvSpPr>
          <p:spPr bwMode="auto">
            <a:xfrm>
              <a:off x="3303031" y="2402501"/>
              <a:ext cx="3076" cy="1240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2163299" y="2941741"/>
            <a:ext cx="1906028" cy="1953598"/>
            <a:chOff x="1404285" y="1863260"/>
            <a:chExt cx="1906028" cy="1953598"/>
          </a:xfrm>
        </p:grpSpPr>
        <p:grpSp>
          <p:nvGrpSpPr>
            <p:cNvPr id="108" name="그룹 107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111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12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T</a:t>
                </a:r>
              </a:p>
            </p:txBody>
          </p:sp>
          <p:sp>
            <p:nvSpPr>
              <p:cNvPr id="113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S</a:t>
                </a:r>
              </a:p>
            </p:txBody>
          </p:sp>
          <p:sp>
            <p:nvSpPr>
              <p:cNvPr id="114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15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16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17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K</a:t>
                </a:r>
              </a:p>
            </p:txBody>
          </p:sp>
          <p:sp>
            <p:nvSpPr>
              <p:cNvPr id="118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C</a:t>
                </a:r>
              </a:p>
            </p:txBody>
          </p:sp>
          <p:sp>
            <p:nvSpPr>
              <p:cNvPr id="119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20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109" name="Line 91"/>
            <p:cNvSpPr>
              <a:spLocks noChangeShapeType="1"/>
            </p:cNvSpPr>
            <p:nvPr/>
          </p:nvSpPr>
          <p:spPr bwMode="auto">
            <a:xfrm flipH="1">
              <a:off x="1404285" y="1863260"/>
              <a:ext cx="4105" cy="17930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Line 91"/>
            <p:cNvSpPr>
              <a:spLocks noChangeShapeType="1"/>
            </p:cNvSpPr>
            <p:nvPr/>
          </p:nvSpPr>
          <p:spPr bwMode="auto">
            <a:xfrm flipH="1">
              <a:off x="3306107" y="1863260"/>
              <a:ext cx="4206" cy="1780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5934422" y="2930526"/>
            <a:ext cx="1938549" cy="3366620"/>
            <a:chOff x="1404284" y="450238"/>
            <a:chExt cx="1938549" cy="3366620"/>
          </a:xfrm>
        </p:grpSpPr>
        <p:grpSp>
          <p:nvGrpSpPr>
            <p:cNvPr id="122" name="그룹 121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125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26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T</a:t>
                </a:r>
              </a:p>
            </p:txBody>
          </p:sp>
          <p:sp>
            <p:nvSpPr>
              <p:cNvPr id="127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S</a:t>
                </a:r>
              </a:p>
            </p:txBody>
          </p:sp>
          <p:sp>
            <p:nvSpPr>
              <p:cNvPr id="128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29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30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31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K</a:t>
                </a:r>
              </a:p>
            </p:txBody>
          </p:sp>
          <p:sp>
            <p:nvSpPr>
              <p:cNvPr id="132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C</a:t>
                </a:r>
              </a:p>
            </p:txBody>
          </p:sp>
          <p:sp>
            <p:nvSpPr>
              <p:cNvPr id="133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34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123" name="Line 91"/>
            <p:cNvSpPr>
              <a:spLocks noChangeShapeType="1"/>
            </p:cNvSpPr>
            <p:nvPr/>
          </p:nvSpPr>
          <p:spPr bwMode="auto">
            <a:xfrm flipH="1">
              <a:off x="1404284" y="450238"/>
              <a:ext cx="36725" cy="32060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 flipH="1">
              <a:off x="3306106" y="461454"/>
              <a:ext cx="36727" cy="318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2542115" y="2930525"/>
            <a:ext cx="1905207" cy="2502778"/>
            <a:chOff x="1404285" y="1314080"/>
            <a:chExt cx="1905207" cy="2502778"/>
          </a:xfrm>
        </p:grpSpPr>
        <p:grpSp>
          <p:nvGrpSpPr>
            <p:cNvPr id="136" name="그룹 135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139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40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T</a:t>
                </a:r>
              </a:p>
            </p:txBody>
          </p:sp>
          <p:sp>
            <p:nvSpPr>
              <p:cNvPr id="141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S</a:t>
                </a:r>
              </a:p>
            </p:txBody>
          </p:sp>
          <p:sp>
            <p:nvSpPr>
              <p:cNvPr id="142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43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44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45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K</a:t>
                </a:r>
              </a:p>
            </p:txBody>
          </p:sp>
          <p:sp>
            <p:nvSpPr>
              <p:cNvPr id="146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C</a:t>
                </a:r>
              </a:p>
            </p:txBody>
          </p:sp>
          <p:sp>
            <p:nvSpPr>
              <p:cNvPr id="147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48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137" name="Line 91"/>
            <p:cNvSpPr>
              <a:spLocks noChangeShapeType="1"/>
            </p:cNvSpPr>
            <p:nvPr/>
          </p:nvSpPr>
          <p:spPr bwMode="auto">
            <a:xfrm flipH="1">
              <a:off x="1404285" y="1314080"/>
              <a:ext cx="3538" cy="2342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Line 91"/>
            <p:cNvSpPr>
              <a:spLocks noChangeShapeType="1"/>
            </p:cNvSpPr>
            <p:nvPr/>
          </p:nvSpPr>
          <p:spPr bwMode="auto">
            <a:xfrm flipH="1">
              <a:off x="3306107" y="1314080"/>
              <a:ext cx="3385" cy="2329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182465" y="3656272"/>
            <a:ext cx="267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Order: O(MN)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Any improvement?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29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44461" y="3234985"/>
            <a:ext cx="677243" cy="2225810"/>
            <a:chOff x="4444461" y="3234985"/>
            <a:chExt cx="677243" cy="2225810"/>
          </a:xfrm>
        </p:grpSpPr>
        <p:sp>
          <p:nvSpPr>
            <p:cNvPr id="8" name="직사각형 7"/>
            <p:cNvSpPr/>
            <p:nvPr/>
          </p:nvSpPr>
          <p:spPr>
            <a:xfrm>
              <a:off x="4444461" y="3234985"/>
              <a:ext cx="674353" cy="3820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447351" y="5113507"/>
              <a:ext cx="674353" cy="3472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roll-backs in naïve algorithm: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ko-KR" altLang="en-US">
              <a:cs typeface="맑은 고딕"/>
            </a:endParaRPr>
          </a:p>
        </p:txBody>
      </p:sp>
      <p:sp>
        <p:nvSpPr>
          <p:cNvPr id="21" name="Line 91"/>
          <p:cNvSpPr>
            <a:spLocks noChangeShapeType="1"/>
          </p:cNvSpPr>
          <p:nvPr/>
        </p:nvSpPr>
        <p:spPr bwMode="auto">
          <a:xfrm flipH="1" flipV="1">
            <a:off x="1008314" y="295907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64988" y="265129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Line 91"/>
          <p:cNvSpPr>
            <a:spLocks noChangeShapeType="1"/>
          </p:cNvSpPr>
          <p:nvPr/>
        </p:nvSpPr>
        <p:spPr bwMode="auto">
          <a:xfrm flipH="1" flipV="1">
            <a:off x="1008315" y="3545013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64792" y="3237236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123728" y="2767118"/>
            <a:ext cx="4568248" cy="347092"/>
            <a:chOff x="2832604" y="1743386"/>
            <a:chExt cx="4568248" cy="347092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625809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5877179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497646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511672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4735810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4354892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3973973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3594440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3213523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2832604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321352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59444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>
              <a:off x="397397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7" name="Line 24"/>
            <p:cNvSpPr>
              <a:spLocks noChangeShapeType="1"/>
            </p:cNvSpPr>
            <p:nvPr/>
          </p:nvSpPr>
          <p:spPr bwMode="auto">
            <a:xfrm>
              <a:off x="4354892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>
              <a:off x="473581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9" name="Line 26"/>
            <p:cNvSpPr>
              <a:spLocks noChangeShapeType="1"/>
            </p:cNvSpPr>
            <p:nvPr/>
          </p:nvSpPr>
          <p:spPr bwMode="auto">
            <a:xfrm>
              <a:off x="511672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>
              <a:off x="5497646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1" name="Line 28"/>
            <p:cNvSpPr>
              <a:spLocks noChangeShapeType="1"/>
            </p:cNvSpPr>
            <p:nvPr/>
          </p:nvSpPr>
          <p:spPr bwMode="auto">
            <a:xfrm>
              <a:off x="5877179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2" name="Line 29"/>
            <p:cNvSpPr>
              <a:spLocks noChangeShapeType="1"/>
            </p:cNvSpPr>
            <p:nvPr/>
          </p:nvSpPr>
          <p:spPr bwMode="auto">
            <a:xfrm>
              <a:off x="625809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7019934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75" name="Rectangle 9"/>
            <p:cNvSpPr>
              <a:spLocks noChangeArrowheads="1"/>
            </p:cNvSpPr>
            <p:nvPr/>
          </p:nvSpPr>
          <p:spPr bwMode="auto">
            <a:xfrm>
              <a:off x="6639015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>
              <a:off x="6639015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>
              <a:off x="7019934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5192284" y="2720524"/>
            <a:ext cx="312605" cy="894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478483" y="1487820"/>
            <a:ext cx="1476283" cy="1211163"/>
            <a:chOff x="4728302" y="1537434"/>
            <a:chExt cx="1476283" cy="1211163"/>
          </a:xfrm>
        </p:grpSpPr>
        <p:sp>
          <p:nvSpPr>
            <p:cNvPr id="105" name="자유형 104"/>
            <p:cNvSpPr/>
            <p:nvPr/>
          </p:nvSpPr>
          <p:spPr>
            <a:xfrm>
              <a:off x="4728302" y="1834197"/>
              <a:ext cx="967408" cy="914400"/>
            </a:xfrm>
            <a:custGeom>
              <a:avLst/>
              <a:gdLst>
                <a:gd name="connsiteX0" fmla="*/ 967408 w 967408"/>
                <a:gd name="connsiteY0" fmla="*/ 0 h 914400"/>
                <a:gd name="connsiteX1" fmla="*/ 132521 w 967408"/>
                <a:gd name="connsiteY1" fmla="*/ 467139 h 914400"/>
                <a:gd name="connsiteX2" fmla="*/ 13251 w 967408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408" h="914400">
                  <a:moveTo>
                    <a:pt x="967408" y="0"/>
                  </a:moveTo>
                  <a:cubicBezTo>
                    <a:pt x="629477" y="157369"/>
                    <a:pt x="291547" y="314739"/>
                    <a:pt x="132521" y="467139"/>
                  </a:cubicBezTo>
                  <a:cubicBezTo>
                    <a:pt x="-26505" y="619539"/>
                    <a:pt x="-6627" y="766969"/>
                    <a:pt x="13251" y="9144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212006" y="1537434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mismatch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D11F5ED-B1E7-44F2-9862-9549A19406B8}"/>
              </a:ext>
            </a:extLst>
          </p:cNvPr>
          <p:cNvSpPr/>
          <p:nvPr/>
        </p:nvSpPr>
        <p:spPr>
          <a:xfrm>
            <a:off x="2771800" y="3688580"/>
            <a:ext cx="6024964" cy="1324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8DBD205-6859-43E8-B262-6C72C3E276C0}"/>
              </a:ext>
            </a:extLst>
          </p:cNvPr>
          <p:cNvSpPr txBox="1"/>
          <p:nvPr/>
        </p:nvSpPr>
        <p:spPr>
          <a:xfrm>
            <a:off x="6699715" y="3708843"/>
            <a:ext cx="209704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these roll-back steps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C5B4EE1-251A-4251-BD5D-769D05AF3221}"/>
              </a:ext>
            </a:extLst>
          </p:cNvPr>
          <p:cNvGrpSpPr/>
          <p:nvPr/>
        </p:nvGrpSpPr>
        <p:grpSpPr>
          <a:xfrm>
            <a:off x="7308304" y="3356992"/>
            <a:ext cx="1801459" cy="2179985"/>
            <a:chOff x="7308304" y="3356992"/>
            <a:chExt cx="1801459" cy="2179985"/>
          </a:xfrm>
        </p:grpSpPr>
        <p:sp>
          <p:nvSpPr>
            <p:cNvPr id="183" name="원호 182">
              <a:extLst>
                <a:ext uri="{FF2B5EF4-FFF2-40B4-BE49-F238E27FC236}">
                  <a16:creationId xmlns:a16="http://schemas.microsoft.com/office/drawing/2014/main" id="{978E8B39-686D-4F24-8F6E-76DDF424DDE4}"/>
                </a:ext>
              </a:extLst>
            </p:cNvPr>
            <p:cNvSpPr/>
            <p:nvPr/>
          </p:nvSpPr>
          <p:spPr>
            <a:xfrm>
              <a:off x="7308304" y="3356992"/>
              <a:ext cx="720080" cy="1872208"/>
            </a:xfrm>
            <a:prstGeom prst="arc">
              <a:avLst>
                <a:gd name="adj1" fmla="val 16200000"/>
                <a:gd name="adj2" fmla="val 5260106"/>
              </a:avLst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156531C-C56C-4CD7-A5EC-F964F77C9D48}"/>
                </a:ext>
              </a:extLst>
            </p:cNvPr>
            <p:cNvSpPr txBox="1"/>
            <p:nvPr/>
          </p:nvSpPr>
          <p:spPr>
            <a:xfrm>
              <a:off x="7512851" y="5229200"/>
              <a:ext cx="1596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directly do this step</a:t>
              </a:r>
              <a:endParaRPr lang="ko-KR" alt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74639" y="3591347"/>
            <a:ext cx="5117701" cy="2656728"/>
            <a:chOff x="3074639" y="3591347"/>
            <a:chExt cx="5117701" cy="265672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074639" y="3591347"/>
              <a:ext cx="0" cy="2357933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4583150" y="5445224"/>
              <a:ext cx="0" cy="496219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074639" y="5693333"/>
              <a:ext cx="149736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56531C-C56C-4CD7-A5EC-F964F77C9D48}"/>
                </a:ext>
              </a:extLst>
            </p:cNvPr>
            <p:cNvSpPr txBox="1"/>
            <p:nvPr/>
          </p:nvSpPr>
          <p:spPr>
            <a:xfrm>
              <a:off x="3278815" y="5940298"/>
              <a:ext cx="4913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Slide the pattern 4 characters without missing a matching pattern</a:t>
              </a:r>
              <a:endParaRPr lang="ko-KR" alt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75096" y="4928218"/>
            <a:ext cx="3917594" cy="523220"/>
            <a:chOff x="475096" y="4928218"/>
            <a:chExt cx="3917594" cy="523220"/>
          </a:xfrm>
        </p:grpSpPr>
        <p:sp>
          <p:nvSpPr>
            <p:cNvPr id="188" name="Line 91"/>
            <p:cNvSpPr>
              <a:spLocks noChangeShapeType="1"/>
            </p:cNvSpPr>
            <p:nvPr/>
          </p:nvSpPr>
          <p:spPr bwMode="auto">
            <a:xfrm flipH="1" flipV="1">
              <a:off x="2267743" y="5229200"/>
              <a:ext cx="212494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75096" y="4928218"/>
              <a:ext cx="2585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First possible next position</a:t>
              </a:r>
            </a:p>
            <a:p>
              <a:r>
                <a:rPr lang="en-US" altLang="ko-KR" sz="1400" dirty="0">
                  <a:solidFill>
                    <a:srgbClr val="FF0000"/>
                  </a:solidFill>
                </a:rPr>
                <a:t>of pattern without roll-backs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884180" y="3242527"/>
            <a:ext cx="3391366" cy="351601"/>
            <a:chOff x="2884180" y="3242527"/>
            <a:chExt cx="3391366" cy="351601"/>
          </a:xfrm>
        </p:grpSpPr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5168304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X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4787386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4406468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4025549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3646016" y="324425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3265099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2884180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326509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64601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402554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4406468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>
              <a:off x="478738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5168304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98" name="Rectangle 11"/>
            <p:cNvSpPr>
              <a:spLocks noChangeArrowheads="1"/>
            </p:cNvSpPr>
            <p:nvPr/>
          </p:nvSpPr>
          <p:spPr bwMode="auto">
            <a:xfrm>
              <a:off x="5534060" y="324703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Y</a:t>
              </a:r>
            </a:p>
          </p:txBody>
        </p:sp>
        <p:sp>
          <p:nvSpPr>
            <p:cNvPr id="199" name="Rectangle 11"/>
            <p:cNvSpPr>
              <a:spLocks noChangeArrowheads="1"/>
            </p:cNvSpPr>
            <p:nvPr/>
          </p:nvSpPr>
          <p:spPr bwMode="auto">
            <a:xfrm>
              <a:off x="5894628" y="324252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Z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3272652" y="3734130"/>
            <a:ext cx="3391366" cy="351601"/>
            <a:chOff x="2884180" y="3242527"/>
            <a:chExt cx="3391366" cy="351601"/>
          </a:xfrm>
        </p:grpSpPr>
        <p:sp>
          <p:nvSpPr>
            <p:cNvPr id="201" name="Rectangle 11"/>
            <p:cNvSpPr>
              <a:spLocks noChangeArrowheads="1"/>
            </p:cNvSpPr>
            <p:nvPr/>
          </p:nvSpPr>
          <p:spPr bwMode="auto">
            <a:xfrm>
              <a:off x="5168304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02" name="Rectangle 12"/>
            <p:cNvSpPr>
              <a:spLocks noChangeArrowheads="1"/>
            </p:cNvSpPr>
            <p:nvPr/>
          </p:nvSpPr>
          <p:spPr bwMode="auto">
            <a:xfrm>
              <a:off x="4787386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3" name="Rectangle 13"/>
            <p:cNvSpPr>
              <a:spLocks noChangeArrowheads="1"/>
            </p:cNvSpPr>
            <p:nvPr/>
          </p:nvSpPr>
          <p:spPr bwMode="auto">
            <a:xfrm>
              <a:off x="4406468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4" name="Rectangle 14"/>
            <p:cNvSpPr>
              <a:spLocks noChangeArrowheads="1"/>
            </p:cNvSpPr>
            <p:nvPr/>
          </p:nvSpPr>
          <p:spPr bwMode="auto">
            <a:xfrm>
              <a:off x="4025549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05" name="Rectangle 15"/>
            <p:cNvSpPr>
              <a:spLocks noChangeArrowheads="1"/>
            </p:cNvSpPr>
            <p:nvPr/>
          </p:nvSpPr>
          <p:spPr bwMode="auto">
            <a:xfrm>
              <a:off x="3646016" y="324425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6" name="Rectangle 16"/>
            <p:cNvSpPr>
              <a:spLocks noChangeArrowheads="1"/>
            </p:cNvSpPr>
            <p:nvPr/>
          </p:nvSpPr>
          <p:spPr bwMode="auto">
            <a:xfrm>
              <a:off x="3265099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7" name="Rectangle 17"/>
            <p:cNvSpPr>
              <a:spLocks noChangeArrowheads="1"/>
            </p:cNvSpPr>
            <p:nvPr/>
          </p:nvSpPr>
          <p:spPr bwMode="auto">
            <a:xfrm>
              <a:off x="2884180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8" name="Line 21"/>
            <p:cNvSpPr>
              <a:spLocks noChangeShapeType="1"/>
            </p:cNvSpPr>
            <p:nvPr/>
          </p:nvSpPr>
          <p:spPr bwMode="auto">
            <a:xfrm>
              <a:off x="326509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09" name="Line 22"/>
            <p:cNvSpPr>
              <a:spLocks noChangeShapeType="1"/>
            </p:cNvSpPr>
            <p:nvPr/>
          </p:nvSpPr>
          <p:spPr bwMode="auto">
            <a:xfrm>
              <a:off x="364601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10" name="Line 23"/>
            <p:cNvSpPr>
              <a:spLocks noChangeShapeType="1"/>
            </p:cNvSpPr>
            <p:nvPr/>
          </p:nvSpPr>
          <p:spPr bwMode="auto">
            <a:xfrm>
              <a:off x="402554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11" name="Line 24"/>
            <p:cNvSpPr>
              <a:spLocks noChangeShapeType="1"/>
            </p:cNvSpPr>
            <p:nvPr/>
          </p:nvSpPr>
          <p:spPr bwMode="auto">
            <a:xfrm>
              <a:off x="4406468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12" name="Line 25"/>
            <p:cNvSpPr>
              <a:spLocks noChangeShapeType="1"/>
            </p:cNvSpPr>
            <p:nvPr/>
          </p:nvSpPr>
          <p:spPr bwMode="auto">
            <a:xfrm>
              <a:off x="478738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13" name="Line 26"/>
            <p:cNvSpPr>
              <a:spLocks noChangeShapeType="1"/>
            </p:cNvSpPr>
            <p:nvPr/>
          </p:nvSpPr>
          <p:spPr bwMode="auto">
            <a:xfrm>
              <a:off x="5168304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14" name="Rectangle 11"/>
            <p:cNvSpPr>
              <a:spLocks noChangeArrowheads="1"/>
            </p:cNvSpPr>
            <p:nvPr/>
          </p:nvSpPr>
          <p:spPr bwMode="auto">
            <a:xfrm>
              <a:off x="5534060" y="324703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15" name="Rectangle 11"/>
            <p:cNvSpPr>
              <a:spLocks noChangeArrowheads="1"/>
            </p:cNvSpPr>
            <p:nvPr/>
          </p:nvSpPr>
          <p:spPr bwMode="auto">
            <a:xfrm>
              <a:off x="5894628" y="324252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3646016" y="4175674"/>
            <a:ext cx="3391366" cy="351601"/>
            <a:chOff x="2884180" y="3242527"/>
            <a:chExt cx="3391366" cy="351601"/>
          </a:xfrm>
        </p:grpSpPr>
        <p:sp>
          <p:nvSpPr>
            <p:cNvPr id="217" name="Rectangle 11"/>
            <p:cNvSpPr>
              <a:spLocks noChangeArrowheads="1"/>
            </p:cNvSpPr>
            <p:nvPr/>
          </p:nvSpPr>
          <p:spPr bwMode="auto">
            <a:xfrm>
              <a:off x="5168304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18" name="Rectangle 12"/>
            <p:cNvSpPr>
              <a:spLocks noChangeArrowheads="1"/>
            </p:cNvSpPr>
            <p:nvPr/>
          </p:nvSpPr>
          <p:spPr bwMode="auto">
            <a:xfrm>
              <a:off x="4787386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19" name="Rectangle 13"/>
            <p:cNvSpPr>
              <a:spLocks noChangeArrowheads="1"/>
            </p:cNvSpPr>
            <p:nvPr/>
          </p:nvSpPr>
          <p:spPr bwMode="auto">
            <a:xfrm>
              <a:off x="4406468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0" name="Rectangle 14"/>
            <p:cNvSpPr>
              <a:spLocks noChangeArrowheads="1"/>
            </p:cNvSpPr>
            <p:nvPr/>
          </p:nvSpPr>
          <p:spPr bwMode="auto">
            <a:xfrm>
              <a:off x="4025549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21" name="Rectangle 15"/>
            <p:cNvSpPr>
              <a:spLocks noChangeArrowheads="1"/>
            </p:cNvSpPr>
            <p:nvPr/>
          </p:nvSpPr>
          <p:spPr bwMode="auto">
            <a:xfrm>
              <a:off x="3646016" y="324425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2" name="Rectangle 16"/>
            <p:cNvSpPr>
              <a:spLocks noChangeArrowheads="1"/>
            </p:cNvSpPr>
            <p:nvPr/>
          </p:nvSpPr>
          <p:spPr bwMode="auto">
            <a:xfrm>
              <a:off x="3265099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3" name="Rectangle 17"/>
            <p:cNvSpPr>
              <a:spLocks noChangeArrowheads="1"/>
            </p:cNvSpPr>
            <p:nvPr/>
          </p:nvSpPr>
          <p:spPr bwMode="auto">
            <a:xfrm>
              <a:off x="2884180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4" name="Line 21"/>
            <p:cNvSpPr>
              <a:spLocks noChangeShapeType="1"/>
            </p:cNvSpPr>
            <p:nvPr/>
          </p:nvSpPr>
          <p:spPr bwMode="auto">
            <a:xfrm>
              <a:off x="326509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25" name="Line 22"/>
            <p:cNvSpPr>
              <a:spLocks noChangeShapeType="1"/>
            </p:cNvSpPr>
            <p:nvPr/>
          </p:nvSpPr>
          <p:spPr bwMode="auto">
            <a:xfrm>
              <a:off x="364601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26" name="Line 23"/>
            <p:cNvSpPr>
              <a:spLocks noChangeShapeType="1"/>
            </p:cNvSpPr>
            <p:nvPr/>
          </p:nvSpPr>
          <p:spPr bwMode="auto">
            <a:xfrm>
              <a:off x="402554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27" name="Line 24"/>
            <p:cNvSpPr>
              <a:spLocks noChangeShapeType="1"/>
            </p:cNvSpPr>
            <p:nvPr/>
          </p:nvSpPr>
          <p:spPr bwMode="auto">
            <a:xfrm>
              <a:off x="4406468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28" name="Line 25"/>
            <p:cNvSpPr>
              <a:spLocks noChangeShapeType="1"/>
            </p:cNvSpPr>
            <p:nvPr/>
          </p:nvSpPr>
          <p:spPr bwMode="auto">
            <a:xfrm>
              <a:off x="478738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29" name="Line 26"/>
            <p:cNvSpPr>
              <a:spLocks noChangeShapeType="1"/>
            </p:cNvSpPr>
            <p:nvPr/>
          </p:nvSpPr>
          <p:spPr bwMode="auto">
            <a:xfrm>
              <a:off x="5168304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30" name="Rectangle 11"/>
            <p:cNvSpPr>
              <a:spLocks noChangeArrowheads="1"/>
            </p:cNvSpPr>
            <p:nvPr/>
          </p:nvSpPr>
          <p:spPr bwMode="auto">
            <a:xfrm>
              <a:off x="5534060" y="324703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31" name="Rectangle 11"/>
            <p:cNvSpPr>
              <a:spLocks noChangeArrowheads="1"/>
            </p:cNvSpPr>
            <p:nvPr/>
          </p:nvSpPr>
          <p:spPr bwMode="auto">
            <a:xfrm>
              <a:off x="5894628" y="324252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4025549" y="4594344"/>
            <a:ext cx="3391366" cy="351601"/>
            <a:chOff x="2884180" y="3242527"/>
            <a:chExt cx="3391366" cy="351601"/>
          </a:xfrm>
        </p:grpSpPr>
        <p:sp>
          <p:nvSpPr>
            <p:cNvPr id="233" name="Rectangle 11"/>
            <p:cNvSpPr>
              <a:spLocks noChangeArrowheads="1"/>
            </p:cNvSpPr>
            <p:nvPr/>
          </p:nvSpPr>
          <p:spPr bwMode="auto">
            <a:xfrm>
              <a:off x="5168304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34" name="Rectangle 12"/>
            <p:cNvSpPr>
              <a:spLocks noChangeArrowheads="1"/>
            </p:cNvSpPr>
            <p:nvPr/>
          </p:nvSpPr>
          <p:spPr bwMode="auto">
            <a:xfrm>
              <a:off x="4787386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5" name="Rectangle 13"/>
            <p:cNvSpPr>
              <a:spLocks noChangeArrowheads="1"/>
            </p:cNvSpPr>
            <p:nvPr/>
          </p:nvSpPr>
          <p:spPr bwMode="auto">
            <a:xfrm>
              <a:off x="4406468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6" name="Rectangle 14"/>
            <p:cNvSpPr>
              <a:spLocks noChangeArrowheads="1"/>
            </p:cNvSpPr>
            <p:nvPr/>
          </p:nvSpPr>
          <p:spPr bwMode="auto">
            <a:xfrm>
              <a:off x="4025549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37" name="Rectangle 15"/>
            <p:cNvSpPr>
              <a:spLocks noChangeArrowheads="1"/>
            </p:cNvSpPr>
            <p:nvPr/>
          </p:nvSpPr>
          <p:spPr bwMode="auto">
            <a:xfrm>
              <a:off x="3646016" y="324425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8" name="Rectangle 16"/>
            <p:cNvSpPr>
              <a:spLocks noChangeArrowheads="1"/>
            </p:cNvSpPr>
            <p:nvPr/>
          </p:nvSpPr>
          <p:spPr bwMode="auto">
            <a:xfrm>
              <a:off x="3265099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9" name="Rectangle 17"/>
            <p:cNvSpPr>
              <a:spLocks noChangeArrowheads="1"/>
            </p:cNvSpPr>
            <p:nvPr/>
          </p:nvSpPr>
          <p:spPr bwMode="auto">
            <a:xfrm>
              <a:off x="2884180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40" name="Line 21"/>
            <p:cNvSpPr>
              <a:spLocks noChangeShapeType="1"/>
            </p:cNvSpPr>
            <p:nvPr/>
          </p:nvSpPr>
          <p:spPr bwMode="auto">
            <a:xfrm>
              <a:off x="326509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1" name="Line 22"/>
            <p:cNvSpPr>
              <a:spLocks noChangeShapeType="1"/>
            </p:cNvSpPr>
            <p:nvPr/>
          </p:nvSpPr>
          <p:spPr bwMode="auto">
            <a:xfrm>
              <a:off x="364601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2" name="Line 23"/>
            <p:cNvSpPr>
              <a:spLocks noChangeShapeType="1"/>
            </p:cNvSpPr>
            <p:nvPr/>
          </p:nvSpPr>
          <p:spPr bwMode="auto">
            <a:xfrm>
              <a:off x="402554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3" name="Line 24"/>
            <p:cNvSpPr>
              <a:spLocks noChangeShapeType="1"/>
            </p:cNvSpPr>
            <p:nvPr/>
          </p:nvSpPr>
          <p:spPr bwMode="auto">
            <a:xfrm>
              <a:off x="4406468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4" name="Line 25"/>
            <p:cNvSpPr>
              <a:spLocks noChangeShapeType="1"/>
            </p:cNvSpPr>
            <p:nvPr/>
          </p:nvSpPr>
          <p:spPr bwMode="auto">
            <a:xfrm>
              <a:off x="478738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5" name="Line 26"/>
            <p:cNvSpPr>
              <a:spLocks noChangeShapeType="1"/>
            </p:cNvSpPr>
            <p:nvPr/>
          </p:nvSpPr>
          <p:spPr bwMode="auto">
            <a:xfrm>
              <a:off x="5168304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6" name="Rectangle 11"/>
            <p:cNvSpPr>
              <a:spLocks noChangeArrowheads="1"/>
            </p:cNvSpPr>
            <p:nvPr/>
          </p:nvSpPr>
          <p:spPr bwMode="auto">
            <a:xfrm>
              <a:off x="5534060" y="324703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47" name="Rectangle 11"/>
            <p:cNvSpPr>
              <a:spLocks noChangeArrowheads="1"/>
            </p:cNvSpPr>
            <p:nvPr/>
          </p:nvSpPr>
          <p:spPr bwMode="auto">
            <a:xfrm>
              <a:off x="5894628" y="324252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4417308" y="5095338"/>
            <a:ext cx="3391366" cy="351601"/>
            <a:chOff x="2884180" y="3242527"/>
            <a:chExt cx="3391366" cy="351601"/>
          </a:xfrm>
        </p:grpSpPr>
        <p:sp>
          <p:nvSpPr>
            <p:cNvPr id="249" name="Rectangle 11"/>
            <p:cNvSpPr>
              <a:spLocks noChangeArrowheads="1"/>
            </p:cNvSpPr>
            <p:nvPr/>
          </p:nvSpPr>
          <p:spPr bwMode="auto">
            <a:xfrm>
              <a:off x="5168304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50" name="Rectangle 12"/>
            <p:cNvSpPr>
              <a:spLocks noChangeArrowheads="1"/>
            </p:cNvSpPr>
            <p:nvPr/>
          </p:nvSpPr>
          <p:spPr bwMode="auto">
            <a:xfrm>
              <a:off x="4787386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51" name="Rectangle 13"/>
            <p:cNvSpPr>
              <a:spLocks noChangeArrowheads="1"/>
            </p:cNvSpPr>
            <p:nvPr/>
          </p:nvSpPr>
          <p:spPr bwMode="auto">
            <a:xfrm>
              <a:off x="4406468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52" name="Rectangle 14"/>
            <p:cNvSpPr>
              <a:spLocks noChangeArrowheads="1"/>
            </p:cNvSpPr>
            <p:nvPr/>
          </p:nvSpPr>
          <p:spPr bwMode="auto">
            <a:xfrm>
              <a:off x="4025549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53" name="Rectangle 15"/>
            <p:cNvSpPr>
              <a:spLocks noChangeArrowheads="1"/>
            </p:cNvSpPr>
            <p:nvPr/>
          </p:nvSpPr>
          <p:spPr bwMode="auto">
            <a:xfrm>
              <a:off x="3646016" y="324425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54" name="Rectangle 16"/>
            <p:cNvSpPr>
              <a:spLocks noChangeArrowheads="1"/>
            </p:cNvSpPr>
            <p:nvPr/>
          </p:nvSpPr>
          <p:spPr bwMode="auto">
            <a:xfrm>
              <a:off x="3265099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55" name="Rectangle 17"/>
            <p:cNvSpPr>
              <a:spLocks noChangeArrowheads="1"/>
            </p:cNvSpPr>
            <p:nvPr/>
          </p:nvSpPr>
          <p:spPr bwMode="auto">
            <a:xfrm>
              <a:off x="2884180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56" name="Line 21"/>
            <p:cNvSpPr>
              <a:spLocks noChangeShapeType="1"/>
            </p:cNvSpPr>
            <p:nvPr/>
          </p:nvSpPr>
          <p:spPr bwMode="auto">
            <a:xfrm>
              <a:off x="326509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7" name="Line 22"/>
            <p:cNvSpPr>
              <a:spLocks noChangeShapeType="1"/>
            </p:cNvSpPr>
            <p:nvPr/>
          </p:nvSpPr>
          <p:spPr bwMode="auto">
            <a:xfrm>
              <a:off x="364601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8" name="Line 23"/>
            <p:cNvSpPr>
              <a:spLocks noChangeShapeType="1"/>
            </p:cNvSpPr>
            <p:nvPr/>
          </p:nvSpPr>
          <p:spPr bwMode="auto">
            <a:xfrm>
              <a:off x="402554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9" name="Line 24"/>
            <p:cNvSpPr>
              <a:spLocks noChangeShapeType="1"/>
            </p:cNvSpPr>
            <p:nvPr/>
          </p:nvSpPr>
          <p:spPr bwMode="auto">
            <a:xfrm>
              <a:off x="4406468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0" name="Line 25"/>
            <p:cNvSpPr>
              <a:spLocks noChangeShapeType="1"/>
            </p:cNvSpPr>
            <p:nvPr/>
          </p:nvSpPr>
          <p:spPr bwMode="auto">
            <a:xfrm>
              <a:off x="478738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1" name="Line 26"/>
            <p:cNvSpPr>
              <a:spLocks noChangeShapeType="1"/>
            </p:cNvSpPr>
            <p:nvPr/>
          </p:nvSpPr>
          <p:spPr bwMode="auto">
            <a:xfrm>
              <a:off x="5168304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2" name="Rectangle 11"/>
            <p:cNvSpPr>
              <a:spLocks noChangeArrowheads="1"/>
            </p:cNvSpPr>
            <p:nvPr/>
          </p:nvSpPr>
          <p:spPr bwMode="auto">
            <a:xfrm>
              <a:off x="5534060" y="324703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63" name="Rectangle 11"/>
            <p:cNvSpPr>
              <a:spLocks noChangeArrowheads="1"/>
            </p:cNvSpPr>
            <p:nvPr/>
          </p:nvSpPr>
          <p:spPr bwMode="auto">
            <a:xfrm>
              <a:off x="5894628" y="324252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359930" y="3114210"/>
            <a:ext cx="3256707" cy="2904299"/>
            <a:chOff x="5359930" y="3114210"/>
            <a:chExt cx="3256707" cy="2904299"/>
          </a:xfrm>
        </p:grpSpPr>
        <p:grpSp>
          <p:nvGrpSpPr>
            <p:cNvPr id="266" name="그룹 265"/>
            <p:cNvGrpSpPr/>
            <p:nvPr/>
          </p:nvGrpSpPr>
          <p:grpSpPr>
            <a:xfrm>
              <a:off x="5428139" y="5414308"/>
              <a:ext cx="3188498" cy="604201"/>
              <a:chOff x="4633729" y="5311446"/>
              <a:chExt cx="3188498" cy="604201"/>
            </a:xfrm>
          </p:grpSpPr>
          <p:sp>
            <p:nvSpPr>
              <p:cNvPr id="267" name="아래쪽 화살표 266"/>
              <p:cNvSpPr/>
              <p:nvPr/>
            </p:nvSpPr>
            <p:spPr>
              <a:xfrm rot="9152117" flipH="1">
                <a:off x="4633729" y="5311446"/>
                <a:ext cx="131360" cy="488453"/>
              </a:xfrm>
              <a:prstGeom prst="downArrow">
                <a:avLst>
                  <a:gd name="adj1" fmla="val 50000"/>
                  <a:gd name="adj2" fmla="val 150936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4867572" y="5392427"/>
                <a:ext cx="2954655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Next match starts at this position</a:t>
                </a:r>
              </a:p>
              <a:p>
                <a:r>
                  <a:rPr lang="en-US" altLang="ko-KR" sz="1400" b="1" i="1" dirty="0"/>
                  <a:t>No roll-back!!!</a:t>
                </a:r>
                <a:endParaRPr lang="ko-KR" altLang="en-US" sz="1400" b="1" i="1" dirty="0"/>
              </a:p>
            </p:txBody>
          </p:sp>
        </p:grpSp>
        <p:sp>
          <p:nvSpPr>
            <p:cNvPr id="136" name="Line 91"/>
            <p:cNvSpPr>
              <a:spLocks noChangeShapeType="1"/>
            </p:cNvSpPr>
            <p:nvPr/>
          </p:nvSpPr>
          <p:spPr bwMode="auto">
            <a:xfrm rot="16200000" flipH="1">
              <a:off x="4361020" y="4113120"/>
              <a:ext cx="1999299" cy="148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7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and Proper Suffix of the Prefix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ko-KR" altLang="en-US">
              <a:cs typeface="맑은 고딕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87624" y="1771817"/>
            <a:ext cx="4903534" cy="1196047"/>
            <a:chOff x="1187624" y="1961659"/>
            <a:chExt cx="4903534" cy="1196047"/>
          </a:xfrm>
        </p:grpSpPr>
        <p:sp>
          <p:nvSpPr>
            <p:cNvPr id="29" name="Line 91"/>
            <p:cNvSpPr>
              <a:spLocks noChangeShapeType="1"/>
            </p:cNvSpPr>
            <p:nvPr/>
          </p:nvSpPr>
          <p:spPr bwMode="auto">
            <a:xfrm flipH="1" flipV="1">
              <a:off x="1231147" y="2269436"/>
              <a:ext cx="93610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7624" y="1961659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pattern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699792" y="2083498"/>
              <a:ext cx="3391366" cy="351601"/>
              <a:chOff x="2884180" y="3242527"/>
              <a:chExt cx="3391366" cy="351601"/>
            </a:xfrm>
          </p:grpSpPr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5168304" y="3244255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X</a:t>
                </a:r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787386" y="3244255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4406468" y="3244255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35" name="Rectangle 14"/>
              <p:cNvSpPr>
                <a:spLocks noChangeArrowheads="1"/>
              </p:cNvSpPr>
              <p:nvPr/>
            </p:nvSpPr>
            <p:spPr bwMode="auto">
              <a:xfrm>
                <a:off x="4025549" y="3244255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3646016" y="3244255"/>
                <a:ext cx="379533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3265099" y="3244255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2884180" y="3244255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39" name="Line 21"/>
              <p:cNvSpPr>
                <a:spLocks noChangeShapeType="1"/>
              </p:cNvSpPr>
              <p:nvPr/>
            </p:nvSpPr>
            <p:spPr bwMode="auto">
              <a:xfrm>
                <a:off x="3265099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0" name="Line 22"/>
              <p:cNvSpPr>
                <a:spLocks noChangeShapeType="1"/>
              </p:cNvSpPr>
              <p:nvPr/>
            </p:nvSpPr>
            <p:spPr bwMode="auto">
              <a:xfrm>
                <a:off x="3646016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4025549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>
                <a:off x="4406468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3" name="Line 25"/>
              <p:cNvSpPr>
                <a:spLocks noChangeShapeType="1"/>
              </p:cNvSpPr>
              <p:nvPr/>
            </p:nvSpPr>
            <p:spPr bwMode="auto">
              <a:xfrm>
                <a:off x="4787386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>
                <a:off x="5168304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auto">
              <a:xfrm>
                <a:off x="5534060" y="3247036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Y</a:t>
                </a: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5894628" y="3242527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Z</a:t>
                </a:r>
              </a:p>
            </p:txBody>
          </p:sp>
        </p:grpSp>
        <p:sp>
          <p:nvSpPr>
            <p:cNvPr id="7" name="왼쪽 중괄호 6"/>
            <p:cNvSpPr/>
            <p:nvPr/>
          </p:nvSpPr>
          <p:spPr>
            <a:xfrm rot="16200000">
              <a:off x="3725631" y="1534081"/>
              <a:ext cx="231059" cy="213691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24664" y="2849929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Prefix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699792" y="3513963"/>
            <a:ext cx="3391366" cy="351601"/>
            <a:chOff x="2884180" y="3242527"/>
            <a:chExt cx="3391366" cy="351601"/>
          </a:xfrm>
        </p:grpSpPr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5168304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X</a:t>
              </a:r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4787386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4406468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4025549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3646016" y="324425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3265099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2884180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326509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364601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>
              <a:off x="402554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4406468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2" name="Line 25"/>
            <p:cNvSpPr>
              <a:spLocks noChangeShapeType="1"/>
            </p:cNvSpPr>
            <p:nvPr/>
          </p:nvSpPr>
          <p:spPr bwMode="auto">
            <a:xfrm>
              <a:off x="478738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>
              <a:off x="5168304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5534060" y="324703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Y</a:t>
              </a: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5894628" y="324252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Z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699792" y="3867439"/>
            <a:ext cx="3391366" cy="351601"/>
            <a:chOff x="2884180" y="3242527"/>
            <a:chExt cx="3391366" cy="351601"/>
          </a:xfrm>
        </p:grpSpPr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5168304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X</a:t>
              </a:r>
            </a:p>
          </p:txBody>
        </p:sp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4787386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4406468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80" name="Rectangle 14"/>
            <p:cNvSpPr>
              <a:spLocks noChangeArrowheads="1"/>
            </p:cNvSpPr>
            <p:nvPr/>
          </p:nvSpPr>
          <p:spPr bwMode="auto">
            <a:xfrm>
              <a:off x="4025549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3646016" y="324425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82" name="Rectangle 16"/>
            <p:cNvSpPr>
              <a:spLocks noChangeArrowheads="1"/>
            </p:cNvSpPr>
            <p:nvPr/>
          </p:nvSpPr>
          <p:spPr bwMode="auto">
            <a:xfrm>
              <a:off x="3265099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2884180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326509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364601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402554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>
              <a:off x="4406468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>
              <a:off x="478738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9" name="Line 26"/>
            <p:cNvSpPr>
              <a:spLocks noChangeShapeType="1"/>
            </p:cNvSpPr>
            <p:nvPr/>
          </p:nvSpPr>
          <p:spPr bwMode="auto">
            <a:xfrm>
              <a:off x="5168304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5534060" y="324703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Y</a:t>
              </a:r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5894628" y="324252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Z</a:t>
              </a: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699792" y="4226857"/>
            <a:ext cx="3391366" cy="351601"/>
            <a:chOff x="2884180" y="3242527"/>
            <a:chExt cx="3391366" cy="351601"/>
          </a:xfrm>
        </p:grpSpPr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5168304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X</a:t>
              </a:r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4787386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>
              <a:off x="4406468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96" name="Rectangle 14"/>
            <p:cNvSpPr>
              <a:spLocks noChangeArrowheads="1"/>
            </p:cNvSpPr>
            <p:nvPr/>
          </p:nvSpPr>
          <p:spPr bwMode="auto">
            <a:xfrm>
              <a:off x="4025549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97" name="Rectangle 15"/>
            <p:cNvSpPr>
              <a:spLocks noChangeArrowheads="1"/>
            </p:cNvSpPr>
            <p:nvPr/>
          </p:nvSpPr>
          <p:spPr bwMode="auto">
            <a:xfrm>
              <a:off x="3646016" y="324425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98" name="Rectangle 16"/>
            <p:cNvSpPr>
              <a:spLocks noChangeArrowheads="1"/>
            </p:cNvSpPr>
            <p:nvPr/>
          </p:nvSpPr>
          <p:spPr bwMode="auto">
            <a:xfrm>
              <a:off x="3265099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99" name="Rectangle 17"/>
            <p:cNvSpPr>
              <a:spLocks noChangeArrowheads="1"/>
            </p:cNvSpPr>
            <p:nvPr/>
          </p:nvSpPr>
          <p:spPr bwMode="auto">
            <a:xfrm>
              <a:off x="2884180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00" name="Line 21"/>
            <p:cNvSpPr>
              <a:spLocks noChangeShapeType="1"/>
            </p:cNvSpPr>
            <p:nvPr/>
          </p:nvSpPr>
          <p:spPr bwMode="auto">
            <a:xfrm>
              <a:off x="326509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1" name="Line 22"/>
            <p:cNvSpPr>
              <a:spLocks noChangeShapeType="1"/>
            </p:cNvSpPr>
            <p:nvPr/>
          </p:nvSpPr>
          <p:spPr bwMode="auto">
            <a:xfrm>
              <a:off x="364601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2" name="Line 23"/>
            <p:cNvSpPr>
              <a:spLocks noChangeShapeType="1"/>
            </p:cNvSpPr>
            <p:nvPr/>
          </p:nvSpPr>
          <p:spPr bwMode="auto">
            <a:xfrm>
              <a:off x="402554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3" name="Line 24"/>
            <p:cNvSpPr>
              <a:spLocks noChangeShapeType="1"/>
            </p:cNvSpPr>
            <p:nvPr/>
          </p:nvSpPr>
          <p:spPr bwMode="auto">
            <a:xfrm>
              <a:off x="4406468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4" name="Line 25"/>
            <p:cNvSpPr>
              <a:spLocks noChangeShapeType="1"/>
            </p:cNvSpPr>
            <p:nvPr/>
          </p:nvSpPr>
          <p:spPr bwMode="auto">
            <a:xfrm>
              <a:off x="478738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5" name="Line 26"/>
            <p:cNvSpPr>
              <a:spLocks noChangeShapeType="1"/>
            </p:cNvSpPr>
            <p:nvPr/>
          </p:nvSpPr>
          <p:spPr bwMode="auto">
            <a:xfrm>
              <a:off x="5168304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6" name="Rectangle 11"/>
            <p:cNvSpPr>
              <a:spLocks noChangeArrowheads="1"/>
            </p:cNvSpPr>
            <p:nvPr/>
          </p:nvSpPr>
          <p:spPr bwMode="auto">
            <a:xfrm>
              <a:off x="5534060" y="324703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Y</a:t>
              </a:r>
            </a:p>
          </p:txBody>
        </p:sp>
        <p:sp>
          <p:nvSpPr>
            <p:cNvPr id="107" name="Rectangle 11"/>
            <p:cNvSpPr>
              <a:spLocks noChangeArrowheads="1"/>
            </p:cNvSpPr>
            <p:nvPr/>
          </p:nvSpPr>
          <p:spPr bwMode="auto">
            <a:xfrm>
              <a:off x="5894628" y="324252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Z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699792" y="4577136"/>
            <a:ext cx="3391366" cy="351601"/>
            <a:chOff x="2884180" y="3242527"/>
            <a:chExt cx="3391366" cy="351601"/>
          </a:xfrm>
        </p:grpSpPr>
        <p:sp>
          <p:nvSpPr>
            <p:cNvPr id="109" name="Rectangle 11"/>
            <p:cNvSpPr>
              <a:spLocks noChangeArrowheads="1"/>
            </p:cNvSpPr>
            <p:nvPr/>
          </p:nvSpPr>
          <p:spPr bwMode="auto">
            <a:xfrm>
              <a:off x="5168304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X</a:t>
              </a:r>
            </a:p>
          </p:txBody>
        </p:sp>
        <p:sp>
          <p:nvSpPr>
            <p:cNvPr id="110" name="Rectangle 12"/>
            <p:cNvSpPr>
              <a:spLocks noChangeArrowheads="1"/>
            </p:cNvSpPr>
            <p:nvPr/>
          </p:nvSpPr>
          <p:spPr bwMode="auto">
            <a:xfrm>
              <a:off x="4787386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11" name="Rectangle 13"/>
            <p:cNvSpPr>
              <a:spLocks noChangeArrowheads="1"/>
            </p:cNvSpPr>
            <p:nvPr/>
          </p:nvSpPr>
          <p:spPr bwMode="auto">
            <a:xfrm>
              <a:off x="4406468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12" name="Rectangle 14"/>
            <p:cNvSpPr>
              <a:spLocks noChangeArrowheads="1"/>
            </p:cNvSpPr>
            <p:nvPr/>
          </p:nvSpPr>
          <p:spPr bwMode="auto">
            <a:xfrm>
              <a:off x="4025549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13" name="Rectangle 15"/>
            <p:cNvSpPr>
              <a:spLocks noChangeArrowheads="1"/>
            </p:cNvSpPr>
            <p:nvPr/>
          </p:nvSpPr>
          <p:spPr bwMode="auto">
            <a:xfrm>
              <a:off x="3646016" y="324425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14" name="Rectangle 16"/>
            <p:cNvSpPr>
              <a:spLocks noChangeArrowheads="1"/>
            </p:cNvSpPr>
            <p:nvPr/>
          </p:nvSpPr>
          <p:spPr bwMode="auto">
            <a:xfrm>
              <a:off x="3265099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15" name="Rectangle 17"/>
            <p:cNvSpPr>
              <a:spLocks noChangeArrowheads="1"/>
            </p:cNvSpPr>
            <p:nvPr/>
          </p:nvSpPr>
          <p:spPr bwMode="auto">
            <a:xfrm>
              <a:off x="2884180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16" name="Line 21"/>
            <p:cNvSpPr>
              <a:spLocks noChangeShapeType="1"/>
            </p:cNvSpPr>
            <p:nvPr/>
          </p:nvSpPr>
          <p:spPr bwMode="auto">
            <a:xfrm>
              <a:off x="326509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7" name="Line 22"/>
            <p:cNvSpPr>
              <a:spLocks noChangeShapeType="1"/>
            </p:cNvSpPr>
            <p:nvPr/>
          </p:nvSpPr>
          <p:spPr bwMode="auto">
            <a:xfrm>
              <a:off x="364601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8" name="Line 23"/>
            <p:cNvSpPr>
              <a:spLocks noChangeShapeType="1"/>
            </p:cNvSpPr>
            <p:nvPr/>
          </p:nvSpPr>
          <p:spPr bwMode="auto">
            <a:xfrm>
              <a:off x="402554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9" name="Line 24"/>
            <p:cNvSpPr>
              <a:spLocks noChangeShapeType="1"/>
            </p:cNvSpPr>
            <p:nvPr/>
          </p:nvSpPr>
          <p:spPr bwMode="auto">
            <a:xfrm>
              <a:off x="4406468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20" name="Line 25"/>
            <p:cNvSpPr>
              <a:spLocks noChangeShapeType="1"/>
            </p:cNvSpPr>
            <p:nvPr/>
          </p:nvSpPr>
          <p:spPr bwMode="auto">
            <a:xfrm>
              <a:off x="478738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21" name="Line 26"/>
            <p:cNvSpPr>
              <a:spLocks noChangeShapeType="1"/>
            </p:cNvSpPr>
            <p:nvPr/>
          </p:nvSpPr>
          <p:spPr bwMode="auto">
            <a:xfrm>
              <a:off x="5168304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534060" y="324703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Y</a:t>
              </a:r>
            </a:p>
          </p:txBody>
        </p:sp>
        <p:sp>
          <p:nvSpPr>
            <p:cNvPr id="123" name="Rectangle 11"/>
            <p:cNvSpPr>
              <a:spLocks noChangeArrowheads="1"/>
            </p:cNvSpPr>
            <p:nvPr/>
          </p:nvSpPr>
          <p:spPr bwMode="auto">
            <a:xfrm>
              <a:off x="5894628" y="324252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Z</a:t>
              </a: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2699792" y="4908866"/>
            <a:ext cx="3391366" cy="351601"/>
            <a:chOff x="2884180" y="3242527"/>
            <a:chExt cx="3391366" cy="351601"/>
          </a:xfrm>
        </p:grpSpPr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168304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X</a:t>
              </a:r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4787386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4406468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4025549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3646016" y="324425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3265099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2884180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2" name="Line 21"/>
            <p:cNvSpPr>
              <a:spLocks noChangeShapeType="1"/>
            </p:cNvSpPr>
            <p:nvPr/>
          </p:nvSpPr>
          <p:spPr bwMode="auto">
            <a:xfrm>
              <a:off x="326509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3" name="Line 22"/>
            <p:cNvSpPr>
              <a:spLocks noChangeShapeType="1"/>
            </p:cNvSpPr>
            <p:nvPr/>
          </p:nvSpPr>
          <p:spPr bwMode="auto">
            <a:xfrm>
              <a:off x="364601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4" name="Line 23"/>
            <p:cNvSpPr>
              <a:spLocks noChangeShapeType="1"/>
            </p:cNvSpPr>
            <p:nvPr/>
          </p:nvSpPr>
          <p:spPr bwMode="auto">
            <a:xfrm>
              <a:off x="402554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5" name="Line 24"/>
            <p:cNvSpPr>
              <a:spLocks noChangeShapeType="1"/>
            </p:cNvSpPr>
            <p:nvPr/>
          </p:nvSpPr>
          <p:spPr bwMode="auto">
            <a:xfrm>
              <a:off x="4406468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6" name="Line 25"/>
            <p:cNvSpPr>
              <a:spLocks noChangeShapeType="1"/>
            </p:cNvSpPr>
            <p:nvPr/>
          </p:nvSpPr>
          <p:spPr bwMode="auto">
            <a:xfrm>
              <a:off x="478738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7" name="Line 26"/>
            <p:cNvSpPr>
              <a:spLocks noChangeShapeType="1"/>
            </p:cNvSpPr>
            <p:nvPr/>
          </p:nvSpPr>
          <p:spPr bwMode="auto">
            <a:xfrm>
              <a:off x="5168304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8" name="Rectangle 11"/>
            <p:cNvSpPr>
              <a:spLocks noChangeArrowheads="1"/>
            </p:cNvSpPr>
            <p:nvPr/>
          </p:nvSpPr>
          <p:spPr bwMode="auto">
            <a:xfrm>
              <a:off x="5534060" y="324703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Y</a:t>
              </a:r>
            </a:p>
          </p:txBody>
        </p:sp>
        <p:sp>
          <p:nvSpPr>
            <p:cNvPr id="139" name="Rectangle 11"/>
            <p:cNvSpPr>
              <a:spLocks noChangeArrowheads="1"/>
            </p:cNvSpPr>
            <p:nvPr/>
          </p:nvSpPr>
          <p:spPr bwMode="auto">
            <a:xfrm>
              <a:off x="5894628" y="324252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Z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699792" y="5478663"/>
            <a:ext cx="6330475" cy="725629"/>
            <a:chOff x="2699792" y="5231578"/>
            <a:chExt cx="6330475" cy="725629"/>
          </a:xfrm>
        </p:grpSpPr>
        <p:grpSp>
          <p:nvGrpSpPr>
            <p:cNvPr id="140" name="그룹 139"/>
            <p:cNvGrpSpPr/>
            <p:nvPr/>
          </p:nvGrpSpPr>
          <p:grpSpPr>
            <a:xfrm>
              <a:off x="2699792" y="5231578"/>
              <a:ext cx="3391366" cy="351601"/>
              <a:chOff x="2884180" y="3242527"/>
              <a:chExt cx="3391366" cy="351601"/>
            </a:xfrm>
          </p:grpSpPr>
          <p:sp>
            <p:nvSpPr>
              <p:cNvPr id="141" name="Rectangle 11"/>
              <p:cNvSpPr>
                <a:spLocks noChangeArrowheads="1"/>
              </p:cNvSpPr>
              <p:nvPr/>
            </p:nvSpPr>
            <p:spPr bwMode="auto">
              <a:xfrm>
                <a:off x="5168304" y="3244255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X</a:t>
                </a:r>
              </a:p>
            </p:txBody>
          </p:sp>
          <p:sp>
            <p:nvSpPr>
              <p:cNvPr id="142" name="Rectangle 12"/>
              <p:cNvSpPr>
                <a:spLocks noChangeArrowheads="1"/>
              </p:cNvSpPr>
              <p:nvPr/>
            </p:nvSpPr>
            <p:spPr bwMode="auto">
              <a:xfrm>
                <a:off x="4787386" y="3244255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43" name="Rectangle 13"/>
              <p:cNvSpPr>
                <a:spLocks noChangeArrowheads="1"/>
              </p:cNvSpPr>
              <p:nvPr/>
            </p:nvSpPr>
            <p:spPr bwMode="auto">
              <a:xfrm>
                <a:off x="4406468" y="3244255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44" name="Rectangle 14"/>
              <p:cNvSpPr>
                <a:spLocks noChangeArrowheads="1"/>
              </p:cNvSpPr>
              <p:nvPr/>
            </p:nvSpPr>
            <p:spPr bwMode="auto">
              <a:xfrm>
                <a:off x="4025549" y="3244255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145" name="Rectangle 15"/>
              <p:cNvSpPr>
                <a:spLocks noChangeArrowheads="1"/>
              </p:cNvSpPr>
              <p:nvPr/>
            </p:nvSpPr>
            <p:spPr bwMode="auto">
              <a:xfrm>
                <a:off x="3646016" y="3244255"/>
                <a:ext cx="379533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46" name="Rectangle 16"/>
              <p:cNvSpPr>
                <a:spLocks noChangeArrowheads="1"/>
              </p:cNvSpPr>
              <p:nvPr/>
            </p:nvSpPr>
            <p:spPr bwMode="auto">
              <a:xfrm>
                <a:off x="3265099" y="3244255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47" name="Rectangle 17"/>
              <p:cNvSpPr>
                <a:spLocks noChangeArrowheads="1"/>
              </p:cNvSpPr>
              <p:nvPr/>
            </p:nvSpPr>
            <p:spPr bwMode="auto">
              <a:xfrm>
                <a:off x="2884180" y="3244255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48" name="Line 21"/>
              <p:cNvSpPr>
                <a:spLocks noChangeShapeType="1"/>
              </p:cNvSpPr>
              <p:nvPr/>
            </p:nvSpPr>
            <p:spPr bwMode="auto">
              <a:xfrm>
                <a:off x="3265099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49" name="Line 22"/>
              <p:cNvSpPr>
                <a:spLocks noChangeShapeType="1"/>
              </p:cNvSpPr>
              <p:nvPr/>
            </p:nvSpPr>
            <p:spPr bwMode="auto">
              <a:xfrm>
                <a:off x="3646016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50" name="Line 23"/>
              <p:cNvSpPr>
                <a:spLocks noChangeShapeType="1"/>
              </p:cNvSpPr>
              <p:nvPr/>
            </p:nvSpPr>
            <p:spPr bwMode="auto">
              <a:xfrm>
                <a:off x="4025549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51" name="Line 24"/>
              <p:cNvSpPr>
                <a:spLocks noChangeShapeType="1"/>
              </p:cNvSpPr>
              <p:nvPr/>
            </p:nvSpPr>
            <p:spPr bwMode="auto">
              <a:xfrm>
                <a:off x="4406468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52" name="Line 25"/>
              <p:cNvSpPr>
                <a:spLocks noChangeShapeType="1"/>
              </p:cNvSpPr>
              <p:nvPr/>
            </p:nvSpPr>
            <p:spPr bwMode="auto">
              <a:xfrm>
                <a:off x="4787386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53" name="Line 26"/>
              <p:cNvSpPr>
                <a:spLocks noChangeShapeType="1"/>
              </p:cNvSpPr>
              <p:nvPr/>
            </p:nvSpPr>
            <p:spPr bwMode="auto">
              <a:xfrm>
                <a:off x="5168304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54" name="Rectangle 11"/>
              <p:cNvSpPr>
                <a:spLocks noChangeArrowheads="1"/>
              </p:cNvSpPr>
              <p:nvPr/>
            </p:nvSpPr>
            <p:spPr bwMode="auto">
              <a:xfrm>
                <a:off x="5534060" y="3247036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Y</a:t>
                </a:r>
              </a:p>
            </p:txBody>
          </p:sp>
          <p:sp>
            <p:nvSpPr>
              <p:cNvPr id="155" name="Rectangle 11"/>
              <p:cNvSpPr>
                <a:spLocks noChangeArrowheads="1"/>
              </p:cNvSpPr>
              <p:nvPr/>
            </p:nvSpPr>
            <p:spPr bwMode="auto">
              <a:xfrm>
                <a:off x="5894628" y="3242527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Z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210264" y="5409846"/>
              <a:ext cx="2820003" cy="547361"/>
              <a:chOff x="6210264" y="5409846"/>
              <a:chExt cx="2820003" cy="547361"/>
            </a:xfrm>
          </p:grpSpPr>
          <p:sp>
            <p:nvSpPr>
              <p:cNvPr id="156" name="Line 91"/>
              <p:cNvSpPr>
                <a:spLocks noChangeShapeType="1"/>
              </p:cNvSpPr>
              <p:nvPr/>
            </p:nvSpPr>
            <p:spPr bwMode="auto">
              <a:xfrm flipV="1">
                <a:off x="6384689" y="5409846"/>
                <a:ext cx="936103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prstDash val="solid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6210264" y="5433987"/>
                <a:ext cx="28200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Not a </a:t>
                </a:r>
                <a:r>
                  <a:rPr lang="en-US" altLang="ko-KR" sz="1400" b="1" i="1" dirty="0">
                    <a:solidFill>
                      <a:srgbClr val="FF0000"/>
                    </a:solidFill>
                  </a:rPr>
                  <a:t>proper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suffix of the prefix</a:t>
                </a:r>
              </a:p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(the same as the prefix)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9" name="TextBox 158"/>
          <p:cNvSpPr txBox="1"/>
          <p:nvPr/>
        </p:nvSpPr>
        <p:spPr>
          <a:xfrm>
            <a:off x="1047515" y="3173745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Proper Suffix </a:t>
            </a:r>
            <a:r>
              <a:rPr lang="en-US" altLang="ko-KR" sz="1400" dirty="0">
                <a:solidFill>
                  <a:srgbClr val="FF0000"/>
                </a:solidFill>
              </a:rPr>
              <a:t>of the Prefix “</a:t>
            </a:r>
            <a:r>
              <a:rPr lang="en-US" altLang="ko-KR" sz="1400" b="1" dirty="0">
                <a:solidFill>
                  <a:srgbClr val="FF0000"/>
                </a:solidFill>
              </a:rPr>
              <a:t>AAABAA</a:t>
            </a:r>
            <a:r>
              <a:rPr lang="en-US" altLang="ko-KR" sz="1400" dirty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82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16933" y="2405406"/>
            <a:ext cx="2240253" cy="2317061"/>
            <a:chOff x="2716933" y="2405406"/>
            <a:chExt cx="2240253" cy="2317061"/>
          </a:xfrm>
        </p:grpSpPr>
        <p:sp>
          <p:nvSpPr>
            <p:cNvPr id="158" name="직사각형 157"/>
            <p:cNvSpPr/>
            <p:nvPr/>
          </p:nvSpPr>
          <p:spPr>
            <a:xfrm>
              <a:off x="4214684" y="4387912"/>
              <a:ext cx="742502" cy="3345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2716933" y="2405406"/>
              <a:ext cx="742502" cy="3345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Overlap of a Prefix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longest proper suffix that is equal to prefix of the prefix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ko-KR" altLang="en-US">
              <a:cs typeface="맑은 고딕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87624" y="2262918"/>
            <a:ext cx="4903534" cy="1196047"/>
            <a:chOff x="1187624" y="1961659"/>
            <a:chExt cx="4903534" cy="1196047"/>
          </a:xfrm>
        </p:grpSpPr>
        <p:sp>
          <p:nvSpPr>
            <p:cNvPr id="29" name="Line 91"/>
            <p:cNvSpPr>
              <a:spLocks noChangeShapeType="1"/>
            </p:cNvSpPr>
            <p:nvPr/>
          </p:nvSpPr>
          <p:spPr bwMode="auto">
            <a:xfrm flipH="1" flipV="1">
              <a:off x="1231147" y="2269436"/>
              <a:ext cx="93610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7624" y="1961659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pattern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699792" y="2083498"/>
              <a:ext cx="3391366" cy="351601"/>
              <a:chOff x="2884180" y="3242527"/>
              <a:chExt cx="3391366" cy="351601"/>
            </a:xfrm>
          </p:grpSpPr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5168304" y="3244255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X</a:t>
                </a:r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787386" y="3244255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4406468" y="3244255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35" name="Rectangle 14"/>
              <p:cNvSpPr>
                <a:spLocks noChangeArrowheads="1"/>
              </p:cNvSpPr>
              <p:nvPr/>
            </p:nvSpPr>
            <p:spPr bwMode="auto">
              <a:xfrm>
                <a:off x="4025549" y="3244255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3646016" y="3244255"/>
                <a:ext cx="379533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3265099" y="3244255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2884180" y="3244255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39" name="Line 21"/>
              <p:cNvSpPr>
                <a:spLocks noChangeShapeType="1"/>
              </p:cNvSpPr>
              <p:nvPr/>
            </p:nvSpPr>
            <p:spPr bwMode="auto">
              <a:xfrm>
                <a:off x="3265099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0" name="Line 22"/>
              <p:cNvSpPr>
                <a:spLocks noChangeShapeType="1"/>
              </p:cNvSpPr>
              <p:nvPr/>
            </p:nvSpPr>
            <p:spPr bwMode="auto">
              <a:xfrm>
                <a:off x="3646016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4025549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>
                <a:off x="4406468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3" name="Line 25"/>
              <p:cNvSpPr>
                <a:spLocks noChangeShapeType="1"/>
              </p:cNvSpPr>
              <p:nvPr/>
            </p:nvSpPr>
            <p:spPr bwMode="auto">
              <a:xfrm>
                <a:off x="4787386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>
                <a:off x="5168304" y="3244255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auto">
              <a:xfrm>
                <a:off x="5534060" y="3247036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Y</a:t>
                </a: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5894628" y="3242527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Z</a:t>
                </a:r>
              </a:p>
            </p:txBody>
          </p:sp>
        </p:grpSp>
        <p:sp>
          <p:nvSpPr>
            <p:cNvPr id="7" name="왼쪽 중괄호 6"/>
            <p:cNvSpPr/>
            <p:nvPr/>
          </p:nvSpPr>
          <p:spPr>
            <a:xfrm rot="16200000">
              <a:off x="3725631" y="1534081"/>
              <a:ext cx="231059" cy="213691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24664" y="2849929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Prefix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699792" y="4005064"/>
            <a:ext cx="3391366" cy="351601"/>
            <a:chOff x="2884180" y="3242527"/>
            <a:chExt cx="3391366" cy="351601"/>
          </a:xfrm>
        </p:grpSpPr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5168304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X</a:t>
              </a:r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4787386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4406468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4025549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3646016" y="324425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3265099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2884180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326509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364601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>
              <a:off x="402554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4406468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2" name="Line 25"/>
            <p:cNvSpPr>
              <a:spLocks noChangeShapeType="1"/>
            </p:cNvSpPr>
            <p:nvPr/>
          </p:nvSpPr>
          <p:spPr bwMode="auto">
            <a:xfrm>
              <a:off x="478738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>
              <a:off x="5168304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5534060" y="324703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Y</a:t>
              </a: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5894628" y="324252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Z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699792" y="4358540"/>
            <a:ext cx="3391366" cy="351601"/>
            <a:chOff x="2884180" y="3242527"/>
            <a:chExt cx="3391366" cy="351601"/>
          </a:xfrm>
        </p:grpSpPr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5168304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X</a:t>
              </a:r>
            </a:p>
          </p:txBody>
        </p:sp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4787386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4406468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80" name="Rectangle 14"/>
            <p:cNvSpPr>
              <a:spLocks noChangeArrowheads="1"/>
            </p:cNvSpPr>
            <p:nvPr/>
          </p:nvSpPr>
          <p:spPr bwMode="auto">
            <a:xfrm>
              <a:off x="4025549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3646016" y="324425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82" name="Rectangle 16"/>
            <p:cNvSpPr>
              <a:spLocks noChangeArrowheads="1"/>
            </p:cNvSpPr>
            <p:nvPr/>
          </p:nvSpPr>
          <p:spPr bwMode="auto">
            <a:xfrm>
              <a:off x="3265099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2884180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326509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364601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402554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>
              <a:off x="4406468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>
              <a:off x="478738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9" name="Line 26"/>
            <p:cNvSpPr>
              <a:spLocks noChangeShapeType="1"/>
            </p:cNvSpPr>
            <p:nvPr/>
          </p:nvSpPr>
          <p:spPr bwMode="auto">
            <a:xfrm>
              <a:off x="5168304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5534060" y="324703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Y</a:t>
              </a:r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5894628" y="324252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Z</a:t>
              </a: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699792" y="4717958"/>
            <a:ext cx="3391366" cy="351601"/>
            <a:chOff x="2884180" y="3242527"/>
            <a:chExt cx="3391366" cy="351601"/>
          </a:xfrm>
        </p:grpSpPr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5168304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X</a:t>
              </a:r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4787386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>
              <a:off x="4406468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96" name="Rectangle 14"/>
            <p:cNvSpPr>
              <a:spLocks noChangeArrowheads="1"/>
            </p:cNvSpPr>
            <p:nvPr/>
          </p:nvSpPr>
          <p:spPr bwMode="auto">
            <a:xfrm>
              <a:off x="4025549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97" name="Rectangle 15"/>
            <p:cNvSpPr>
              <a:spLocks noChangeArrowheads="1"/>
            </p:cNvSpPr>
            <p:nvPr/>
          </p:nvSpPr>
          <p:spPr bwMode="auto">
            <a:xfrm>
              <a:off x="3646016" y="324425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98" name="Rectangle 16"/>
            <p:cNvSpPr>
              <a:spLocks noChangeArrowheads="1"/>
            </p:cNvSpPr>
            <p:nvPr/>
          </p:nvSpPr>
          <p:spPr bwMode="auto">
            <a:xfrm>
              <a:off x="3265099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99" name="Rectangle 17"/>
            <p:cNvSpPr>
              <a:spLocks noChangeArrowheads="1"/>
            </p:cNvSpPr>
            <p:nvPr/>
          </p:nvSpPr>
          <p:spPr bwMode="auto">
            <a:xfrm>
              <a:off x="2884180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00" name="Line 21"/>
            <p:cNvSpPr>
              <a:spLocks noChangeShapeType="1"/>
            </p:cNvSpPr>
            <p:nvPr/>
          </p:nvSpPr>
          <p:spPr bwMode="auto">
            <a:xfrm>
              <a:off x="326509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1" name="Line 22"/>
            <p:cNvSpPr>
              <a:spLocks noChangeShapeType="1"/>
            </p:cNvSpPr>
            <p:nvPr/>
          </p:nvSpPr>
          <p:spPr bwMode="auto">
            <a:xfrm>
              <a:off x="364601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2" name="Line 23"/>
            <p:cNvSpPr>
              <a:spLocks noChangeShapeType="1"/>
            </p:cNvSpPr>
            <p:nvPr/>
          </p:nvSpPr>
          <p:spPr bwMode="auto">
            <a:xfrm>
              <a:off x="402554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3" name="Line 24"/>
            <p:cNvSpPr>
              <a:spLocks noChangeShapeType="1"/>
            </p:cNvSpPr>
            <p:nvPr/>
          </p:nvSpPr>
          <p:spPr bwMode="auto">
            <a:xfrm>
              <a:off x="4406468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4" name="Line 25"/>
            <p:cNvSpPr>
              <a:spLocks noChangeShapeType="1"/>
            </p:cNvSpPr>
            <p:nvPr/>
          </p:nvSpPr>
          <p:spPr bwMode="auto">
            <a:xfrm>
              <a:off x="478738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5" name="Line 26"/>
            <p:cNvSpPr>
              <a:spLocks noChangeShapeType="1"/>
            </p:cNvSpPr>
            <p:nvPr/>
          </p:nvSpPr>
          <p:spPr bwMode="auto">
            <a:xfrm>
              <a:off x="5168304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6" name="Rectangle 11"/>
            <p:cNvSpPr>
              <a:spLocks noChangeArrowheads="1"/>
            </p:cNvSpPr>
            <p:nvPr/>
          </p:nvSpPr>
          <p:spPr bwMode="auto">
            <a:xfrm>
              <a:off x="5534060" y="324703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Y</a:t>
              </a:r>
            </a:p>
          </p:txBody>
        </p:sp>
        <p:sp>
          <p:nvSpPr>
            <p:cNvPr id="107" name="Rectangle 11"/>
            <p:cNvSpPr>
              <a:spLocks noChangeArrowheads="1"/>
            </p:cNvSpPr>
            <p:nvPr/>
          </p:nvSpPr>
          <p:spPr bwMode="auto">
            <a:xfrm>
              <a:off x="5894628" y="324252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Z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699792" y="5068237"/>
            <a:ext cx="3391366" cy="351601"/>
            <a:chOff x="2884180" y="3242527"/>
            <a:chExt cx="3391366" cy="351601"/>
          </a:xfrm>
        </p:grpSpPr>
        <p:sp>
          <p:nvSpPr>
            <p:cNvPr id="109" name="Rectangle 11"/>
            <p:cNvSpPr>
              <a:spLocks noChangeArrowheads="1"/>
            </p:cNvSpPr>
            <p:nvPr/>
          </p:nvSpPr>
          <p:spPr bwMode="auto">
            <a:xfrm>
              <a:off x="5168304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X</a:t>
              </a:r>
            </a:p>
          </p:txBody>
        </p:sp>
        <p:sp>
          <p:nvSpPr>
            <p:cNvPr id="110" name="Rectangle 12"/>
            <p:cNvSpPr>
              <a:spLocks noChangeArrowheads="1"/>
            </p:cNvSpPr>
            <p:nvPr/>
          </p:nvSpPr>
          <p:spPr bwMode="auto">
            <a:xfrm>
              <a:off x="4787386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11" name="Rectangle 13"/>
            <p:cNvSpPr>
              <a:spLocks noChangeArrowheads="1"/>
            </p:cNvSpPr>
            <p:nvPr/>
          </p:nvSpPr>
          <p:spPr bwMode="auto">
            <a:xfrm>
              <a:off x="4406468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12" name="Rectangle 14"/>
            <p:cNvSpPr>
              <a:spLocks noChangeArrowheads="1"/>
            </p:cNvSpPr>
            <p:nvPr/>
          </p:nvSpPr>
          <p:spPr bwMode="auto">
            <a:xfrm>
              <a:off x="4025549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13" name="Rectangle 15"/>
            <p:cNvSpPr>
              <a:spLocks noChangeArrowheads="1"/>
            </p:cNvSpPr>
            <p:nvPr/>
          </p:nvSpPr>
          <p:spPr bwMode="auto">
            <a:xfrm>
              <a:off x="3646016" y="324425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14" name="Rectangle 16"/>
            <p:cNvSpPr>
              <a:spLocks noChangeArrowheads="1"/>
            </p:cNvSpPr>
            <p:nvPr/>
          </p:nvSpPr>
          <p:spPr bwMode="auto">
            <a:xfrm>
              <a:off x="3265099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15" name="Rectangle 17"/>
            <p:cNvSpPr>
              <a:spLocks noChangeArrowheads="1"/>
            </p:cNvSpPr>
            <p:nvPr/>
          </p:nvSpPr>
          <p:spPr bwMode="auto">
            <a:xfrm>
              <a:off x="2884180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16" name="Line 21"/>
            <p:cNvSpPr>
              <a:spLocks noChangeShapeType="1"/>
            </p:cNvSpPr>
            <p:nvPr/>
          </p:nvSpPr>
          <p:spPr bwMode="auto">
            <a:xfrm>
              <a:off x="326509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7" name="Line 22"/>
            <p:cNvSpPr>
              <a:spLocks noChangeShapeType="1"/>
            </p:cNvSpPr>
            <p:nvPr/>
          </p:nvSpPr>
          <p:spPr bwMode="auto">
            <a:xfrm>
              <a:off x="364601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8" name="Line 23"/>
            <p:cNvSpPr>
              <a:spLocks noChangeShapeType="1"/>
            </p:cNvSpPr>
            <p:nvPr/>
          </p:nvSpPr>
          <p:spPr bwMode="auto">
            <a:xfrm>
              <a:off x="402554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9" name="Line 24"/>
            <p:cNvSpPr>
              <a:spLocks noChangeShapeType="1"/>
            </p:cNvSpPr>
            <p:nvPr/>
          </p:nvSpPr>
          <p:spPr bwMode="auto">
            <a:xfrm>
              <a:off x="4406468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20" name="Line 25"/>
            <p:cNvSpPr>
              <a:spLocks noChangeShapeType="1"/>
            </p:cNvSpPr>
            <p:nvPr/>
          </p:nvSpPr>
          <p:spPr bwMode="auto">
            <a:xfrm>
              <a:off x="478738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21" name="Line 26"/>
            <p:cNvSpPr>
              <a:spLocks noChangeShapeType="1"/>
            </p:cNvSpPr>
            <p:nvPr/>
          </p:nvSpPr>
          <p:spPr bwMode="auto">
            <a:xfrm>
              <a:off x="5168304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534060" y="324703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Y</a:t>
              </a:r>
            </a:p>
          </p:txBody>
        </p:sp>
        <p:sp>
          <p:nvSpPr>
            <p:cNvPr id="123" name="Rectangle 11"/>
            <p:cNvSpPr>
              <a:spLocks noChangeArrowheads="1"/>
            </p:cNvSpPr>
            <p:nvPr/>
          </p:nvSpPr>
          <p:spPr bwMode="auto">
            <a:xfrm>
              <a:off x="5894628" y="324252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Z</a:t>
              </a: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2699792" y="5399967"/>
            <a:ext cx="3391366" cy="351601"/>
            <a:chOff x="2884180" y="3242527"/>
            <a:chExt cx="3391366" cy="351601"/>
          </a:xfrm>
        </p:grpSpPr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168304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X</a:t>
              </a:r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4787386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4406468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4025549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3646016" y="324425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3265099" y="324425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2884180" y="324425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2" name="Line 21"/>
            <p:cNvSpPr>
              <a:spLocks noChangeShapeType="1"/>
            </p:cNvSpPr>
            <p:nvPr/>
          </p:nvSpPr>
          <p:spPr bwMode="auto">
            <a:xfrm>
              <a:off x="326509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3" name="Line 22"/>
            <p:cNvSpPr>
              <a:spLocks noChangeShapeType="1"/>
            </p:cNvSpPr>
            <p:nvPr/>
          </p:nvSpPr>
          <p:spPr bwMode="auto">
            <a:xfrm>
              <a:off x="364601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4" name="Line 23"/>
            <p:cNvSpPr>
              <a:spLocks noChangeShapeType="1"/>
            </p:cNvSpPr>
            <p:nvPr/>
          </p:nvSpPr>
          <p:spPr bwMode="auto">
            <a:xfrm>
              <a:off x="4025549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5" name="Line 24"/>
            <p:cNvSpPr>
              <a:spLocks noChangeShapeType="1"/>
            </p:cNvSpPr>
            <p:nvPr/>
          </p:nvSpPr>
          <p:spPr bwMode="auto">
            <a:xfrm>
              <a:off x="4406468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6" name="Line 25"/>
            <p:cNvSpPr>
              <a:spLocks noChangeShapeType="1"/>
            </p:cNvSpPr>
            <p:nvPr/>
          </p:nvSpPr>
          <p:spPr bwMode="auto">
            <a:xfrm>
              <a:off x="4787386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7" name="Line 26"/>
            <p:cNvSpPr>
              <a:spLocks noChangeShapeType="1"/>
            </p:cNvSpPr>
            <p:nvPr/>
          </p:nvSpPr>
          <p:spPr bwMode="auto">
            <a:xfrm>
              <a:off x="5168304" y="324425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8" name="Rectangle 11"/>
            <p:cNvSpPr>
              <a:spLocks noChangeArrowheads="1"/>
            </p:cNvSpPr>
            <p:nvPr/>
          </p:nvSpPr>
          <p:spPr bwMode="auto">
            <a:xfrm>
              <a:off x="5534060" y="324703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Y</a:t>
              </a:r>
            </a:p>
          </p:txBody>
        </p:sp>
        <p:sp>
          <p:nvSpPr>
            <p:cNvPr id="139" name="Rectangle 11"/>
            <p:cNvSpPr>
              <a:spLocks noChangeArrowheads="1"/>
            </p:cNvSpPr>
            <p:nvPr/>
          </p:nvSpPr>
          <p:spPr bwMode="auto">
            <a:xfrm>
              <a:off x="5894628" y="324252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Z</a:t>
              </a: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1047515" y="3664846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Proper Suffix </a:t>
            </a:r>
            <a:r>
              <a:rPr lang="en-US" altLang="ko-KR" sz="1400" dirty="0">
                <a:solidFill>
                  <a:srgbClr val="FF0000"/>
                </a:solidFill>
              </a:rPr>
              <a:t>of the Prefix “</a:t>
            </a:r>
            <a:r>
              <a:rPr lang="en-US" altLang="ko-KR" sz="1400" b="1" dirty="0">
                <a:solidFill>
                  <a:srgbClr val="FF0000"/>
                </a:solidFill>
              </a:rPr>
              <a:t>AAABAA</a:t>
            </a:r>
            <a:r>
              <a:rPr lang="en-US" altLang="ko-KR" sz="1400" dirty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429000" y="1976397"/>
            <a:ext cx="5429250" cy="2438263"/>
            <a:chOff x="3429000" y="1976397"/>
            <a:chExt cx="5429250" cy="2438263"/>
          </a:xfrm>
        </p:grpSpPr>
        <p:cxnSp>
          <p:nvCxnSpPr>
            <p:cNvPr id="8" name="직선 화살표 연결선 7"/>
            <p:cNvCxnSpPr/>
            <p:nvPr/>
          </p:nvCxnSpPr>
          <p:spPr>
            <a:xfrm flipH="1">
              <a:off x="4909618" y="3697704"/>
              <a:ext cx="1532300" cy="7169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5246364" y="3408043"/>
              <a:ext cx="3611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i="1" dirty="0">
                  <a:solidFill>
                    <a:srgbClr val="FF0000"/>
                  </a:solidFill>
                </a:rPr>
                <a:t>Maximum Overlap </a:t>
              </a:r>
              <a:r>
                <a:rPr lang="en-US" altLang="ko-KR" sz="1400" dirty="0">
                  <a:solidFill>
                    <a:srgbClr val="FF0000"/>
                  </a:solidFill>
                </a:rPr>
                <a:t>of a Prefix “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AAABAA</a:t>
              </a:r>
              <a:r>
                <a:rPr lang="en-US" altLang="ko-KR" sz="1400" dirty="0">
                  <a:solidFill>
                    <a:srgbClr val="FF0000"/>
                  </a:solidFill>
                </a:rPr>
                <a:t>”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3429000" y="1976397"/>
              <a:ext cx="3071191" cy="1412846"/>
            </a:xfrm>
            <a:custGeom>
              <a:avLst/>
              <a:gdLst>
                <a:gd name="connsiteX0" fmla="*/ 3071191 w 3071191"/>
                <a:gd name="connsiteY0" fmla="*/ 1412846 h 1412846"/>
                <a:gd name="connsiteX1" fmla="*/ 2345635 w 3071191"/>
                <a:gd name="connsiteY1" fmla="*/ 51186 h 1412846"/>
                <a:gd name="connsiteX2" fmla="*/ 0 w 3071191"/>
                <a:gd name="connsiteY2" fmla="*/ 418933 h 141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1191" h="1412846">
                  <a:moveTo>
                    <a:pt x="3071191" y="1412846"/>
                  </a:moveTo>
                  <a:cubicBezTo>
                    <a:pt x="2964345" y="814842"/>
                    <a:pt x="2857500" y="216838"/>
                    <a:pt x="2345635" y="51186"/>
                  </a:cubicBezTo>
                  <a:cubicBezTo>
                    <a:pt x="1833770" y="-114466"/>
                    <a:pt x="916885" y="152233"/>
                    <a:pt x="0" y="41893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517453" y="3791459"/>
            <a:ext cx="2505284" cy="682009"/>
            <a:chOff x="6543923" y="4035949"/>
            <a:chExt cx="2505284" cy="682009"/>
          </a:xfrm>
        </p:grpSpPr>
        <p:sp>
          <p:nvSpPr>
            <p:cNvPr id="17" name="직사각형 16"/>
            <p:cNvSpPr/>
            <p:nvPr/>
          </p:nvSpPr>
          <p:spPr>
            <a:xfrm>
              <a:off x="6543923" y="4035949"/>
              <a:ext cx="2505284" cy="6820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652260" y="4097060"/>
              <a:ext cx="2268122" cy="564778"/>
              <a:chOff x="6652260" y="4097060"/>
              <a:chExt cx="2268122" cy="56477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6652260" y="4097060"/>
                <a:ext cx="1361535" cy="303298"/>
                <a:chOff x="6575141" y="4401265"/>
                <a:chExt cx="2284125" cy="347092"/>
              </a:xfrm>
              <a:solidFill>
                <a:schemeClr val="bg1"/>
              </a:solidFill>
            </p:grpSpPr>
            <p:sp>
              <p:nvSpPr>
                <p:cNvPr id="165" name="Rectangle 12"/>
                <p:cNvSpPr>
                  <a:spLocks noChangeArrowheads="1"/>
                </p:cNvSpPr>
                <p:nvPr/>
              </p:nvSpPr>
              <p:spPr bwMode="auto">
                <a:xfrm>
                  <a:off x="8478347" y="4401265"/>
                  <a:ext cx="380919" cy="3470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400" dirty="0">
                      <a:solidFill>
                        <a:srgbClr val="FF0000"/>
                      </a:solidFill>
                      <a:latin typeface="Lucida Sans Typewriter" panose="020B0509030504030204" pitchFamily="49" charset="0"/>
                    </a:rPr>
                    <a:t>A</a:t>
                  </a:r>
                </a:p>
              </p:txBody>
            </p:sp>
            <p:sp>
              <p:nvSpPr>
                <p:cNvPr id="166" name="Rectangle 13"/>
                <p:cNvSpPr>
                  <a:spLocks noChangeArrowheads="1"/>
                </p:cNvSpPr>
                <p:nvPr/>
              </p:nvSpPr>
              <p:spPr bwMode="auto">
                <a:xfrm>
                  <a:off x="8097429" y="4401265"/>
                  <a:ext cx="380918" cy="3470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400" dirty="0">
                      <a:solidFill>
                        <a:srgbClr val="FF0000"/>
                      </a:solidFill>
                      <a:latin typeface="Lucida Sans Typewriter" panose="020B0509030504030204" pitchFamily="49" charset="0"/>
                    </a:rPr>
                    <a:t>A</a:t>
                  </a:r>
                </a:p>
              </p:txBody>
            </p:sp>
            <p:sp>
              <p:nvSpPr>
                <p:cNvPr id="167" name="Rectangle 14"/>
                <p:cNvSpPr>
                  <a:spLocks noChangeArrowheads="1"/>
                </p:cNvSpPr>
                <p:nvPr/>
              </p:nvSpPr>
              <p:spPr bwMode="auto">
                <a:xfrm>
                  <a:off x="7716510" y="4401265"/>
                  <a:ext cx="380919" cy="3470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400" dirty="0">
                      <a:latin typeface="Lucida Sans Typewriter" panose="020B0509030504030204" pitchFamily="49" charset="0"/>
                    </a:rPr>
                    <a:t>B</a:t>
                  </a:r>
                </a:p>
              </p:txBody>
            </p:sp>
            <p:sp>
              <p:nvSpPr>
                <p:cNvPr id="168" name="Rectangle 15"/>
                <p:cNvSpPr>
                  <a:spLocks noChangeArrowheads="1"/>
                </p:cNvSpPr>
                <p:nvPr/>
              </p:nvSpPr>
              <p:spPr bwMode="auto">
                <a:xfrm>
                  <a:off x="7336977" y="4401265"/>
                  <a:ext cx="379533" cy="3470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400" dirty="0">
                      <a:latin typeface="Lucida Sans Typewriter" panose="020B0509030504030204" pitchFamily="49" charset="0"/>
                    </a:rPr>
                    <a:t>A</a:t>
                  </a:r>
                </a:p>
              </p:txBody>
            </p:sp>
            <p:sp>
              <p:nvSpPr>
                <p:cNvPr id="169" name="Rectangle 16"/>
                <p:cNvSpPr>
                  <a:spLocks noChangeArrowheads="1"/>
                </p:cNvSpPr>
                <p:nvPr/>
              </p:nvSpPr>
              <p:spPr bwMode="auto">
                <a:xfrm>
                  <a:off x="6956060" y="4401265"/>
                  <a:ext cx="380918" cy="3470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400" dirty="0">
                      <a:latin typeface="Lucida Sans Typewriter" panose="020B0509030504030204" pitchFamily="49" charset="0"/>
                    </a:rPr>
                    <a:t>A</a:t>
                  </a:r>
                </a:p>
              </p:txBody>
            </p:sp>
            <p:sp>
              <p:nvSpPr>
                <p:cNvPr id="170" name="Rectangle 17"/>
                <p:cNvSpPr>
                  <a:spLocks noChangeArrowheads="1"/>
                </p:cNvSpPr>
                <p:nvPr/>
              </p:nvSpPr>
              <p:spPr bwMode="auto">
                <a:xfrm>
                  <a:off x="6575141" y="4401265"/>
                  <a:ext cx="380919" cy="3470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400" dirty="0">
                      <a:latin typeface="Lucida Sans Typewriter" panose="020B0509030504030204" pitchFamily="49" charset="0"/>
                    </a:rPr>
                    <a:t>A</a:t>
                  </a:r>
                </a:p>
              </p:txBody>
            </p:sp>
            <p:sp>
              <p:nvSpPr>
                <p:cNvPr id="171" name="Line 21"/>
                <p:cNvSpPr>
                  <a:spLocks noChangeShapeType="1"/>
                </p:cNvSpPr>
                <p:nvPr/>
              </p:nvSpPr>
              <p:spPr bwMode="auto">
                <a:xfrm>
                  <a:off x="6956060" y="4401265"/>
                  <a:ext cx="0" cy="347092"/>
                </a:xfrm>
                <a:prstGeom prst="lin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140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72" name="Line 22"/>
                <p:cNvSpPr>
                  <a:spLocks noChangeShapeType="1"/>
                </p:cNvSpPr>
                <p:nvPr/>
              </p:nvSpPr>
              <p:spPr bwMode="auto">
                <a:xfrm>
                  <a:off x="7336977" y="4401265"/>
                  <a:ext cx="0" cy="347092"/>
                </a:xfrm>
                <a:prstGeom prst="lin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140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73" name="Line 23"/>
                <p:cNvSpPr>
                  <a:spLocks noChangeShapeType="1"/>
                </p:cNvSpPr>
                <p:nvPr/>
              </p:nvSpPr>
              <p:spPr bwMode="auto">
                <a:xfrm>
                  <a:off x="7716510" y="4401265"/>
                  <a:ext cx="0" cy="347092"/>
                </a:xfrm>
                <a:prstGeom prst="lin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140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74" name="Line 24"/>
                <p:cNvSpPr>
                  <a:spLocks noChangeShapeType="1"/>
                </p:cNvSpPr>
                <p:nvPr/>
              </p:nvSpPr>
              <p:spPr bwMode="auto">
                <a:xfrm>
                  <a:off x="8097429" y="4401265"/>
                  <a:ext cx="0" cy="347092"/>
                </a:xfrm>
                <a:prstGeom prst="lin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140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75" name="Line 25"/>
                <p:cNvSpPr>
                  <a:spLocks noChangeShapeType="1"/>
                </p:cNvSpPr>
                <p:nvPr/>
              </p:nvSpPr>
              <p:spPr bwMode="auto">
                <a:xfrm>
                  <a:off x="8478347" y="4401265"/>
                  <a:ext cx="0" cy="347092"/>
                </a:xfrm>
                <a:prstGeom prst="lin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1400">
                    <a:latin typeface="Lucida Sans Typewriter" panose="020B0509030504030204" pitchFamily="49" charset="0"/>
                  </a:endParaRPr>
                </a:p>
              </p:txBody>
            </p:sp>
          </p:grpSp>
          <p:grpSp>
            <p:nvGrpSpPr>
              <p:cNvPr id="179" name="그룹 178"/>
              <p:cNvGrpSpPr/>
              <p:nvPr/>
            </p:nvGrpSpPr>
            <p:grpSpPr>
              <a:xfrm>
                <a:off x="7558847" y="4358540"/>
                <a:ext cx="1361535" cy="303298"/>
                <a:chOff x="6575141" y="4401265"/>
                <a:chExt cx="2284125" cy="347092"/>
              </a:xfrm>
              <a:solidFill>
                <a:schemeClr val="bg1"/>
              </a:solidFill>
            </p:grpSpPr>
            <p:sp>
              <p:nvSpPr>
                <p:cNvPr id="180" name="Rectangle 12"/>
                <p:cNvSpPr>
                  <a:spLocks noChangeArrowheads="1"/>
                </p:cNvSpPr>
                <p:nvPr/>
              </p:nvSpPr>
              <p:spPr bwMode="auto">
                <a:xfrm>
                  <a:off x="8478347" y="4401265"/>
                  <a:ext cx="380919" cy="3470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400" dirty="0">
                      <a:latin typeface="Lucida Sans Typewriter" panose="020B0509030504030204" pitchFamily="49" charset="0"/>
                    </a:rPr>
                    <a:t>A</a:t>
                  </a:r>
                </a:p>
              </p:txBody>
            </p:sp>
            <p:sp>
              <p:nvSpPr>
                <p:cNvPr id="181" name="Rectangle 13"/>
                <p:cNvSpPr>
                  <a:spLocks noChangeArrowheads="1"/>
                </p:cNvSpPr>
                <p:nvPr/>
              </p:nvSpPr>
              <p:spPr bwMode="auto">
                <a:xfrm>
                  <a:off x="8097429" y="4401265"/>
                  <a:ext cx="380918" cy="3470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400" dirty="0">
                      <a:latin typeface="Lucida Sans Typewriter" panose="020B0509030504030204" pitchFamily="49" charset="0"/>
                    </a:rPr>
                    <a:t>A</a:t>
                  </a:r>
                </a:p>
              </p:txBody>
            </p:sp>
            <p:sp>
              <p:nvSpPr>
                <p:cNvPr id="182" name="Rectangle 14"/>
                <p:cNvSpPr>
                  <a:spLocks noChangeArrowheads="1"/>
                </p:cNvSpPr>
                <p:nvPr/>
              </p:nvSpPr>
              <p:spPr bwMode="auto">
                <a:xfrm>
                  <a:off x="7716510" y="4401265"/>
                  <a:ext cx="380919" cy="3470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400" dirty="0">
                      <a:latin typeface="Lucida Sans Typewriter" panose="020B0509030504030204" pitchFamily="49" charset="0"/>
                    </a:rPr>
                    <a:t>B</a:t>
                  </a:r>
                </a:p>
              </p:txBody>
            </p:sp>
            <p:sp>
              <p:nvSpPr>
                <p:cNvPr id="183" name="Rectangle 15"/>
                <p:cNvSpPr>
                  <a:spLocks noChangeArrowheads="1"/>
                </p:cNvSpPr>
                <p:nvPr/>
              </p:nvSpPr>
              <p:spPr bwMode="auto">
                <a:xfrm>
                  <a:off x="7336977" y="4401265"/>
                  <a:ext cx="379533" cy="3470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400" dirty="0">
                      <a:latin typeface="Lucida Sans Typewriter" panose="020B0509030504030204" pitchFamily="49" charset="0"/>
                    </a:rPr>
                    <a:t>A</a:t>
                  </a:r>
                </a:p>
              </p:txBody>
            </p:sp>
            <p:sp>
              <p:nvSpPr>
                <p:cNvPr id="184" name="Rectangle 16"/>
                <p:cNvSpPr>
                  <a:spLocks noChangeArrowheads="1"/>
                </p:cNvSpPr>
                <p:nvPr/>
              </p:nvSpPr>
              <p:spPr bwMode="auto">
                <a:xfrm>
                  <a:off x="6956060" y="4401265"/>
                  <a:ext cx="380918" cy="3470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400" dirty="0">
                      <a:solidFill>
                        <a:srgbClr val="FF0000"/>
                      </a:solidFill>
                      <a:latin typeface="Lucida Sans Typewriter" panose="020B0509030504030204" pitchFamily="49" charset="0"/>
                    </a:rPr>
                    <a:t>A</a:t>
                  </a:r>
                </a:p>
              </p:txBody>
            </p:sp>
            <p:sp>
              <p:nvSpPr>
                <p:cNvPr id="185" name="Rectangle 17"/>
                <p:cNvSpPr>
                  <a:spLocks noChangeArrowheads="1"/>
                </p:cNvSpPr>
                <p:nvPr/>
              </p:nvSpPr>
              <p:spPr bwMode="auto">
                <a:xfrm>
                  <a:off x="6575141" y="4401265"/>
                  <a:ext cx="380919" cy="3470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400" dirty="0">
                      <a:solidFill>
                        <a:srgbClr val="FF0000"/>
                      </a:solidFill>
                      <a:latin typeface="Lucida Sans Typewriter" panose="020B0509030504030204" pitchFamily="49" charset="0"/>
                    </a:rPr>
                    <a:t>A</a:t>
                  </a:r>
                </a:p>
              </p:txBody>
            </p:sp>
            <p:sp>
              <p:nvSpPr>
                <p:cNvPr id="186" name="Line 21"/>
                <p:cNvSpPr>
                  <a:spLocks noChangeShapeType="1"/>
                </p:cNvSpPr>
                <p:nvPr/>
              </p:nvSpPr>
              <p:spPr bwMode="auto">
                <a:xfrm>
                  <a:off x="6956060" y="4401265"/>
                  <a:ext cx="0" cy="347092"/>
                </a:xfrm>
                <a:prstGeom prst="lin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140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87" name="Line 22"/>
                <p:cNvSpPr>
                  <a:spLocks noChangeShapeType="1"/>
                </p:cNvSpPr>
                <p:nvPr/>
              </p:nvSpPr>
              <p:spPr bwMode="auto">
                <a:xfrm>
                  <a:off x="7336977" y="4401265"/>
                  <a:ext cx="0" cy="347092"/>
                </a:xfrm>
                <a:prstGeom prst="lin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140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88" name="Line 23"/>
                <p:cNvSpPr>
                  <a:spLocks noChangeShapeType="1"/>
                </p:cNvSpPr>
                <p:nvPr/>
              </p:nvSpPr>
              <p:spPr bwMode="auto">
                <a:xfrm>
                  <a:off x="7716510" y="4401265"/>
                  <a:ext cx="0" cy="347092"/>
                </a:xfrm>
                <a:prstGeom prst="lin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140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89" name="Line 24"/>
                <p:cNvSpPr>
                  <a:spLocks noChangeShapeType="1"/>
                </p:cNvSpPr>
                <p:nvPr/>
              </p:nvSpPr>
              <p:spPr bwMode="auto">
                <a:xfrm>
                  <a:off x="8097429" y="4401265"/>
                  <a:ext cx="0" cy="347092"/>
                </a:xfrm>
                <a:prstGeom prst="lin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140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90" name="Line 25"/>
                <p:cNvSpPr>
                  <a:spLocks noChangeShapeType="1"/>
                </p:cNvSpPr>
                <p:nvPr/>
              </p:nvSpPr>
              <p:spPr bwMode="auto">
                <a:xfrm>
                  <a:off x="8478347" y="4401265"/>
                  <a:ext cx="0" cy="347092"/>
                </a:xfrm>
                <a:prstGeom prst="lin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1400">
                    <a:latin typeface="Lucida Sans Typewriter" panose="020B0509030504030204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32962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Overlap of a Prefix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longest proper suffix that is equal to prefix of the prefix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ko-KR" altLang="en-US">
              <a:cs typeface="맑은 고딕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43608" y="3140968"/>
            <a:ext cx="5660540" cy="434572"/>
            <a:chOff x="1907703" y="3642499"/>
            <a:chExt cx="5660540" cy="43457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" name="직사각형 2"/>
            <p:cNvSpPr/>
            <p:nvPr/>
          </p:nvSpPr>
          <p:spPr>
            <a:xfrm>
              <a:off x="1907703" y="3642500"/>
              <a:ext cx="2852227" cy="4345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Prefix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59931" y="3642499"/>
              <a:ext cx="2808312" cy="4345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Overlap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1043608" y="3575540"/>
            <a:ext cx="2852227" cy="434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AAAAA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895836" y="3575539"/>
            <a:ext cx="2808312" cy="434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AAAA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76256" y="3481263"/>
            <a:ext cx="1326927" cy="310008"/>
            <a:chOff x="6876256" y="3481263"/>
            <a:chExt cx="1326927" cy="310008"/>
          </a:xfrm>
        </p:grpSpPr>
        <p:sp>
          <p:nvSpPr>
            <p:cNvPr id="145" name="Line 91"/>
            <p:cNvSpPr>
              <a:spLocks noChangeShapeType="1"/>
            </p:cNvSpPr>
            <p:nvPr/>
          </p:nvSpPr>
          <p:spPr bwMode="auto">
            <a:xfrm flipV="1">
              <a:off x="6876256" y="3791271"/>
              <a:ext cx="93610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192970" y="3481263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not </a:t>
              </a:r>
              <a:r>
                <a:rPr lang="en-US" altLang="ko-KR" sz="1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AAAAA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043608" y="4010111"/>
            <a:ext cx="2852227" cy="434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AABA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895836" y="4010110"/>
            <a:ext cx="2808312" cy="434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043608" y="4444681"/>
            <a:ext cx="2852227" cy="434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AAAB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895836" y="4444680"/>
            <a:ext cx="2808312" cy="434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i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3296" y="4343128"/>
            <a:ext cx="1495242" cy="310008"/>
            <a:chOff x="6873296" y="4343128"/>
            <a:chExt cx="1495242" cy="310008"/>
          </a:xfrm>
        </p:grpSpPr>
        <p:sp>
          <p:nvSpPr>
            <p:cNvPr id="153" name="Line 91"/>
            <p:cNvSpPr>
              <a:spLocks noChangeShapeType="1"/>
            </p:cNvSpPr>
            <p:nvPr/>
          </p:nvSpPr>
          <p:spPr bwMode="auto">
            <a:xfrm flipV="1">
              <a:off x="6873296" y="4653136"/>
              <a:ext cx="93610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190010" y="434312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NULL String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6" name="직사각형 155"/>
          <p:cNvSpPr/>
          <p:nvPr/>
        </p:nvSpPr>
        <p:spPr>
          <a:xfrm>
            <a:off x="1043608" y="4879251"/>
            <a:ext cx="2852227" cy="434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ABABABAB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895836" y="4879250"/>
            <a:ext cx="2808312" cy="434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ABABAB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0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4" grpId="0" animBg="1"/>
      <p:bldP spid="148" grpId="0" animBg="1"/>
      <p:bldP spid="149" grpId="0" animBg="1"/>
      <p:bldP spid="151" grpId="0" animBg="1"/>
      <p:bldP spid="152" grpId="0" animBg="1"/>
      <p:bldP spid="156" grpId="0" animBg="1"/>
      <p:bldP spid="1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46"/>
          <p:cNvSpPr/>
          <p:nvPr/>
        </p:nvSpPr>
        <p:spPr>
          <a:xfrm>
            <a:off x="2799309" y="3205821"/>
            <a:ext cx="3056392" cy="8863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of prefix information when there is a mismatch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at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pattern[j]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ko-KR" altLang="en-US">
              <a:cs typeface="맑은 고딕"/>
            </a:endParaRPr>
          </a:p>
        </p:txBody>
      </p:sp>
      <p:sp>
        <p:nvSpPr>
          <p:cNvPr id="22" name="Line 91"/>
          <p:cNvSpPr>
            <a:spLocks noChangeShapeType="1"/>
          </p:cNvSpPr>
          <p:nvPr/>
        </p:nvSpPr>
        <p:spPr bwMode="auto">
          <a:xfrm flipH="1" flipV="1">
            <a:off x="936306" y="3488176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2980" y="3180399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Line 91"/>
          <p:cNvSpPr>
            <a:spLocks noChangeShapeType="1"/>
          </p:cNvSpPr>
          <p:nvPr/>
        </p:nvSpPr>
        <p:spPr bwMode="auto">
          <a:xfrm flipH="1" flipV="1">
            <a:off x="949836" y="3831629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6313" y="3523852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5724972" y="2487613"/>
            <a:ext cx="632801" cy="2328228"/>
            <a:chOff x="3919419" y="2057270"/>
            <a:chExt cx="632801" cy="2328228"/>
          </a:xfrm>
        </p:grpSpPr>
        <p:sp>
          <p:nvSpPr>
            <p:cNvPr id="104" name="직사각형 103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화살표 연결선 104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9" name="자유형 108"/>
          <p:cNvSpPr/>
          <p:nvPr/>
        </p:nvSpPr>
        <p:spPr>
          <a:xfrm>
            <a:off x="6203322" y="2329535"/>
            <a:ext cx="967408" cy="914400"/>
          </a:xfrm>
          <a:custGeom>
            <a:avLst/>
            <a:gdLst>
              <a:gd name="connsiteX0" fmla="*/ 967408 w 967408"/>
              <a:gd name="connsiteY0" fmla="*/ 0 h 914400"/>
              <a:gd name="connsiteX1" fmla="*/ 132521 w 967408"/>
              <a:gd name="connsiteY1" fmla="*/ 467139 h 914400"/>
              <a:gd name="connsiteX2" fmla="*/ 13251 w 967408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408" h="914400">
                <a:moveTo>
                  <a:pt x="967408" y="0"/>
                </a:moveTo>
                <a:cubicBezTo>
                  <a:pt x="629477" y="157369"/>
                  <a:pt x="291547" y="314739"/>
                  <a:pt x="132521" y="467139"/>
                </a:cubicBezTo>
                <a:cubicBezTo>
                  <a:pt x="-26505" y="619539"/>
                  <a:pt x="-6627" y="766969"/>
                  <a:pt x="13251" y="91440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033371" y="2043785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First mismatch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51720" y="3296220"/>
            <a:ext cx="6068853" cy="347092"/>
            <a:chOff x="2699792" y="3199166"/>
            <a:chExt cx="6068853" cy="347092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X</a:t>
              </a:r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7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18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19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20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21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22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23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801738" y="3677741"/>
            <a:ext cx="4188712" cy="347092"/>
            <a:chOff x="2801738" y="3677741"/>
            <a:chExt cx="4188712" cy="347092"/>
          </a:xfrm>
        </p:grpSpPr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085862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4704944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4324026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3943107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3563574" y="367774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3182657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2801738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3182657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3563574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4324026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4704944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>
              <a:off x="5085862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5" name="Rectangle 11"/>
            <p:cNvSpPr>
              <a:spLocks noChangeArrowheads="1"/>
            </p:cNvSpPr>
            <p:nvPr/>
          </p:nvSpPr>
          <p:spPr bwMode="auto">
            <a:xfrm>
              <a:off x="5466779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37" name="Rectangle 11"/>
            <p:cNvSpPr>
              <a:spLocks noChangeArrowheads="1"/>
            </p:cNvSpPr>
            <p:nvPr/>
          </p:nvSpPr>
          <p:spPr bwMode="auto">
            <a:xfrm>
              <a:off x="6228615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38" name="Rectangle 12"/>
            <p:cNvSpPr>
              <a:spLocks noChangeArrowheads="1"/>
            </p:cNvSpPr>
            <p:nvPr/>
          </p:nvSpPr>
          <p:spPr bwMode="auto">
            <a:xfrm>
              <a:off x="5847697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9" name="Line 25"/>
            <p:cNvSpPr>
              <a:spLocks noChangeShapeType="1"/>
            </p:cNvSpPr>
            <p:nvPr/>
          </p:nvSpPr>
          <p:spPr bwMode="auto">
            <a:xfrm>
              <a:off x="5847697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40" name="Line 26"/>
            <p:cNvSpPr>
              <a:spLocks noChangeShapeType="1"/>
            </p:cNvSpPr>
            <p:nvPr/>
          </p:nvSpPr>
          <p:spPr bwMode="auto">
            <a:xfrm>
              <a:off x="6228615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42" name="Rectangle 11"/>
            <p:cNvSpPr>
              <a:spLocks noChangeArrowheads="1"/>
            </p:cNvSpPr>
            <p:nvPr/>
          </p:nvSpPr>
          <p:spPr bwMode="auto">
            <a:xfrm>
              <a:off x="6609532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4006652" y="2845568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match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92197" y="4092176"/>
            <a:ext cx="0" cy="99300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5667673" y="4092176"/>
            <a:ext cx="0" cy="54364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003322" y="4288381"/>
            <a:ext cx="26354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186433" y="4238217"/>
            <a:ext cx="24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Prefix of a pattern: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pattern[0]~pattern[j-1]</a:t>
            </a:r>
            <a:endParaRPr lang="ko-KR" alt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3764467" y="4092176"/>
            <a:ext cx="0" cy="99300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2992197" y="4815841"/>
            <a:ext cx="7722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098955" y="4870246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Maximum overlap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of length </a:t>
            </a:r>
            <a:r>
              <a:rPr lang="en-US" altLang="ko-KR" sz="1400" i="1" dirty="0">
                <a:solidFill>
                  <a:srgbClr val="FF0000"/>
                </a:solidFill>
              </a:rPr>
              <a:t>k</a:t>
            </a:r>
            <a:r>
              <a:rPr lang="en-US" altLang="ko-KR" sz="1400" dirty="0">
                <a:solidFill>
                  <a:srgbClr val="FF0000"/>
                </a:solidFill>
              </a:rPr>
              <a:t> (=3)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182425" y="5449631"/>
            <a:ext cx="2875086" cy="362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8955" y="5718939"/>
            <a:ext cx="578914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if the mismatched 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 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pattern[j]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 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pattern[0]~pattern[j-1]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85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slide the pattern so that the </a:t>
            </a:r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suffix and prefix aligns without missing out on a match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ko-KR" altLang="en-US">
              <a:cs typeface="맑은 고딕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628401" y="3004606"/>
            <a:ext cx="3056392" cy="8863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Line 91"/>
          <p:cNvSpPr>
            <a:spLocks noChangeShapeType="1"/>
          </p:cNvSpPr>
          <p:nvPr/>
        </p:nvSpPr>
        <p:spPr bwMode="auto">
          <a:xfrm flipH="1" flipV="1">
            <a:off x="765398" y="328696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2072" y="2979184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Line 91"/>
          <p:cNvSpPr>
            <a:spLocks noChangeShapeType="1"/>
          </p:cNvSpPr>
          <p:nvPr/>
        </p:nvSpPr>
        <p:spPr bwMode="auto">
          <a:xfrm flipH="1" flipV="1">
            <a:off x="778928" y="363041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35405" y="332263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5554064" y="2286398"/>
            <a:ext cx="632801" cy="2328228"/>
            <a:chOff x="3919419" y="2057270"/>
            <a:chExt cx="632801" cy="2328228"/>
          </a:xfrm>
        </p:grpSpPr>
        <p:sp>
          <p:nvSpPr>
            <p:cNvPr id="104" name="직사각형 103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화살표 연결선 104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880812" y="3095005"/>
            <a:ext cx="6068853" cy="347092"/>
            <a:chOff x="2699792" y="3199166"/>
            <a:chExt cx="6068853" cy="347092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X</a:t>
              </a:r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7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18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19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20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21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22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23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642648" y="3468456"/>
            <a:ext cx="4164956" cy="347092"/>
            <a:chOff x="2801738" y="3677741"/>
            <a:chExt cx="4164956" cy="347092"/>
          </a:xfrm>
        </p:grpSpPr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085862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4704944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4324026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3943107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3563574" y="367774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3182657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2801738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3182657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3563574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4324026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4704944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>
              <a:off x="5085862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5" name="Rectangle 11"/>
            <p:cNvSpPr>
              <a:spLocks noChangeArrowheads="1"/>
            </p:cNvSpPr>
            <p:nvPr/>
          </p:nvSpPr>
          <p:spPr bwMode="auto">
            <a:xfrm>
              <a:off x="5466779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37" name="Rectangle 11"/>
            <p:cNvSpPr>
              <a:spLocks noChangeArrowheads="1"/>
            </p:cNvSpPr>
            <p:nvPr/>
          </p:nvSpPr>
          <p:spPr bwMode="auto">
            <a:xfrm>
              <a:off x="6228615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38" name="Rectangle 12"/>
            <p:cNvSpPr>
              <a:spLocks noChangeArrowheads="1"/>
            </p:cNvSpPr>
            <p:nvPr/>
          </p:nvSpPr>
          <p:spPr bwMode="auto">
            <a:xfrm>
              <a:off x="5847697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9" name="Line 25"/>
            <p:cNvSpPr>
              <a:spLocks noChangeShapeType="1"/>
            </p:cNvSpPr>
            <p:nvPr/>
          </p:nvSpPr>
          <p:spPr bwMode="auto">
            <a:xfrm>
              <a:off x="5847697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40" name="Line 26"/>
            <p:cNvSpPr>
              <a:spLocks noChangeShapeType="1"/>
            </p:cNvSpPr>
            <p:nvPr/>
          </p:nvSpPr>
          <p:spPr bwMode="auto">
            <a:xfrm>
              <a:off x="6228615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42" name="Rectangle 11"/>
            <p:cNvSpPr>
              <a:spLocks noChangeArrowheads="1"/>
            </p:cNvSpPr>
            <p:nvPr/>
          </p:nvSpPr>
          <p:spPr bwMode="auto">
            <a:xfrm>
              <a:off x="6585776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33108" y="2800041"/>
            <a:ext cx="5879084" cy="2429159"/>
            <a:chOff x="2833108" y="2800041"/>
            <a:chExt cx="5879084" cy="2429159"/>
          </a:xfrm>
        </p:grpSpPr>
        <p:sp>
          <p:nvSpPr>
            <p:cNvPr id="4" name="직사각형 3"/>
            <p:cNvSpPr/>
            <p:nvPr/>
          </p:nvSpPr>
          <p:spPr>
            <a:xfrm>
              <a:off x="4523480" y="2800041"/>
              <a:ext cx="1161313" cy="2429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33108" y="3815548"/>
              <a:ext cx="5879084" cy="1322249"/>
              <a:chOff x="2833108" y="3815548"/>
              <a:chExt cx="5879084" cy="1322249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4523480" y="4790705"/>
                <a:ext cx="4188712" cy="347092"/>
                <a:chOff x="2801738" y="3677741"/>
                <a:chExt cx="4188712" cy="347092"/>
              </a:xfrm>
            </p:grpSpPr>
            <p:sp>
              <p:nvSpPr>
                <p:cNvPr id="133" name="Rectangle 11"/>
                <p:cNvSpPr>
                  <a:spLocks noChangeArrowheads="1"/>
                </p:cNvSpPr>
                <p:nvPr/>
              </p:nvSpPr>
              <p:spPr bwMode="auto">
                <a:xfrm>
                  <a:off x="5085862" y="3677741"/>
                  <a:ext cx="380918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?</a:t>
                  </a:r>
                </a:p>
              </p:txBody>
            </p:sp>
            <p:sp>
              <p:nvSpPr>
                <p:cNvPr id="134" name="Rectangle 12"/>
                <p:cNvSpPr>
                  <a:spLocks noChangeArrowheads="1"/>
                </p:cNvSpPr>
                <p:nvPr/>
              </p:nvSpPr>
              <p:spPr bwMode="auto">
                <a:xfrm>
                  <a:off x="4704944" y="3677741"/>
                  <a:ext cx="380919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?</a:t>
                  </a:r>
                </a:p>
              </p:txBody>
            </p:sp>
            <p:sp>
              <p:nvSpPr>
                <p:cNvPr id="136" name="Rectangle 13"/>
                <p:cNvSpPr>
                  <a:spLocks noChangeArrowheads="1"/>
                </p:cNvSpPr>
                <p:nvPr/>
              </p:nvSpPr>
              <p:spPr bwMode="auto">
                <a:xfrm>
                  <a:off x="4324026" y="3677741"/>
                  <a:ext cx="380918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?</a:t>
                  </a:r>
                </a:p>
              </p:txBody>
            </p:sp>
            <p:sp>
              <p:nvSpPr>
                <p:cNvPr id="141" name="Rectangle 14"/>
                <p:cNvSpPr>
                  <a:spLocks noChangeArrowheads="1"/>
                </p:cNvSpPr>
                <p:nvPr/>
              </p:nvSpPr>
              <p:spPr bwMode="auto">
                <a:xfrm>
                  <a:off x="3943107" y="3677741"/>
                  <a:ext cx="380919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?</a:t>
                  </a:r>
                </a:p>
              </p:txBody>
            </p:sp>
            <p:sp>
              <p:nvSpPr>
                <p:cNvPr id="143" name="Rectangle 15"/>
                <p:cNvSpPr>
                  <a:spLocks noChangeArrowheads="1"/>
                </p:cNvSpPr>
                <p:nvPr/>
              </p:nvSpPr>
              <p:spPr bwMode="auto">
                <a:xfrm>
                  <a:off x="3563574" y="3677741"/>
                  <a:ext cx="379533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solidFill>
                        <a:srgbClr val="FF0000"/>
                      </a:solidFill>
                      <a:latin typeface="Lucida Sans Typewriter" panose="020B0509030504030204" pitchFamily="49" charset="0"/>
                    </a:rPr>
                    <a:t>C</a:t>
                  </a:r>
                </a:p>
              </p:txBody>
            </p:sp>
            <p:sp>
              <p:nvSpPr>
                <p:cNvPr id="144" name="Rectangle 16"/>
                <p:cNvSpPr>
                  <a:spLocks noChangeArrowheads="1"/>
                </p:cNvSpPr>
                <p:nvPr/>
              </p:nvSpPr>
              <p:spPr bwMode="auto">
                <a:xfrm>
                  <a:off x="3182657" y="3677741"/>
                  <a:ext cx="380918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solidFill>
                        <a:srgbClr val="FF0000"/>
                      </a:solidFill>
                      <a:latin typeface="Lucida Sans Typewriter" panose="020B0509030504030204" pitchFamily="49" charset="0"/>
                    </a:rPr>
                    <a:t>B</a:t>
                  </a:r>
                </a:p>
              </p:txBody>
            </p:sp>
            <p:sp>
              <p:nvSpPr>
                <p:cNvPr id="1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801738" y="3677741"/>
                  <a:ext cx="380919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solidFill>
                        <a:srgbClr val="FF0000"/>
                      </a:solidFill>
                      <a:latin typeface="Lucida Sans Typewriter" panose="020B0509030504030204" pitchFamily="49" charset="0"/>
                    </a:rPr>
                    <a:t>A</a:t>
                  </a:r>
                </a:p>
              </p:txBody>
            </p:sp>
            <p:sp>
              <p:nvSpPr>
                <p:cNvPr id="146" name="Line 21"/>
                <p:cNvSpPr>
                  <a:spLocks noChangeShapeType="1"/>
                </p:cNvSpPr>
                <p:nvPr/>
              </p:nvSpPr>
              <p:spPr bwMode="auto">
                <a:xfrm>
                  <a:off x="3182657" y="3677741"/>
                  <a:ext cx="0" cy="347092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48" name="Line 22"/>
                <p:cNvSpPr>
                  <a:spLocks noChangeShapeType="1"/>
                </p:cNvSpPr>
                <p:nvPr/>
              </p:nvSpPr>
              <p:spPr bwMode="auto">
                <a:xfrm>
                  <a:off x="3563574" y="3677741"/>
                  <a:ext cx="0" cy="347092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49" name="Line 24"/>
                <p:cNvSpPr>
                  <a:spLocks noChangeShapeType="1"/>
                </p:cNvSpPr>
                <p:nvPr/>
              </p:nvSpPr>
              <p:spPr bwMode="auto">
                <a:xfrm>
                  <a:off x="4324026" y="3677741"/>
                  <a:ext cx="0" cy="347092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51" name="Line 25"/>
                <p:cNvSpPr>
                  <a:spLocks noChangeShapeType="1"/>
                </p:cNvSpPr>
                <p:nvPr/>
              </p:nvSpPr>
              <p:spPr bwMode="auto">
                <a:xfrm>
                  <a:off x="4704944" y="3677741"/>
                  <a:ext cx="0" cy="347092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52" name="Line 26"/>
                <p:cNvSpPr>
                  <a:spLocks noChangeShapeType="1"/>
                </p:cNvSpPr>
                <p:nvPr/>
              </p:nvSpPr>
              <p:spPr bwMode="auto">
                <a:xfrm>
                  <a:off x="5085862" y="3677741"/>
                  <a:ext cx="0" cy="347092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53" name="Rectangle 11"/>
                <p:cNvSpPr>
                  <a:spLocks noChangeArrowheads="1"/>
                </p:cNvSpPr>
                <p:nvPr/>
              </p:nvSpPr>
              <p:spPr bwMode="auto">
                <a:xfrm>
                  <a:off x="5466779" y="3677741"/>
                  <a:ext cx="380918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?</a:t>
                  </a:r>
                </a:p>
              </p:txBody>
            </p:sp>
            <p:sp>
              <p:nvSpPr>
                <p:cNvPr id="154" name="Rectangle 11"/>
                <p:cNvSpPr>
                  <a:spLocks noChangeArrowheads="1"/>
                </p:cNvSpPr>
                <p:nvPr/>
              </p:nvSpPr>
              <p:spPr bwMode="auto">
                <a:xfrm>
                  <a:off x="6228615" y="3677741"/>
                  <a:ext cx="380918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?</a:t>
                  </a:r>
                </a:p>
              </p:txBody>
            </p:sp>
            <p:sp>
              <p:nvSpPr>
                <p:cNvPr id="156" name="Rectangle 12"/>
                <p:cNvSpPr>
                  <a:spLocks noChangeArrowheads="1"/>
                </p:cNvSpPr>
                <p:nvPr/>
              </p:nvSpPr>
              <p:spPr bwMode="auto">
                <a:xfrm>
                  <a:off x="5847697" y="3677741"/>
                  <a:ext cx="380919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C</a:t>
                  </a:r>
                </a:p>
              </p:txBody>
            </p:sp>
            <p:sp>
              <p:nvSpPr>
                <p:cNvPr id="157" name="Line 25"/>
                <p:cNvSpPr>
                  <a:spLocks noChangeShapeType="1"/>
                </p:cNvSpPr>
                <p:nvPr/>
              </p:nvSpPr>
              <p:spPr bwMode="auto">
                <a:xfrm>
                  <a:off x="5847697" y="3677741"/>
                  <a:ext cx="0" cy="347092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62" name="Line 26"/>
                <p:cNvSpPr>
                  <a:spLocks noChangeShapeType="1"/>
                </p:cNvSpPr>
                <p:nvPr/>
              </p:nvSpPr>
              <p:spPr bwMode="auto">
                <a:xfrm>
                  <a:off x="6228615" y="3677741"/>
                  <a:ext cx="0" cy="347092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6609532" y="3677741"/>
                  <a:ext cx="380918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?</a:t>
                  </a:r>
                </a:p>
              </p:txBody>
            </p:sp>
          </p:grpSp>
          <p:cxnSp>
            <p:nvCxnSpPr>
              <p:cNvPr id="7" name="직선 화살표 연결선 6"/>
              <p:cNvCxnSpPr>
                <a:stCxn id="31" idx="2"/>
              </p:cNvCxnSpPr>
              <p:nvPr/>
            </p:nvCxnSpPr>
            <p:spPr>
              <a:xfrm>
                <a:off x="2833108" y="3815548"/>
                <a:ext cx="1724564" cy="1189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3104323" y="4238053"/>
                <a:ext cx="5757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slide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4248926" y="2251837"/>
            <a:ext cx="1004147" cy="687350"/>
            <a:chOff x="4248926" y="2251837"/>
            <a:chExt cx="1004147" cy="687350"/>
          </a:xfrm>
        </p:grpSpPr>
        <p:cxnSp>
          <p:nvCxnSpPr>
            <p:cNvPr id="173" name="직선 화살표 연결선 172"/>
            <p:cNvCxnSpPr/>
            <p:nvPr/>
          </p:nvCxnSpPr>
          <p:spPr>
            <a:xfrm flipH="1">
              <a:off x="4745133" y="2557691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직사각형 173"/>
            <p:cNvSpPr/>
            <p:nvPr/>
          </p:nvSpPr>
          <p:spPr>
            <a:xfrm>
              <a:off x="4248926" y="2251837"/>
              <a:ext cx="1004147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i0=</a:t>
              </a:r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-j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693503" y="5162296"/>
            <a:ext cx="2991795" cy="988928"/>
            <a:chOff x="5720398" y="5162296"/>
            <a:chExt cx="2991795" cy="988928"/>
          </a:xfrm>
        </p:grpSpPr>
        <p:cxnSp>
          <p:nvCxnSpPr>
            <p:cNvPr id="177" name="직선 화살표 연결선 176"/>
            <p:cNvCxnSpPr/>
            <p:nvPr/>
          </p:nvCxnSpPr>
          <p:spPr>
            <a:xfrm flipH="1" flipV="1">
              <a:off x="5869880" y="5162296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직사각형 177"/>
            <p:cNvSpPr/>
            <p:nvPr/>
          </p:nvSpPr>
          <p:spPr>
            <a:xfrm>
              <a:off x="5720398" y="5547396"/>
              <a:ext cx="147001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 = k (=3)</a:t>
              </a: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208527" y="5791184"/>
              <a:ext cx="250366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 of maximum overlap </a:t>
              </a:r>
              <a:r>
                <a:rPr lang="en-US" altLang="ko-KR" sz="1400" i="1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ABC</a:t>
              </a:r>
              <a:endParaRPr lang="ko-KR" altLang="en-US" sz="1400" i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94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21024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sliding algorithm:</a:t>
            </a:r>
          </a:p>
          <a:p>
            <a:pPr lvl="1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Psuedo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ko-KR" altLang="en-US"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2204864"/>
            <a:ext cx="540060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// mismatch found at text[</a:t>
            </a:r>
            <a:r>
              <a:rPr kumimoji="0" lang="en-US" altLang="ko-KR" sz="14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], pattern[j]</a:t>
            </a:r>
          </a:p>
          <a:p>
            <a:pPr lvl="0" eaLnBrk="0" latinLnBrk="0" hangingPunct="0"/>
            <a:endParaRPr kumimoji="0" lang="en-US" altLang="ko-KR" sz="1400" b="1" dirty="0">
              <a:solidFill>
                <a:srgbClr val="FF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ko-KR" altLang="ko-KR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prefix</a:t>
            </a:r>
            <a:r>
              <a:rPr kumimoji="0" lang="ko-KR" altLang="ko-KR" sz="1400" b="1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ko-KR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kumimoji="0"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pattern[0] ~ pattern[j-1];</a:t>
            </a:r>
          </a:p>
          <a:p>
            <a:pPr lvl="0" eaLnBrk="0" latinLnBrk="0" hangingPunct="0"/>
            <a:endParaRPr kumimoji="0" lang="en-US" altLang="ko-KR" sz="1400" b="1" dirty="0">
              <a:solidFill>
                <a:srgbClr val="0000F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ko-KR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k </a:t>
            </a:r>
            <a:r>
              <a:rPr kumimoji="0" lang="ko-KR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kumimoji="0"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Length of m</a:t>
            </a:r>
            <a:r>
              <a:rPr kumimoji="0" lang="ko-KR" altLang="ko-KR" sz="14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ax</a:t>
            </a:r>
            <a:r>
              <a:rPr kumimoji="0" lang="en-US" altLang="ko-KR" sz="14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imum</a:t>
            </a:r>
            <a:r>
              <a:rPr kumimoji="0"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 overlap of 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prefix</a:t>
            </a:r>
            <a:r>
              <a:rPr kumimoji="0" lang="ko-KR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r>
              <a:rPr kumimoji="0" lang="ko-KR" altLang="ko-KR" sz="1400" b="1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endParaRPr kumimoji="0" lang="en-US" altLang="ko-KR" sz="1400" b="1" dirty="0">
              <a:solidFill>
                <a:srgbClr val="0000F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endParaRPr kumimoji="0" lang="en-US" altLang="ko-KR" sz="1400" b="1" dirty="0">
              <a:solidFill>
                <a:srgbClr val="0000F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ko-KR" altLang="ko-KR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j</a:t>
            </a:r>
            <a:r>
              <a:rPr kumimoji="0" lang="ko-KR" altLang="ko-KR" sz="1400" b="1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ko-KR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kumimoji="0" lang="ko-KR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k</a:t>
            </a:r>
            <a:r>
              <a:rPr kumimoji="0" lang="ko-KR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kumimoji="0" lang="en-US" altLang="ko-KR" sz="14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0" latinLnBrk="0" hangingPunct="0"/>
            <a:r>
              <a:rPr kumimoji="0" lang="ko-KR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ko-KR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</a:t>
            </a:r>
            <a:r>
              <a:rPr kumimoji="0" lang="ko-KR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unchanged</a:t>
            </a:r>
            <a:r>
              <a:rPr kumimoji="0" lang="ko-KR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!</a:t>
            </a:r>
            <a:r>
              <a:rPr kumimoji="0" lang="ko-K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latinLnBrk="0" hangingPunct="0"/>
            <a:endParaRPr kumimoji="0" lang="en-US" altLang="ko-KR" sz="1400" b="1" dirty="0">
              <a:solidFill>
                <a:srgbClr val="0000F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0" latinLnBrk="0" hangingPunct="0"/>
            <a:r>
              <a:rPr kumimoji="0"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// Matched position i0 in text starts from </a:t>
            </a:r>
            <a:r>
              <a:rPr kumimoji="0" lang="ko-KR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kumimoji="0" lang="ko-KR" altLang="ko-KR" sz="14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ko-KR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 - </a:t>
            </a:r>
            <a:r>
              <a:rPr kumimoji="0" lang="ko-KR" altLang="ko-KR" sz="14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j</a:t>
            </a:r>
            <a:r>
              <a:rPr kumimoji="0" lang="ko-KR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); </a:t>
            </a:r>
            <a:endParaRPr kumimoji="0" lang="en-US" altLang="ko-KR" sz="1400" b="1" dirty="0">
              <a:solidFill>
                <a:srgbClr val="0000F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i0 =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– j;</a:t>
            </a:r>
          </a:p>
        </p:txBody>
      </p:sp>
    </p:spTree>
    <p:extLst>
      <p:ext uri="{BB962C8B-B14F-4D97-AF65-F5344CB8AC3E}">
        <p14:creationId xmlns:p14="http://schemas.microsoft.com/office/powerpoint/2010/main" val="406924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sliding algorithm: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ko-KR" altLang="en-US"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46302" y="2684842"/>
            <a:ext cx="2669075" cy="8863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ine 91"/>
          <p:cNvSpPr>
            <a:spLocks noChangeShapeType="1"/>
          </p:cNvSpPr>
          <p:nvPr/>
        </p:nvSpPr>
        <p:spPr bwMode="auto">
          <a:xfrm flipH="1" flipV="1">
            <a:off x="936306" y="29728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980" y="2665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949836" y="3316337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6313" y="300856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2780928"/>
            <a:ext cx="6068853" cy="347092"/>
            <a:chOff x="2699792" y="3199166"/>
            <a:chExt cx="6068853" cy="34709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D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050338" y="3148601"/>
            <a:ext cx="3426878" cy="347092"/>
            <a:chOff x="2801738" y="3677741"/>
            <a:chExt cx="3426878" cy="347092"/>
          </a:xfrm>
        </p:grpSpPr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5085862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4704944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4324026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943107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D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3563574" y="367774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3182657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801738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3182657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3563574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4324026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4704944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>
              <a:off x="5085862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5466779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5847697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5847697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6228615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578594" y="1975522"/>
            <a:ext cx="632801" cy="2328228"/>
            <a:chOff x="3919419" y="2057270"/>
            <a:chExt cx="632801" cy="2328228"/>
          </a:xfrm>
        </p:grpSpPr>
        <p:sp>
          <p:nvSpPr>
            <p:cNvPr id="67" name="직사각형 66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=7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j=7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014103" y="3673585"/>
            <a:ext cx="2503666" cy="609910"/>
            <a:chOff x="5720398" y="5547396"/>
            <a:chExt cx="2503666" cy="609910"/>
          </a:xfrm>
        </p:grpSpPr>
        <p:sp>
          <p:nvSpPr>
            <p:cNvPr id="74" name="직사각형 73"/>
            <p:cNvSpPr/>
            <p:nvPr/>
          </p:nvSpPr>
          <p:spPr>
            <a:xfrm>
              <a:off x="5720398" y="5547396"/>
              <a:ext cx="147001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k=3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720398" y="5797266"/>
              <a:ext cx="250366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 of maximum overlap </a:t>
              </a:r>
              <a:r>
                <a:rPr lang="en-US" altLang="ko-KR" sz="1400" i="1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ABA</a:t>
              </a:r>
              <a:endParaRPr lang="ko-KR" altLang="en-US" sz="1400" i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206083" y="2687022"/>
            <a:ext cx="4797486" cy="2429159"/>
            <a:chOff x="2206083" y="2687022"/>
            <a:chExt cx="4797486" cy="2429159"/>
          </a:xfrm>
        </p:grpSpPr>
        <p:grpSp>
          <p:nvGrpSpPr>
            <p:cNvPr id="76" name="그룹 75"/>
            <p:cNvGrpSpPr/>
            <p:nvPr/>
          </p:nvGrpSpPr>
          <p:grpSpPr>
            <a:xfrm>
              <a:off x="3576691" y="4694530"/>
              <a:ext cx="3426878" cy="347092"/>
              <a:chOff x="2801738" y="3677741"/>
              <a:chExt cx="3426878" cy="347092"/>
            </a:xfrm>
          </p:grpSpPr>
          <p:sp>
            <p:nvSpPr>
              <p:cNvPr id="77" name="Rectangle 11"/>
              <p:cNvSpPr>
                <a:spLocks noChangeArrowheads="1"/>
              </p:cNvSpPr>
              <p:nvPr/>
            </p:nvSpPr>
            <p:spPr bwMode="auto">
              <a:xfrm>
                <a:off x="5085862" y="3677741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78" name="Rectangle 12"/>
              <p:cNvSpPr>
                <a:spLocks noChangeArrowheads="1"/>
              </p:cNvSpPr>
              <p:nvPr/>
            </p:nvSpPr>
            <p:spPr bwMode="auto">
              <a:xfrm>
                <a:off x="4704944" y="3677741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79" name="Rectangle 13"/>
              <p:cNvSpPr>
                <a:spLocks noChangeArrowheads="1"/>
              </p:cNvSpPr>
              <p:nvPr/>
            </p:nvSpPr>
            <p:spPr bwMode="auto">
              <a:xfrm>
                <a:off x="4324026" y="3677741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80" name="Rectangle 14"/>
              <p:cNvSpPr>
                <a:spLocks noChangeArrowheads="1"/>
              </p:cNvSpPr>
              <p:nvPr/>
            </p:nvSpPr>
            <p:spPr bwMode="auto">
              <a:xfrm>
                <a:off x="3943107" y="3677741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D</a:t>
                </a:r>
              </a:p>
            </p:txBody>
          </p:sp>
          <p:sp>
            <p:nvSpPr>
              <p:cNvPr id="81" name="Rectangle 15"/>
              <p:cNvSpPr>
                <a:spLocks noChangeArrowheads="1"/>
              </p:cNvSpPr>
              <p:nvPr/>
            </p:nvSpPr>
            <p:spPr bwMode="auto">
              <a:xfrm>
                <a:off x="3563574" y="3677741"/>
                <a:ext cx="379533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82" name="Rectangle 16"/>
              <p:cNvSpPr>
                <a:spLocks noChangeArrowheads="1"/>
              </p:cNvSpPr>
              <p:nvPr/>
            </p:nvSpPr>
            <p:spPr bwMode="auto">
              <a:xfrm>
                <a:off x="3182657" y="3677741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83" name="Rectangle 17"/>
              <p:cNvSpPr>
                <a:spLocks noChangeArrowheads="1"/>
              </p:cNvSpPr>
              <p:nvPr/>
            </p:nvSpPr>
            <p:spPr bwMode="auto">
              <a:xfrm>
                <a:off x="2801738" y="3677741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84" name="Line 21"/>
              <p:cNvSpPr>
                <a:spLocks noChangeShapeType="1"/>
              </p:cNvSpPr>
              <p:nvPr/>
            </p:nvSpPr>
            <p:spPr bwMode="auto">
              <a:xfrm>
                <a:off x="3182657" y="3677741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85" name="Line 22"/>
              <p:cNvSpPr>
                <a:spLocks noChangeShapeType="1"/>
              </p:cNvSpPr>
              <p:nvPr/>
            </p:nvSpPr>
            <p:spPr bwMode="auto">
              <a:xfrm>
                <a:off x="3563574" y="3677741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86" name="Line 24"/>
              <p:cNvSpPr>
                <a:spLocks noChangeShapeType="1"/>
              </p:cNvSpPr>
              <p:nvPr/>
            </p:nvSpPr>
            <p:spPr bwMode="auto">
              <a:xfrm>
                <a:off x="4324026" y="3677741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87" name="Line 25"/>
              <p:cNvSpPr>
                <a:spLocks noChangeShapeType="1"/>
              </p:cNvSpPr>
              <p:nvPr/>
            </p:nvSpPr>
            <p:spPr bwMode="auto">
              <a:xfrm>
                <a:off x="4704944" y="3677741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88" name="Line 26"/>
              <p:cNvSpPr>
                <a:spLocks noChangeShapeType="1"/>
              </p:cNvSpPr>
              <p:nvPr/>
            </p:nvSpPr>
            <p:spPr bwMode="auto">
              <a:xfrm>
                <a:off x="5085862" y="3677741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5466779" y="3677741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C</a:t>
                </a:r>
              </a:p>
            </p:txBody>
          </p:sp>
          <p:sp>
            <p:nvSpPr>
              <p:cNvPr id="90" name="Rectangle 12"/>
              <p:cNvSpPr>
                <a:spLocks noChangeArrowheads="1"/>
              </p:cNvSpPr>
              <p:nvPr/>
            </p:nvSpPr>
            <p:spPr bwMode="auto">
              <a:xfrm>
                <a:off x="5847697" y="3677741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91" name="Line 25"/>
              <p:cNvSpPr>
                <a:spLocks noChangeShapeType="1"/>
              </p:cNvSpPr>
              <p:nvPr/>
            </p:nvSpPr>
            <p:spPr bwMode="auto">
              <a:xfrm>
                <a:off x="5847697" y="3677741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92" name="Line 26"/>
              <p:cNvSpPr>
                <a:spLocks noChangeShapeType="1"/>
              </p:cNvSpPr>
              <p:nvPr/>
            </p:nvSpPr>
            <p:spPr bwMode="auto">
              <a:xfrm>
                <a:off x="6228615" y="3677741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94" name="직사각형 93"/>
            <p:cNvSpPr/>
            <p:nvPr/>
          </p:nvSpPr>
          <p:spPr>
            <a:xfrm>
              <a:off x="3547261" y="2687022"/>
              <a:ext cx="1161313" cy="2429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화살표 연결선 96"/>
            <p:cNvCxnSpPr>
              <a:endCxn id="83" idx="1"/>
            </p:cNvCxnSpPr>
            <p:nvPr/>
          </p:nvCxnSpPr>
          <p:spPr>
            <a:xfrm>
              <a:off x="2206083" y="3495693"/>
              <a:ext cx="1370608" cy="1372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941169" y="4649926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slide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334462" y="5061694"/>
            <a:ext cx="1272102" cy="741536"/>
            <a:chOff x="7940044" y="3510552"/>
            <a:chExt cx="1272102" cy="741536"/>
          </a:xfrm>
        </p:grpSpPr>
        <p:cxnSp>
          <p:nvCxnSpPr>
            <p:cNvPr id="145" name="직선 화살표 연결선 144"/>
            <p:cNvCxnSpPr/>
            <p:nvPr/>
          </p:nvCxnSpPr>
          <p:spPr>
            <a:xfrm flipH="1" flipV="1">
              <a:off x="8511228" y="3510552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/>
            <p:cNvSpPr/>
            <p:nvPr/>
          </p:nvSpPr>
          <p:spPr>
            <a:xfrm>
              <a:off x="7940044" y="3892048"/>
              <a:ext cx="127210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j=k(=3)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1656646" y="2035399"/>
            <a:ext cx="1202446" cy="724948"/>
            <a:chOff x="4187777" y="2214239"/>
            <a:chExt cx="1202446" cy="724948"/>
          </a:xfrm>
        </p:grpSpPr>
        <p:cxnSp>
          <p:nvCxnSpPr>
            <p:cNvPr id="149" name="직선 화살표 연결선 148"/>
            <p:cNvCxnSpPr/>
            <p:nvPr/>
          </p:nvCxnSpPr>
          <p:spPr>
            <a:xfrm flipH="1">
              <a:off x="4745133" y="2557691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/>
            <p:cNvSpPr/>
            <p:nvPr/>
          </p:nvSpPr>
          <p:spPr>
            <a:xfrm>
              <a:off x="4187777" y="2214239"/>
              <a:ext cx="120244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i0=</a:t>
              </a:r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-j=0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3205495" y="2054890"/>
            <a:ext cx="1202446" cy="724948"/>
            <a:chOff x="4187777" y="2214239"/>
            <a:chExt cx="1202446" cy="724948"/>
          </a:xfrm>
        </p:grpSpPr>
        <p:cxnSp>
          <p:nvCxnSpPr>
            <p:cNvPr id="153" name="직선 화살표 연결선 152"/>
            <p:cNvCxnSpPr/>
            <p:nvPr/>
          </p:nvCxnSpPr>
          <p:spPr>
            <a:xfrm flipH="1">
              <a:off x="4745133" y="2557691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4187777" y="2214239"/>
              <a:ext cx="120244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i0=</a:t>
              </a:r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-j=4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4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16719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function:</a:t>
            </a:r>
          </a:p>
          <a:p>
            <a:pPr lvl="1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length of a pattern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0 &lt;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function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length of maximum overlap of a prefix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pattern[0]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pattern[k]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0</a:t>
            </a: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ko-KR" altLang="en-US">
              <a:cs typeface="맑은 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43608" y="3333274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banabana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95356"/>
              </p:ext>
            </p:extLst>
          </p:nvPr>
        </p:nvGraphicFramePr>
        <p:xfrm>
          <a:off x="3059832" y="3333274"/>
          <a:ext cx="453650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92650093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2295709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960398076"/>
                    </a:ext>
                  </a:extLst>
                </a:gridCol>
              </a:tblGrid>
              <a:tr h="236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ko-KR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prefix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566"/>
                  </a:ext>
                </a:extLst>
              </a:tr>
              <a:tr h="2366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b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78249"/>
                  </a:ext>
                </a:extLst>
              </a:tr>
              <a:tr h="2366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14998"/>
                  </a:ext>
                </a:extLst>
              </a:tr>
              <a:tr h="2366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ban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94463"/>
                  </a:ext>
                </a:extLst>
              </a:tr>
              <a:tr h="2366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8703"/>
                  </a:ext>
                </a:extLst>
              </a:tr>
              <a:tr h="2366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ana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52967"/>
                  </a:ext>
                </a:extLst>
              </a:tr>
              <a:tr h="2366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ba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ba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92907"/>
                  </a:ext>
                </a:extLst>
              </a:tr>
              <a:tr h="2366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ban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ban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84388"/>
                  </a:ext>
                </a:extLst>
              </a:tr>
              <a:tr h="2366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banabana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27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098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Knuth-Morris-Pratt(KMP) Algorithm</a:t>
            </a: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ko-KR" altLang="en-US"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555492"/>
            <a:ext cx="7272808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vector&lt;</a:t>
            </a:r>
            <a:r>
              <a:rPr lang="en-US" altLang="ko-KR" sz="1500" dirty="0" err="1">
                <a:latin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kmp</a:t>
            </a:r>
            <a:r>
              <a:rPr lang="en-US" altLang="ko-KR" sz="1500" dirty="0">
                <a:latin typeface="Consolas" panose="020B0609020204030204" pitchFamily="49" charset="0"/>
              </a:rPr>
              <a:t>(string text, string pattern)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{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vector&lt;</a:t>
            </a:r>
            <a:r>
              <a:rPr lang="en-US" altLang="ko-KR" sz="1500" dirty="0" err="1">
                <a:latin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ans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fail =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getFail</a:t>
            </a:r>
            <a:r>
              <a:rPr lang="en-US" altLang="ko-KR" sz="1500" dirty="0">
                <a:latin typeface="Consolas" panose="020B0609020204030204" pitchFamily="49" charset="0"/>
              </a:rPr>
              <a:t>(pattern);	 // failure function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</a:t>
            </a:r>
            <a:r>
              <a:rPr lang="en-US" altLang="ko-KR" sz="1500" dirty="0" err="1">
                <a:latin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</a:rPr>
              <a:t> n = (</a:t>
            </a:r>
            <a:r>
              <a:rPr lang="en-US" altLang="ko-KR" sz="1500" dirty="0" err="1">
                <a:latin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</a:rPr>
              <a:t>) </a:t>
            </a:r>
            <a:r>
              <a:rPr lang="en-US" altLang="ko-KR" sz="1500" dirty="0" err="1">
                <a:latin typeface="Consolas" panose="020B0609020204030204" pitchFamily="49" charset="0"/>
              </a:rPr>
              <a:t>text.size</a:t>
            </a:r>
            <a:r>
              <a:rPr lang="en-US" altLang="ko-KR" sz="1500" dirty="0">
                <a:latin typeface="Consolas" panose="020B0609020204030204" pitchFamily="49" charset="0"/>
              </a:rPr>
              <a:t>(), m = (</a:t>
            </a:r>
            <a:r>
              <a:rPr lang="en-US" altLang="ko-KR" sz="1500" dirty="0" err="1">
                <a:latin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</a:rPr>
              <a:t>) </a:t>
            </a:r>
            <a:r>
              <a:rPr lang="en-US" altLang="ko-KR" sz="1500" dirty="0" err="1">
                <a:latin typeface="Consolas" panose="020B0609020204030204" pitchFamily="49" charset="0"/>
              </a:rPr>
              <a:t>pattern.size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</a:t>
            </a:r>
            <a:r>
              <a:rPr lang="en-US" altLang="ko-KR" sz="1500" dirty="0" err="1">
                <a:latin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</a:rPr>
              <a:t> j =0;                       // j : index of pattern</a:t>
            </a:r>
          </a:p>
          <a:p>
            <a:pPr lvl="0" eaLnBrk="0" latinLnBrk="0" hangingPunct="0"/>
            <a:endParaRPr lang="en-US" altLang="ko-KR" sz="1500" dirty="0">
              <a:latin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for(</a:t>
            </a:r>
            <a:r>
              <a:rPr lang="en-US" altLang="ko-KR" sz="1500" dirty="0" err="1">
                <a:latin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latin typeface="Consolas" panose="020B0609020204030204" pitchFamily="49" charset="0"/>
              </a:rPr>
              <a:t> = 0 ; </a:t>
            </a:r>
            <a:r>
              <a:rPr lang="en-US" altLang="ko-KR" sz="1500" dirty="0" err="1"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latin typeface="Consolas" panose="020B0609020204030204" pitchFamily="49" charset="0"/>
              </a:rPr>
              <a:t> &lt; n ; </a:t>
            </a:r>
            <a:r>
              <a:rPr lang="en-US" altLang="ko-KR" sz="1500" dirty="0" err="1"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latin typeface="Consolas" panose="020B0609020204030204" pitchFamily="49" charset="0"/>
              </a:rPr>
              <a:t>++)    // </a:t>
            </a:r>
            <a:r>
              <a:rPr lang="en-US" altLang="ko-KR" sz="1500" dirty="0" err="1"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latin typeface="Consolas" panose="020B0609020204030204" pitchFamily="49" charset="0"/>
              </a:rPr>
              <a:t> : index of text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{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 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j = fail[j-1];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    if(text[</a:t>
            </a:r>
            <a:r>
              <a:rPr lang="en-US" altLang="ko-KR" sz="1500" dirty="0" err="1"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latin typeface="Consolas" panose="020B0609020204030204" pitchFamily="49" charset="0"/>
              </a:rPr>
              <a:t>] == pattern[j])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        if(j==m-1)              // pattern matching is found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        {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            </a:t>
            </a:r>
            <a:r>
              <a:rPr lang="en-US" altLang="ko-KR" sz="1500" dirty="0" err="1">
                <a:latin typeface="Consolas" panose="020B0609020204030204" pitchFamily="49" charset="0"/>
              </a:rPr>
              <a:t>ans.push_back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latin typeface="Consolas" panose="020B0609020204030204" pitchFamily="49" charset="0"/>
              </a:rPr>
              <a:t>-j); // save the matched position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            j = fail[j];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        }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        else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            </a:t>
            </a:r>
            <a:r>
              <a:rPr lang="en-US" altLang="ko-KR" sz="1500" dirty="0" err="1">
                <a:latin typeface="Consolas" panose="020B0609020204030204" pitchFamily="49" charset="0"/>
              </a:rPr>
              <a:t>j++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}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ans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kumimoji="0" lang="en-US" altLang="ko-KR" sz="1500" b="1" dirty="0">
              <a:solidFill>
                <a:srgbClr val="FF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0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Brute-Force Substring Search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/>
              <a:t>Naïve Algorithm 2</a:t>
            </a:r>
          </a:p>
          <a:p>
            <a:pPr lvl="1"/>
            <a:r>
              <a:rPr lang="en-US" altLang="ko-KR" dirty="0"/>
              <a:t>Check for pattern starting at each text position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1728" y="2276872"/>
            <a:ext cx="5740543" cy="375487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naiveStringMatch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(char text[], char pattern[])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txtLength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strlen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(pattern);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txtLength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strlen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(text);</a:t>
            </a:r>
          </a:p>
          <a:p>
            <a:endParaRPr lang="en-US" altLang="ko-KR" sz="14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for(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&lt;=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txtLength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–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++)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    for(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j=0; j &lt;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j++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if(text[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i+j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 != pattern[j])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     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    if(j ==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        return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return -1;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174E9-18DD-4F79-901D-48EDE0B6C42E}"/>
              </a:ext>
            </a:extLst>
          </p:cNvPr>
          <p:cNvSpPr txBox="1"/>
          <p:nvPr/>
        </p:nvSpPr>
        <p:spPr>
          <a:xfrm>
            <a:off x="4788024" y="5381742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just only one sample of pattern.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code to find all samples of the pattern.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93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ko-KR" altLang="en-US">
              <a:cs typeface="맑은 고딕"/>
            </a:endParaRPr>
          </a:p>
        </p:txBody>
      </p:sp>
      <p:sp>
        <p:nvSpPr>
          <p:cNvPr id="7" name="Line 91"/>
          <p:cNvSpPr>
            <a:spLocks noChangeShapeType="1"/>
          </p:cNvSpPr>
          <p:nvPr/>
        </p:nvSpPr>
        <p:spPr bwMode="auto">
          <a:xfrm flipH="1" flipV="1">
            <a:off x="936306" y="29728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980" y="2665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949836" y="3316337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6313" y="300856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2780928"/>
            <a:ext cx="6068853" cy="347092"/>
            <a:chOff x="2699792" y="3199166"/>
            <a:chExt cx="6068853" cy="34709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050338" y="3148601"/>
            <a:ext cx="2284125" cy="347092"/>
            <a:chOff x="2050338" y="3148601"/>
            <a:chExt cx="2284125" cy="347092"/>
          </a:xfrm>
        </p:grpSpPr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953544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3572626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191707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812174" y="314860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431257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050338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431257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281217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572626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395354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82392"/>
              </p:ext>
            </p:extLst>
          </p:nvPr>
        </p:nvGraphicFramePr>
        <p:xfrm>
          <a:off x="5517666" y="4892509"/>
          <a:ext cx="29230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99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1915735" y="1998334"/>
            <a:ext cx="632801" cy="2328228"/>
            <a:chOff x="3919419" y="2057270"/>
            <a:chExt cx="632801" cy="2328228"/>
          </a:xfrm>
        </p:grpSpPr>
        <p:sp>
          <p:nvSpPr>
            <p:cNvPr id="100" name="직사각형 99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17887" y="474938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j++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096B31-6AFF-B943-8084-E14FB86F98BE}"/>
              </a:ext>
            </a:extLst>
          </p:cNvPr>
          <p:cNvSpPr txBox="1"/>
          <p:nvPr/>
        </p:nvSpPr>
        <p:spPr>
          <a:xfrm>
            <a:off x="5724133" y="852949"/>
            <a:ext cx="341986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for(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= 0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&lt; n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++){   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j = fail[j-1];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if(text[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] == pattern[j])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if(j==m-1){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ans.push_back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-j);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j = fail[j];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}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else  </a:t>
            </a:r>
            <a:r>
              <a:rPr lang="en-US" altLang="ko-KR" sz="1200" dirty="0" err="1"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85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ko-KR" altLang="en-US">
              <a:cs typeface="맑은 고딕"/>
            </a:endParaRPr>
          </a:p>
        </p:txBody>
      </p:sp>
      <p:sp>
        <p:nvSpPr>
          <p:cNvPr id="7" name="Line 91"/>
          <p:cNvSpPr>
            <a:spLocks noChangeShapeType="1"/>
          </p:cNvSpPr>
          <p:nvPr/>
        </p:nvSpPr>
        <p:spPr bwMode="auto">
          <a:xfrm flipH="1" flipV="1">
            <a:off x="936306" y="29728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980" y="2665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949836" y="3316337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6313" y="300856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2780928"/>
            <a:ext cx="6068853" cy="347092"/>
            <a:chOff x="2699792" y="3199166"/>
            <a:chExt cx="6068853" cy="34709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050338" y="3148601"/>
            <a:ext cx="2284125" cy="347092"/>
            <a:chOff x="2050338" y="3148601"/>
            <a:chExt cx="2284125" cy="347092"/>
          </a:xfrm>
        </p:grpSpPr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953544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3572626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191707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812174" y="314860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431257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050338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431257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281217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572626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395354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517666" y="4892509"/>
          <a:ext cx="29230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99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2304623" y="1998334"/>
            <a:ext cx="632801" cy="2328228"/>
            <a:chOff x="3919419" y="2057270"/>
            <a:chExt cx="632801" cy="2328228"/>
          </a:xfrm>
        </p:grpSpPr>
        <p:sp>
          <p:nvSpPr>
            <p:cNvPr id="100" name="직사각형 99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17887" y="474938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j++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63EDE1-7854-3340-9D2B-A0F193ED95E4}"/>
              </a:ext>
            </a:extLst>
          </p:cNvPr>
          <p:cNvSpPr txBox="1"/>
          <p:nvPr/>
        </p:nvSpPr>
        <p:spPr>
          <a:xfrm>
            <a:off x="5724133" y="836712"/>
            <a:ext cx="341986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for(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= 0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&lt; n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++){   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j = fail[j-1];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if(text[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] == pattern[j])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if(j==m-1){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ans.push_back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-j);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j = fail[j];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}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else  </a:t>
            </a:r>
            <a:r>
              <a:rPr lang="en-US" altLang="ko-KR" sz="1200" dirty="0" err="1"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06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ko-KR" altLang="en-US">
              <a:cs typeface="맑은 고딕"/>
            </a:endParaRPr>
          </a:p>
        </p:txBody>
      </p:sp>
      <p:sp>
        <p:nvSpPr>
          <p:cNvPr id="7" name="Line 91"/>
          <p:cNvSpPr>
            <a:spLocks noChangeShapeType="1"/>
          </p:cNvSpPr>
          <p:nvPr/>
        </p:nvSpPr>
        <p:spPr bwMode="auto">
          <a:xfrm flipH="1" flipV="1">
            <a:off x="936306" y="29728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980" y="2665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949836" y="3316337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6313" y="300856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2780928"/>
            <a:ext cx="6068853" cy="347092"/>
            <a:chOff x="2699792" y="3199166"/>
            <a:chExt cx="6068853" cy="34709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050338" y="3148601"/>
            <a:ext cx="2284125" cy="347092"/>
            <a:chOff x="2050338" y="3148601"/>
            <a:chExt cx="2284125" cy="347092"/>
          </a:xfrm>
        </p:grpSpPr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953544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3572626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191707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812174" y="314860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431257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050338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431257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281217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572626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395354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517666" y="4892509"/>
          <a:ext cx="29230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99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2681421" y="1998334"/>
            <a:ext cx="632801" cy="2328228"/>
            <a:chOff x="3919419" y="2057270"/>
            <a:chExt cx="632801" cy="2328228"/>
          </a:xfrm>
        </p:grpSpPr>
        <p:sp>
          <p:nvSpPr>
            <p:cNvPr id="100" name="직사각형 99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17887" y="474938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j++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284642-6339-0D46-8386-B1FE6240D6C5}"/>
              </a:ext>
            </a:extLst>
          </p:cNvPr>
          <p:cNvSpPr txBox="1"/>
          <p:nvPr/>
        </p:nvSpPr>
        <p:spPr>
          <a:xfrm>
            <a:off x="5724133" y="852949"/>
            <a:ext cx="341986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for(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= 0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&lt; n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++){   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j = fail[j-1];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if(text[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] == pattern[j])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if(j==m-1){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ans.push_back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-j);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j = fail[j];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}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else  </a:t>
            </a:r>
            <a:r>
              <a:rPr lang="en-US" altLang="ko-KR" sz="1200" dirty="0" err="1"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209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ko-KR" altLang="en-US">
              <a:cs typeface="맑은 고딕"/>
            </a:endParaRPr>
          </a:p>
        </p:txBody>
      </p:sp>
      <p:sp>
        <p:nvSpPr>
          <p:cNvPr id="7" name="Line 91"/>
          <p:cNvSpPr>
            <a:spLocks noChangeShapeType="1"/>
          </p:cNvSpPr>
          <p:nvPr/>
        </p:nvSpPr>
        <p:spPr bwMode="auto">
          <a:xfrm flipH="1" flipV="1">
            <a:off x="936306" y="29728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980" y="2665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949836" y="3316337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6313" y="300856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2780928"/>
            <a:ext cx="6068853" cy="347092"/>
            <a:chOff x="2699792" y="3199166"/>
            <a:chExt cx="6068853" cy="34709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050338" y="3148601"/>
            <a:ext cx="2284125" cy="347092"/>
            <a:chOff x="2050338" y="3148601"/>
            <a:chExt cx="2284125" cy="347092"/>
          </a:xfrm>
        </p:grpSpPr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953544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3572626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191707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812174" y="314860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431257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050338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431257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281217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572626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395354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517666" y="4892509"/>
          <a:ext cx="29230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99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3060743" y="1998334"/>
            <a:ext cx="632801" cy="2328228"/>
            <a:chOff x="3919419" y="2057270"/>
            <a:chExt cx="632801" cy="2328228"/>
          </a:xfrm>
        </p:grpSpPr>
        <p:sp>
          <p:nvSpPr>
            <p:cNvPr id="100" name="직사각형 99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17887" y="474938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j = fail[j-1]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6B252A-7A01-3E47-85ED-2A8DE1B491DE}"/>
              </a:ext>
            </a:extLst>
          </p:cNvPr>
          <p:cNvSpPr txBox="1"/>
          <p:nvPr/>
        </p:nvSpPr>
        <p:spPr>
          <a:xfrm>
            <a:off x="5724133" y="852949"/>
            <a:ext cx="341986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for(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= 0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&lt; n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++){   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j = fail[j-1];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if(text[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] == pattern[j])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if(j==m-1){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ans.push_back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-j);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j = fail[j];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}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else  </a:t>
            </a:r>
            <a:r>
              <a:rPr lang="en-US" altLang="ko-KR" sz="1200" dirty="0" err="1"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5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ko-KR" altLang="en-US">
              <a:cs typeface="맑은 고딕"/>
            </a:endParaRPr>
          </a:p>
        </p:txBody>
      </p:sp>
      <p:sp>
        <p:nvSpPr>
          <p:cNvPr id="7" name="Line 91"/>
          <p:cNvSpPr>
            <a:spLocks noChangeShapeType="1"/>
          </p:cNvSpPr>
          <p:nvPr/>
        </p:nvSpPr>
        <p:spPr bwMode="auto">
          <a:xfrm flipH="1" flipV="1">
            <a:off x="936306" y="29728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980" y="2665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949836" y="3316337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6313" y="300856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2780928"/>
            <a:ext cx="6068853" cy="347092"/>
            <a:chOff x="2699792" y="3199166"/>
            <a:chExt cx="6068853" cy="34709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813556" y="3142791"/>
            <a:ext cx="2284125" cy="347092"/>
            <a:chOff x="2050338" y="3148601"/>
            <a:chExt cx="2284125" cy="347092"/>
          </a:xfrm>
        </p:grpSpPr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953544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3572626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191707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812174" y="314860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431257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050338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431257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281217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572626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395354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517666" y="4892509"/>
          <a:ext cx="29230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99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3060743" y="1998334"/>
            <a:ext cx="632801" cy="2328228"/>
            <a:chOff x="3919419" y="2057270"/>
            <a:chExt cx="632801" cy="2328228"/>
          </a:xfrm>
        </p:grpSpPr>
        <p:sp>
          <p:nvSpPr>
            <p:cNvPr id="100" name="직사각형 99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417887" y="474938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j++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E9A42D-7FA6-E94A-87CD-4F73B3A0D5EB}"/>
              </a:ext>
            </a:extLst>
          </p:cNvPr>
          <p:cNvSpPr txBox="1"/>
          <p:nvPr/>
        </p:nvSpPr>
        <p:spPr>
          <a:xfrm>
            <a:off x="5724133" y="852949"/>
            <a:ext cx="341986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for(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= 0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&lt; n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++){   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j = fail[j-1];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if(text[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] == pattern[j])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if(j==m-1){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ans.push_back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-j);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j = fail[j];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}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else  </a:t>
            </a:r>
            <a:r>
              <a:rPr lang="en-US" altLang="ko-KR" sz="1200" dirty="0" err="1"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36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ko-KR" altLang="en-US">
              <a:cs typeface="맑은 고딕"/>
            </a:endParaRPr>
          </a:p>
        </p:txBody>
      </p:sp>
      <p:sp>
        <p:nvSpPr>
          <p:cNvPr id="7" name="Line 91"/>
          <p:cNvSpPr>
            <a:spLocks noChangeShapeType="1"/>
          </p:cNvSpPr>
          <p:nvPr/>
        </p:nvSpPr>
        <p:spPr bwMode="auto">
          <a:xfrm flipH="1" flipV="1">
            <a:off x="936306" y="29728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980" y="2665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949836" y="3316337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6313" y="300856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2780928"/>
            <a:ext cx="6068853" cy="347092"/>
            <a:chOff x="2699792" y="3199166"/>
            <a:chExt cx="6068853" cy="34709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813556" y="3142791"/>
            <a:ext cx="2284125" cy="347092"/>
            <a:chOff x="2050338" y="3148601"/>
            <a:chExt cx="2284125" cy="347092"/>
          </a:xfrm>
        </p:grpSpPr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953544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3572626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191707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812174" y="314860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431257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050338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431257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281217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572626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395354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517666" y="4892509"/>
          <a:ext cx="29230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99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3452306" y="1998334"/>
            <a:ext cx="632801" cy="2328228"/>
            <a:chOff x="3919419" y="2057270"/>
            <a:chExt cx="632801" cy="2328228"/>
          </a:xfrm>
        </p:grpSpPr>
        <p:sp>
          <p:nvSpPr>
            <p:cNvPr id="100" name="직사각형 99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=4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417887" y="474938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j++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E64302-F8B1-204C-BF12-09676C73082C}"/>
              </a:ext>
            </a:extLst>
          </p:cNvPr>
          <p:cNvSpPr txBox="1"/>
          <p:nvPr/>
        </p:nvSpPr>
        <p:spPr>
          <a:xfrm>
            <a:off x="5724133" y="852949"/>
            <a:ext cx="341986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for(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= 0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&lt; n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++){   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j = fail[j-1];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if(text[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] == pattern[j])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if(j==m-1){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ans.push_back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-j);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j = fail[j];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}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else  </a:t>
            </a:r>
            <a:r>
              <a:rPr lang="en-US" altLang="ko-KR" sz="1200" dirty="0" err="1"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431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ko-KR" altLang="en-US">
              <a:cs typeface="맑은 고딕"/>
            </a:endParaRPr>
          </a:p>
        </p:txBody>
      </p:sp>
      <p:sp>
        <p:nvSpPr>
          <p:cNvPr id="7" name="Line 91"/>
          <p:cNvSpPr>
            <a:spLocks noChangeShapeType="1"/>
          </p:cNvSpPr>
          <p:nvPr/>
        </p:nvSpPr>
        <p:spPr bwMode="auto">
          <a:xfrm flipH="1" flipV="1">
            <a:off x="936306" y="29728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980" y="2665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949836" y="3316337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6313" y="300856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2780928"/>
            <a:ext cx="6068853" cy="347092"/>
            <a:chOff x="2699792" y="3199166"/>
            <a:chExt cx="6068853" cy="34709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813556" y="3142791"/>
            <a:ext cx="2284125" cy="347092"/>
            <a:chOff x="2050338" y="3148601"/>
            <a:chExt cx="2284125" cy="347092"/>
          </a:xfrm>
        </p:grpSpPr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953544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3572626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191707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812174" y="314860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431257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050338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431257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281217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572626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395354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517666" y="4892509"/>
          <a:ext cx="29230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99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3828291" y="1998334"/>
            <a:ext cx="632801" cy="2328228"/>
            <a:chOff x="3919419" y="2057270"/>
            <a:chExt cx="632801" cy="2328228"/>
          </a:xfrm>
        </p:grpSpPr>
        <p:sp>
          <p:nvSpPr>
            <p:cNvPr id="100" name="직사각형 99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417887" y="474938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j = fail[j-1]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282980-2D8F-2A45-B178-BA347FE1F9FC}"/>
              </a:ext>
            </a:extLst>
          </p:cNvPr>
          <p:cNvSpPr txBox="1"/>
          <p:nvPr/>
        </p:nvSpPr>
        <p:spPr>
          <a:xfrm>
            <a:off x="5724133" y="852949"/>
            <a:ext cx="341986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for(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= 0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&lt; n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++){   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j = fail[j-1];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if(text[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] == pattern[j])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if(j==m-1){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ans.push_back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-j);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j = fail[j];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}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else  </a:t>
            </a:r>
            <a:r>
              <a:rPr lang="en-US" altLang="ko-KR" sz="1200" dirty="0" err="1"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04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ko-KR" altLang="en-US">
              <a:cs typeface="맑은 고딕"/>
            </a:endParaRPr>
          </a:p>
        </p:txBody>
      </p:sp>
      <p:sp>
        <p:nvSpPr>
          <p:cNvPr id="7" name="Line 91"/>
          <p:cNvSpPr>
            <a:spLocks noChangeShapeType="1"/>
          </p:cNvSpPr>
          <p:nvPr/>
        </p:nvSpPr>
        <p:spPr bwMode="auto">
          <a:xfrm flipH="1" flipV="1">
            <a:off x="936306" y="29728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980" y="2665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949836" y="3316337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6313" y="300856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2780928"/>
            <a:ext cx="6068853" cy="347092"/>
            <a:chOff x="2699792" y="3199166"/>
            <a:chExt cx="6068853" cy="34709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74699" y="3133477"/>
            <a:ext cx="2284125" cy="347092"/>
            <a:chOff x="2050338" y="3148601"/>
            <a:chExt cx="2284125" cy="347092"/>
          </a:xfrm>
        </p:grpSpPr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953544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3572626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191707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812174" y="314860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431257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050338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431257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281217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572626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395354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517666" y="4892509"/>
          <a:ext cx="29230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99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3828983" y="1998334"/>
            <a:ext cx="632801" cy="2328228"/>
            <a:chOff x="3919419" y="2057270"/>
            <a:chExt cx="632801" cy="2328228"/>
          </a:xfrm>
        </p:grpSpPr>
        <p:sp>
          <p:nvSpPr>
            <p:cNvPr id="100" name="직사각형 99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17887" y="474938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j++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BC5C61-265D-CA49-ADB0-36D4E2291DBD}"/>
              </a:ext>
            </a:extLst>
          </p:cNvPr>
          <p:cNvSpPr txBox="1"/>
          <p:nvPr/>
        </p:nvSpPr>
        <p:spPr>
          <a:xfrm>
            <a:off x="5724133" y="852949"/>
            <a:ext cx="341986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for(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= 0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&lt; n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++){   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j = fail[j-1];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if(text[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] == pattern[j])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if(j==m-1){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ans.push_back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-j);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j = fail[j];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}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else  </a:t>
            </a:r>
            <a:r>
              <a:rPr lang="en-US" altLang="ko-KR" sz="1200" dirty="0" err="1"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51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ko-KR" altLang="en-US">
              <a:cs typeface="맑은 고딕"/>
            </a:endParaRPr>
          </a:p>
        </p:txBody>
      </p:sp>
      <p:sp>
        <p:nvSpPr>
          <p:cNvPr id="7" name="Line 91"/>
          <p:cNvSpPr>
            <a:spLocks noChangeShapeType="1"/>
          </p:cNvSpPr>
          <p:nvPr/>
        </p:nvSpPr>
        <p:spPr bwMode="auto">
          <a:xfrm flipH="1" flipV="1">
            <a:off x="936306" y="29728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980" y="2665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949836" y="3316337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6313" y="300856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2780928"/>
            <a:ext cx="6068853" cy="347092"/>
            <a:chOff x="2699792" y="3199166"/>
            <a:chExt cx="6068853" cy="34709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74699" y="3133477"/>
            <a:ext cx="2284125" cy="347092"/>
            <a:chOff x="2050338" y="3148601"/>
            <a:chExt cx="2284125" cy="347092"/>
          </a:xfrm>
        </p:grpSpPr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953544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3572626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191707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812174" y="314860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431257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050338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431257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281217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572626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395354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517666" y="4892509"/>
          <a:ext cx="29230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99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5351272" y="1998334"/>
            <a:ext cx="632801" cy="2328228"/>
            <a:chOff x="3919419" y="2057270"/>
            <a:chExt cx="632801" cy="2328228"/>
          </a:xfrm>
        </p:grpSpPr>
        <p:sp>
          <p:nvSpPr>
            <p:cNvPr id="100" name="직사각형 99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=9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417887" y="474938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j = fail[j-1]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3660D0-2292-E344-9A65-D40822C4A171}"/>
              </a:ext>
            </a:extLst>
          </p:cNvPr>
          <p:cNvSpPr txBox="1"/>
          <p:nvPr/>
        </p:nvSpPr>
        <p:spPr>
          <a:xfrm>
            <a:off x="-24186" y="824098"/>
            <a:ext cx="341986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for(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= 0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&lt; n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++){   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j = fail[j-1];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if(text[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] == pattern[j])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if(j==m-1){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ans.push_back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-j);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j = fail[j];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}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else  </a:t>
            </a:r>
            <a:r>
              <a:rPr lang="en-US" altLang="ko-KR" sz="1200" dirty="0" err="1"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769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ko-KR" altLang="en-US">
              <a:cs typeface="맑은 고딕"/>
            </a:endParaRPr>
          </a:p>
        </p:txBody>
      </p:sp>
      <p:sp>
        <p:nvSpPr>
          <p:cNvPr id="7" name="Line 91"/>
          <p:cNvSpPr>
            <a:spLocks noChangeShapeType="1"/>
          </p:cNvSpPr>
          <p:nvPr/>
        </p:nvSpPr>
        <p:spPr bwMode="auto">
          <a:xfrm flipH="1" flipV="1">
            <a:off x="936306" y="29728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980" y="2665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949836" y="3316337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6313" y="300856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2780928"/>
            <a:ext cx="6068853" cy="347092"/>
            <a:chOff x="2699792" y="3199166"/>
            <a:chExt cx="6068853" cy="34709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96295" y="3133477"/>
            <a:ext cx="2284125" cy="347092"/>
            <a:chOff x="2050338" y="3148601"/>
            <a:chExt cx="2284125" cy="347092"/>
          </a:xfrm>
        </p:grpSpPr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953544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3572626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191707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812174" y="314860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431257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050338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431257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281217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572626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395354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517666" y="4892509"/>
          <a:ext cx="29230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99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5351272" y="1998334"/>
            <a:ext cx="632801" cy="2328228"/>
            <a:chOff x="3919419" y="2057270"/>
            <a:chExt cx="632801" cy="2328228"/>
          </a:xfrm>
        </p:grpSpPr>
        <p:sp>
          <p:nvSpPr>
            <p:cNvPr id="100" name="직사각형 99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=9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417887" y="474938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j = fail[j-1]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AF8218-562E-314C-8F16-F1FADBC683FD}"/>
              </a:ext>
            </a:extLst>
          </p:cNvPr>
          <p:cNvSpPr txBox="1"/>
          <p:nvPr/>
        </p:nvSpPr>
        <p:spPr>
          <a:xfrm>
            <a:off x="14016" y="862166"/>
            <a:ext cx="341986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for(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= 0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&lt; n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++){   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j = fail[j-1];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if(text[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] == pattern[j])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if(j==m-1){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ans.push_back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-j);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j = fail[j];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}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else  </a:t>
            </a:r>
            <a:r>
              <a:rPr lang="en-US" altLang="ko-KR" sz="1200" dirty="0" err="1"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190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Brute-Force Substring Search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/>
              <a:t>Naïve Algorithm 2</a:t>
            </a:r>
          </a:p>
          <a:p>
            <a:pPr lvl="1"/>
            <a:r>
              <a:rPr lang="en-US" altLang="ko-KR" dirty="0"/>
              <a:t>Check for pattern starting at each text position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>
              <a:cs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02" y="2420888"/>
            <a:ext cx="5442396" cy="31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839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ko-KR" altLang="en-US">
              <a:cs typeface="맑은 고딕"/>
            </a:endParaRPr>
          </a:p>
        </p:txBody>
      </p:sp>
      <p:sp>
        <p:nvSpPr>
          <p:cNvPr id="7" name="Line 91"/>
          <p:cNvSpPr>
            <a:spLocks noChangeShapeType="1"/>
          </p:cNvSpPr>
          <p:nvPr/>
        </p:nvSpPr>
        <p:spPr bwMode="auto">
          <a:xfrm flipH="1" flipV="1">
            <a:off x="936306" y="29728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980" y="2665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949836" y="3316337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6313" y="300856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2780928"/>
            <a:ext cx="6068853" cy="347092"/>
            <a:chOff x="2699792" y="3199166"/>
            <a:chExt cx="6068853" cy="34709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477905" y="3133477"/>
            <a:ext cx="2284125" cy="347092"/>
            <a:chOff x="2050338" y="3148601"/>
            <a:chExt cx="2284125" cy="347092"/>
          </a:xfrm>
        </p:grpSpPr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953544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3572626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191707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812174" y="314860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431257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050338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431257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281217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572626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395354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517666" y="4892509"/>
          <a:ext cx="29230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99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5351272" y="1998334"/>
            <a:ext cx="632801" cy="2328228"/>
            <a:chOff x="3919419" y="2057270"/>
            <a:chExt cx="632801" cy="2328228"/>
          </a:xfrm>
        </p:grpSpPr>
        <p:sp>
          <p:nvSpPr>
            <p:cNvPr id="100" name="직사각형 99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=9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417887" y="4749380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j==0 &amp;&amp; 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E50875-C5EF-CB40-BB7F-E7554A6CD73F}"/>
              </a:ext>
            </a:extLst>
          </p:cNvPr>
          <p:cNvSpPr txBox="1"/>
          <p:nvPr/>
        </p:nvSpPr>
        <p:spPr>
          <a:xfrm>
            <a:off x="18757" y="806260"/>
            <a:ext cx="341986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for(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= 0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&lt; n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++){   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j = fail[j-1];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if(text[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] == pattern[j])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if(j==m-1){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ans.push_back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-j);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j = fail[j];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}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else  </a:t>
            </a:r>
            <a:r>
              <a:rPr lang="en-US" altLang="ko-KR" sz="1200" dirty="0" err="1"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42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ko-KR" altLang="en-US">
              <a:cs typeface="맑은 고딕"/>
            </a:endParaRPr>
          </a:p>
        </p:txBody>
      </p:sp>
      <p:sp>
        <p:nvSpPr>
          <p:cNvPr id="7" name="Line 91"/>
          <p:cNvSpPr>
            <a:spLocks noChangeShapeType="1"/>
          </p:cNvSpPr>
          <p:nvPr/>
        </p:nvSpPr>
        <p:spPr bwMode="auto">
          <a:xfrm flipH="1" flipV="1">
            <a:off x="936306" y="29728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980" y="2665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949836" y="3316337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6313" y="300856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2780928"/>
            <a:ext cx="6068853" cy="347092"/>
            <a:chOff x="2699792" y="3199166"/>
            <a:chExt cx="6068853" cy="34709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856613" y="3122830"/>
            <a:ext cx="2284125" cy="347092"/>
            <a:chOff x="2050338" y="3148601"/>
            <a:chExt cx="2284125" cy="347092"/>
          </a:xfrm>
        </p:grpSpPr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953544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3572626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191707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812174" y="314860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431257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050338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431257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281217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572626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395354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517666" y="4892509"/>
          <a:ext cx="29230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99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5663127" y="1996484"/>
            <a:ext cx="764997" cy="2334202"/>
            <a:chOff x="3837760" y="2051296"/>
            <a:chExt cx="764997" cy="2334202"/>
          </a:xfrm>
        </p:grpSpPr>
        <p:sp>
          <p:nvSpPr>
            <p:cNvPr id="100" name="직사각형 99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837760" y="2051296"/>
              <a:ext cx="764997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=10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417887" y="474938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j++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F53C99-8C0B-A143-B469-D93AFCD42A34}"/>
              </a:ext>
            </a:extLst>
          </p:cNvPr>
          <p:cNvSpPr txBox="1"/>
          <p:nvPr/>
        </p:nvSpPr>
        <p:spPr>
          <a:xfrm>
            <a:off x="1277" y="813738"/>
            <a:ext cx="341986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for(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= 0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&lt; n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++){   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j = fail[j-1];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if(text[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] == pattern[j])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if(j==m-1){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ans.push_back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-j);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j = fail[j];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}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else  </a:t>
            </a:r>
            <a:r>
              <a:rPr lang="en-US" altLang="ko-KR" sz="1200" dirty="0" err="1"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85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ko-KR" altLang="en-US">
              <a:cs typeface="맑은 고딕"/>
            </a:endParaRPr>
          </a:p>
        </p:txBody>
      </p:sp>
      <p:sp>
        <p:nvSpPr>
          <p:cNvPr id="7" name="Line 91"/>
          <p:cNvSpPr>
            <a:spLocks noChangeShapeType="1"/>
          </p:cNvSpPr>
          <p:nvPr/>
        </p:nvSpPr>
        <p:spPr bwMode="auto">
          <a:xfrm flipH="1" flipV="1">
            <a:off x="936306" y="29728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980" y="2665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949836" y="3316337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6313" y="300856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2780928"/>
            <a:ext cx="6068853" cy="347092"/>
            <a:chOff x="2699792" y="3199166"/>
            <a:chExt cx="6068853" cy="34709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856746" y="3068455"/>
            <a:ext cx="2284125" cy="347092"/>
            <a:chOff x="2050338" y="3148601"/>
            <a:chExt cx="2284125" cy="347092"/>
          </a:xfrm>
        </p:grpSpPr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953544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3572626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191707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812174" y="314860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431257" y="314860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050338" y="314860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431257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281217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572626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3953544" y="314860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517666" y="4892509"/>
          <a:ext cx="29230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99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48496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7567912" y="1960919"/>
            <a:ext cx="764997" cy="2334202"/>
            <a:chOff x="3837760" y="2051296"/>
            <a:chExt cx="764997" cy="2334202"/>
          </a:xfrm>
        </p:grpSpPr>
        <p:sp>
          <p:nvSpPr>
            <p:cNvPr id="100" name="직사각형 99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837760" y="2051296"/>
              <a:ext cx="764997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=15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364088" y="2044813"/>
            <a:ext cx="1368152" cy="724948"/>
            <a:chOff x="4075460" y="2214239"/>
            <a:chExt cx="1368152" cy="724948"/>
          </a:xfrm>
        </p:grpSpPr>
        <p:cxnSp>
          <p:nvCxnSpPr>
            <p:cNvPr id="60" name="직선 화살표 연결선 59"/>
            <p:cNvCxnSpPr/>
            <p:nvPr/>
          </p:nvCxnSpPr>
          <p:spPr>
            <a:xfrm flipH="1">
              <a:off x="4745133" y="2557691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4075460" y="2214239"/>
              <a:ext cx="136815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i0=</a:t>
              </a:r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-j=10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1B64391-B1A6-7E4B-9009-90CD3F171373}"/>
              </a:ext>
            </a:extLst>
          </p:cNvPr>
          <p:cNvSpPr txBox="1"/>
          <p:nvPr/>
        </p:nvSpPr>
        <p:spPr>
          <a:xfrm>
            <a:off x="7904" y="824098"/>
            <a:ext cx="341986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for(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= 0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&lt; n ;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++){   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j = fail[j-1];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if(text[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] == pattern[j])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if(j==m-1){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ans.push_back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-j); 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  j = fail[j];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}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     else  </a:t>
            </a:r>
            <a:r>
              <a:rPr lang="en-US" altLang="ko-KR" sz="1200" dirty="0" err="1"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pPr lvl="0" eaLnBrk="0" latinLnBrk="0" hangingPunct="0"/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02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Knuth-Morris-Pratt(KMP) Algorithm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ko-KR" altLang="en-US"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060848"/>
            <a:ext cx="7272808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j = fail[j-1];</a:t>
            </a:r>
          </a:p>
        </p:txBody>
      </p:sp>
      <p:sp>
        <p:nvSpPr>
          <p:cNvPr id="8" name="Line 91"/>
          <p:cNvSpPr>
            <a:spLocks noChangeShapeType="1"/>
          </p:cNvSpPr>
          <p:nvPr/>
        </p:nvSpPr>
        <p:spPr bwMode="auto">
          <a:xfrm flipH="1" flipV="1">
            <a:off x="936306" y="363393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2980" y="3326154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Line 91"/>
          <p:cNvSpPr>
            <a:spLocks noChangeShapeType="1"/>
          </p:cNvSpPr>
          <p:nvPr/>
        </p:nvSpPr>
        <p:spPr bwMode="auto">
          <a:xfrm flipH="1" flipV="1">
            <a:off x="949836" y="39773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6313" y="366960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51720" y="3441975"/>
            <a:ext cx="6068853" cy="347092"/>
            <a:chOff x="2699792" y="3199166"/>
            <a:chExt cx="6068853" cy="347092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90393"/>
              </p:ext>
            </p:extLst>
          </p:nvPr>
        </p:nvGraphicFramePr>
        <p:xfrm>
          <a:off x="4616438" y="5567292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1915735" y="2659381"/>
            <a:ext cx="632801" cy="2328228"/>
            <a:chOff x="3919419" y="2057270"/>
            <a:chExt cx="632801" cy="2328228"/>
          </a:xfrm>
        </p:grpSpPr>
        <p:sp>
          <p:nvSpPr>
            <p:cNvPr id="55" name="직사각형 54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17887" y="5410427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j++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50338" y="3803838"/>
            <a:ext cx="3045961" cy="352902"/>
            <a:chOff x="2050338" y="3803838"/>
            <a:chExt cx="3045961" cy="352902"/>
          </a:xfrm>
        </p:grpSpPr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52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Knuth-Morris-Pratt(KMP) Algorithm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ko-KR" altLang="en-US"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060848"/>
            <a:ext cx="7272808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j = fail[j-1];</a:t>
            </a:r>
          </a:p>
        </p:txBody>
      </p:sp>
      <p:sp>
        <p:nvSpPr>
          <p:cNvPr id="8" name="Line 91"/>
          <p:cNvSpPr>
            <a:spLocks noChangeShapeType="1"/>
          </p:cNvSpPr>
          <p:nvPr/>
        </p:nvSpPr>
        <p:spPr bwMode="auto">
          <a:xfrm flipH="1" flipV="1">
            <a:off x="936306" y="363393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2980" y="3326154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Line 91"/>
          <p:cNvSpPr>
            <a:spLocks noChangeShapeType="1"/>
          </p:cNvSpPr>
          <p:nvPr/>
        </p:nvSpPr>
        <p:spPr bwMode="auto">
          <a:xfrm flipH="1" flipV="1">
            <a:off x="949836" y="39773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6313" y="366960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51720" y="3441975"/>
            <a:ext cx="6068853" cy="347092"/>
            <a:chOff x="2699792" y="3199166"/>
            <a:chExt cx="6068853" cy="347092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91543"/>
              </p:ext>
            </p:extLst>
          </p:nvPr>
        </p:nvGraphicFramePr>
        <p:xfrm>
          <a:off x="4616438" y="5567292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4588746" y="2659381"/>
            <a:ext cx="632801" cy="2328228"/>
            <a:chOff x="3919419" y="2057270"/>
            <a:chExt cx="632801" cy="2328228"/>
          </a:xfrm>
        </p:grpSpPr>
        <p:sp>
          <p:nvSpPr>
            <p:cNvPr id="55" name="직사각형 54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=7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j=7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050338" y="3803838"/>
            <a:ext cx="3045961" cy="352902"/>
            <a:chOff x="2050338" y="3803838"/>
            <a:chExt cx="3045961" cy="352902"/>
          </a:xfrm>
        </p:grpSpPr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404357" y="543302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j = fail[j-1]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90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Knuth-Morris-Pratt(KMP) Algorithm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ko-KR" altLang="en-US"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060848"/>
            <a:ext cx="7272808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j = fail[j-1];</a:t>
            </a:r>
          </a:p>
        </p:txBody>
      </p:sp>
      <p:sp>
        <p:nvSpPr>
          <p:cNvPr id="8" name="Line 91"/>
          <p:cNvSpPr>
            <a:spLocks noChangeShapeType="1"/>
          </p:cNvSpPr>
          <p:nvPr/>
        </p:nvSpPr>
        <p:spPr bwMode="auto">
          <a:xfrm flipH="1" flipV="1">
            <a:off x="936306" y="363393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2980" y="3326154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Line 91"/>
          <p:cNvSpPr>
            <a:spLocks noChangeShapeType="1"/>
          </p:cNvSpPr>
          <p:nvPr/>
        </p:nvSpPr>
        <p:spPr bwMode="auto">
          <a:xfrm flipH="1" flipV="1">
            <a:off x="949836" y="39773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6313" y="366960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51720" y="3441975"/>
            <a:ext cx="6068853" cy="347092"/>
            <a:chOff x="2699792" y="3199166"/>
            <a:chExt cx="6068853" cy="347092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27275"/>
              </p:ext>
            </p:extLst>
          </p:nvPr>
        </p:nvGraphicFramePr>
        <p:xfrm>
          <a:off x="4616438" y="5567292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4588746" y="2659381"/>
            <a:ext cx="632801" cy="2328228"/>
            <a:chOff x="3919419" y="2057270"/>
            <a:chExt cx="632801" cy="2328228"/>
          </a:xfrm>
        </p:grpSpPr>
        <p:sp>
          <p:nvSpPr>
            <p:cNvPr id="55" name="직사각형 54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=7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805077" y="3785973"/>
            <a:ext cx="3045961" cy="352902"/>
            <a:chOff x="2050338" y="3803838"/>
            <a:chExt cx="3045961" cy="352902"/>
          </a:xfrm>
        </p:grpSpPr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404357" y="543302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j = fail[j-1]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7268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Knuth-Morris-Pratt(KMP) Algorithm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ko-KR" altLang="en-US"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060848"/>
            <a:ext cx="7272808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j = fail[j-1];</a:t>
            </a:r>
          </a:p>
        </p:txBody>
      </p:sp>
      <p:sp>
        <p:nvSpPr>
          <p:cNvPr id="8" name="Line 91"/>
          <p:cNvSpPr>
            <a:spLocks noChangeShapeType="1"/>
          </p:cNvSpPr>
          <p:nvPr/>
        </p:nvSpPr>
        <p:spPr bwMode="auto">
          <a:xfrm flipH="1" flipV="1">
            <a:off x="936306" y="363393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2980" y="3326154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Line 91"/>
          <p:cNvSpPr>
            <a:spLocks noChangeShapeType="1"/>
          </p:cNvSpPr>
          <p:nvPr/>
        </p:nvSpPr>
        <p:spPr bwMode="auto">
          <a:xfrm flipH="1" flipV="1">
            <a:off x="949836" y="39773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6313" y="366960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51720" y="3441975"/>
            <a:ext cx="6068853" cy="347092"/>
            <a:chOff x="2699792" y="3199166"/>
            <a:chExt cx="6068853" cy="347092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41045"/>
              </p:ext>
            </p:extLst>
          </p:nvPr>
        </p:nvGraphicFramePr>
        <p:xfrm>
          <a:off x="4616438" y="5567292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4588746" y="2659381"/>
            <a:ext cx="632801" cy="2328228"/>
            <a:chOff x="3919419" y="2057270"/>
            <a:chExt cx="632801" cy="2328228"/>
          </a:xfrm>
        </p:grpSpPr>
        <p:sp>
          <p:nvSpPr>
            <p:cNvPr id="55" name="직사각형 54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=7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74007" y="3794333"/>
            <a:ext cx="3045961" cy="352902"/>
            <a:chOff x="2050338" y="3803838"/>
            <a:chExt cx="3045961" cy="352902"/>
          </a:xfrm>
        </p:grpSpPr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404357" y="543302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j = fail[j-1]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76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Knuth-Morris-Pratt(KMP) Algorithm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ko-KR" altLang="en-US"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060848"/>
            <a:ext cx="7272808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j = fail[j-1];</a:t>
            </a:r>
          </a:p>
        </p:txBody>
      </p:sp>
      <p:sp>
        <p:nvSpPr>
          <p:cNvPr id="8" name="Line 91"/>
          <p:cNvSpPr>
            <a:spLocks noChangeShapeType="1"/>
          </p:cNvSpPr>
          <p:nvPr/>
        </p:nvSpPr>
        <p:spPr bwMode="auto">
          <a:xfrm flipH="1" flipV="1">
            <a:off x="936306" y="363393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2980" y="3326154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Line 91"/>
          <p:cNvSpPr>
            <a:spLocks noChangeShapeType="1"/>
          </p:cNvSpPr>
          <p:nvPr/>
        </p:nvSpPr>
        <p:spPr bwMode="auto">
          <a:xfrm flipH="1" flipV="1">
            <a:off x="949836" y="39773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6313" y="366960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51720" y="3441975"/>
            <a:ext cx="6068853" cy="347092"/>
            <a:chOff x="2699792" y="3199166"/>
            <a:chExt cx="6068853" cy="347092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69999"/>
              </p:ext>
            </p:extLst>
          </p:nvPr>
        </p:nvGraphicFramePr>
        <p:xfrm>
          <a:off x="4616438" y="5567292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4588746" y="2659381"/>
            <a:ext cx="632801" cy="2328228"/>
            <a:chOff x="3919419" y="2057270"/>
            <a:chExt cx="632801" cy="2328228"/>
          </a:xfrm>
        </p:grpSpPr>
        <p:sp>
          <p:nvSpPr>
            <p:cNvPr id="55" name="직사각형 54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=7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35150" y="3785973"/>
            <a:ext cx="3045961" cy="352902"/>
            <a:chOff x="2050338" y="3803838"/>
            <a:chExt cx="3045961" cy="352902"/>
          </a:xfrm>
        </p:grpSpPr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404357" y="543302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j = fail[j-1]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81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Knuth-Morris-Pratt(KMP) Algorithm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ko-KR" altLang="en-US"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060848"/>
            <a:ext cx="7272808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j = fail[j-1];</a:t>
            </a:r>
          </a:p>
        </p:txBody>
      </p:sp>
      <p:sp>
        <p:nvSpPr>
          <p:cNvPr id="8" name="Line 91"/>
          <p:cNvSpPr>
            <a:spLocks noChangeShapeType="1"/>
          </p:cNvSpPr>
          <p:nvPr/>
        </p:nvSpPr>
        <p:spPr bwMode="auto">
          <a:xfrm flipH="1" flipV="1">
            <a:off x="936306" y="363393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2980" y="3326154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Line 91"/>
          <p:cNvSpPr>
            <a:spLocks noChangeShapeType="1"/>
          </p:cNvSpPr>
          <p:nvPr/>
        </p:nvSpPr>
        <p:spPr bwMode="auto">
          <a:xfrm flipH="1" flipV="1">
            <a:off x="949836" y="39773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6313" y="366960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51720" y="3441975"/>
            <a:ext cx="6068853" cy="347092"/>
            <a:chOff x="2699792" y="3199166"/>
            <a:chExt cx="6068853" cy="347092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67784"/>
              </p:ext>
            </p:extLst>
          </p:nvPr>
        </p:nvGraphicFramePr>
        <p:xfrm>
          <a:off x="4616438" y="5567292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4588746" y="2659381"/>
            <a:ext cx="632801" cy="2328228"/>
            <a:chOff x="3919419" y="2057270"/>
            <a:chExt cx="632801" cy="2328228"/>
          </a:xfrm>
        </p:grpSpPr>
        <p:sp>
          <p:nvSpPr>
            <p:cNvPr id="55" name="직사각형 54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=7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716761" y="3785973"/>
            <a:ext cx="3045961" cy="352902"/>
            <a:chOff x="2050338" y="3803838"/>
            <a:chExt cx="3045961" cy="352902"/>
          </a:xfrm>
        </p:grpSpPr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404357" y="543302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j = fail[j-1]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497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Knuth-Morris-Pratt(KMP) Algorithm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ko-KR" altLang="en-US"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060848"/>
            <a:ext cx="7272808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while(j&gt;0 &amp;&amp; text[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] != pattern[j])</a:t>
            </a:r>
          </a:p>
          <a:p>
            <a:pPr lvl="0" eaLnBrk="0" latinLnBrk="0" hangingPunct="0"/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j = fail[j-1];</a:t>
            </a:r>
          </a:p>
        </p:txBody>
      </p:sp>
      <p:sp>
        <p:nvSpPr>
          <p:cNvPr id="8" name="Line 91"/>
          <p:cNvSpPr>
            <a:spLocks noChangeShapeType="1"/>
          </p:cNvSpPr>
          <p:nvPr/>
        </p:nvSpPr>
        <p:spPr bwMode="auto">
          <a:xfrm flipH="1" flipV="1">
            <a:off x="936306" y="363393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2980" y="3326154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Line 91"/>
          <p:cNvSpPr>
            <a:spLocks noChangeShapeType="1"/>
          </p:cNvSpPr>
          <p:nvPr/>
        </p:nvSpPr>
        <p:spPr bwMode="auto">
          <a:xfrm flipH="1" flipV="1">
            <a:off x="949836" y="397738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6313" y="366960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51720" y="3441975"/>
            <a:ext cx="6068853" cy="347092"/>
            <a:chOff x="2699792" y="3199166"/>
            <a:chExt cx="6068853" cy="347092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12953"/>
              </p:ext>
            </p:extLst>
          </p:nvPr>
        </p:nvGraphicFramePr>
        <p:xfrm>
          <a:off x="4616438" y="5567292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4965542" y="2614846"/>
            <a:ext cx="632801" cy="2328228"/>
            <a:chOff x="3919419" y="2057270"/>
            <a:chExt cx="632801" cy="2328228"/>
          </a:xfrm>
        </p:grpSpPr>
        <p:sp>
          <p:nvSpPr>
            <p:cNvPr id="55" name="직사각형 54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=8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91484" y="3732082"/>
            <a:ext cx="3045961" cy="352902"/>
            <a:chOff x="2050338" y="3803838"/>
            <a:chExt cx="3045961" cy="352902"/>
          </a:xfrm>
        </p:grpSpPr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108396" y="5073231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j==0 &amp;&amp; text[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5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Brute-Force Substring Search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/>
              <a:t>Naïve Algorithm 2</a:t>
            </a:r>
          </a:p>
          <a:p>
            <a:pPr lvl="1"/>
            <a:r>
              <a:rPr lang="en-US" altLang="ko-KR" dirty="0"/>
              <a:t>Naïve algorithm can be slow if text and pattern are repetitive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>
              <a:cs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31640" y="2606721"/>
            <a:ext cx="6470070" cy="347092"/>
            <a:chOff x="1404287" y="2594649"/>
            <a:chExt cx="6470070" cy="34709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732986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352068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972535" y="2594649"/>
              <a:ext cx="379533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591617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5210698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829781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448862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069329" y="2594649"/>
              <a:ext cx="379533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688411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307493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926575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545656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166123" y="2594649"/>
              <a:ext cx="379533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785206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404287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78520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166123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54565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926575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307493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688411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069329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448862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829781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210698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5591617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5972535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352068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673298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7493439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7112520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>
              <a:off x="7493439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787435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330051" y="2942597"/>
            <a:ext cx="1904795" cy="886333"/>
            <a:chOff x="1402698" y="2930525"/>
            <a:chExt cx="1904795" cy="886333"/>
          </a:xfrm>
        </p:grpSpPr>
        <p:grpSp>
          <p:nvGrpSpPr>
            <p:cNvPr id="44" name="그룹 43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47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50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55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6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45" name="Line 91"/>
            <p:cNvSpPr>
              <a:spLocks noChangeShapeType="1"/>
            </p:cNvSpPr>
            <p:nvPr/>
          </p:nvSpPr>
          <p:spPr bwMode="auto">
            <a:xfrm>
              <a:off x="1402698" y="2943485"/>
              <a:ext cx="1588" cy="712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91"/>
            <p:cNvSpPr>
              <a:spLocks noChangeShapeType="1"/>
            </p:cNvSpPr>
            <p:nvPr/>
          </p:nvSpPr>
          <p:spPr bwMode="auto">
            <a:xfrm>
              <a:off x="3304519" y="2930525"/>
              <a:ext cx="1588" cy="712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712658" y="2942598"/>
            <a:ext cx="1903207" cy="1425573"/>
            <a:chOff x="1404286" y="2391285"/>
            <a:chExt cx="1903207" cy="1425573"/>
          </a:xfrm>
        </p:grpSpPr>
        <p:grpSp>
          <p:nvGrpSpPr>
            <p:cNvPr id="58" name="그룹 57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61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62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63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64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65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66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67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68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69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70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59" name="Line 91"/>
            <p:cNvSpPr>
              <a:spLocks noChangeShapeType="1"/>
            </p:cNvSpPr>
            <p:nvPr/>
          </p:nvSpPr>
          <p:spPr bwMode="auto">
            <a:xfrm flipH="1">
              <a:off x="1404286" y="2391285"/>
              <a:ext cx="1184" cy="1264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Line 91"/>
            <p:cNvSpPr>
              <a:spLocks noChangeShapeType="1"/>
            </p:cNvSpPr>
            <p:nvPr/>
          </p:nvSpPr>
          <p:spPr bwMode="auto">
            <a:xfrm>
              <a:off x="3303031" y="2402501"/>
              <a:ext cx="3076" cy="1240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090652" y="2953813"/>
            <a:ext cx="1906028" cy="1953598"/>
            <a:chOff x="1404285" y="1863260"/>
            <a:chExt cx="1906028" cy="1953598"/>
          </a:xfrm>
        </p:grpSpPr>
        <p:grpSp>
          <p:nvGrpSpPr>
            <p:cNvPr id="72" name="그룹 71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75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76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77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78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79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80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81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82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83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84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73" name="Line 91"/>
            <p:cNvSpPr>
              <a:spLocks noChangeShapeType="1"/>
            </p:cNvSpPr>
            <p:nvPr/>
          </p:nvSpPr>
          <p:spPr bwMode="auto">
            <a:xfrm flipH="1">
              <a:off x="1404285" y="1863260"/>
              <a:ext cx="4105" cy="17930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91"/>
            <p:cNvSpPr>
              <a:spLocks noChangeShapeType="1"/>
            </p:cNvSpPr>
            <p:nvPr/>
          </p:nvSpPr>
          <p:spPr bwMode="auto">
            <a:xfrm flipH="1">
              <a:off x="3306107" y="1863260"/>
              <a:ext cx="4206" cy="1780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861775" y="2942598"/>
            <a:ext cx="1938549" cy="3366620"/>
            <a:chOff x="1404284" y="450238"/>
            <a:chExt cx="1938549" cy="3366620"/>
          </a:xfrm>
        </p:grpSpPr>
        <p:grpSp>
          <p:nvGrpSpPr>
            <p:cNvPr id="86" name="그룹 85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89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90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91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92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94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95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96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97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98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 flipH="1">
              <a:off x="1404284" y="450238"/>
              <a:ext cx="36725" cy="32060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Line 91"/>
            <p:cNvSpPr>
              <a:spLocks noChangeShapeType="1"/>
            </p:cNvSpPr>
            <p:nvPr/>
          </p:nvSpPr>
          <p:spPr bwMode="auto">
            <a:xfrm flipH="1">
              <a:off x="3306106" y="461454"/>
              <a:ext cx="36727" cy="318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2469468" y="2942597"/>
            <a:ext cx="1905207" cy="2502778"/>
            <a:chOff x="1404285" y="1314080"/>
            <a:chExt cx="1905207" cy="2502778"/>
          </a:xfrm>
        </p:grpSpPr>
        <p:grpSp>
          <p:nvGrpSpPr>
            <p:cNvPr id="100" name="그룹 99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103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04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05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06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07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08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09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110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11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12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101" name="Line 91"/>
            <p:cNvSpPr>
              <a:spLocks noChangeShapeType="1"/>
            </p:cNvSpPr>
            <p:nvPr/>
          </p:nvSpPr>
          <p:spPr bwMode="auto">
            <a:xfrm flipH="1">
              <a:off x="1404285" y="1314080"/>
              <a:ext cx="3538" cy="2342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Line 91"/>
            <p:cNvSpPr>
              <a:spLocks noChangeShapeType="1"/>
            </p:cNvSpPr>
            <p:nvPr/>
          </p:nvSpPr>
          <p:spPr bwMode="auto">
            <a:xfrm flipH="1">
              <a:off x="3306107" y="1314080"/>
              <a:ext cx="3385" cy="2329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109818" y="3668344"/>
            <a:ext cx="267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Still order: O(MN)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Any improvement?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9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getFail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fail[]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needs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time.</a:t>
            </a:r>
          </a:p>
          <a:p>
            <a:pPr lvl="1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 algorithm: very similar to KMP algorithm itself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ko-KR" altLang="en-US"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636912"/>
            <a:ext cx="727280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vector&lt;</a:t>
            </a:r>
            <a:r>
              <a:rPr kumimoji="0" lang="en-US" altLang="ko-KR" sz="15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&gt; </a:t>
            </a:r>
            <a:r>
              <a:rPr kumimoji="0" lang="en-US" altLang="ko-KR" sz="15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getFail</a:t>
            </a:r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(string pattern)</a:t>
            </a:r>
          </a:p>
          <a:p>
            <a:pPr lvl="0" eaLnBrk="0" latinLnBrk="0" hangingPunct="0"/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0" eaLnBrk="0" latinLnBrk="0" hangingPunct="0"/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5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m = (</a:t>
            </a:r>
            <a:r>
              <a:rPr kumimoji="0" lang="en-US" altLang="ko-KR" sz="15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kumimoji="0" lang="en-US" altLang="ko-KR" sz="15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pattern.size</a:t>
            </a:r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lvl="0" eaLnBrk="0" latinLnBrk="0" hangingPunct="0"/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5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j=0;</a:t>
            </a:r>
          </a:p>
          <a:p>
            <a:pPr lvl="0" eaLnBrk="0" latinLnBrk="0" hangingPunct="0"/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   vector&lt;</a:t>
            </a:r>
            <a:r>
              <a:rPr kumimoji="0" lang="en-US" altLang="ko-KR" sz="15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&gt; fail(m, 0);</a:t>
            </a:r>
          </a:p>
          <a:p>
            <a:pPr lvl="0" eaLnBrk="0" latinLnBrk="0" hangingPunct="0"/>
            <a:endParaRPr kumimoji="0" lang="en-US" altLang="ko-KR" sz="15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kumimoji="0" lang="en-US" altLang="ko-KR" sz="15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5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= 1; </a:t>
            </a:r>
            <a:r>
              <a:rPr kumimoji="0" lang="en-US" altLang="ko-KR" sz="15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&lt; m ; </a:t>
            </a:r>
            <a:r>
              <a:rPr kumimoji="0" lang="en-US" altLang="ko-KR" sz="15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lvl="0" eaLnBrk="0" latinLnBrk="0" hangingPunct="0"/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   {</a:t>
            </a:r>
          </a:p>
          <a:p>
            <a:pPr lvl="0" eaLnBrk="0" latinLnBrk="0" hangingPunct="0"/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while(j &gt; 0 &amp;&amp; pattern[</a:t>
            </a:r>
            <a:r>
              <a:rPr kumimoji="0" lang="en-US" altLang="ko-KR" sz="15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] != pattern[j])</a:t>
            </a:r>
          </a:p>
          <a:p>
            <a:pPr lvl="0" eaLnBrk="0" latinLnBrk="0" hangingPunct="0"/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j = fail[j-1];</a:t>
            </a:r>
          </a:p>
          <a:p>
            <a:pPr lvl="0" eaLnBrk="0" latinLnBrk="0" hangingPunct="0"/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if(pattern[</a:t>
            </a:r>
            <a:r>
              <a:rPr kumimoji="0" lang="en-US" altLang="ko-KR" sz="15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] == pattern[j])</a:t>
            </a:r>
          </a:p>
          <a:p>
            <a:pPr lvl="0" eaLnBrk="0" latinLnBrk="0" hangingPunct="0"/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  fail[</a:t>
            </a:r>
            <a:r>
              <a:rPr kumimoji="0" lang="en-US" altLang="ko-KR" sz="15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] = ++j;</a:t>
            </a:r>
          </a:p>
          <a:p>
            <a:pPr lvl="0" eaLnBrk="0" latinLnBrk="0" hangingPunct="0"/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else  fail[</a:t>
            </a:r>
            <a:r>
              <a:rPr kumimoji="0" lang="en-US" altLang="ko-KR" sz="15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] = j;</a:t>
            </a:r>
          </a:p>
          <a:p>
            <a:pPr lvl="0" eaLnBrk="0" latinLnBrk="0" hangingPunct="0"/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   }</a:t>
            </a:r>
          </a:p>
          <a:p>
            <a:pPr lvl="0" eaLnBrk="0" latinLnBrk="0" hangingPunct="0"/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fail;</a:t>
            </a:r>
          </a:p>
          <a:p>
            <a:pPr lvl="0" eaLnBrk="0" latinLnBrk="0" hangingPunct="0"/>
            <a:r>
              <a:rPr kumimoji="0" lang="en-US" altLang="ko-KR" sz="1500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38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getFail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ko-KR" altLang="en-US">
              <a:cs typeface="맑은 고딕"/>
            </a:endParaRPr>
          </a:p>
        </p:txBody>
      </p:sp>
      <p:sp>
        <p:nvSpPr>
          <p:cNvPr id="6" name="Line 91"/>
          <p:cNvSpPr>
            <a:spLocks noChangeShapeType="1"/>
          </p:cNvSpPr>
          <p:nvPr/>
        </p:nvSpPr>
        <p:spPr bwMode="auto">
          <a:xfrm flipH="1" flipV="1">
            <a:off x="1728394" y="3851848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85068" y="3544071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1741924" y="419530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401" y="388752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43808" y="3659892"/>
            <a:ext cx="3044575" cy="347092"/>
            <a:chOff x="2051720" y="3441975"/>
            <a:chExt cx="3044575" cy="34709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716762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335844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954926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74008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193089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813556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432639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051720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3263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1355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19308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574008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95492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335844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716762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68508"/>
              </p:ext>
            </p:extLst>
          </p:nvPr>
        </p:nvGraphicFramePr>
        <p:xfrm>
          <a:off x="2630033" y="2115854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fail[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3095666" y="2877298"/>
            <a:ext cx="632801" cy="2328228"/>
            <a:chOff x="3919419" y="2057270"/>
            <a:chExt cx="632801" cy="2328228"/>
          </a:xfrm>
        </p:grpSpPr>
        <p:sp>
          <p:nvSpPr>
            <p:cNvPr id="43" name="직사각형 42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42690" y="5332575"/>
            <a:ext cx="3223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pattern[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fail[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] = j 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224727" y="4023070"/>
            <a:ext cx="3045961" cy="352902"/>
            <a:chOff x="2050338" y="3803838"/>
            <a:chExt cx="3045961" cy="352902"/>
          </a:xfrm>
        </p:grpSpPr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795410" y="2398723"/>
            <a:ext cx="288032" cy="304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5BF887-53A4-3B4D-8432-8FC33B04E4B7}"/>
              </a:ext>
            </a:extLst>
          </p:cNvPr>
          <p:cNvSpPr txBox="1"/>
          <p:nvPr/>
        </p:nvSpPr>
        <p:spPr>
          <a:xfrm>
            <a:off x="6269300" y="872478"/>
            <a:ext cx="2858292" cy="2970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getFail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(string pattern)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m = 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pattern.size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j=0;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fail(m, 0);</a:t>
            </a:r>
          </a:p>
          <a:p>
            <a:pPr lvl="0" eaLnBrk="0" latinLnBrk="0" hangingPunct="0"/>
            <a:endParaRPr kumimoji="0" lang="en-US" altLang="ko-KR" sz="11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= 1;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&lt; m 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while(j &gt; 0 &amp;&amp;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!= 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j = fail[j-1];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if(pattern[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==pattern[j])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++j;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else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}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fail;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33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getFail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ko-KR" altLang="en-US">
              <a:cs typeface="맑은 고딕"/>
            </a:endParaRPr>
          </a:p>
        </p:txBody>
      </p:sp>
      <p:sp>
        <p:nvSpPr>
          <p:cNvPr id="6" name="Line 91"/>
          <p:cNvSpPr>
            <a:spLocks noChangeShapeType="1"/>
          </p:cNvSpPr>
          <p:nvPr/>
        </p:nvSpPr>
        <p:spPr bwMode="auto">
          <a:xfrm flipH="1" flipV="1">
            <a:off x="1728394" y="3851848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85068" y="3544071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1741924" y="419530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401" y="388752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43808" y="3659892"/>
            <a:ext cx="3044575" cy="347092"/>
            <a:chOff x="2051720" y="3441975"/>
            <a:chExt cx="3044575" cy="34709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716762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335844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954926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74008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193089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813556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432639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051720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3263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1355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19308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574008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95492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335844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716762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62865"/>
              </p:ext>
            </p:extLst>
          </p:nvPr>
        </p:nvGraphicFramePr>
        <p:xfrm>
          <a:off x="2630033" y="2115854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fail[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3474340" y="2877298"/>
            <a:ext cx="632801" cy="2328228"/>
            <a:chOff x="3919419" y="2057270"/>
            <a:chExt cx="632801" cy="2328228"/>
          </a:xfrm>
        </p:grpSpPr>
        <p:sp>
          <p:nvSpPr>
            <p:cNvPr id="43" name="직사각형 42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42690" y="5332575"/>
            <a:ext cx="3223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pattern[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fail[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] = ++j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608794" y="4018850"/>
            <a:ext cx="3045961" cy="352902"/>
            <a:chOff x="2050338" y="3803838"/>
            <a:chExt cx="3045961" cy="352902"/>
          </a:xfrm>
        </p:grpSpPr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148346" y="2430841"/>
            <a:ext cx="288032" cy="304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2EA242-C5B4-EE4C-805C-D9EE878A1636}"/>
              </a:ext>
            </a:extLst>
          </p:cNvPr>
          <p:cNvSpPr txBox="1"/>
          <p:nvPr/>
        </p:nvSpPr>
        <p:spPr>
          <a:xfrm>
            <a:off x="6269300" y="872478"/>
            <a:ext cx="2858292" cy="2970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getFail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(string pattern)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m = 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pattern.size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j=0;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fail(m, 0);</a:t>
            </a:r>
          </a:p>
          <a:p>
            <a:pPr lvl="0" eaLnBrk="0" latinLnBrk="0" hangingPunct="0"/>
            <a:endParaRPr kumimoji="0" lang="en-US" altLang="ko-KR" sz="11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= 1;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&lt; m 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while(j &gt; 0 &amp;&amp;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!= 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j = fail[j-1];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if(pattern[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==pattern[j])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++j;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else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}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fail;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44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getFail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ko-KR" altLang="en-US">
              <a:cs typeface="맑은 고딕"/>
            </a:endParaRPr>
          </a:p>
        </p:txBody>
      </p:sp>
      <p:sp>
        <p:nvSpPr>
          <p:cNvPr id="6" name="Line 91"/>
          <p:cNvSpPr>
            <a:spLocks noChangeShapeType="1"/>
          </p:cNvSpPr>
          <p:nvPr/>
        </p:nvSpPr>
        <p:spPr bwMode="auto">
          <a:xfrm flipH="1" flipV="1">
            <a:off x="1728394" y="3851848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85068" y="3544071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1741924" y="419530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401" y="388752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43808" y="3659892"/>
            <a:ext cx="3044575" cy="347092"/>
            <a:chOff x="2051720" y="3441975"/>
            <a:chExt cx="3044575" cy="34709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716762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335844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954926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74008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193089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813556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432639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051720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3263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1355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19308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574008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95492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335844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716762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81975"/>
              </p:ext>
            </p:extLst>
          </p:nvPr>
        </p:nvGraphicFramePr>
        <p:xfrm>
          <a:off x="2630033" y="2115854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fail[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3852410" y="2877298"/>
            <a:ext cx="632801" cy="2328228"/>
            <a:chOff x="3919419" y="2057270"/>
            <a:chExt cx="632801" cy="2328228"/>
          </a:xfrm>
        </p:grpSpPr>
        <p:sp>
          <p:nvSpPr>
            <p:cNvPr id="43" name="직사각형 42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42690" y="5332575"/>
            <a:ext cx="3223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pattern[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fail[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] = ++j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608794" y="4018850"/>
            <a:ext cx="3045961" cy="352902"/>
            <a:chOff x="2050338" y="3803838"/>
            <a:chExt cx="3045961" cy="352902"/>
          </a:xfrm>
        </p:grpSpPr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465333" y="2411611"/>
            <a:ext cx="288032" cy="304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69B1C6-76C2-8441-AE20-344A3F6E15A2}"/>
              </a:ext>
            </a:extLst>
          </p:cNvPr>
          <p:cNvSpPr txBox="1"/>
          <p:nvPr/>
        </p:nvSpPr>
        <p:spPr>
          <a:xfrm>
            <a:off x="6269300" y="872478"/>
            <a:ext cx="2858292" cy="2970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getFail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(string pattern)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m = 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pattern.size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j=0;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fail(m, 0);</a:t>
            </a:r>
          </a:p>
          <a:p>
            <a:pPr lvl="0" eaLnBrk="0" latinLnBrk="0" hangingPunct="0"/>
            <a:endParaRPr kumimoji="0" lang="en-US" altLang="ko-KR" sz="11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= 1;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&lt; m 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while(j &gt; 0 &amp;&amp;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!= 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j = fail[j-1];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if(pattern[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==pattern[j])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++j;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else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}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fail;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605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getFail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ko-KR" altLang="en-US">
              <a:cs typeface="맑은 고딕"/>
            </a:endParaRPr>
          </a:p>
        </p:txBody>
      </p:sp>
      <p:sp>
        <p:nvSpPr>
          <p:cNvPr id="6" name="Line 91"/>
          <p:cNvSpPr>
            <a:spLocks noChangeShapeType="1"/>
          </p:cNvSpPr>
          <p:nvPr/>
        </p:nvSpPr>
        <p:spPr bwMode="auto">
          <a:xfrm flipH="1" flipV="1">
            <a:off x="1728394" y="3851848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85068" y="3544071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1741924" y="419530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401" y="388752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43808" y="3659892"/>
            <a:ext cx="3044575" cy="347092"/>
            <a:chOff x="2051720" y="3441975"/>
            <a:chExt cx="3044575" cy="34709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716762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335844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954926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74008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193089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813556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432639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051720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3263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1355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19308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574008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95492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335844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716762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44590"/>
              </p:ext>
            </p:extLst>
          </p:nvPr>
        </p:nvGraphicFramePr>
        <p:xfrm>
          <a:off x="2630033" y="2115854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fail[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4238268" y="2877298"/>
            <a:ext cx="632801" cy="2328228"/>
            <a:chOff x="3919419" y="2057270"/>
            <a:chExt cx="632801" cy="2328228"/>
          </a:xfrm>
        </p:grpSpPr>
        <p:sp>
          <p:nvSpPr>
            <p:cNvPr id="43" name="직사각형 42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=4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42690" y="5332575"/>
            <a:ext cx="3223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pattern[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fail[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] = ++j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608794" y="4018850"/>
            <a:ext cx="3045961" cy="352902"/>
            <a:chOff x="2050338" y="3803838"/>
            <a:chExt cx="3045961" cy="352902"/>
          </a:xfrm>
        </p:grpSpPr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822266" y="2403564"/>
            <a:ext cx="288032" cy="304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E2020C-945E-CF49-A258-E4CD6D543C2A}"/>
              </a:ext>
            </a:extLst>
          </p:cNvPr>
          <p:cNvSpPr txBox="1"/>
          <p:nvPr/>
        </p:nvSpPr>
        <p:spPr>
          <a:xfrm>
            <a:off x="6269300" y="836712"/>
            <a:ext cx="2858292" cy="2970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getFail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(string pattern)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m = 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pattern.size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j=0;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fail(m, 0);</a:t>
            </a:r>
          </a:p>
          <a:p>
            <a:pPr lvl="0" eaLnBrk="0" latinLnBrk="0" hangingPunct="0"/>
            <a:endParaRPr kumimoji="0" lang="en-US" altLang="ko-KR" sz="11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= 1;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&lt; m 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while(j &gt; 0 &amp;&amp;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!= 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j = fail[j-1];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if(pattern[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==pattern[j])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++j;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else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}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fail;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125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getFail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ko-KR" altLang="en-US">
              <a:cs typeface="맑은 고딕"/>
            </a:endParaRPr>
          </a:p>
        </p:txBody>
      </p:sp>
      <p:sp>
        <p:nvSpPr>
          <p:cNvPr id="6" name="Line 91"/>
          <p:cNvSpPr>
            <a:spLocks noChangeShapeType="1"/>
          </p:cNvSpPr>
          <p:nvPr/>
        </p:nvSpPr>
        <p:spPr bwMode="auto">
          <a:xfrm flipH="1" flipV="1">
            <a:off x="1728394" y="3851848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85068" y="3544071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1741924" y="419530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401" y="388752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43808" y="3659892"/>
            <a:ext cx="3044575" cy="347092"/>
            <a:chOff x="2051720" y="3441975"/>
            <a:chExt cx="3044575" cy="34709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716762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335844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954926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74008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193089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813556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432639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051720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3263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1355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19308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574008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95492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335844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716762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65657"/>
              </p:ext>
            </p:extLst>
          </p:nvPr>
        </p:nvGraphicFramePr>
        <p:xfrm>
          <a:off x="2630033" y="2115854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fail[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4620380" y="2877298"/>
            <a:ext cx="632801" cy="2328228"/>
            <a:chOff x="3919419" y="2057270"/>
            <a:chExt cx="632801" cy="2328228"/>
          </a:xfrm>
        </p:grpSpPr>
        <p:sp>
          <p:nvSpPr>
            <p:cNvPr id="43" name="직사각형 42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42690" y="5332575"/>
            <a:ext cx="3223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pattern[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fail[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] = ++j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608794" y="4018850"/>
            <a:ext cx="3045961" cy="352902"/>
            <a:chOff x="2050338" y="3803838"/>
            <a:chExt cx="3045961" cy="352902"/>
          </a:xfrm>
        </p:grpSpPr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133230" y="2420914"/>
            <a:ext cx="288032" cy="304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8F2CAD-349F-EA42-93A7-4986705F9B49}"/>
              </a:ext>
            </a:extLst>
          </p:cNvPr>
          <p:cNvSpPr txBox="1"/>
          <p:nvPr/>
        </p:nvSpPr>
        <p:spPr>
          <a:xfrm>
            <a:off x="6269300" y="872478"/>
            <a:ext cx="2858292" cy="2970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getFail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(string pattern)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m = 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pattern.size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j=0;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fail(m, 0);</a:t>
            </a:r>
          </a:p>
          <a:p>
            <a:pPr lvl="0" eaLnBrk="0" latinLnBrk="0" hangingPunct="0"/>
            <a:endParaRPr kumimoji="0" lang="en-US" altLang="ko-KR" sz="11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= 1;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&lt; m 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while(j &gt; 0 &amp;&amp;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!= 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j = fail[j-1];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if(pattern[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==pattern[j])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++j;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else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}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fail;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getFail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ko-KR" altLang="en-US">
              <a:cs typeface="맑은 고딕"/>
            </a:endParaRPr>
          </a:p>
        </p:txBody>
      </p:sp>
      <p:sp>
        <p:nvSpPr>
          <p:cNvPr id="6" name="Line 91"/>
          <p:cNvSpPr>
            <a:spLocks noChangeShapeType="1"/>
          </p:cNvSpPr>
          <p:nvPr/>
        </p:nvSpPr>
        <p:spPr bwMode="auto">
          <a:xfrm flipH="1" flipV="1">
            <a:off x="1728394" y="3851848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85068" y="3544071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1741924" y="419530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401" y="388752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43808" y="3659892"/>
            <a:ext cx="3044575" cy="347092"/>
            <a:chOff x="2051720" y="3441975"/>
            <a:chExt cx="3044575" cy="34709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716762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335844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954926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74008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193089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813556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432639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051720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3263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1355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19308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574008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95492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335844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716762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17131"/>
              </p:ext>
            </p:extLst>
          </p:nvPr>
        </p:nvGraphicFramePr>
        <p:xfrm>
          <a:off x="2630033" y="2115854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fail[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005999" y="2877298"/>
            <a:ext cx="632801" cy="2328228"/>
            <a:chOff x="3919419" y="2057270"/>
            <a:chExt cx="632801" cy="2328228"/>
          </a:xfrm>
        </p:grpSpPr>
        <p:sp>
          <p:nvSpPr>
            <p:cNvPr id="43" name="직사각형 42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=6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j=4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42690" y="5332575"/>
            <a:ext cx="3223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pattern[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fail[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] = ++j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++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608794" y="4018850"/>
            <a:ext cx="3045961" cy="352902"/>
            <a:chOff x="2050338" y="3803838"/>
            <a:chExt cx="3045961" cy="352902"/>
          </a:xfrm>
        </p:grpSpPr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488351" y="2429816"/>
            <a:ext cx="288032" cy="304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08E680-FCB9-3748-9AA4-746D64CB41FD}"/>
              </a:ext>
            </a:extLst>
          </p:cNvPr>
          <p:cNvSpPr txBox="1"/>
          <p:nvPr/>
        </p:nvSpPr>
        <p:spPr>
          <a:xfrm>
            <a:off x="6269300" y="872478"/>
            <a:ext cx="2858292" cy="2970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getFail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(string pattern)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m = 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pattern.size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j=0;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fail(m, 0);</a:t>
            </a:r>
          </a:p>
          <a:p>
            <a:pPr lvl="0" eaLnBrk="0" latinLnBrk="0" hangingPunct="0"/>
            <a:endParaRPr kumimoji="0" lang="en-US" altLang="ko-KR" sz="11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= 1;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&lt; m 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while(j &gt; 0 &amp;&amp;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!= 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j = fail[j-1];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if(pattern[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==pattern[j])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++j;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else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}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fail;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8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getFail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ko-KR" altLang="en-US">
              <a:cs typeface="맑은 고딕"/>
            </a:endParaRPr>
          </a:p>
        </p:txBody>
      </p:sp>
      <p:sp>
        <p:nvSpPr>
          <p:cNvPr id="6" name="Line 91"/>
          <p:cNvSpPr>
            <a:spLocks noChangeShapeType="1"/>
          </p:cNvSpPr>
          <p:nvPr/>
        </p:nvSpPr>
        <p:spPr bwMode="auto">
          <a:xfrm flipH="1" flipV="1">
            <a:off x="1728394" y="3851848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85068" y="3544071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1741924" y="419530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401" y="388752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43808" y="3659892"/>
            <a:ext cx="3044575" cy="347092"/>
            <a:chOff x="2051720" y="3441975"/>
            <a:chExt cx="3044575" cy="34709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716762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335844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954926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74008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193089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813556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432639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051720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3263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1355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19308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574008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95492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335844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716762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630033" y="2115854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fail[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382908" y="2876186"/>
            <a:ext cx="632801" cy="2328228"/>
            <a:chOff x="3919419" y="2057270"/>
            <a:chExt cx="632801" cy="2328228"/>
          </a:xfrm>
        </p:grpSpPr>
        <p:sp>
          <p:nvSpPr>
            <p:cNvPr id="43" name="직사각형 42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=7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42690" y="5332575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pattern[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j = fail[j-1] (=3)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3608794" y="4018850"/>
            <a:ext cx="3045961" cy="352902"/>
            <a:chOff x="2050338" y="3803838"/>
            <a:chExt cx="3045961" cy="352902"/>
          </a:xfrm>
        </p:grpSpPr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488351" y="2429816"/>
            <a:ext cx="288032" cy="304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6BCAD8-191A-9342-B75C-9ED5FAB6813F}"/>
              </a:ext>
            </a:extLst>
          </p:cNvPr>
          <p:cNvSpPr txBox="1"/>
          <p:nvPr/>
        </p:nvSpPr>
        <p:spPr>
          <a:xfrm>
            <a:off x="6269300" y="872478"/>
            <a:ext cx="2858292" cy="2970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getFail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(string pattern)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m = 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pattern.size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j=0;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fail(m, 0);</a:t>
            </a:r>
          </a:p>
          <a:p>
            <a:pPr lvl="0" eaLnBrk="0" latinLnBrk="0" hangingPunct="0"/>
            <a:endParaRPr kumimoji="0" lang="en-US" altLang="ko-KR" sz="11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= 1;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&lt; m 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while(j &gt; 0 &amp;&amp;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!= 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j = fail[j-1];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if(pattern[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==pattern[j])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++j;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else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}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fail;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50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getFail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ko-KR" altLang="en-US">
              <a:cs typeface="맑은 고딕"/>
            </a:endParaRPr>
          </a:p>
        </p:txBody>
      </p:sp>
      <p:sp>
        <p:nvSpPr>
          <p:cNvPr id="6" name="Line 91"/>
          <p:cNvSpPr>
            <a:spLocks noChangeShapeType="1"/>
          </p:cNvSpPr>
          <p:nvPr/>
        </p:nvSpPr>
        <p:spPr bwMode="auto">
          <a:xfrm flipH="1" flipV="1">
            <a:off x="1728394" y="3851848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85068" y="3544071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1741924" y="419530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401" y="388752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43808" y="3659892"/>
            <a:ext cx="3044575" cy="347092"/>
            <a:chOff x="2051720" y="3441975"/>
            <a:chExt cx="3044575" cy="34709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716762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335844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954926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74008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193089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813556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432639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051720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3263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1355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19308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574008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95492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335844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716762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630033" y="2115854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fail[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382908" y="2876186"/>
            <a:ext cx="632801" cy="2328228"/>
            <a:chOff x="3919419" y="2057270"/>
            <a:chExt cx="632801" cy="2328228"/>
          </a:xfrm>
        </p:grpSpPr>
        <p:sp>
          <p:nvSpPr>
            <p:cNvPr id="43" name="직사각형 42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=7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42690" y="5332575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pattern[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j = fail[j-1] (=1)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4383168" y="3998369"/>
            <a:ext cx="3045961" cy="352902"/>
            <a:chOff x="2050338" y="3803838"/>
            <a:chExt cx="3045961" cy="352902"/>
          </a:xfrm>
        </p:grpSpPr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488351" y="2429816"/>
            <a:ext cx="288032" cy="304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8C1803-F5EE-E740-90E2-91F276036707}"/>
              </a:ext>
            </a:extLst>
          </p:cNvPr>
          <p:cNvSpPr txBox="1"/>
          <p:nvPr/>
        </p:nvSpPr>
        <p:spPr>
          <a:xfrm>
            <a:off x="6269300" y="872478"/>
            <a:ext cx="2858292" cy="2970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getFail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(string pattern)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m = 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pattern.size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j=0;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fail(m, 0);</a:t>
            </a:r>
          </a:p>
          <a:p>
            <a:pPr lvl="0" eaLnBrk="0" latinLnBrk="0" hangingPunct="0"/>
            <a:endParaRPr kumimoji="0" lang="en-US" altLang="ko-KR" sz="11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= 1;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&lt; m 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while(j &gt; 0 &amp;&amp;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!= 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j = fail[j-1];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if(pattern[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==pattern[j])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++j;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else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}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fail;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50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getFail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ko-KR" altLang="en-US">
              <a:cs typeface="맑은 고딕"/>
            </a:endParaRPr>
          </a:p>
        </p:txBody>
      </p:sp>
      <p:sp>
        <p:nvSpPr>
          <p:cNvPr id="6" name="Line 91"/>
          <p:cNvSpPr>
            <a:spLocks noChangeShapeType="1"/>
          </p:cNvSpPr>
          <p:nvPr/>
        </p:nvSpPr>
        <p:spPr bwMode="auto">
          <a:xfrm flipH="1" flipV="1">
            <a:off x="1728394" y="3851848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85068" y="3544071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1741924" y="419530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401" y="388752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43808" y="3659892"/>
            <a:ext cx="3044575" cy="347092"/>
            <a:chOff x="2051720" y="3441975"/>
            <a:chExt cx="3044575" cy="34709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716762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335844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954926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74008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193089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813556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432639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051720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3263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1355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19308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574008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95492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335844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716762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630033" y="2115854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fail[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382908" y="2876186"/>
            <a:ext cx="632801" cy="2328228"/>
            <a:chOff x="3919419" y="2057270"/>
            <a:chExt cx="632801" cy="2328228"/>
          </a:xfrm>
        </p:grpSpPr>
        <p:sp>
          <p:nvSpPr>
            <p:cNvPr id="43" name="직사각형 42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=7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42690" y="5332575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pattern[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j = fail[j-1] (=1)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127931" y="3998889"/>
            <a:ext cx="3045961" cy="352902"/>
            <a:chOff x="2050338" y="3803838"/>
            <a:chExt cx="3045961" cy="352902"/>
          </a:xfrm>
        </p:grpSpPr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488351" y="2429816"/>
            <a:ext cx="288032" cy="304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3B240D-8DCD-484C-BBEB-DF63D5270496}"/>
              </a:ext>
            </a:extLst>
          </p:cNvPr>
          <p:cNvSpPr txBox="1"/>
          <p:nvPr/>
        </p:nvSpPr>
        <p:spPr>
          <a:xfrm>
            <a:off x="6269300" y="872478"/>
            <a:ext cx="2858292" cy="2970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getFail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(string pattern)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m = 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pattern.size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j=0;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fail(m, 0);</a:t>
            </a:r>
          </a:p>
          <a:p>
            <a:pPr lvl="0" eaLnBrk="0" latinLnBrk="0" hangingPunct="0"/>
            <a:endParaRPr kumimoji="0" lang="en-US" altLang="ko-KR" sz="11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= 1;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&lt; m 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while(j &gt; 0 &amp;&amp;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!= 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j = fail[j-1];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if(pattern[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==pattern[j])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++j;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else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}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fail;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78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Brute-Force Substring Search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/>
              <a:t>Improvement</a:t>
            </a:r>
          </a:p>
          <a:p>
            <a:pPr lvl="1"/>
            <a:r>
              <a:rPr lang="en-US" altLang="ko-KR" dirty="0"/>
              <a:t>Develop a linear time algorithm</a:t>
            </a:r>
          </a:p>
          <a:p>
            <a:pPr lvl="1"/>
            <a:r>
              <a:rPr lang="en-US" altLang="ko-KR" dirty="0"/>
              <a:t>Avoid </a:t>
            </a:r>
            <a:r>
              <a:rPr lang="en-US" altLang="ko-KR" dirty="0">
                <a:solidFill>
                  <a:srgbClr val="FF0000"/>
                </a:solidFill>
              </a:rPr>
              <a:t>backup</a:t>
            </a:r>
          </a:p>
          <a:p>
            <a:pPr lvl="2"/>
            <a:r>
              <a:rPr lang="en-US" altLang="ko-KR" dirty="0"/>
              <a:t>Naïve algorithm needs backup for every mismatch</a:t>
            </a:r>
          </a:p>
          <a:p>
            <a:pPr lvl="2"/>
            <a:r>
              <a:rPr lang="en-US" altLang="ko-KR" dirty="0"/>
              <a:t>Thus naïve algorithm cannot be used when input text is a stream.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>
              <a:cs typeface="맑은 고딕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59632" y="3656723"/>
            <a:ext cx="6470071" cy="871204"/>
            <a:chOff x="1284568" y="3408944"/>
            <a:chExt cx="6470071" cy="871204"/>
          </a:xfrm>
        </p:grpSpPr>
        <p:grpSp>
          <p:nvGrpSpPr>
            <p:cNvPr id="6" name="그룹 5"/>
            <p:cNvGrpSpPr/>
            <p:nvPr/>
          </p:nvGrpSpPr>
          <p:grpSpPr>
            <a:xfrm>
              <a:off x="1284568" y="3469766"/>
              <a:ext cx="6470070" cy="347092"/>
              <a:chOff x="1404287" y="2594649"/>
              <a:chExt cx="6470070" cy="347092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6732986" y="2594649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6352068" y="2594649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5972535" y="2594649"/>
                <a:ext cx="379533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5591617" y="2594649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210698" y="2594649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4829781" y="2594649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448862" y="2594649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069329" y="2594649"/>
                <a:ext cx="379533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3688411" y="2594649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3307493" y="2594649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2926575" y="2594649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2545656" y="2594649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2166123" y="2594649"/>
                <a:ext cx="379533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785206" y="2594649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404287" y="2594649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1785206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2166123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2545656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2926575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3307493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3688411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4069329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4448862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4829781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5210698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5591617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5972535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>
                <a:off x="6352068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6732986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7493439" y="2594649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7112520" y="2594649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>
                <a:off x="7493439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>
                <a:off x="7874356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3568691" y="3933056"/>
              <a:ext cx="1901822" cy="347092"/>
              <a:chOff x="1404287" y="3115286"/>
              <a:chExt cx="1901822" cy="347092"/>
            </a:xfrm>
          </p:grpSpPr>
          <p:sp>
            <p:nvSpPr>
              <p:cNvPr id="118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19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20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21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22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23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124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25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26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1284568" y="3419061"/>
              <a:ext cx="2284124" cy="504056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470515" y="3408944"/>
              <a:ext cx="2284124" cy="504056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오른쪽 화살표 3"/>
          <p:cNvSpPr/>
          <p:nvPr/>
        </p:nvSpPr>
        <p:spPr>
          <a:xfrm>
            <a:off x="802648" y="4828907"/>
            <a:ext cx="647443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1259629" y="5378821"/>
            <a:ext cx="6470070" cy="347092"/>
            <a:chOff x="1404287" y="2594649"/>
            <a:chExt cx="6470070" cy="347092"/>
          </a:xfrm>
        </p:grpSpPr>
        <p:sp>
          <p:nvSpPr>
            <p:cNvPr id="142" name="Rectangle 3"/>
            <p:cNvSpPr>
              <a:spLocks noChangeArrowheads="1"/>
            </p:cNvSpPr>
            <p:nvPr/>
          </p:nvSpPr>
          <p:spPr bwMode="auto">
            <a:xfrm>
              <a:off x="6732986" y="2594649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3" name="Rectangle 4"/>
            <p:cNvSpPr>
              <a:spLocks noChangeArrowheads="1"/>
            </p:cNvSpPr>
            <p:nvPr/>
          </p:nvSpPr>
          <p:spPr bwMode="auto">
            <a:xfrm>
              <a:off x="6352068" y="2594649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4" name="Rectangle 5"/>
            <p:cNvSpPr>
              <a:spLocks noChangeArrowheads="1"/>
            </p:cNvSpPr>
            <p:nvPr/>
          </p:nvSpPr>
          <p:spPr bwMode="auto">
            <a:xfrm>
              <a:off x="5972535" y="2594649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5" name="Rectangle 6"/>
            <p:cNvSpPr>
              <a:spLocks noChangeArrowheads="1"/>
            </p:cNvSpPr>
            <p:nvPr/>
          </p:nvSpPr>
          <p:spPr bwMode="auto">
            <a:xfrm>
              <a:off x="5591617" y="2594649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6" name="Rectangle 7"/>
            <p:cNvSpPr>
              <a:spLocks noChangeArrowheads="1"/>
            </p:cNvSpPr>
            <p:nvPr/>
          </p:nvSpPr>
          <p:spPr bwMode="auto">
            <a:xfrm>
              <a:off x="5210698" y="2594649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7" name="Rectangle 8"/>
            <p:cNvSpPr>
              <a:spLocks noChangeArrowheads="1"/>
            </p:cNvSpPr>
            <p:nvPr/>
          </p:nvSpPr>
          <p:spPr bwMode="auto">
            <a:xfrm>
              <a:off x="4829781" y="2594649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8" name="Rectangle 9"/>
            <p:cNvSpPr>
              <a:spLocks noChangeArrowheads="1"/>
            </p:cNvSpPr>
            <p:nvPr/>
          </p:nvSpPr>
          <p:spPr bwMode="auto">
            <a:xfrm>
              <a:off x="4448862" y="2594649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9" name="Rectangle 10"/>
            <p:cNvSpPr>
              <a:spLocks noChangeArrowheads="1"/>
            </p:cNvSpPr>
            <p:nvPr/>
          </p:nvSpPr>
          <p:spPr bwMode="auto">
            <a:xfrm>
              <a:off x="4069329" y="2594649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0" name="Rectangle 11"/>
            <p:cNvSpPr>
              <a:spLocks noChangeArrowheads="1"/>
            </p:cNvSpPr>
            <p:nvPr/>
          </p:nvSpPr>
          <p:spPr bwMode="auto">
            <a:xfrm>
              <a:off x="3688411" y="2594649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1" name="Rectangle 12"/>
            <p:cNvSpPr>
              <a:spLocks noChangeArrowheads="1"/>
            </p:cNvSpPr>
            <p:nvPr/>
          </p:nvSpPr>
          <p:spPr bwMode="auto">
            <a:xfrm>
              <a:off x="3307493" y="2594649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2" name="Rectangle 13"/>
            <p:cNvSpPr>
              <a:spLocks noChangeArrowheads="1"/>
            </p:cNvSpPr>
            <p:nvPr/>
          </p:nvSpPr>
          <p:spPr bwMode="auto">
            <a:xfrm>
              <a:off x="2926575" y="2594649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3" name="Rectangle 14"/>
            <p:cNvSpPr>
              <a:spLocks noChangeArrowheads="1"/>
            </p:cNvSpPr>
            <p:nvPr/>
          </p:nvSpPr>
          <p:spPr bwMode="auto">
            <a:xfrm>
              <a:off x="2545656" y="2594649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4" name="Rectangle 15"/>
            <p:cNvSpPr>
              <a:spLocks noChangeArrowheads="1"/>
            </p:cNvSpPr>
            <p:nvPr/>
          </p:nvSpPr>
          <p:spPr bwMode="auto">
            <a:xfrm>
              <a:off x="2166123" y="2594649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5" name="Rectangle 16"/>
            <p:cNvSpPr>
              <a:spLocks noChangeArrowheads="1"/>
            </p:cNvSpPr>
            <p:nvPr/>
          </p:nvSpPr>
          <p:spPr bwMode="auto">
            <a:xfrm>
              <a:off x="1785206" y="2594649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6" name="Rectangle 17"/>
            <p:cNvSpPr>
              <a:spLocks noChangeArrowheads="1"/>
            </p:cNvSpPr>
            <p:nvPr/>
          </p:nvSpPr>
          <p:spPr bwMode="auto">
            <a:xfrm>
              <a:off x="1404287" y="2594649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7" name="Line 21"/>
            <p:cNvSpPr>
              <a:spLocks noChangeShapeType="1"/>
            </p:cNvSpPr>
            <p:nvPr/>
          </p:nvSpPr>
          <p:spPr bwMode="auto">
            <a:xfrm>
              <a:off x="1785206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58" name="Line 22"/>
            <p:cNvSpPr>
              <a:spLocks noChangeShapeType="1"/>
            </p:cNvSpPr>
            <p:nvPr/>
          </p:nvSpPr>
          <p:spPr bwMode="auto">
            <a:xfrm>
              <a:off x="2166123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59" name="Line 23"/>
            <p:cNvSpPr>
              <a:spLocks noChangeShapeType="1"/>
            </p:cNvSpPr>
            <p:nvPr/>
          </p:nvSpPr>
          <p:spPr bwMode="auto">
            <a:xfrm>
              <a:off x="2545656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0" name="Line 24"/>
            <p:cNvSpPr>
              <a:spLocks noChangeShapeType="1"/>
            </p:cNvSpPr>
            <p:nvPr/>
          </p:nvSpPr>
          <p:spPr bwMode="auto">
            <a:xfrm>
              <a:off x="2926575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1" name="Line 25"/>
            <p:cNvSpPr>
              <a:spLocks noChangeShapeType="1"/>
            </p:cNvSpPr>
            <p:nvPr/>
          </p:nvSpPr>
          <p:spPr bwMode="auto">
            <a:xfrm>
              <a:off x="3307493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2" name="Line 26"/>
            <p:cNvSpPr>
              <a:spLocks noChangeShapeType="1"/>
            </p:cNvSpPr>
            <p:nvPr/>
          </p:nvSpPr>
          <p:spPr bwMode="auto">
            <a:xfrm>
              <a:off x="3688411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3" name="Line 27"/>
            <p:cNvSpPr>
              <a:spLocks noChangeShapeType="1"/>
            </p:cNvSpPr>
            <p:nvPr/>
          </p:nvSpPr>
          <p:spPr bwMode="auto">
            <a:xfrm>
              <a:off x="4069329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4" name="Line 28"/>
            <p:cNvSpPr>
              <a:spLocks noChangeShapeType="1"/>
            </p:cNvSpPr>
            <p:nvPr/>
          </p:nvSpPr>
          <p:spPr bwMode="auto">
            <a:xfrm>
              <a:off x="4448862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5" name="Line 29"/>
            <p:cNvSpPr>
              <a:spLocks noChangeShapeType="1"/>
            </p:cNvSpPr>
            <p:nvPr/>
          </p:nvSpPr>
          <p:spPr bwMode="auto">
            <a:xfrm>
              <a:off x="4829781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6" name="Line 30"/>
            <p:cNvSpPr>
              <a:spLocks noChangeShapeType="1"/>
            </p:cNvSpPr>
            <p:nvPr/>
          </p:nvSpPr>
          <p:spPr bwMode="auto">
            <a:xfrm>
              <a:off x="5210698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7" name="Line 31"/>
            <p:cNvSpPr>
              <a:spLocks noChangeShapeType="1"/>
            </p:cNvSpPr>
            <p:nvPr/>
          </p:nvSpPr>
          <p:spPr bwMode="auto">
            <a:xfrm>
              <a:off x="5591617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8" name="Line 32"/>
            <p:cNvSpPr>
              <a:spLocks noChangeShapeType="1"/>
            </p:cNvSpPr>
            <p:nvPr/>
          </p:nvSpPr>
          <p:spPr bwMode="auto">
            <a:xfrm>
              <a:off x="5972535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9" name="Line 33"/>
            <p:cNvSpPr>
              <a:spLocks noChangeShapeType="1"/>
            </p:cNvSpPr>
            <p:nvPr/>
          </p:nvSpPr>
          <p:spPr bwMode="auto">
            <a:xfrm>
              <a:off x="6352068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0" name="Line 34"/>
            <p:cNvSpPr>
              <a:spLocks noChangeShapeType="1"/>
            </p:cNvSpPr>
            <p:nvPr/>
          </p:nvSpPr>
          <p:spPr bwMode="auto">
            <a:xfrm>
              <a:off x="6732986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1" name="Rectangle 8"/>
            <p:cNvSpPr>
              <a:spLocks noChangeArrowheads="1"/>
            </p:cNvSpPr>
            <p:nvPr/>
          </p:nvSpPr>
          <p:spPr bwMode="auto">
            <a:xfrm>
              <a:off x="7493439" y="2594649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2" name="Rectangle 9"/>
            <p:cNvSpPr>
              <a:spLocks noChangeArrowheads="1"/>
            </p:cNvSpPr>
            <p:nvPr/>
          </p:nvSpPr>
          <p:spPr bwMode="auto">
            <a:xfrm>
              <a:off x="7112520" y="2594649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3" name="Line 29"/>
            <p:cNvSpPr>
              <a:spLocks noChangeShapeType="1"/>
            </p:cNvSpPr>
            <p:nvPr/>
          </p:nvSpPr>
          <p:spPr bwMode="auto">
            <a:xfrm>
              <a:off x="7493439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4" name="Line 30"/>
            <p:cNvSpPr>
              <a:spLocks noChangeShapeType="1"/>
            </p:cNvSpPr>
            <p:nvPr/>
          </p:nvSpPr>
          <p:spPr bwMode="auto">
            <a:xfrm>
              <a:off x="7874356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926055" y="5863939"/>
            <a:ext cx="1901822" cy="347092"/>
            <a:chOff x="1404287" y="3115286"/>
            <a:chExt cx="1901822" cy="347092"/>
          </a:xfrm>
        </p:grpSpPr>
        <p:sp>
          <p:nvSpPr>
            <p:cNvPr id="133" name="Rectangle 3"/>
            <p:cNvSpPr>
              <a:spLocks noChangeArrowheads="1"/>
            </p:cNvSpPr>
            <p:nvPr/>
          </p:nvSpPr>
          <p:spPr bwMode="auto">
            <a:xfrm>
              <a:off x="2164738" y="31152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4" name="Rectangle 4"/>
            <p:cNvSpPr>
              <a:spLocks noChangeArrowheads="1"/>
            </p:cNvSpPr>
            <p:nvPr/>
          </p:nvSpPr>
          <p:spPr bwMode="auto">
            <a:xfrm>
              <a:off x="1783820" y="31152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5" name="Rectangle 5"/>
            <p:cNvSpPr>
              <a:spLocks noChangeArrowheads="1"/>
            </p:cNvSpPr>
            <p:nvPr/>
          </p:nvSpPr>
          <p:spPr bwMode="auto">
            <a:xfrm>
              <a:off x="1404287" y="31152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6" name="Line 32"/>
            <p:cNvSpPr>
              <a:spLocks noChangeShapeType="1"/>
            </p:cNvSpPr>
            <p:nvPr/>
          </p:nvSpPr>
          <p:spPr bwMode="auto">
            <a:xfrm>
              <a:off x="1404287" y="31152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7" name="Line 34"/>
            <p:cNvSpPr>
              <a:spLocks noChangeShapeType="1"/>
            </p:cNvSpPr>
            <p:nvPr/>
          </p:nvSpPr>
          <p:spPr bwMode="auto">
            <a:xfrm>
              <a:off x="2164738" y="31152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8" name="Rectangle 8"/>
            <p:cNvSpPr>
              <a:spLocks noChangeArrowheads="1"/>
            </p:cNvSpPr>
            <p:nvPr/>
          </p:nvSpPr>
          <p:spPr bwMode="auto">
            <a:xfrm>
              <a:off x="2925191" y="31152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39" name="Rectangle 9"/>
            <p:cNvSpPr>
              <a:spLocks noChangeArrowheads="1"/>
            </p:cNvSpPr>
            <p:nvPr/>
          </p:nvSpPr>
          <p:spPr bwMode="auto">
            <a:xfrm>
              <a:off x="2544272" y="31152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0" name="Line 29"/>
            <p:cNvSpPr>
              <a:spLocks noChangeShapeType="1"/>
            </p:cNvSpPr>
            <p:nvPr/>
          </p:nvSpPr>
          <p:spPr bwMode="auto">
            <a:xfrm>
              <a:off x="2925191" y="31152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41" name="Line 30"/>
            <p:cNvSpPr>
              <a:spLocks noChangeShapeType="1"/>
            </p:cNvSpPr>
            <p:nvPr/>
          </p:nvSpPr>
          <p:spPr bwMode="auto">
            <a:xfrm>
              <a:off x="3306108" y="31152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1259628" y="5328116"/>
            <a:ext cx="2663657" cy="504056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445576" y="5317999"/>
            <a:ext cx="2284124" cy="504056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95109" y="4742472"/>
            <a:ext cx="6987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While trying next match, the matched chars in a text must be stored in a buffer.  </a:t>
            </a:r>
            <a:endParaRPr lang="ko-KR" altLang="en-US" sz="1400" dirty="0"/>
          </a:p>
        </p:txBody>
      </p:sp>
      <p:sp>
        <p:nvSpPr>
          <p:cNvPr id="175" name="직사각형 174"/>
          <p:cNvSpPr/>
          <p:nvPr/>
        </p:nvSpPr>
        <p:spPr>
          <a:xfrm>
            <a:off x="4285068" y="5809827"/>
            <a:ext cx="1541424" cy="504056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>
            <a:endCxn id="11" idx="0"/>
          </p:cNvCxnSpPr>
          <p:nvPr/>
        </p:nvCxnSpPr>
        <p:spPr>
          <a:xfrm>
            <a:off x="5255117" y="3356992"/>
            <a:ext cx="1386" cy="3605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4113051" y="5018268"/>
            <a:ext cx="1386" cy="3605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/>
          <p:nvPr/>
        </p:nvCxnSpPr>
        <p:spPr>
          <a:xfrm flipH="1">
            <a:off x="4134678" y="3537268"/>
            <a:ext cx="1097969" cy="166089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1474498" y="3537268"/>
            <a:ext cx="6171282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48" name="TextBox 27647"/>
          <p:cNvSpPr txBox="1"/>
          <p:nvPr/>
        </p:nvSpPr>
        <p:spPr>
          <a:xfrm>
            <a:off x="7656296" y="3397908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 stream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552991" y="445470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roll-back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96" name="직선 화살표 연결선 195"/>
          <p:cNvCxnSpPr/>
          <p:nvPr/>
        </p:nvCxnSpPr>
        <p:spPr>
          <a:xfrm>
            <a:off x="4126571" y="5198544"/>
            <a:ext cx="3494799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678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getFail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ko-KR" altLang="en-US">
              <a:cs typeface="맑은 고딕"/>
            </a:endParaRPr>
          </a:p>
        </p:txBody>
      </p:sp>
      <p:sp>
        <p:nvSpPr>
          <p:cNvPr id="6" name="Line 91"/>
          <p:cNvSpPr>
            <a:spLocks noChangeShapeType="1"/>
          </p:cNvSpPr>
          <p:nvPr/>
        </p:nvSpPr>
        <p:spPr bwMode="auto">
          <a:xfrm flipH="1" flipV="1">
            <a:off x="1728394" y="3851848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85068" y="3544071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1741924" y="419530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401" y="388752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43808" y="3659892"/>
            <a:ext cx="3044575" cy="347092"/>
            <a:chOff x="2051720" y="3441975"/>
            <a:chExt cx="3044575" cy="34709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716762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335844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954926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74008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193089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813556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432639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051720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3263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1355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19308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574008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95492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335844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716762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52968"/>
              </p:ext>
            </p:extLst>
          </p:nvPr>
        </p:nvGraphicFramePr>
        <p:xfrm>
          <a:off x="2630033" y="2115854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fail[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382908" y="2876186"/>
            <a:ext cx="632801" cy="2328228"/>
            <a:chOff x="3919419" y="2057270"/>
            <a:chExt cx="632801" cy="2328228"/>
          </a:xfrm>
        </p:grpSpPr>
        <p:sp>
          <p:nvSpPr>
            <p:cNvPr id="43" name="직사각형 42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=7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42690" y="5332575"/>
            <a:ext cx="3223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pattern[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!= pattern[j]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j = fail[j-1] (=0)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fail[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] = j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508850" y="4006984"/>
            <a:ext cx="3045961" cy="352902"/>
            <a:chOff x="2050338" y="3803838"/>
            <a:chExt cx="3045961" cy="352902"/>
          </a:xfrm>
        </p:grpSpPr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5827896" y="2416432"/>
            <a:ext cx="288032" cy="304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9991FD-DAD6-2746-B5DF-E3FB9182A008}"/>
              </a:ext>
            </a:extLst>
          </p:cNvPr>
          <p:cNvSpPr txBox="1"/>
          <p:nvPr/>
        </p:nvSpPr>
        <p:spPr>
          <a:xfrm>
            <a:off x="6269300" y="872478"/>
            <a:ext cx="2858292" cy="2970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getFail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(string pattern)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m = 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pattern.size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j=0;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fail(m, 0);</a:t>
            </a:r>
          </a:p>
          <a:p>
            <a:pPr lvl="0" eaLnBrk="0" latinLnBrk="0" hangingPunct="0"/>
            <a:endParaRPr kumimoji="0" lang="en-US" altLang="ko-KR" sz="11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= 1;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&lt; m 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while(j &gt; 0 &amp;&amp;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!= 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j = fail[j-1];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if(pattern[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==pattern[j])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++j;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else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}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fail;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0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getFail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ko-KR" altLang="en-US">
              <a:cs typeface="맑은 고딕"/>
            </a:endParaRPr>
          </a:p>
        </p:txBody>
      </p:sp>
      <p:sp>
        <p:nvSpPr>
          <p:cNvPr id="6" name="Line 91"/>
          <p:cNvSpPr>
            <a:spLocks noChangeShapeType="1"/>
          </p:cNvSpPr>
          <p:nvPr/>
        </p:nvSpPr>
        <p:spPr bwMode="auto">
          <a:xfrm flipH="1" flipV="1">
            <a:off x="1728394" y="3851848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85068" y="3544071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 flipH="1" flipV="1">
            <a:off x="1741924" y="419530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401" y="388752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43808" y="3659892"/>
            <a:ext cx="3044575" cy="347092"/>
            <a:chOff x="2051720" y="3441975"/>
            <a:chExt cx="3044575" cy="34709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716762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335844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954926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74008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193089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813556" y="3441975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432639" y="3441975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051720" y="3441975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3263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1355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193089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574008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954926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335844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716762" y="3441975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05009"/>
              </p:ext>
            </p:extLst>
          </p:nvPr>
        </p:nvGraphicFramePr>
        <p:xfrm>
          <a:off x="2630033" y="2115854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fail[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782785" y="2877298"/>
            <a:ext cx="632801" cy="2328228"/>
            <a:chOff x="3919419" y="2057270"/>
            <a:chExt cx="632801" cy="2328228"/>
          </a:xfrm>
        </p:grpSpPr>
        <p:sp>
          <p:nvSpPr>
            <p:cNvPr id="43" name="직사각형 42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=8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j=0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42690" y="533257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896200" y="4018850"/>
            <a:ext cx="3045961" cy="352902"/>
            <a:chOff x="2050338" y="3803838"/>
            <a:chExt cx="3045961" cy="352902"/>
          </a:xfrm>
        </p:grpSpPr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3953544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3572626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191707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812174" y="380964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2431257" y="380964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2050338" y="380964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2431257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281217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572626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3953544" y="380964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4715380" y="380383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4334462" y="380383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334462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4715380" y="380383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BDB5E6F-8883-FF42-B802-9D17DA41AC50}"/>
              </a:ext>
            </a:extLst>
          </p:cNvPr>
          <p:cNvSpPr txBox="1"/>
          <p:nvPr/>
        </p:nvSpPr>
        <p:spPr>
          <a:xfrm>
            <a:off x="6269300" y="872478"/>
            <a:ext cx="2858292" cy="2970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getFail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(string pattern)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m = 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pattern.size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j=0;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fail(m, 0);</a:t>
            </a:r>
          </a:p>
          <a:p>
            <a:pPr lvl="0" eaLnBrk="0" latinLnBrk="0" hangingPunct="0"/>
            <a:endParaRPr kumimoji="0" lang="en-US" altLang="ko-KR" sz="11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= 1;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&lt; m 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while(j &gt; 0 &amp;&amp;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!= 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j = fail[j-1];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if(pattern[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==pattern[j])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++j;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else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}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fail;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909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getFail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aabaabac</a:t>
            </a:r>
            <a:endParaRPr lang="en-US" altLang="ko-KR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ko-KR" altLang="en-US">
              <a:cs typeface="맑은 고딕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21024"/>
              </p:ext>
            </p:extLst>
          </p:nvPr>
        </p:nvGraphicFramePr>
        <p:xfrm>
          <a:off x="2630033" y="2115854"/>
          <a:ext cx="350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52">
                  <a:extLst>
                    <a:ext uri="{9D8B030D-6E8A-4147-A177-3AD203B41FA5}">
                      <a16:colId xmlns:a16="http://schemas.microsoft.com/office/drawing/2014/main" val="40241492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804552115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58265680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3553932564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80967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230784493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589942939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1476620368"/>
                    </a:ext>
                  </a:extLst>
                </a:gridCol>
                <a:gridCol w="337335">
                  <a:extLst>
                    <a:ext uri="{9D8B030D-6E8A-4147-A177-3AD203B41FA5}">
                      <a16:colId xmlns:a16="http://schemas.microsoft.com/office/drawing/2014/main" val="2839189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7334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fail[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709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EFED16-AEFC-FB46-B9E1-C1464DF9FE23}"/>
              </a:ext>
            </a:extLst>
          </p:cNvPr>
          <p:cNvSpPr txBox="1"/>
          <p:nvPr/>
        </p:nvSpPr>
        <p:spPr>
          <a:xfrm>
            <a:off x="5724128" y="2891776"/>
            <a:ext cx="2858292" cy="2970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getFail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(string pattern)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m = 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pattern.size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j=0;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vector&lt;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&gt; fail(m, 0);</a:t>
            </a:r>
          </a:p>
          <a:p>
            <a:pPr lvl="0" eaLnBrk="0" latinLnBrk="0" hangingPunct="0"/>
            <a:endParaRPr kumimoji="0" lang="en-US" altLang="ko-KR" sz="11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= 1;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&lt; m ; 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{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while(j &gt; 0 &amp;&amp;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!= 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j = fail[j-1];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if(pattern[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==pattern[j])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   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++j;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   else  fail[</a:t>
            </a:r>
            <a:r>
              <a:rPr kumimoji="0" lang="en-US" altLang="ko-KR" sz="11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] = j;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}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fail;</a:t>
            </a:r>
          </a:p>
          <a:p>
            <a:pPr lvl="0" eaLnBrk="0" latinLnBrk="0" hangingPunct="0"/>
            <a:r>
              <a:rPr kumimoji="0" lang="en-US" altLang="ko-KR" sz="1100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54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KMP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getFail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from 1 to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maximally as many as 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index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maximally as many as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</a:t>
            </a:r>
          </a:p>
          <a:p>
            <a:pPr lvl="2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 algorithm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algorithm?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logic to get the time complexity of 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getFail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()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lvl="2"/>
            <a:endParaRPr lang="en-US" altLang="ko-KR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ko-KR" altLang="en-US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538860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Review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meaning of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fail[j-1](=k)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a maximum Overlap of a Prefix: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longest proper suffix that is equal to prefix of the prefix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sliding length is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j-k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ko-KR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ko-KR" altLang="en-US">
              <a:cs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200192" y="3225148"/>
            <a:ext cx="3056392" cy="8863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Line 91"/>
          <p:cNvSpPr>
            <a:spLocks noChangeShapeType="1"/>
          </p:cNvSpPr>
          <p:nvPr/>
        </p:nvSpPr>
        <p:spPr bwMode="auto">
          <a:xfrm flipH="1" flipV="1">
            <a:off x="337189" y="3507503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93863" y="3199726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 flipH="1" flipV="1">
            <a:off x="350719" y="3850956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07196" y="3543179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125855" y="2506940"/>
            <a:ext cx="632801" cy="2328228"/>
            <a:chOff x="3919419" y="2057270"/>
            <a:chExt cx="632801" cy="2328228"/>
          </a:xfrm>
        </p:grpSpPr>
        <p:sp>
          <p:nvSpPr>
            <p:cNvPr id="69" name="직사각형 68"/>
            <p:cNvSpPr/>
            <p:nvPr/>
          </p:nvSpPr>
          <p:spPr>
            <a:xfrm>
              <a:off x="4082734" y="2767118"/>
              <a:ext cx="312605" cy="894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 flipH="1">
              <a:off x="4239036" y="2380165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/>
            <p:cNvSpPr/>
            <p:nvPr/>
          </p:nvSpPr>
          <p:spPr>
            <a:xfrm>
              <a:off x="3925852" y="2057270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 flipH="1" flipV="1">
              <a:off x="4239036" y="3667290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/>
            <p:cNvSpPr/>
            <p:nvPr/>
          </p:nvSpPr>
          <p:spPr>
            <a:xfrm>
              <a:off x="3919419" y="4025458"/>
              <a:ext cx="6263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52603" y="3315547"/>
            <a:ext cx="6068853" cy="347092"/>
            <a:chOff x="2699792" y="3199166"/>
            <a:chExt cx="6068853" cy="347092"/>
          </a:xfrm>
        </p:grpSpPr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612528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574436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77" name="Rectangle 10"/>
            <p:cNvSpPr>
              <a:spLocks noChangeArrowheads="1"/>
            </p:cNvSpPr>
            <p:nvPr/>
          </p:nvSpPr>
          <p:spPr bwMode="auto">
            <a:xfrm>
              <a:off x="5364834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498391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79" name="Rectangle 12"/>
            <p:cNvSpPr>
              <a:spLocks noChangeArrowheads="1"/>
            </p:cNvSpPr>
            <p:nvPr/>
          </p:nvSpPr>
          <p:spPr bwMode="auto">
            <a:xfrm>
              <a:off x="4602998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4222080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81" name="Rectangle 14"/>
            <p:cNvSpPr>
              <a:spLocks noChangeArrowheads="1"/>
            </p:cNvSpPr>
            <p:nvPr/>
          </p:nvSpPr>
          <p:spPr bwMode="auto">
            <a:xfrm>
              <a:off x="3841161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3461628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/>
          </p:nvSpPr>
          <p:spPr bwMode="auto">
            <a:xfrm>
              <a:off x="3080711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2699792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85" name="Line 21"/>
            <p:cNvSpPr>
              <a:spLocks noChangeShapeType="1"/>
            </p:cNvSpPr>
            <p:nvPr/>
          </p:nvSpPr>
          <p:spPr bwMode="auto">
            <a:xfrm>
              <a:off x="308071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6" name="Line 22"/>
            <p:cNvSpPr>
              <a:spLocks noChangeShapeType="1"/>
            </p:cNvSpPr>
            <p:nvPr/>
          </p:nvSpPr>
          <p:spPr bwMode="auto">
            <a:xfrm>
              <a:off x="346162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>
              <a:off x="3841161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8" name="Line 24"/>
            <p:cNvSpPr>
              <a:spLocks noChangeShapeType="1"/>
            </p:cNvSpPr>
            <p:nvPr/>
          </p:nvSpPr>
          <p:spPr bwMode="auto">
            <a:xfrm>
              <a:off x="4222080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9" name="Line 25"/>
            <p:cNvSpPr>
              <a:spLocks noChangeShapeType="1"/>
            </p:cNvSpPr>
            <p:nvPr/>
          </p:nvSpPr>
          <p:spPr bwMode="auto">
            <a:xfrm>
              <a:off x="4602998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90" name="Line 26"/>
            <p:cNvSpPr>
              <a:spLocks noChangeShapeType="1"/>
            </p:cNvSpPr>
            <p:nvPr/>
          </p:nvSpPr>
          <p:spPr bwMode="auto">
            <a:xfrm>
              <a:off x="498391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91" name="Line 27"/>
            <p:cNvSpPr>
              <a:spLocks noChangeShapeType="1"/>
            </p:cNvSpPr>
            <p:nvPr/>
          </p:nvSpPr>
          <p:spPr bwMode="auto">
            <a:xfrm>
              <a:off x="5364834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92" name="Line 28"/>
            <p:cNvSpPr>
              <a:spLocks noChangeShapeType="1"/>
            </p:cNvSpPr>
            <p:nvPr/>
          </p:nvSpPr>
          <p:spPr bwMode="auto">
            <a:xfrm>
              <a:off x="5744367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93" name="Line 29"/>
            <p:cNvSpPr>
              <a:spLocks noChangeShapeType="1"/>
            </p:cNvSpPr>
            <p:nvPr/>
          </p:nvSpPr>
          <p:spPr bwMode="auto">
            <a:xfrm>
              <a:off x="612528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auto">
            <a:xfrm>
              <a:off x="6887122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auto">
            <a:xfrm>
              <a:off x="6506203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X</a:t>
              </a:r>
            </a:p>
          </p:txBody>
        </p:sp>
        <p:sp>
          <p:nvSpPr>
            <p:cNvPr id="96" name="Line 28"/>
            <p:cNvSpPr>
              <a:spLocks noChangeShapeType="1"/>
            </p:cNvSpPr>
            <p:nvPr/>
          </p:nvSpPr>
          <p:spPr bwMode="auto">
            <a:xfrm>
              <a:off x="650620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97" name="Rectangle 14"/>
            <p:cNvSpPr>
              <a:spLocks noChangeArrowheads="1"/>
            </p:cNvSpPr>
            <p:nvPr/>
          </p:nvSpPr>
          <p:spPr bwMode="auto">
            <a:xfrm>
              <a:off x="8387726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98" name="Rectangle 15"/>
            <p:cNvSpPr>
              <a:spLocks noChangeArrowheads="1"/>
            </p:cNvSpPr>
            <p:nvPr/>
          </p:nvSpPr>
          <p:spPr bwMode="auto">
            <a:xfrm>
              <a:off x="8008193" y="319916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7627276" y="319916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00" name="Rectangle 17"/>
            <p:cNvSpPr>
              <a:spLocks noChangeArrowheads="1"/>
            </p:cNvSpPr>
            <p:nvPr/>
          </p:nvSpPr>
          <p:spPr bwMode="auto">
            <a:xfrm>
              <a:off x="7246357" y="319916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01" name="Line 21"/>
            <p:cNvSpPr>
              <a:spLocks noChangeShapeType="1"/>
            </p:cNvSpPr>
            <p:nvPr/>
          </p:nvSpPr>
          <p:spPr bwMode="auto">
            <a:xfrm>
              <a:off x="762727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8008193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3" name="Line 23"/>
            <p:cNvSpPr>
              <a:spLocks noChangeShapeType="1"/>
            </p:cNvSpPr>
            <p:nvPr/>
          </p:nvSpPr>
          <p:spPr bwMode="auto">
            <a:xfrm>
              <a:off x="8387726" y="319916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2214439" y="3688998"/>
            <a:ext cx="4164956" cy="347092"/>
            <a:chOff x="2801738" y="3677741"/>
            <a:chExt cx="4164956" cy="347092"/>
          </a:xfrm>
        </p:grpSpPr>
        <p:sp>
          <p:nvSpPr>
            <p:cNvPr id="105" name="Rectangle 11"/>
            <p:cNvSpPr>
              <a:spLocks noChangeArrowheads="1"/>
            </p:cNvSpPr>
            <p:nvPr/>
          </p:nvSpPr>
          <p:spPr bwMode="auto">
            <a:xfrm>
              <a:off x="5085862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06" name="Rectangle 12"/>
            <p:cNvSpPr>
              <a:spLocks noChangeArrowheads="1"/>
            </p:cNvSpPr>
            <p:nvPr/>
          </p:nvSpPr>
          <p:spPr bwMode="auto">
            <a:xfrm>
              <a:off x="4704944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07" name="Rectangle 13"/>
            <p:cNvSpPr>
              <a:spLocks noChangeArrowheads="1"/>
            </p:cNvSpPr>
            <p:nvPr/>
          </p:nvSpPr>
          <p:spPr bwMode="auto">
            <a:xfrm>
              <a:off x="4324026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08" name="Rectangle 14"/>
            <p:cNvSpPr>
              <a:spLocks noChangeArrowheads="1"/>
            </p:cNvSpPr>
            <p:nvPr/>
          </p:nvSpPr>
          <p:spPr bwMode="auto">
            <a:xfrm>
              <a:off x="3943107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09" name="Rectangle 15"/>
            <p:cNvSpPr>
              <a:spLocks noChangeArrowheads="1"/>
            </p:cNvSpPr>
            <p:nvPr/>
          </p:nvSpPr>
          <p:spPr bwMode="auto">
            <a:xfrm>
              <a:off x="3563574" y="3677741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10" name="Rectangle 16"/>
            <p:cNvSpPr>
              <a:spLocks noChangeArrowheads="1"/>
            </p:cNvSpPr>
            <p:nvPr/>
          </p:nvSpPr>
          <p:spPr bwMode="auto">
            <a:xfrm>
              <a:off x="3182657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11" name="Rectangle 17"/>
            <p:cNvSpPr>
              <a:spLocks noChangeArrowheads="1"/>
            </p:cNvSpPr>
            <p:nvPr/>
          </p:nvSpPr>
          <p:spPr bwMode="auto">
            <a:xfrm>
              <a:off x="2801738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12" name="Line 21"/>
            <p:cNvSpPr>
              <a:spLocks noChangeShapeType="1"/>
            </p:cNvSpPr>
            <p:nvPr/>
          </p:nvSpPr>
          <p:spPr bwMode="auto">
            <a:xfrm>
              <a:off x="3182657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3" name="Line 22"/>
            <p:cNvSpPr>
              <a:spLocks noChangeShapeType="1"/>
            </p:cNvSpPr>
            <p:nvPr/>
          </p:nvSpPr>
          <p:spPr bwMode="auto">
            <a:xfrm>
              <a:off x="3563574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4" name="Line 24"/>
            <p:cNvSpPr>
              <a:spLocks noChangeShapeType="1"/>
            </p:cNvSpPr>
            <p:nvPr/>
          </p:nvSpPr>
          <p:spPr bwMode="auto">
            <a:xfrm>
              <a:off x="4324026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5" name="Line 25"/>
            <p:cNvSpPr>
              <a:spLocks noChangeShapeType="1"/>
            </p:cNvSpPr>
            <p:nvPr/>
          </p:nvSpPr>
          <p:spPr bwMode="auto">
            <a:xfrm>
              <a:off x="4704944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6" name="Line 26"/>
            <p:cNvSpPr>
              <a:spLocks noChangeShapeType="1"/>
            </p:cNvSpPr>
            <p:nvPr/>
          </p:nvSpPr>
          <p:spPr bwMode="auto">
            <a:xfrm>
              <a:off x="5085862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5466779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6228615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5847697" y="3677741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20" name="Line 25"/>
            <p:cNvSpPr>
              <a:spLocks noChangeShapeType="1"/>
            </p:cNvSpPr>
            <p:nvPr/>
          </p:nvSpPr>
          <p:spPr bwMode="auto">
            <a:xfrm>
              <a:off x="5847697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21" name="Line 26"/>
            <p:cNvSpPr>
              <a:spLocks noChangeShapeType="1"/>
            </p:cNvSpPr>
            <p:nvPr/>
          </p:nvSpPr>
          <p:spPr bwMode="auto">
            <a:xfrm>
              <a:off x="6228615" y="367774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6585776" y="3677741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?</a:t>
              </a: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2432233" y="3020583"/>
            <a:ext cx="5851750" cy="2429159"/>
            <a:chOff x="2860442" y="2800041"/>
            <a:chExt cx="5851750" cy="2429159"/>
          </a:xfrm>
        </p:grpSpPr>
        <p:sp>
          <p:nvSpPr>
            <p:cNvPr id="124" name="직사각형 123"/>
            <p:cNvSpPr/>
            <p:nvPr/>
          </p:nvSpPr>
          <p:spPr>
            <a:xfrm>
              <a:off x="4523480" y="2800041"/>
              <a:ext cx="1161313" cy="2429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2860442" y="3804076"/>
              <a:ext cx="5851750" cy="1333721"/>
              <a:chOff x="2860442" y="3804076"/>
              <a:chExt cx="5851750" cy="1333721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4523480" y="4790705"/>
                <a:ext cx="4188712" cy="347092"/>
                <a:chOff x="2801738" y="3677741"/>
                <a:chExt cx="4188712" cy="347092"/>
              </a:xfrm>
            </p:grpSpPr>
            <p:sp>
              <p:nvSpPr>
                <p:cNvPr id="129" name="Rectangle 11"/>
                <p:cNvSpPr>
                  <a:spLocks noChangeArrowheads="1"/>
                </p:cNvSpPr>
                <p:nvPr/>
              </p:nvSpPr>
              <p:spPr bwMode="auto">
                <a:xfrm>
                  <a:off x="5085862" y="3677741"/>
                  <a:ext cx="380918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?</a:t>
                  </a:r>
                </a:p>
              </p:txBody>
            </p:sp>
            <p:sp>
              <p:nvSpPr>
                <p:cNvPr id="130" name="Rectangle 12"/>
                <p:cNvSpPr>
                  <a:spLocks noChangeArrowheads="1"/>
                </p:cNvSpPr>
                <p:nvPr/>
              </p:nvSpPr>
              <p:spPr bwMode="auto">
                <a:xfrm>
                  <a:off x="4704944" y="3677741"/>
                  <a:ext cx="380919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?</a:t>
                  </a:r>
                </a:p>
              </p:txBody>
            </p:sp>
            <p:sp>
              <p:nvSpPr>
                <p:cNvPr id="131" name="Rectangle 13"/>
                <p:cNvSpPr>
                  <a:spLocks noChangeArrowheads="1"/>
                </p:cNvSpPr>
                <p:nvPr/>
              </p:nvSpPr>
              <p:spPr bwMode="auto">
                <a:xfrm>
                  <a:off x="4324026" y="3677741"/>
                  <a:ext cx="380918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?</a:t>
                  </a:r>
                </a:p>
              </p:txBody>
            </p:sp>
            <p:sp>
              <p:nvSpPr>
                <p:cNvPr id="132" name="Rectangle 14"/>
                <p:cNvSpPr>
                  <a:spLocks noChangeArrowheads="1"/>
                </p:cNvSpPr>
                <p:nvPr/>
              </p:nvSpPr>
              <p:spPr bwMode="auto">
                <a:xfrm>
                  <a:off x="3943107" y="3677741"/>
                  <a:ext cx="380919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?</a:t>
                  </a:r>
                </a:p>
              </p:txBody>
            </p:sp>
            <p:sp>
              <p:nvSpPr>
                <p:cNvPr id="133" name="Rectangle 15"/>
                <p:cNvSpPr>
                  <a:spLocks noChangeArrowheads="1"/>
                </p:cNvSpPr>
                <p:nvPr/>
              </p:nvSpPr>
              <p:spPr bwMode="auto">
                <a:xfrm>
                  <a:off x="3563574" y="3677741"/>
                  <a:ext cx="379533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solidFill>
                        <a:srgbClr val="FF0000"/>
                      </a:solidFill>
                      <a:latin typeface="Lucida Sans Typewriter" panose="020B0509030504030204" pitchFamily="49" charset="0"/>
                    </a:rPr>
                    <a:t>C</a:t>
                  </a:r>
                </a:p>
              </p:txBody>
            </p:sp>
            <p:sp>
              <p:nvSpPr>
                <p:cNvPr id="134" name="Rectangle 16"/>
                <p:cNvSpPr>
                  <a:spLocks noChangeArrowheads="1"/>
                </p:cNvSpPr>
                <p:nvPr/>
              </p:nvSpPr>
              <p:spPr bwMode="auto">
                <a:xfrm>
                  <a:off x="3182657" y="3677741"/>
                  <a:ext cx="380918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solidFill>
                        <a:srgbClr val="FF0000"/>
                      </a:solidFill>
                      <a:latin typeface="Lucida Sans Typewriter" panose="020B0509030504030204" pitchFamily="49" charset="0"/>
                    </a:rPr>
                    <a:t>B</a:t>
                  </a:r>
                </a:p>
              </p:txBody>
            </p:sp>
            <p:sp>
              <p:nvSpPr>
                <p:cNvPr id="135" name="Rectangle 17"/>
                <p:cNvSpPr>
                  <a:spLocks noChangeArrowheads="1"/>
                </p:cNvSpPr>
                <p:nvPr/>
              </p:nvSpPr>
              <p:spPr bwMode="auto">
                <a:xfrm>
                  <a:off x="2801738" y="3677741"/>
                  <a:ext cx="380919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solidFill>
                        <a:srgbClr val="FF0000"/>
                      </a:solidFill>
                      <a:latin typeface="Lucida Sans Typewriter" panose="020B0509030504030204" pitchFamily="49" charset="0"/>
                    </a:rPr>
                    <a:t>A</a:t>
                  </a:r>
                </a:p>
              </p:txBody>
            </p:sp>
            <p:sp>
              <p:nvSpPr>
                <p:cNvPr id="136" name="Line 21"/>
                <p:cNvSpPr>
                  <a:spLocks noChangeShapeType="1"/>
                </p:cNvSpPr>
                <p:nvPr/>
              </p:nvSpPr>
              <p:spPr bwMode="auto">
                <a:xfrm>
                  <a:off x="3182657" y="3677741"/>
                  <a:ext cx="0" cy="347092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37" name="Line 22"/>
                <p:cNvSpPr>
                  <a:spLocks noChangeShapeType="1"/>
                </p:cNvSpPr>
                <p:nvPr/>
              </p:nvSpPr>
              <p:spPr bwMode="auto">
                <a:xfrm>
                  <a:off x="3563574" y="3677741"/>
                  <a:ext cx="0" cy="347092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38" name="Line 24"/>
                <p:cNvSpPr>
                  <a:spLocks noChangeShapeType="1"/>
                </p:cNvSpPr>
                <p:nvPr/>
              </p:nvSpPr>
              <p:spPr bwMode="auto">
                <a:xfrm>
                  <a:off x="4324026" y="3677741"/>
                  <a:ext cx="0" cy="347092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39" name="Line 25"/>
                <p:cNvSpPr>
                  <a:spLocks noChangeShapeType="1"/>
                </p:cNvSpPr>
                <p:nvPr/>
              </p:nvSpPr>
              <p:spPr bwMode="auto">
                <a:xfrm>
                  <a:off x="4704944" y="3677741"/>
                  <a:ext cx="0" cy="347092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40" name="Line 26"/>
                <p:cNvSpPr>
                  <a:spLocks noChangeShapeType="1"/>
                </p:cNvSpPr>
                <p:nvPr/>
              </p:nvSpPr>
              <p:spPr bwMode="auto">
                <a:xfrm>
                  <a:off x="5085862" y="3677741"/>
                  <a:ext cx="0" cy="347092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41" name="Rectangle 11"/>
                <p:cNvSpPr>
                  <a:spLocks noChangeArrowheads="1"/>
                </p:cNvSpPr>
                <p:nvPr/>
              </p:nvSpPr>
              <p:spPr bwMode="auto">
                <a:xfrm>
                  <a:off x="5466779" y="3677741"/>
                  <a:ext cx="380918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?</a:t>
                  </a:r>
                </a:p>
              </p:txBody>
            </p:sp>
            <p:sp>
              <p:nvSpPr>
                <p:cNvPr id="142" name="Rectangle 11"/>
                <p:cNvSpPr>
                  <a:spLocks noChangeArrowheads="1"/>
                </p:cNvSpPr>
                <p:nvPr/>
              </p:nvSpPr>
              <p:spPr bwMode="auto">
                <a:xfrm>
                  <a:off x="6228615" y="3677741"/>
                  <a:ext cx="380918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?</a:t>
                  </a:r>
                </a:p>
              </p:txBody>
            </p:sp>
            <p:sp>
              <p:nvSpPr>
                <p:cNvPr id="143" name="Rectangle 12"/>
                <p:cNvSpPr>
                  <a:spLocks noChangeArrowheads="1"/>
                </p:cNvSpPr>
                <p:nvPr/>
              </p:nvSpPr>
              <p:spPr bwMode="auto">
                <a:xfrm>
                  <a:off x="5847697" y="3677741"/>
                  <a:ext cx="380919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C</a:t>
                  </a:r>
                </a:p>
              </p:txBody>
            </p:sp>
            <p:sp>
              <p:nvSpPr>
                <p:cNvPr id="144" name="Line 25"/>
                <p:cNvSpPr>
                  <a:spLocks noChangeShapeType="1"/>
                </p:cNvSpPr>
                <p:nvPr/>
              </p:nvSpPr>
              <p:spPr bwMode="auto">
                <a:xfrm>
                  <a:off x="5847697" y="3677741"/>
                  <a:ext cx="0" cy="347092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45" name="Line 26"/>
                <p:cNvSpPr>
                  <a:spLocks noChangeShapeType="1"/>
                </p:cNvSpPr>
                <p:nvPr/>
              </p:nvSpPr>
              <p:spPr bwMode="auto">
                <a:xfrm>
                  <a:off x="6228615" y="3677741"/>
                  <a:ext cx="0" cy="347092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46" name="Rectangle 11"/>
                <p:cNvSpPr>
                  <a:spLocks noChangeArrowheads="1"/>
                </p:cNvSpPr>
                <p:nvPr/>
              </p:nvSpPr>
              <p:spPr bwMode="auto">
                <a:xfrm>
                  <a:off x="6609532" y="3677741"/>
                  <a:ext cx="380918" cy="347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har char="•"/>
                    <a:defRPr sz="32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buChar char="–"/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buChar char="•"/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FontTx/>
                    <a:buNone/>
                  </a:pPr>
                  <a:r>
                    <a:rPr lang="en-US" altLang="ko-KR" sz="1800" dirty="0">
                      <a:latin typeface="Lucida Sans Typewriter" panose="020B0509030504030204" pitchFamily="49" charset="0"/>
                    </a:rPr>
                    <a:t>?</a:t>
                  </a:r>
                </a:p>
              </p:txBody>
            </p:sp>
          </p:grpSp>
          <p:cxnSp>
            <p:nvCxnSpPr>
              <p:cNvPr id="127" name="직선 화살표 연결선 126"/>
              <p:cNvCxnSpPr/>
              <p:nvPr/>
            </p:nvCxnSpPr>
            <p:spPr>
              <a:xfrm>
                <a:off x="2860442" y="3804076"/>
                <a:ext cx="1724564" cy="1189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3104323" y="4238053"/>
                <a:ext cx="132440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FF0000"/>
                    </a:solidFill>
                  </a:rPr>
                  <a:t>Sliding length</a:t>
                </a:r>
              </a:p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=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j – k</a:t>
                </a:r>
              </a:p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= 8 – 3 = 5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50" name="그룹 149"/>
          <p:cNvGrpSpPr/>
          <p:nvPr/>
        </p:nvGrpSpPr>
        <p:grpSpPr>
          <a:xfrm>
            <a:off x="5265294" y="5382838"/>
            <a:ext cx="2991795" cy="988928"/>
            <a:chOff x="5720398" y="5162296"/>
            <a:chExt cx="2991795" cy="988928"/>
          </a:xfrm>
        </p:grpSpPr>
        <p:cxnSp>
          <p:nvCxnSpPr>
            <p:cNvPr id="151" name="직선 화살표 연결선 150"/>
            <p:cNvCxnSpPr/>
            <p:nvPr/>
          </p:nvCxnSpPr>
          <p:spPr>
            <a:xfrm flipH="1" flipV="1">
              <a:off x="5869880" y="5162296"/>
              <a:ext cx="1" cy="38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/>
            <p:cNvSpPr/>
            <p:nvPr/>
          </p:nvSpPr>
          <p:spPr>
            <a:xfrm>
              <a:off x="5720398" y="5547396"/>
              <a:ext cx="147001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j = k (=3)</a:t>
              </a: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6208527" y="5791184"/>
              <a:ext cx="250366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 of maximum overlap </a:t>
              </a:r>
              <a:r>
                <a:rPr lang="en-US" altLang="ko-KR" sz="1400" i="1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ABC</a:t>
              </a:r>
              <a:endParaRPr lang="ko-KR" altLang="en-US" sz="1400" i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45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21024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Knuth-Morris-Pratt(KMP)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 algorithm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Clever method to always avoid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problem.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>
              <a:cs typeface="맑은 고딕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6912768" cy="353950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1208E0D-99D1-4826-A5AD-991BC41C4D51}"/>
              </a:ext>
            </a:extLst>
          </p:cNvPr>
          <p:cNvGrpSpPr/>
          <p:nvPr/>
        </p:nvGrpSpPr>
        <p:grpSpPr>
          <a:xfrm>
            <a:off x="1331640" y="3501008"/>
            <a:ext cx="7465124" cy="1512168"/>
            <a:chOff x="1331640" y="3501008"/>
            <a:chExt cx="7465124" cy="151216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11F5ED-B1E7-44F2-9862-9549A19406B8}"/>
                </a:ext>
              </a:extLst>
            </p:cNvPr>
            <p:cNvSpPr/>
            <p:nvPr/>
          </p:nvSpPr>
          <p:spPr>
            <a:xfrm>
              <a:off x="1331640" y="3501008"/>
              <a:ext cx="7465124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DBD205-6859-43E8-B262-6C72C3E276C0}"/>
                </a:ext>
              </a:extLst>
            </p:cNvPr>
            <p:cNvSpPr txBox="1"/>
            <p:nvPr/>
          </p:nvSpPr>
          <p:spPr>
            <a:xfrm>
              <a:off x="6827955" y="3523806"/>
              <a:ext cx="196880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avoid these backup steps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C5B4EE1-251A-4251-BD5D-769D05AF3221}"/>
              </a:ext>
            </a:extLst>
          </p:cNvPr>
          <p:cNvGrpSpPr/>
          <p:nvPr/>
        </p:nvGrpSpPr>
        <p:grpSpPr>
          <a:xfrm>
            <a:off x="7308304" y="3356992"/>
            <a:ext cx="1801459" cy="2179985"/>
            <a:chOff x="7308304" y="3356992"/>
            <a:chExt cx="1801459" cy="2179985"/>
          </a:xfrm>
        </p:grpSpPr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978E8B39-686D-4F24-8F6E-76DDF424DDE4}"/>
                </a:ext>
              </a:extLst>
            </p:cNvPr>
            <p:cNvSpPr/>
            <p:nvPr/>
          </p:nvSpPr>
          <p:spPr>
            <a:xfrm>
              <a:off x="7308304" y="3356992"/>
              <a:ext cx="720080" cy="1872208"/>
            </a:xfrm>
            <a:prstGeom prst="arc">
              <a:avLst>
                <a:gd name="adj1" fmla="val 16200000"/>
                <a:gd name="adj2" fmla="val 5260106"/>
              </a:avLst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56531C-C56C-4CD7-A5EC-F964F77C9D48}"/>
                </a:ext>
              </a:extLst>
            </p:cNvPr>
            <p:cNvSpPr txBox="1"/>
            <p:nvPr/>
          </p:nvSpPr>
          <p:spPr>
            <a:xfrm>
              <a:off x="7512851" y="5229200"/>
              <a:ext cx="1596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directly do this step</a:t>
              </a:r>
              <a:endParaRPr lang="ko-KR" alt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81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Prefix/Suffix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/ Suffix of a Text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>
              <a:cs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35289" y="1614497"/>
            <a:ext cx="453650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bananada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83246"/>
              </p:ext>
            </p:extLst>
          </p:nvPr>
        </p:nvGraphicFramePr>
        <p:xfrm>
          <a:off x="2635289" y="2241550"/>
          <a:ext cx="453650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322957093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96039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Prefix</a:t>
                      </a: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Suffix</a:t>
                      </a: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54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7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1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9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5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9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8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2779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32338" y="2712910"/>
            <a:ext cx="1440160" cy="3573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61595" y="2732925"/>
            <a:ext cx="1440160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491750" y="3473565"/>
            <a:ext cx="1440160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635896" y="3926337"/>
            <a:ext cx="1440160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785507" y="4264538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930555" y="4669553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046463" y="5067944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038463" y="5033949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208537" y="4655604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341362" y="4303244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452401" y="3862384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873102" y="3478592"/>
            <a:ext cx="1440160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998099" y="3133152"/>
            <a:ext cx="1440160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35604" y="2812642"/>
            <a:ext cx="1440160" cy="3573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66753" y="3124842"/>
            <a:ext cx="1440160" cy="3573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06355" y="5511114"/>
            <a:ext cx="745433" cy="3602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89691" y="5445407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Line 91"/>
          <p:cNvSpPr>
            <a:spLocks noChangeShapeType="1"/>
          </p:cNvSpPr>
          <p:nvPr/>
        </p:nvSpPr>
        <p:spPr bwMode="auto">
          <a:xfrm flipH="1" flipV="1">
            <a:off x="2096235" y="2899306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48832" y="2713249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NULL string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12161"/>
      </p:ext>
    </p:extLst>
  </p:cSld>
  <p:clrMapOvr>
    <a:masterClrMapping/>
  </p:clrMapOvr>
</p:sld>
</file>

<file path=ppt/theme/theme1.xml><?xml version="1.0" encoding="utf-8"?>
<a:theme xmlns:a="http://schemas.openxmlformats.org/drawingml/2006/main" name="알고리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알고리즘</Template>
  <TotalTime>17733</TotalTime>
  <Words>8334</Words>
  <Application>Microsoft Macintosh PowerPoint</Application>
  <PresentationFormat>On-screen Show (4:3)</PresentationFormat>
  <Paragraphs>3445</Paragraphs>
  <Slides>74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굴림</vt:lpstr>
      <vt:lpstr>맑은 고딕</vt:lpstr>
      <vt:lpstr>Arial</vt:lpstr>
      <vt:lpstr>Consolas</vt:lpstr>
      <vt:lpstr>Lucida Sans Typewriter</vt:lpstr>
      <vt:lpstr>Times New Roman</vt:lpstr>
      <vt:lpstr>Wingdings</vt:lpstr>
      <vt:lpstr>알고리즘</vt:lpstr>
      <vt:lpstr>Ch. 32 String Matching </vt:lpstr>
      <vt:lpstr>String Matching</vt:lpstr>
      <vt:lpstr>Brute-Force Substring Search</vt:lpstr>
      <vt:lpstr>Brute-Force Substring Search</vt:lpstr>
      <vt:lpstr>Brute-Force Substring Search</vt:lpstr>
      <vt:lpstr>Brute-Force Substring Search</vt:lpstr>
      <vt:lpstr>Brute-Force Substring Search</vt:lpstr>
      <vt:lpstr>Knuth-Morris-Pratt(KMP) Algorithm</vt:lpstr>
      <vt:lpstr>Prefix/Suffix</vt:lpstr>
      <vt:lpstr>Deterministic Finite Automaton</vt:lpstr>
      <vt:lpstr>DFA</vt:lpstr>
      <vt:lpstr>DFA</vt:lpstr>
      <vt:lpstr>Algorithm with DFA</vt:lpstr>
      <vt:lpstr>Algorithm with DFA</vt:lpstr>
      <vt:lpstr>Interpretation of DFA</vt:lpstr>
      <vt:lpstr>DFA Construction</vt:lpstr>
      <vt:lpstr>DFA Construction</vt:lpstr>
      <vt:lpstr>DFA Construction</vt:lpstr>
      <vt:lpstr>DFA Construction</vt:lpstr>
      <vt:lpstr>DFA Construction</vt:lpstr>
      <vt:lpstr>DFA Construction</vt:lpstr>
      <vt:lpstr>DFA Construction</vt:lpstr>
      <vt:lpstr>DFA Construction</vt:lpstr>
      <vt:lpstr>DFA Construction</vt:lpstr>
      <vt:lpstr>DFA Construction</vt:lpstr>
      <vt:lpstr>Algorithm with DFA</vt:lpstr>
      <vt:lpstr>Algorithm with DFA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Review</vt:lpstr>
    </vt:vector>
  </TitlesOfParts>
  <Company>국민대학교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jschoi</dc:creator>
  <cp:lastModifiedBy>(소프트웨어전공)임은진</cp:lastModifiedBy>
  <cp:revision>534</cp:revision>
  <cp:lastPrinted>2018-11-08T06:45:13Z</cp:lastPrinted>
  <dcterms:created xsi:type="dcterms:W3CDTF">2009-12-02T02:53:53Z</dcterms:created>
  <dcterms:modified xsi:type="dcterms:W3CDTF">2019-11-20T04:49:23Z</dcterms:modified>
</cp:coreProperties>
</file>