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72" r:id="rId12"/>
    <p:sldId id="267" r:id="rId13"/>
    <p:sldId id="273" r:id="rId14"/>
    <p:sldId id="274" r:id="rId15"/>
    <p:sldId id="275" r:id="rId16"/>
    <p:sldId id="266" r:id="rId17"/>
    <p:sldId id="268" r:id="rId18"/>
    <p:sldId id="277" r:id="rId19"/>
    <p:sldId id="278" r:id="rId20"/>
    <p:sldId id="270" r:id="rId21"/>
    <p:sldId id="269" r:id="rId22"/>
    <p:sldId id="271" r:id="rId23"/>
    <p:sldId id="279" r:id="rId24"/>
    <p:sldId id="276" r:id="rId25"/>
    <p:sldId id="280" r:id="rId26"/>
    <p:sldId id="282" r:id="rId27"/>
    <p:sldId id="283" r:id="rId28"/>
    <p:sldId id="281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670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5A33-5139-0A42-830E-F07297883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D630-73ED-0F40-963D-E417603D7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FA17-2B0D-5942-8FC1-00F3DFFB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178A-C194-5C4E-AA0E-7E9FDBEF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737F-1E3F-D846-A679-3CE8C1DF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1E5-D978-ED4E-9EF4-A4FA585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8E6F-BDD9-814A-8918-5D6F2241E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6494-5BD6-C743-AED5-9999914A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B31C-353F-6942-91A6-33EA4B37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E2F7-16ED-784A-AAAE-DF4DF506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C375B-CF0F-8C4A-B174-7DB2C2FCF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6E566-B336-FF45-A58D-54915908D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0374-4B60-714C-9960-C7AF4B81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F1C3-D1EF-9A43-A313-03E3C9C5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0FED-F598-FD49-A8B6-30B00397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9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CF2C-85D8-B047-81D0-4B4D89B4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9A91-C7CA-2F4B-95A9-3ECD2698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9A05-9E97-1449-B8AD-24D63041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A041-E0C4-D645-8C79-0DA8A514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05BA-B728-1A47-98C3-977A496C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AC3C-D39A-8444-9746-AE4511A7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4A68-A0B5-984B-BEF0-5E9668FAE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4F18-60C7-C849-9DD3-82D02BD8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10C9-AD23-BA47-B917-2DFEC0EB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232F-22FD-E04C-8924-523CE65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E3A1-813E-F64D-A543-F1A79261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D48E-890D-3947-8C38-08804FD29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A5C2-D4ED-004E-A1A6-53E4F32B7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3779-C322-C14A-9319-3DCC8AF7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DF58C-3E41-2F49-B470-6AC75594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15BC0-C7BB-2B4A-A0DB-33E7C223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34A3-09CF-384E-9BA0-AC1EC5CC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CBDB-EBDA-6742-B690-A9EBA7D63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B88B2-BA90-CD45-B19C-025FFBDB3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68F47-8DAD-124C-B463-B2E25DE01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5D1CC-D21B-8749-AE7C-9A93B753B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D416E-E49B-A545-A345-071B63D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7C474-F690-6D40-9E36-F6F98DC2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EC4C3-AE9A-004D-BB78-198792F3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9F62-1B63-6B4C-A0DE-BC2CD492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6AFD0-4EFB-3A4F-BA5F-8AB93BCB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79BF9-0062-E24E-9E2A-72424AAB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71053-AB11-374D-B0C9-E4B72175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52FCB-127C-A04D-9352-FDF861BD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10414-48F7-3548-AC15-90E4A74D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15D9C-69CD-0742-B6DF-5605A34B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E03A-6D21-6847-9CDA-48324662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E811-81DB-CF4E-A631-5D8A18D0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B173B-70CF-964A-BA73-2365AD6EF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78EC9-ECEA-AE48-A7A0-A74BCE58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00EC-4862-474C-B514-C968D406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AAA5A-A5D6-BF40-A024-0E6A9B37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FC2E-9510-E548-AF75-13B1BCC8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D62BB-A674-FC41-BA5E-9ED158744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39483-19B8-6046-AE09-62B24DB5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0D287-F117-2149-B64C-0F20762E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5B904-CAFE-7042-9E44-5AC6BD1D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5941-4ED9-114F-A719-8BD0F2A5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1E3AA-EF22-A04E-9469-3AD6A0CC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601AB-0D11-5540-B6C9-0BD0385F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D350-FC80-BE42-B75F-77EEB9FD2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F4C07-114B-0D40-9E4C-48E2979E3F6D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7BAA-B07B-4841-9EB5-E7D806FAD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B6D7-068B-AD48-AE8D-940CA39C0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8B28-D1C4-2C4F-9737-D78FC5B03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 16. Greedy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4D505-3EE2-FA4B-9B9D-5B6DBE57A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5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468F-E0F3-0B44-BCBC-461C8144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Greedy-choice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1868-0977-DB4B-851C-11234F1DB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9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“We can assemble a globally optimal solution by making locally optimal (=greedy) choices.”</a:t>
            </a:r>
          </a:p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어떤 선택을 할지 고려할 때 부분 문제들의 결과를 고려할 필요없이 현재 고려 중인 문제에서 최적인 문제를 선택해도 된다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difference between dynamic programming and greedy algorithm</a:t>
            </a:r>
          </a:p>
          <a:p>
            <a:pPr lvl="1"/>
            <a:r>
              <a:rPr lang="en-US" dirty="0"/>
              <a:t>dynamic programming : subproblem</a:t>
            </a:r>
            <a:r>
              <a:rPr lang="ko-KR" altLang="en-US" dirty="0"/>
              <a:t> 들의 해를 먼저 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(bottom-up)</a:t>
            </a:r>
          </a:p>
          <a:p>
            <a:pPr lvl="1"/>
            <a:r>
              <a:rPr lang="en-US" altLang="ko-KR" dirty="0"/>
              <a:t>greedy algorithm : choice </a:t>
            </a:r>
            <a:r>
              <a:rPr lang="ko-KR" altLang="en-US" dirty="0" err="1"/>
              <a:t>를</a:t>
            </a:r>
            <a:r>
              <a:rPr lang="ko-KR" altLang="en-US" dirty="0"/>
              <a:t> 먼저 한 다음 나머지 </a:t>
            </a:r>
            <a:r>
              <a:rPr lang="en-US" altLang="ko-KR" dirty="0"/>
              <a:t>subproblem </a:t>
            </a:r>
            <a:r>
              <a:rPr lang="ko-KR" altLang="en-US" dirty="0"/>
              <a:t>을 푼다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(top-down) </a:t>
            </a:r>
          </a:p>
        </p:txBody>
      </p:sp>
    </p:spTree>
    <p:extLst>
      <p:ext uri="{BB962C8B-B14F-4D97-AF65-F5344CB8AC3E}">
        <p14:creationId xmlns:p14="http://schemas.microsoft.com/office/powerpoint/2010/main" val="411319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A4534C-71B3-E842-ABF2-D53177FB5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669" y="5895538"/>
            <a:ext cx="5538576" cy="760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FE468F-E0F3-0B44-BCBC-461C8144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Greedy-choice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1868-0977-DB4B-851C-11234F1DB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9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“We can assemble a globally optimal solution by making locally optimal (=greedy) choices.”</a:t>
            </a:r>
          </a:p>
          <a:p>
            <a:r>
              <a:rPr lang="ko-KR" altLang="en-US" dirty="0"/>
              <a:t>예를 들면 </a:t>
            </a:r>
            <a:r>
              <a:rPr lang="en-US" altLang="ko-KR" dirty="0"/>
              <a:t>rod-cutting problem </a:t>
            </a:r>
            <a:r>
              <a:rPr lang="ko-KR" altLang="en-US" dirty="0"/>
              <a:t>은 </a:t>
            </a:r>
            <a:r>
              <a:rPr lang="en-US" altLang="ko-KR" dirty="0"/>
              <a:t>greedy-choice property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가지지 않았으므로 </a:t>
            </a:r>
            <a:r>
              <a:rPr lang="en-US" altLang="ko-KR" dirty="0"/>
              <a:t>dynamic programming </a:t>
            </a:r>
            <a:r>
              <a:rPr lang="ko-KR" altLang="en-US" dirty="0" err="1"/>
              <a:t>으로</a:t>
            </a:r>
            <a:r>
              <a:rPr lang="ko-KR" altLang="en-US" dirty="0"/>
              <a:t> 풀어야한다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en-US" dirty="0"/>
          </a:p>
        </p:txBody>
      </p:sp>
      <p:pic>
        <p:nvPicPr>
          <p:cNvPr id="5" name="Picture 4" descr="A picture containing antenna&#10;&#10;Description automatically generated">
            <a:extLst>
              <a:ext uri="{FF2B5EF4-FFF2-40B4-BE49-F238E27FC236}">
                <a16:creationId xmlns:a16="http://schemas.microsoft.com/office/drawing/2014/main" id="{E4C202A1-83FA-2442-88BD-FDA7E4477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0" y="3111500"/>
            <a:ext cx="4635500" cy="37465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AE8BEB-6BB0-D04F-AD0F-C872A54B40FA}"/>
              </a:ext>
            </a:extLst>
          </p:cNvPr>
          <p:cNvSpPr/>
          <p:nvPr/>
        </p:nvSpPr>
        <p:spPr>
          <a:xfrm>
            <a:off x="8859496" y="6052245"/>
            <a:ext cx="282922" cy="27181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360857-158F-8648-98EC-2A0338CD3B9C}"/>
              </a:ext>
            </a:extLst>
          </p:cNvPr>
          <p:cNvSpPr/>
          <p:nvPr/>
        </p:nvSpPr>
        <p:spPr>
          <a:xfrm>
            <a:off x="8045015" y="6317450"/>
            <a:ext cx="282922" cy="27181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06DE61-E2A8-DD47-BA1F-F28E990F282D}"/>
              </a:ext>
            </a:extLst>
          </p:cNvPr>
          <p:cNvSpPr/>
          <p:nvPr/>
        </p:nvSpPr>
        <p:spPr>
          <a:xfrm>
            <a:off x="7631723" y="6317450"/>
            <a:ext cx="282922" cy="27181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468F-E0F3-0B44-BCBC-461C8144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1868-0977-DB4B-851C-11234F1DB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 optimal solution to the problem contains optimal solutions to subproblems.”</a:t>
            </a:r>
          </a:p>
        </p:txBody>
      </p:sp>
    </p:spTree>
    <p:extLst>
      <p:ext uri="{BB962C8B-B14F-4D97-AF65-F5344CB8AC3E}">
        <p14:creationId xmlns:p14="http://schemas.microsoft.com/office/powerpoint/2010/main" val="284235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49E6-8C98-9148-BCC7-37271666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0-1</a:t>
            </a:r>
            <a:r>
              <a:rPr lang="ko-KR" altLang="en-US" dirty="0"/>
              <a:t> </a:t>
            </a:r>
            <a:r>
              <a:rPr lang="en-US" altLang="ko-KR" dirty="0"/>
              <a:t>knapsack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E9DC-3F40-6347-A778-28A591F8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items 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is a weight of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item,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/>
              <a:t> </a:t>
            </a:r>
            <a:r>
              <a:rPr lang="en-US" dirty="0"/>
              <a:t>is a value of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item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: knapsack capacity</a:t>
            </a:r>
          </a:p>
          <a:p>
            <a:r>
              <a:rPr lang="en-US" dirty="0"/>
              <a:t>problem : choose a set of items maximizing total value, and not exceeding knapsack capacity 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BF10E6D6-8568-9948-B6EA-FEA83D026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37" y="3891044"/>
            <a:ext cx="7010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6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49E6-8C98-9148-BCC7-37271666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fractional</a:t>
            </a:r>
            <a:r>
              <a:rPr lang="ko-KR" altLang="en-US" dirty="0"/>
              <a:t> </a:t>
            </a:r>
            <a:r>
              <a:rPr lang="en-US" altLang="ko-KR" dirty="0"/>
              <a:t>knapsack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E9DC-3F40-6347-A778-28A591F8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items 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is a weight of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item,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/>
              <a:t> </a:t>
            </a:r>
            <a:r>
              <a:rPr lang="en-US" dirty="0"/>
              <a:t>is a value of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item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: knapsack capacity</a:t>
            </a:r>
          </a:p>
          <a:p>
            <a:r>
              <a:rPr lang="en-US" dirty="0"/>
              <a:t>problem : choose a set of </a:t>
            </a:r>
            <a:r>
              <a:rPr lang="en-US" dirty="0">
                <a:solidFill>
                  <a:srgbClr val="0070C0"/>
                </a:solidFill>
              </a:rPr>
              <a:t>fractional </a:t>
            </a:r>
            <a:r>
              <a:rPr lang="en-US" dirty="0"/>
              <a:t>items maximizing total value, and not exceeding knapsack capacity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C7DA59-3437-F846-ABF4-E1A1E7B58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71" y="3891043"/>
            <a:ext cx="3073400" cy="2857500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BD048BB6-1713-B044-9DEC-905B8A264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485" y="3878343"/>
            <a:ext cx="14859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3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1B4E-39D4-044A-B44D-FA9D0458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9A90-8FBE-5846-BAAA-513B8B7BC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0-1 knapsack problem has optimal substructure, but not greedy-choice property </a:t>
            </a:r>
            <a:r>
              <a:rPr lang="en-US" dirty="0">
                <a:sym typeface="Wingdings" pitchFamily="2" charset="2"/>
              </a:rPr>
              <a:t> dynamic programming</a:t>
            </a:r>
          </a:p>
          <a:p>
            <a:r>
              <a:rPr lang="en-US" dirty="0"/>
              <a:t>fractional knapsack problem has optimal substructure, and greedy-choice property </a:t>
            </a:r>
            <a:r>
              <a:rPr lang="en-US" dirty="0">
                <a:sym typeface="Wingdings" pitchFamily="2" charset="2"/>
              </a:rPr>
              <a:t> greedy algorithm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O(n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lg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n)</a:t>
            </a:r>
          </a:p>
          <a:p>
            <a:pPr marL="0" indent="0">
              <a:buNone/>
            </a:pPr>
            <a:r>
              <a:rPr lang="ko-KR" altLang="en-US" dirty="0">
                <a:sym typeface="Wingdings" pitchFamily="2" charset="2"/>
              </a:rPr>
              <a:t>  </a:t>
            </a:r>
            <a:r>
              <a:rPr lang="en-US" altLang="ko-KR" dirty="0">
                <a:sym typeface="Wingdings" pitchFamily="2" charset="2"/>
              </a:rPr>
              <a:t>   1.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sort items in value/weight (=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/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</a:t>
            </a:r>
            <a:r>
              <a:rPr lang="en-US" altLang="ko-KR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n-US" altLang="ko-KR" dirty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2.</a:t>
            </a:r>
          </a:p>
          <a:p>
            <a:endParaRPr lang="en-US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3B4A9673-B32E-6D45-A642-E714EBAB8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14" y="4175667"/>
            <a:ext cx="3784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2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8EC4-540B-A949-BA8F-D883349D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1325563"/>
          </a:xfrm>
        </p:spPr>
        <p:txBody>
          <a:bodyPr/>
          <a:lstStyle/>
          <a:p>
            <a:r>
              <a:rPr lang="en-US" dirty="0"/>
              <a:t>Greedy vs.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BC3C-749C-B548-BEA1-B47FEA762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136198"/>
            <a:ext cx="10515600" cy="4351338"/>
          </a:xfrm>
        </p:spPr>
        <p:txBody>
          <a:bodyPr/>
          <a:lstStyle/>
          <a:p>
            <a:r>
              <a:rPr lang="en-US" dirty="0"/>
              <a:t>greedy algorithm </a:t>
            </a:r>
            <a:r>
              <a:rPr lang="ko-KR" altLang="en-US" dirty="0" err="1"/>
              <a:t>으로</a:t>
            </a:r>
            <a:r>
              <a:rPr lang="ko-KR" altLang="en-US" dirty="0"/>
              <a:t> 충분한데 </a:t>
            </a:r>
            <a:r>
              <a:rPr lang="en-US" altLang="ko-KR" dirty="0"/>
              <a:t>dynamic programming </a:t>
            </a:r>
            <a:r>
              <a:rPr lang="ko-KR" altLang="en-US" dirty="0" err="1"/>
              <a:t>으로</a:t>
            </a:r>
            <a:r>
              <a:rPr lang="ko-KR" altLang="en-US" dirty="0"/>
              <a:t> 풀려고 하거나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 i.e. fractional</a:t>
            </a:r>
            <a:r>
              <a:rPr lang="ko-KR" altLang="en-US" dirty="0"/>
              <a:t> </a:t>
            </a:r>
            <a:r>
              <a:rPr lang="en-US" altLang="ko-KR" dirty="0"/>
              <a:t>knapsack problem </a:t>
            </a:r>
          </a:p>
          <a:p>
            <a:r>
              <a:rPr lang="en-US" altLang="ko-KR" dirty="0"/>
              <a:t>dynamic programming </a:t>
            </a:r>
            <a:r>
              <a:rPr lang="ko-KR" altLang="en-US" dirty="0" err="1"/>
              <a:t>으로</a:t>
            </a:r>
            <a:r>
              <a:rPr lang="ko-KR" altLang="en-US" dirty="0"/>
              <a:t> 풀어야하는데 </a:t>
            </a:r>
            <a:r>
              <a:rPr lang="en-US" altLang="ko-KR" dirty="0"/>
              <a:t>greedy algorithm </a:t>
            </a:r>
            <a:r>
              <a:rPr lang="ko-KR" altLang="en-US" dirty="0" err="1"/>
              <a:t>으로</a:t>
            </a:r>
            <a:r>
              <a:rPr lang="ko-KR" altLang="en-US" dirty="0"/>
              <a:t> 풀려고 하거나 </a:t>
            </a:r>
            <a:r>
              <a:rPr lang="en-US" altLang="ko-KR" dirty="0"/>
              <a:t>  </a:t>
            </a:r>
            <a:r>
              <a:rPr lang="en-US" altLang="ko-KR" dirty="0">
                <a:sym typeface="Wingdings" pitchFamily="2" charset="2"/>
              </a:rPr>
              <a:t>  i.e. </a:t>
            </a:r>
            <a:r>
              <a:rPr lang="en-US" altLang="ko-KR" dirty="0"/>
              <a:t>0-1</a:t>
            </a:r>
            <a:r>
              <a:rPr lang="ko-KR" altLang="en-US" dirty="0"/>
              <a:t> </a:t>
            </a:r>
            <a:r>
              <a:rPr lang="en-US" altLang="ko-KR" dirty="0"/>
              <a:t>knapsack problem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9B804-7C81-0446-9E8D-77AB68896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311867"/>
            <a:ext cx="10629900" cy="34417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D4A928-AEDA-944E-BEC8-5F093EFFE549}"/>
              </a:ext>
            </a:extLst>
          </p:cNvPr>
          <p:cNvCxnSpPr/>
          <p:nvPr/>
        </p:nvCxnSpPr>
        <p:spPr>
          <a:xfrm>
            <a:off x="5486400" y="2813538"/>
            <a:ext cx="0" cy="49832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D0850A-AA23-A64C-8E61-198CCFF6BE48}"/>
              </a:ext>
            </a:extLst>
          </p:cNvPr>
          <p:cNvSpPr txBox="1"/>
          <p:nvPr/>
        </p:nvSpPr>
        <p:spPr>
          <a:xfrm>
            <a:off x="809625" y="3742005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금</a:t>
            </a:r>
            <a:r>
              <a:rPr lang="en-US" altLang="ko-KR" dirty="0"/>
              <a:t> </a:t>
            </a:r>
            <a:r>
              <a:rPr lang="ko-KR" altLang="en-US" dirty="0"/>
              <a:t>          은</a:t>
            </a:r>
            <a:r>
              <a:rPr lang="en-US" altLang="ko-KR" dirty="0"/>
              <a:t> </a:t>
            </a:r>
            <a:r>
              <a:rPr lang="ko-KR" altLang="en-US" dirty="0"/>
              <a:t>           동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831B5B-D235-854A-8279-0F29B2BA2249}"/>
              </a:ext>
            </a:extLst>
          </p:cNvPr>
          <p:cNvCxnSpPr/>
          <p:nvPr/>
        </p:nvCxnSpPr>
        <p:spPr>
          <a:xfrm>
            <a:off x="6330462" y="1856935"/>
            <a:ext cx="4107766" cy="14549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1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394D-6FDA-C041-BAB6-8F146E4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16.3</a:t>
            </a:r>
            <a:r>
              <a:rPr lang="ko-KR" altLang="en-US" dirty="0"/>
              <a:t> </a:t>
            </a:r>
            <a:r>
              <a:rPr lang="en-US" altLang="ko-KR" dirty="0"/>
              <a:t>Huffman codes (for data compression)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D927-9DA4-814A-9008-86C4BE16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a~f</a:t>
            </a:r>
            <a:r>
              <a:rPr lang="en-US" dirty="0"/>
              <a:t> </a:t>
            </a:r>
            <a:r>
              <a:rPr lang="ko-KR" altLang="en-US" dirty="0"/>
              <a:t>문자를 </a:t>
            </a:r>
            <a:r>
              <a:rPr lang="en-US" dirty="0"/>
              <a:t>100,000 </a:t>
            </a:r>
            <a:r>
              <a:rPr lang="ko-KR" altLang="en-US" dirty="0"/>
              <a:t>개 포함한 화일의 길이 </a:t>
            </a:r>
            <a:endParaRPr lang="en-US" altLang="ko-KR" dirty="0"/>
          </a:p>
          <a:p>
            <a:pPr lvl="1"/>
            <a:r>
              <a:rPr lang="en-US" dirty="0"/>
              <a:t>fixed-length (3-bit) code </a:t>
            </a:r>
            <a:r>
              <a:rPr lang="ko-KR" altLang="en-US" dirty="0"/>
              <a:t>사용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x 100,000 = 300,000 bits </a:t>
            </a:r>
          </a:p>
          <a:p>
            <a:pPr lvl="1"/>
            <a:r>
              <a:rPr lang="en-US" dirty="0"/>
              <a:t>variable-length</a:t>
            </a:r>
            <a:r>
              <a:rPr lang="ko-KR" altLang="en-US" dirty="0"/>
              <a:t> </a:t>
            </a:r>
            <a:r>
              <a:rPr lang="en-US" altLang="ko-KR" dirty="0"/>
              <a:t>code </a:t>
            </a:r>
            <a:r>
              <a:rPr lang="ko-KR" altLang="en-US" dirty="0" err="1"/>
              <a:t>를</a:t>
            </a:r>
            <a:r>
              <a:rPr lang="ko-KR" altLang="en-US" dirty="0"/>
              <a:t> 사용하여 화일 크기를 줄일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1x45000 + 3x(13+12+16)x1000 + 4x(9+5)x1000 = 224,000 bits</a:t>
            </a:r>
          </a:p>
          <a:p>
            <a:r>
              <a:rPr lang="en-US" altLang="ko-KR" dirty="0"/>
              <a:t>variable-length code </a:t>
            </a:r>
            <a:r>
              <a:rPr lang="ko-KR" altLang="en-US" dirty="0"/>
              <a:t>는 </a:t>
            </a:r>
            <a:r>
              <a:rPr lang="en-US" altLang="ko-KR" dirty="0"/>
              <a:t>codeword </a:t>
            </a:r>
            <a:r>
              <a:rPr lang="ko-KR" altLang="en-US" dirty="0"/>
              <a:t>의 끝을 어떻게 알 수 있을까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                                </a:t>
            </a:r>
            <a:r>
              <a:rPr lang="en-US" altLang="ko-KR" dirty="0"/>
              <a:t>001011101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53FFA-5E85-3341-9469-BCABA199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55" y="1825625"/>
            <a:ext cx="6781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89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394D-6FDA-C041-BAB6-8F146E4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Prefix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D927-9DA4-814A-9008-86C4BE16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Prefix codes : </a:t>
            </a:r>
            <a:r>
              <a:rPr lang="ko-KR" altLang="en-US" dirty="0"/>
              <a:t>어느 </a:t>
            </a:r>
            <a:r>
              <a:rPr lang="en-US" altLang="ko-KR" dirty="0"/>
              <a:t>codeword </a:t>
            </a:r>
            <a:r>
              <a:rPr lang="ko-KR" altLang="en-US" dirty="0"/>
              <a:t>도 다른 </a:t>
            </a:r>
            <a:r>
              <a:rPr lang="en-US" altLang="ko-KR" dirty="0"/>
              <a:t>codeword </a:t>
            </a:r>
            <a:r>
              <a:rPr lang="ko-KR" altLang="en-US" dirty="0"/>
              <a:t>의 </a:t>
            </a:r>
            <a:r>
              <a:rPr lang="en-US" altLang="ko-KR" dirty="0"/>
              <a:t>prefix </a:t>
            </a:r>
            <a:r>
              <a:rPr lang="ko-KR" altLang="en-US" dirty="0"/>
              <a:t>가 아닌 코드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(prefix-free codes). </a:t>
            </a:r>
            <a:r>
              <a:rPr lang="en-US" altLang="ko-KR" dirty="0">
                <a:sym typeface="Wingdings" pitchFamily="2" charset="2"/>
              </a:rPr>
              <a:t> guarantees unambiguity in decoding a variable-length code.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-US" altLang="ko-KR" dirty="0"/>
              <a:t>001011101</a:t>
            </a:r>
            <a:r>
              <a:rPr lang="ko-KR" altLang="en-US" dirty="0"/>
              <a:t> 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0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0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101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1101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53FFA-5E85-3341-9469-BCABA199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55" y="1825625"/>
            <a:ext cx="6781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93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CCA9-9088-CB49-8794-9ECD94B3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: </a:t>
            </a:r>
            <a:r>
              <a:rPr lang="ko-KR" altLang="en-US" dirty="0"/>
              <a:t>주어진 문자 분포에 대해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B(T)</a:t>
            </a:r>
            <a:r>
              <a:rPr lang="en-US" altLang="ko-KR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최소화하는 최적의 </a:t>
            </a:r>
            <a:r>
              <a:rPr lang="en-US" altLang="ko-KR" dirty="0"/>
              <a:t>prefix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만들어라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63E67DD6-7267-C242-99F6-5FD5A10AF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805" y="1924863"/>
            <a:ext cx="2844800" cy="787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D19440-146E-1844-BF0C-7DF529599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648" y="3595184"/>
            <a:ext cx="2566865" cy="2702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C59511-081F-F946-9D48-1D8DFE5AC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79" y="4404186"/>
            <a:ext cx="6070600" cy="5461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A465E3-55AD-C84B-B0A4-97E7AA3B5A52}"/>
              </a:ext>
            </a:extLst>
          </p:cNvPr>
          <p:cNvCxnSpPr/>
          <p:nvPr/>
        </p:nvCxnSpPr>
        <p:spPr>
          <a:xfrm>
            <a:off x="7067227" y="4711485"/>
            <a:ext cx="6509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C4A5F4-4E85-8D46-AAE0-D5603AD10E54}"/>
              </a:ext>
            </a:extLst>
          </p:cNvPr>
          <p:cNvSpPr txBox="1"/>
          <p:nvPr/>
        </p:nvSpPr>
        <p:spPr>
          <a:xfrm>
            <a:off x="2787657" y="393500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9F2F8-5E0E-3D48-902C-EC8E6166A91E}"/>
              </a:ext>
            </a:extLst>
          </p:cNvPr>
          <p:cNvSpPr txBox="1"/>
          <p:nvPr/>
        </p:nvSpPr>
        <p:spPr>
          <a:xfrm>
            <a:off x="9959080" y="3804207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36E7BC-ED99-8949-905E-6865BA7B83CD}"/>
              </a:ext>
            </a:extLst>
          </p:cNvPr>
          <p:cNvSpPr txBox="1"/>
          <p:nvPr/>
        </p:nvSpPr>
        <p:spPr>
          <a:xfrm>
            <a:off x="1123420" y="2712263"/>
            <a:ext cx="9343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/>
              <a:t>: </a:t>
            </a:r>
            <a:r>
              <a:rPr lang="ko-KR" altLang="en-US" dirty="0"/>
              <a:t>화일에 사용된 문자 집합</a:t>
            </a:r>
            <a:endParaRPr lang="en-US" altLang="ko-KR" dirty="0"/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c.freq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: </a:t>
            </a:r>
            <a:r>
              <a:rPr lang="ko-KR" altLang="en-US" dirty="0"/>
              <a:t>문자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dirty="0"/>
              <a:t> </a:t>
            </a:r>
            <a:r>
              <a:rPr lang="ko-KR" altLang="en-US" dirty="0"/>
              <a:t>가 화일에서 사용된 빈도 </a:t>
            </a:r>
            <a:r>
              <a:rPr lang="en-US" altLang="ko-KR" dirty="0"/>
              <a:t>(</a:t>
            </a:r>
            <a:r>
              <a:rPr lang="ko-KR" altLang="en-US" dirty="0"/>
              <a:t>사용된 횟수</a:t>
            </a:r>
            <a:r>
              <a:rPr lang="en-US" altLang="ko-KR" dirty="0"/>
              <a:t>/</a:t>
            </a:r>
            <a:r>
              <a:rPr lang="ko-KR" altLang="en-US" dirty="0"/>
              <a:t>전체문자개수</a:t>
            </a:r>
            <a:r>
              <a:rPr lang="en-US" altLang="ko-KR" dirty="0"/>
              <a:t>)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dirty="0"/>
              <a:t>= </a:t>
            </a:r>
            <a:r>
              <a:rPr lang="ko-KR" altLang="en-US" dirty="0"/>
              <a:t>만들어진 </a:t>
            </a:r>
            <a:r>
              <a:rPr lang="en-US" altLang="ko-KR" dirty="0"/>
              <a:t>code tree </a:t>
            </a:r>
            <a:r>
              <a:rPr lang="ko-KR" altLang="en-US" dirty="0"/>
              <a:t>에서 문자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나타내는 노드의 </a:t>
            </a:r>
            <a:r>
              <a:rPr lang="en-US" altLang="ko-KR" dirty="0"/>
              <a:t>depth (root </a:t>
            </a:r>
            <a:r>
              <a:rPr lang="ko-KR" altLang="en-US" dirty="0"/>
              <a:t>에서부터 </a:t>
            </a:r>
            <a:r>
              <a:rPr lang="en-US" altLang="ko-KR" dirty="0"/>
              <a:t>edge </a:t>
            </a:r>
            <a:r>
              <a:rPr lang="ko-KR" altLang="en-US" dirty="0"/>
              <a:t>의 </a:t>
            </a:r>
            <a:r>
              <a:rPr lang="ko-KR" altLang="en-US" dirty="0" err="1"/>
              <a:t>갯수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5681C-E15D-9A4D-BF8B-F1DD1CE4BD80}"/>
              </a:ext>
            </a:extLst>
          </p:cNvPr>
          <p:cNvSpPr txBox="1"/>
          <p:nvPr/>
        </p:nvSpPr>
        <p:spPr>
          <a:xfrm>
            <a:off x="306398" y="6074376"/>
            <a:ext cx="998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최적의 </a:t>
            </a:r>
            <a:r>
              <a:rPr lang="en-US" altLang="ko-KR" dirty="0"/>
              <a:t>prefix code</a:t>
            </a:r>
            <a:r>
              <a:rPr lang="ko-KR" altLang="en-US" dirty="0"/>
              <a:t>는 항상 </a:t>
            </a:r>
            <a:r>
              <a:rPr lang="en-US" altLang="ko-KR" dirty="0"/>
              <a:t>full binary tree</a:t>
            </a:r>
            <a:r>
              <a:rPr lang="ko-KR" altLang="en-US" dirty="0"/>
              <a:t> 로 표현된다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(exercise 16.3-2)</a:t>
            </a:r>
          </a:p>
          <a:p>
            <a:r>
              <a:rPr lang="en-US" dirty="0"/>
              <a:t>full binary tree : </a:t>
            </a:r>
            <a:r>
              <a:rPr lang="ko-KR" altLang="en-US" dirty="0"/>
              <a:t>모든 </a:t>
            </a:r>
            <a:r>
              <a:rPr lang="en-US" altLang="ko-KR" dirty="0"/>
              <a:t>tree node </a:t>
            </a:r>
            <a:r>
              <a:rPr lang="ko-KR" altLang="en-US" dirty="0"/>
              <a:t>의 </a:t>
            </a:r>
            <a:r>
              <a:rPr lang="en-US" altLang="ko-KR" dirty="0"/>
              <a:t>child 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개 아니면 </a:t>
            </a:r>
            <a:r>
              <a:rPr lang="en-US" altLang="ko-KR" dirty="0"/>
              <a:t>2</a:t>
            </a:r>
            <a:r>
              <a:rPr lang="ko-KR" altLang="en-US" dirty="0"/>
              <a:t>개인 </a:t>
            </a:r>
            <a:r>
              <a:rPr lang="en-US" altLang="ko-KR" dirty="0"/>
              <a:t>binary tree (complete binary tree </a:t>
            </a:r>
            <a:r>
              <a:rPr lang="ko-KR" altLang="en-US" dirty="0"/>
              <a:t>와 다름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F8BE-D15D-D944-A1E1-1B9B1CE1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Greedy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2F9A-4091-A745-B14C-104DC2C4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31" y="1747333"/>
            <a:ext cx="10515600" cy="4351338"/>
          </a:xfrm>
        </p:spPr>
        <p:txBody>
          <a:bodyPr/>
          <a:lstStyle/>
          <a:p>
            <a:r>
              <a:rPr lang="ko-KR" altLang="en-US" dirty="0"/>
              <a:t>각 단계에서 가장 좋을 거라 생각되는 선택을 취함</a:t>
            </a:r>
            <a:endParaRPr lang="en-US" altLang="ko-KR" dirty="0"/>
          </a:p>
          <a:p>
            <a:r>
              <a:rPr lang="ko-KR" altLang="en-US" dirty="0"/>
              <a:t>반드시 최적의 해를 구한다고 보장할 수는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 greedy-choice property </a:t>
            </a:r>
            <a:r>
              <a:rPr lang="ko-KR" altLang="en-US" dirty="0" err="1">
                <a:sym typeface="Wingdings" pitchFamily="2" charset="2"/>
              </a:rPr>
              <a:t>를</a:t>
            </a:r>
            <a:r>
              <a:rPr lang="ko-KR" altLang="en-US" dirty="0">
                <a:sym typeface="Wingdings" pitchFamily="2" charset="2"/>
              </a:rPr>
              <a:t> 가지는 경우에만 </a:t>
            </a:r>
            <a:r>
              <a:rPr lang="ko-KR" altLang="en-US" dirty="0" err="1">
                <a:sym typeface="Wingdings" pitchFamily="2" charset="2"/>
              </a:rPr>
              <a:t>최적해를</a:t>
            </a:r>
            <a:r>
              <a:rPr lang="ko-KR" altLang="en-US" dirty="0">
                <a:sym typeface="Wingdings" pitchFamily="2" charset="2"/>
              </a:rPr>
              <a:t> 구한다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Examples : </a:t>
            </a:r>
          </a:p>
          <a:p>
            <a:pPr marL="457200" lvl="1" indent="0">
              <a:buNone/>
            </a:pPr>
            <a:r>
              <a:rPr lang="en-US" altLang="ko-KR" dirty="0"/>
              <a:t>16.1</a:t>
            </a:r>
            <a:r>
              <a:rPr lang="ko-KR" altLang="en-US" dirty="0"/>
              <a:t> </a:t>
            </a:r>
            <a:r>
              <a:rPr lang="en-US" altLang="ko-KR" dirty="0"/>
              <a:t>activity selection </a:t>
            </a:r>
          </a:p>
          <a:p>
            <a:pPr marL="457200" lvl="1" indent="0">
              <a:buNone/>
            </a:pPr>
            <a:r>
              <a:rPr lang="en-US" altLang="ko-KR" dirty="0"/>
              <a:t>16.3 Huffman code </a:t>
            </a:r>
          </a:p>
          <a:p>
            <a:pPr marL="457200" lvl="1" indent="0">
              <a:buNone/>
            </a:pPr>
            <a:r>
              <a:rPr lang="en-US" altLang="ko-KR" dirty="0"/>
              <a:t>23. Minimum Spanning Tree algorithms </a:t>
            </a:r>
          </a:p>
          <a:p>
            <a:pPr marL="457200" lvl="1" indent="0">
              <a:buNone/>
            </a:pPr>
            <a:r>
              <a:rPr lang="en-US" dirty="0"/>
              <a:t>24. Dijkstra’s algorithm  for shortest paths from a single source  </a:t>
            </a:r>
          </a:p>
        </p:txBody>
      </p:sp>
      <p:pic>
        <p:nvPicPr>
          <p:cNvPr id="4" name="Picture 3" descr="A picture containing antenna&#10;&#10;Description automatically generated">
            <a:extLst>
              <a:ext uri="{FF2B5EF4-FFF2-40B4-BE49-F238E27FC236}">
                <a16:creationId xmlns:a16="http://schemas.microsoft.com/office/drawing/2014/main" id="{2260620B-A07F-284D-A33E-9E6C8159B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600" y="3429000"/>
            <a:ext cx="3223221" cy="2605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A805A2-B91D-5443-B3D7-E6184B510777}"/>
              </a:ext>
            </a:extLst>
          </p:cNvPr>
          <p:cNvSpPr txBox="1"/>
          <p:nvPr/>
        </p:nvSpPr>
        <p:spPr>
          <a:xfrm>
            <a:off x="5817031" y="5971474"/>
            <a:ext cx="630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rod-cutting problem </a:t>
            </a:r>
            <a:r>
              <a:rPr lang="ko-KR" altLang="en-US" dirty="0"/>
              <a:t>은 </a:t>
            </a:r>
            <a:r>
              <a:rPr lang="en-US" altLang="ko-KR" dirty="0"/>
              <a:t>dynamic programming </a:t>
            </a:r>
            <a:r>
              <a:rPr lang="ko-KR" altLang="en-US" dirty="0" err="1"/>
              <a:t>으로</a:t>
            </a:r>
            <a:r>
              <a:rPr lang="ko-KR" altLang="en-US" dirty="0"/>
              <a:t> 풀어야 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DD57802-B97A-DA44-85FD-51DB1EC3BD20}"/>
              </a:ext>
            </a:extLst>
          </p:cNvPr>
          <p:cNvSpPr/>
          <p:nvPr/>
        </p:nvSpPr>
        <p:spPr>
          <a:xfrm>
            <a:off x="8341112" y="4171830"/>
            <a:ext cx="367990" cy="122664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67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E48939-8C2F-674B-A7F4-C729F9645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287"/>
            <a:ext cx="7188200" cy="355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6DF27-F0AF-3F4A-B221-002053901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30188"/>
            <a:ext cx="4800600" cy="62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4DBE24-1C41-4341-BCB4-452CA578C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353" y="2633787"/>
            <a:ext cx="4800600" cy="120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D11530-B600-CC4A-B733-DA34165A3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353" y="1185131"/>
            <a:ext cx="4800600" cy="1231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B6C981-8E97-0747-A342-73D5D354F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4392551"/>
            <a:ext cx="4800600" cy="1968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9560D-4836-684A-B760-41119F2EB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404" y="4223175"/>
            <a:ext cx="4165600" cy="25273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84E075-7A3A-944E-93AE-16E35320DA4B}"/>
              </a:ext>
            </a:extLst>
          </p:cNvPr>
          <p:cNvCxnSpPr/>
          <p:nvPr/>
        </p:nvCxnSpPr>
        <p:spPr>
          <a:xfrm>
            <a:off x="6858000" y="852488"/>
            <a:ext cx="0" cy="39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C5BAFE-6480-0A42-84C0-1CC97634B97D}"/>
              </a:ext>
            </a:extLst>
          </p:cNvPr>
          <p:cNvCxnSpPr/>
          <p:nvPr/>
        </p:nvCxnSpPr>
        <p:spPr>
          <a:xfrm>
            <a:off x="6880302" y="1825625"/>
            <a:ext cx="0" cy="72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F9D4E4-5CF9-4244-B8D3-A15C9BAD1D96}"/>
              </a:ext>
            </a:extLst>
          </p:cNvPr>
          <p:cNvCxnSpPr/>
          <p:nvPr/>
        </p:nvCxnSpPr>
        <p:spPr>
          <a:xfrm>
            <a:off x="6858000" y="3429000"/>
            <a:ext cx="0" cy="79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4FD5D7-D983-1C42-9B48-D03297083B16}"/>
              </a:ext>
            </a:extLst>
          </p:cNvPr>
          <p:cNvCxnSpPr/>
          <p:nvPr/>
        </p:nvCxnSpPr>
        <p:spPr>
          <a:xfrm flipH="1">
            <a:off x="5203004" y="5185317"/>
            <a:ext cx="1445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1B064B-6D15-2048-B864-113FCCDCE582}"/>
              </a:ext>
            </a:extLst>
          </p:cNvPr>
          <p:cNvSpPr txBox="1"/>
          <p:nvPr/>
        </p:nvSpPr>
        <p:spPr>
          <a:xfrm>
            <a:off x="4956042" y="2004961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greedy choice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932B53-F715-DA47-8436-BEAD4C4803CC}"/>
              </a:ext>
            </a:extLst>
          </p:cNvPr>
          <p:cNvSpPr/>
          <p:nvPr/>
        </p:nvSpPr>
        <p:spPr>
          <a:xfrm>
            <a:off x="995867" y="2016653"/>
            <a:ext cx="4025590" cy="80075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31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2EA3-C538-4045-8B47-5F731AA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AFB4-A8DD-8A49-B75E-F5D13B03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DB33B-A68C-4344-ACB0-3D728303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1" y="2332795"/>
            <a:ext cx="4445000" cy="270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E12B71-3F87-314C-9860-6266C348C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922" y="2040695"/>
            <a:ext cx="3124200" cy="328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40A0EE-383F-7F4D-B416-5D4DA47EF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918" y="469522"/>
            <a:ext cx="6781800" cy="1193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41C85C-1AFE-F843-874A-B13FC77A6DA0}"/>
              </a:ext>
            </a:extLst>
          </p:cNvPr>
          <p:cNvCxnSpPr/>
          <p:nvPr/>
        </p:nvCxnSpPr>
        <p:spPr>
          <a:xfrm flipH="1">
            <a:off x="3713871" y="1190210"/>
            <a:ext cx="1041009" cy="131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8A9BD2-CD3A-0846-AA05-DAC89C4795B5}"/>
              </a:ext>
            </a:extLst>
          </p:cNvPr>
          <p:cNvCxnSpPr/>
          <p:nvPr/>
        </p:nvCxnSpPr>
        <p:spPr>
          <a:xfrm>
            <a:off x="5082931" y="1575937"/>
            <a:ext cx="2499555" cy="72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C24952-991E-F94B-A173-100D30E4345F}"/>
              </a:ext>
            </a:extLst>
          </p:cNvPr>
          <p:cNvSpPr txBox="1"/>
          <p:nvPr/>
        </p:nvSpPr>
        <p:spPr>
          <a:xfrm>
            <a:off x="8207298" y="5709424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Huffman code</a:t>
            </a:r>
          </a:p>
        </p:txBody>
      </p:sp>
    </p:spTree>
    <p:extLst>
      <p:ext uri="{BB962C8B-B14F-4D97-AF65-F5344CB8AC3E}">
        <p14:creationId xmlns:p14="http://schemas.microsoft.com/office/powerpoint/2010/main" val="3213962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A261-DF2E-0C44-B1B7-E911E10B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A011-62B7-AE4A-A9D5-505B2513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4564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à"/>
            </a:pPr>
            <a:r>
              <a:rPr lang="en-US" dirty="0"/>
              <a:t>Q is implemented in a binary min-heap</a:t>
            </a:r>
          </a:p>
          <a:p>
            <a:pPr>
              <a:buFont typeface="Wingdings" pitchFamily="2" charset="2"/>
              <a:buChar char="à"/>
            </a:pP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 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lg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AD387-8AA8-7849-9AC9-71FAEDA8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373" y="969962"/>
            <a:ext cx="3721100" cy="326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A6A571-79F1-2A49-949D-597CAF80E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00" y="786564"/>
            <a:ext cx="7188200" cy="355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69F97-A56C-EA46-BFF0-5177D2D93082}"/>
              </a:ext>
            </a:extLst>
          </p:cNvPr>
          <p:cNvSpPr txBox="1"/>
          <p:nvPr/>
        </p:nvSpPr>
        <p:spPr>
          <a:xfrm>
            <a:off x="5709425" y="2379898"/>
            <a:ext cx="103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98333-F007-5048-9AEC-13C5CA1AA4E1}"/>
              </a:ext>
            </a:extLst>
          </p:cNvPr>
          <p:cNvSpPr txBox="1"/>
          <p:nvPr/>
        </p:nvSpPr>
        <p:spPr>
          <a:xfrm>
            <a:off x="2706030" y="1607028"/>
            <a:ext cx="309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 n )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BUILD_MIN_HEAP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74C1FF-A2DB-0843-8BB0-8D7A6C48E4B4}"/>
              </a:ext>
            </a:extLst>
          </p:cNvPr>
          <p:cNvCxnSpPr/>
          <p:nvPr/>
        </p:nvCxnSpPr>
        <p:spPr>
          <a:xfrm flipH="1">
            <a:off x="1694985" y="1779251"/>
            <a:ext cx="1011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A93A9D-8DE7-2043-A7DB-107561761D2B}"/>
              </a:ext>
            </a:extLst>
          </p:cNvPr>
          <p:cNvCxnSpPr>
            <a:stCxn id="6" idx="1"/>
          </p:cNvCxnSpPr>
          <p:nvPr/>
        </p:nvCxnSpPr>
        <p:spPr>
          <a:xfrm flipH="1">
            <a:off x="5174166" y="2564564"/>
            <a:ext cx="53525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3235F-1C06-6A45-A1B8-6D68D29A8B55}"/>
              </a:ext>
            </a:extLst>
          </p:cNvPr>
          <p:cNvCxnSpPr>
            <a:stCxn id="6" idx="1"/>
          </p:cNvCxnSpPr>
          <p:nvPr/>
        </p:nvCxnSpPr>
        <p:spPr>
          <a:xfrm flipH="1">
            <a:off x="5274527" y="2564564"/>
            <a:ext cx="434898" cy="46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5FD900-8605-F94D-BD6F-A967B837EDD6}"/>
              </a:ext>
            </a:extLst>
          </p:cNvPr>
          <p:cNvCxnSpPr>
            <a:stCxn id="6" idx="1"/>
          </p:cNvCxnSpPr>
          <p:nvPr/>
        </p:nvCxnSpPr>
        <p:spPr>
          <a:xfrm flipH="1">
            <a:off x="2943922" y="2564564"/>
            <a:ext cx="2765503" cy="123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A767A2-FDBA-F843-842C-D244E7A63484}"/>
              </a:ext>
            </a:extLst>
          </p:cNvPr>
          <p:cNvCxnSpPr>
            <a:cxnSpLocks/>
          </p:cNvCxnSpPr>
          <p:nvPr/>
        </p:nvCxnSpPr>
        <p:spPr>
          <a:xfrm flipH="1">
            <a:off x="3788901" y="2564564"/>
            <a:ext cx="1920524" cy="147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463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CCA9-9088-CB49-8794-9ECD94B3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Optimizing prefix code with respect to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B(T)</a:t>
            </a:r>
            <a:endParaRPr lang="en-US" dirty="0"/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63E67DD6-7267-C242-99F6-5FD5A10AF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7381" y="1867631"/>
            <a:ext cx="2844800" cy="787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D19440-146E-1844-BF0C-7DF529599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06" y="2597799"/>
            <a:ext cx="2566865" cy="270251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A465E3-55AD-C84B-B0A4-97E7AA3B5A52}"/>
              </a:ext>
            </a:extLst>
          </p:cNvPr>
          <p:cNvCxnSpPr/>
          <p:nvPr/>
        </p:nvCxnSpPr>
        <p:spPr>
          <a:xfrm>
            <a:off x="3453496" y="3866659"/>
            <a:ext cx="6509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C4A5F4-4E85-8D46-AAE0-D5603AD10E54}"/>
              </a:ext>
            </a:extLst>
          </p:cNvPr>
          <p:cNvSpPr txBox="1"/>
          <p:nvPr/>
        </p:nvSpPr>
        <p:spPr>
          <a:xfrm>
            <a:off x="578791" y="2224675"/>
            <a:ext cx="278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representation of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36E7BC-ED99-8949-905E-6865BA7B83CD}"/>
              </a:ext>
            </a:extLst>
          </p:cNvPr>
          <p:cNvSpPr txBox="1"/>
          <p:nvPr/>
        </p:nvSpPr>
        <p:spPr>
          <a:xfrm>
            <a:off x="4797089" y="2756080"/>
            <a:ext cx="6894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/>
              <a:t>: </a:t>
            </a:r>
            <a:r>
              <a:rPr lang="ko-KR" altLang="en-US" dirty="0"/>
              <a:t>화일에 사용된 문자 집합</a:t>
            </a:r>
            <a:r>
              <a:rPr lang="en-US" altLang="ko-KR" dirty="0"/>
              <a:t> = {</a:t>
            </a:r>
            <a:r>
              <a:rPr lang="en-US" altLang="ko-KR" dirty="0" err="1"/>
              <a:t>a,b,c,d,e,f</a:t>
            </a:r>
            <a:r>
              <a:rPr lang="en-US" altLang="ko-KR" dirty="0"/>
              <a:t>}  in the example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c.freq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: </a:t>
            </a:r>
            <a:r>
              <a:rPr lang="ko-KR" altLang="en-US" dirty="0"/>
              <a:t>문자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dirty="0"/>
              <a:t> </a:t>
            </a:r>
            <a:r>
              <a:rPr lang="ko-KR" altLang="en-US" dirty="0"/>
              <a:t>가 화일에서 사용된 빈도 </a:t>
            </a:r>
            <a:r>
              <a:rPr lang="en-US" altLang="ko-KR" dirty="0"/>
              <a:t>(</a:t>
            </a:r>
            <a:r>
              <a:rPr lang="ko-KR" altLang="en-US" dirty="0"/>
              <a:t>사용된 횟수</a:t>
            </a:r>
            <a:r>
              <a:rPr lang="en-US" altLang="ko-KR" dirty="0"/>
              <a:t>/</a:t>
            </a:r>
            <a:r>
              <a:rPr lang="ko-KR" altLang="en-US" dirty="0"/>
              <a:t>전체문자개수</a:t>
            </a:r>
            <a:r>
              <a:rPr lang="en-US" altLang="ko-KR" dirty="0"/>
              <a:t>)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dirty="0"/>
              <a:t>= </a:t>
            </a:r>
            <a:r>
              <a:rPr lang="ko-KR" altLang="en-US" dirty="0"/>
              <a:t>만들어진 </a:t>
            </a:r>
            <a:r>
              <a:rPr lang="en-US" altLang="ko-KR" dirty="0"/>
              <a:t>code tree </a:t>
            </a:r>
            <a:r>
              <a:rPr lang="ko-KR" altLang="en-US" dirty="0"/>
              <a:t>에서 문자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나타내는 노드의 </a:t>
            </a:r>
            <a:r>
              <a:rPr lang="en-US" altLang="ko-KR" dirty="0"/>
              <a:t>depth </a:t>
            </a:r>
          </a:p>
          <a:p>
            <a:r>
              <a:rPr lang="en-US" altLang="ko-KR" dirty="0"/>
              <a:t>          = root </a:t>
            </a:r>
            <a:r>
              <a:rPr lang="ko-KR" altLang="en-US" dirty="0"/>
              <a:t>에서부터 </a:t>
            </a:r>
            <a:r>
              <a:rPr lang="en-US" altLang="ko-KR" dirty="0"/>
              <a:t>edge </a:t>
            </a:r>
            <a:r>
              <a:rPr lang="ko-KR" altLang="en-US" dirty="0"/>
              <a:t>의 </a:t>
            </a:r>
            <a:r>
              <a:rPr lang="ko-KR" altLang="en-US" dirty="0" err="1"/>
              <a:t>갯수</a:t>
            </a:r>
            <a:endParaRPr lang="en-US" altLang="ko-KR" dirty="0"/>
          </a:p>
          <a:p>
            <a:r>
              <a:rPr lang="en-US" dirty="0"/>
              <a:t>          = codeword </a:t>
            </a:r>
            <a:r>
              <a:rPr lang="ko-KR" altLang="en-US" dirty="0"/>
              <a:t>의 길이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90B97-6299-C342-B48D-249150673304}"/>
              </a:ext>
            </a:extLst>
          </p:cNvPr>
          <p:cNvSpPr txBox="1"/>
          <p:nvPr/>
        </p:nvSpPr>
        <p:spPr>
          <a:xfrm>
            <a:off x="5562024" y="4566552"/>
            <a:ext cx="4796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          b          c         d         e         f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c.freq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0.45     0.13    0.12    0.16    0.09   0.05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             1          3          3         3         4        4</a:t>
            </a:r>
          </a:p>
        </p:txBody>
      </p:sp>
    </p:spTree>
    <p:extLst>
      <p:ext uri="{BB962C8B-B14F-4D97-AF65-F5344CB8AC3E}">
        <p14:creationId xmlns:p14="http://schemas.microsoft.com/office/powerpoint/2010/main" val="2549642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C367-2D90-A24C-8EEE-308C650F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Greedy Choice Property of Optimal Prefix Code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B2BDD-8D11-DE44-8CE5-8E5F812CF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9073" y="1690688"/>
                <a:ext cx="10684727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dirty="0"/>
                  <a:t>Lemma 16.2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/>
                  <a:t> be an alphabet in which each character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frequency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c.freq</a:t>
                </a:r>
                <a:r>
                  <a:rPr lang="en-US" dirty="0"/>
                  <a:t>. Let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be two characters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/>
                  <a:t> having the lowest frequencies. </a:t>
                </a:r>
              </a:p>
              <a:p>
                <a:pPr marL="0" indent="0">
                  <a:buNone/>
                </a:pPr>
                <a:r>
                  <a:rPr lang="en-US" dirty="0"/>
                  <a:t>Then there exists an optimal prefix code for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/>
                  <a:t> in which the codewords for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dirty="0"/>
                  <a:t>have the same length and differ only in the last bit.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B2BDD-8D11-DE44-8CE5-8E5F812CF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073" y="1690688"/>
                <a:ext cx="10684727" cy="4351338"/>
              </a:xfrm>
              <a:blipFill>
                <a:blip r:embed="rId2"/>
                <a:stretch>
                  <a:fillRect l="-1188" t="-2326" r="-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4EE008-49D9-B04D-809C-868BABD72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025" y="4105308"/>
            <a:ext cx="2566865" cy="2702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4C2F67-0F73-F541-9328-7C32DDCA5AAA}"/>
              </a:ext>
            </a:extLst>
          </p:cNvPr>
          <p:cNvSpPr txBox="1"/>
          <p:nvPr/>
        </p:nvSpPr>
        <p:spPr>
          <a:xfrm>
            <a:off x="5562024" y="4566552"/>
            <a:ext cx="4796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          b          c         d         e         f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c.freq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0.45     0.13    0.12    0.16    0.09   0.05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             1          3          3         3         4       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ED28BB-E57E-7243-ADFE-A90FF45B55E4}"/>
              </a:ext>
            </a:extLst>
          </p:cNvPr>
          <p:cNvCxnSpPr/>
          <p:nvPr/>
        </p:nvCxnSpPr>
        <p:spPr>
          <a:xfrm>
            <a:off x="1432025" y="3880624"/>
            <a:ext cx="8659829" cy="78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A58347-C3F5-5943-B936-96B3EBE3D6A4}"/>
              </a:ext>
            </a:extLst>
          </p:cNvPr>
          <p:cNvCxnSpPr/>
          <p:nvPr/>
        </p:nvCxnSpPr>
        <p:spPr>
          <a:xfrm>
            <a:off x="2263698" y="3813717"/>
            <a:ext cx="7181385" cy="92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EF2391-4245-B04A-95AA-CDAC29E4E0CE}"/>
              </a:ext>
            </a:extLst>
          </p:cNvPr>
          <p:cNvSpPr txBox="1"/>
          <p:nvPr/>
        </p:nvSpPr>
        <p:spPr>
          <a:xfrm>
            <a:off x="7200516" y="4086251"/>
            <a:ext cx="352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choice of x and y is a greedy choice </a:t>
            </a:r>
          </a:p>
        </p:txBody>
      </p:sp>
    </p:spTree>
    <p:extLst>
      <p:ext uri="{BB962C8B-B14F-4D97-AF65-F5344CB8AC3E}">
        <p14:creationId xmlns:p14="http://schemas.microsoft.com/office/powerpoint/2010/main" val="1858897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3B4F-59E2-BE4E-94D5-CC13E7F0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Lemma 16.2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0205-CDCF-8942-93A8-769FE662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961"/>
            <a:ext cx="10515600" cy="47050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주어진 문제에 대한 임의의 </a:t>
            </a:r>
            <a:r>
              <a:rPr lang="en-US" altLang="ko-KR" sz="2400" dirty="0"/>
              <a:t>optimal</a:t>
            </a:r>
            <a:r>
              <a:rPr lang="ko-KR" altLang="en-US" sz="2400" dirty="0"/>
              <a:t> </a:t>
            </a:r>
            <a:r>
              <a:rPr lang="en-US" altLang="ko-KR" sz="2400" dirty="0"/>
              <a:t>prefix</a:t>
            </a:r>
            <a:r>
              <a:rPr lang="ko-KR" altLang="en-US" sz="2400" dirty="0"/>
              <a:t> </a:t>
            </a:r>
            <a:r>
              <a:rPr lang="en-US" altLang="ko-KR" sz="2400" dirty="0"/>
              <a:t>code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나타내는 </a:t>
            </a:r>
            <a:r>
              <a:rPr lang="en-US" altLang="ko-KR" sz="2400" dirty="0"/>
              <a:t>tree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변형하여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2400" dirty="0"/>
              <a:t>와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ko-KR" altLang="en-US" sz="2400" dirty="0"/>
              <a:t>가 최대 깊이를 갖는 </a:t>
            </a:r>
            <a:r>
              <a:rPr lang="en-US" altLang="ko-KR" sz="2400" dirty="0"/>
              <a:t>sibling</a:t>
            </a:r>
            <a:r>
              <a:rPr lang="ko-KR" altLang="en-US" sz="2400" dirty="0"/>
              <a:t> </a:t>
            </a:r>
            <a:r>
              <a:rPr lang="en-US" altLang="ko-KR" sz="2400" dirty="0"/>
              <a:t>leaf node </a:t>
            </a:r>
            <a:r>
              <a:rPr lang="ko-KR" altLang="en-US" sz="2400" dirty="0"/>
              <a:t>가 되는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T”</a:t>
            </a:r>
            <a:r>
              <a:rPr lang="en-US" altLang="ko-KR" sz="2400" dirty="0"/>
              <a:t> </a:t>
            </a:r>
            <a:r>
              <a:rPr lang="ko-KR" altLang="en-US" sz="2400" dirty="0"/>
              <a:t>을 만들면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T”</a:t>
            </a:r>
            <a:r>
              <a:rPr lang="ko-KR" altLang="en-US" sz="2400" dirty="0"/>
              <a:t>도 </a:t>
            </a:r>
            <a:r>
              <a:rPr lang="en-US" altLang="ko-KR" sz="2400" dirty="0"/>
              <a:t>optimal prefix code 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나타냄을 보인다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즉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B(T) = B(T”) </a:t>
            </a:r>
            <a:r>
              <a:rPr lang="ko-KR" altLang="en-US" sz="2400" dirty="0"/>
              <a:t>임을 보임</a:t>
            </a:r>
            <a:endParaRPr lang="en-US" sz="2400" dirty="0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0C7C4906-A441-F947-80CC-693F3A06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7" y="3836924"/>
            <a:ext cx="12192000" cy="2474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62AB46-9377-FD48-9074-EFFF5FAF56AA}"/>
              </a:ext>
            </a:extLst>
          </p:cNvPr>
          <p:cNvSpPr txBox="1"/>
          <p:nvPr/>
        </p:nvSpPr>
        <p:spPr>
          <a:xfrm>
            <a:off x="0" y="6458229"/>
            <a:ext cx="688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</a:t>
            </a:r>
            <a:r>
              <a:rPr lang="ko-KR" altLang="en-US" dirty="0"/>
              <a:t>에서 </a:t>
            </a:r>
            <a:r>
              <a:rPr lang="en-US" altLang="ko-KR" dirty="0"/>
              <a:t>maximum depth </a:t>
            </a:r>
            <a:r>
              <a:rPr lang="ko-KR" altLang="en-US" dirty="0"/>
              <a:t> 갖는 두 글자 중 </a:t>
            </a:r>
            <a:r>
              <a:rPr lang="en-US" altLang="ko-KR" dirty="0"/>
              <a:t>frequency </a:t>
            </a:r>
            <a:r>
              <a:rPr lang="ko-KR" altLang="en-US" dirty="0"/>
              <a:t>가 더 작은 글자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F0ADB7-C39E-6840-B2D6-855B3F37CA71}"/>
              </a:ext>
            </a:extLst>
          </p:cNvPr>
          <p:cNvCxnSpPr/>
          <p:nvPr/>
        </p:nvCxnSpPr>
        <p:spPr>
          <a:xfrm flipH="1" flipV="1">
            <a:off x="1338146" y="5977054"/>
            <a:ext cx="189571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FEE417-28A2-ED47-BF99-6757B5706A5B}"/>
              </a:ext>
            </a:extLst>
          </p:cNvPr>
          <p:cNvCxnSpPr>
            <a:cxnSpLocks/>
          </p:cNvCxnSpPr>
          <p:nvPr/>
        </p:nvCxnSpPr>
        <p:spPr>
          <a:xfrm flipH="1" flipV="1">
            <a:off x="6847966" y="5977054"/>
            <a:ext cx="631209" cy="16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1CD90E-7FAC-5A44-9E8A-D16CDFCFB565}"/>
              </a:ext>
            </a:extLst>
          </p:cNvPr>
          <p:cNvSpPr txBox="1"/>
          <p:nvPr/>
        </p:nvSpPr>
        <p:spPr>
          <a:xfrm>
            <a:off x="2197463" y="3816628"/>
            <a:ext cx="385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</a:t>
            </a:r>
            <a:r>
              <a:rPr lang="ko-KR" altLang="en-US" dirty="0"/>
              <a:t>에서 </a:t>
            </a:r>
            <a:r>
              <a:rPr lang="en-US" altLang="ko-KR" dirty="0"/>
              <a:t>minimum frequency </a:t>
            </a:r>
            <a:r>
              <a:rPr lang="ko-KR" altLang="en-US" dirty="0"/>
              <a:t> 갖는 글자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26D4E2-B410-BD4A-B881-FC84E39E5713}"/>
              </a:ext>
            </a:extLst>
          </p:cNvPr>
          <p:cNvCxnSpPr>
            <a:cxnSpLocks/>
          </p:cNvCxnSpPr>
          <p:nvPr/>
        </p:nvCxnSpPr>
        <p:spPr>
          <a:xfrm flipH="1">
            <a:off x="2810107" y="4149751"/>
            <a:ext cx="459058" cy="59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E3DF06-118F-9347-8796-E7B271021098}"/>
              </a:ext>
            </a:extLst>
          </p:cNvPr>
          <p:cNvCxnSpPr>
            <a:cxnSpLocks/>
          </p:cNvCxnSpPr>
          <p:nvPr/>
        </p:nvCxnSpPr>
        <p:spPr>
          <a:xfrm flipH="1">
            <a:off x="5101795" y="3979973"/>
            <a:ext cx="2553627" cy="129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45478F2-1CA2-6149-A3BD-A4DC4BA5520C}"/>
              </a:ext>
            </a:extLst>
          </p:cNvPr>
          <p:cNvSpPr txBox="1"/>
          <p:nvPr/>
        </p:nvSpPr>
        <p:spPr>
          <a:xfrm>
            <a:off x="7415668" y="3631962"/>
            <a:ext cx="413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minimum frequency </a:t>
            </a:r>
            <a:r>
              <a:rPr lang="ko-KR" altLang="en-US" dirty="0"/>
              <a:t>갖는 글자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8BE8B1-020F-A84D-B199-130222715A1D}"/>
              </a:ext>
            </a:extLst>
          </p:cNvPr>
          <p:cNvSpPr txBox="1"/>
          <p:nvPr/>
        </p:nvSpPr>
        <p:spPr>
          <a:xfrm>
            <a:off x="5634695" y="6131522"/>
            <a:ext cx="665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</a:t>
            </a:r>
            <a:r>
              <a:rPr lang="ko-KR" altLang="en-US" dirty="0"/>
              <a:t>에서 </a:t>
            </a:r>
            <a:r>
              <a:rPr lang="en-US" altLang="ko-KR" dirty="0"/>
              <a:t>maximum depth </a:t>
            </a:r>
            <a:r>
              <a:rPr lang="ko-KR" altLang="en-US" dirty="0"/>
              <a:t> 갖는 두 글자 중 </a:t>
            </a:r>
            <a:r>
              <a:rPr lang="en-US" altLang="ko-KR" dirty="0"/>
              <a:t>frequency </a:t>
            </a:r>
            <a:r>
              <a:rPr lang="ko-KR" altLang="en-US" dirty="0"/>
              <a:t>가 더 큰 글자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2AB13D-DBB6-D741-BB26-6EF192092550}"/>
              </a:ext>
            </a:extLst>
          </p:cNvPr>
          <p:cNvCxnSpPr>
            <a:cxnSpLocks/>
          </p:cNvCxnSpPr>
          <p:nvPr/>
        </p:nvCxnSpPr>
        <p:spPr>
          <a:xfrm flipV="1">
            <a:off x="1432931" y="4939991"/>
            <a:ext cx="1377176" cy="8878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429F2E-8876-9A41-AC3F-DB16ACE9667C}"/>
              </a:ext>
            </a:extLst>
          </p:cNvPr>
          <p:cNvCxnSpPr/>
          <p:nvPr/>
        </p:nvCxnSpPr>
        <p:spPr>
          <a:xfrm>
            <a:off x="4986541" y="5284946"/>
            <a:ext cx="1571938" cy="5428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964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3233-620D-7940-BEC5-3C2B01E0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09F1A3-A599-E940-81B4-6B6FDE4B3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10" y="3641725"/>
            <a:ext cx="8377044" cy="2600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A401DC-9025-B94A-BE6E-D32D7B3BF463}"/>
              </a:ext>
            </a:extLst>
          </p:cNvPr>
          <p:cNvSpPr txBox="1"/>
          <p:nvPr/>
        </p:nvSpPr>
        <p:spPr>
          <a:xfrm>
            <a:off x="1460810" y="6414647"/>
            <a:ext cx="523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ko-KR" altLang="en-US" dirty="0"/>
              <a:t>는 </a:t>
            </a:r>
            <a:r>
              <a:rPr lang="en-US" altLang="ko-KR" dirty="0"/>
              <a:t>optimal prefix code </a:t>
            </a:r>
            <a:r>
              <a:rPr lang="ko-KR" altLang="en-US" dirty="0" err="1"/>
              <a:t>를</a:t>
            </a:r>
            <a:r>
              <a:rPr lang="ko-KR" altLang="en-US" dirty="0"/>
              <a:t> 표현하므로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B(T) = B(T’)</a:t>
            </a:r>
            <a:r>
              <a:rPr lang="ko-KR" altLang="en-US" dirty="0"/>
              <a:t> </a:t>
            </a:r>
            <a:endParaRPr lang="en-US" dirty="0"/>
          </a:p>
        </p:txBody>
      </p:sp>
      <p:pic>
        <p:nvPicPr>
          <p:cNvPr id="15" name="Content Placeholder 14" descr="A close up of a clock&#10;&#10;Description automatically generated">
            <a:extLst>
              <a:ext uri="{FF2B5EF4-FFF2-40B4-BE49-F238E27FC236}">
                <a16:creationId xmlns:a16="http://schemas.microsoft.com/office/drawing/2014/main" id="{36AF1663-ACE1-114B-95A9-85A31CD24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0700" y="152400"/>
            <a:ext cx="8610600" cy="3276600"/>
          </a:xfrm>
        </p:spPr>
      </p:pic>
    </p:spTree>
    <p:extLst>
      <p:ext uri="{BB962C8B-B14F-4D97-AF65-F5344CB8AC3E}">
        <p14:creationId xmlns:p14="http://schemas.microsoft.com/office/powerpoint/2010/main" val="488120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7E56-90A2-A445-868E-62DDA35E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892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마찬가지로 </a:t>
            </a:r>
            <a:r>
              <a:rPr lang="en-US" altLang="ko-K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B(T’) = B(T”)</a:t>
            </a:r>
            <a:r>
              <a:rPr lang="ko-KR" altLang="en-US" sz="3200" dirty="0"/>
              <a:t> 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ko-KR" altLang="en-US" sz="3200" dirty="0"/>
              <a:t>따라서 </a:t>
            </a:r>
            <a:r>
              <a:rPr lang="en-US" altLang="ko-K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B(T) = B(T”)</a:t>
            </a:r>
            <a:r>
              <a:rPr lang="ko-KR" altLang="en-US" sz="3200" dirty="0"/>
              <a:t> </a:t>
            </a:r>
            <a:endParaRPr lang="en-US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A03C73-67DB-5A4B-8C3A-FD3B34DDF120}"/>
              </a:ext>
            </a:extLst>
          </p:cNvPr>
          <p:cNvCxnSpPr>
            <a:cxnSpLocks/>
          </p:cNvCxnSpPr>
          <p:nvPr/>
        </p:nvCxnSpPr>
        <p:spPr>
          <a:xfrm flipH="1" flipV="1">
            <a:off x="1929161" y="1996068"/>
            <a:ext cx="1873405" cy="5129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C967461D-1B21-2247-BA14-4E28C171F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39" y="164051"/>
            <a:ext cx="8610600" cy="326390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AF03BCD-FDE0-1045-B990-749CF9868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895" y="1683834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50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4683-0DCD-BE44-9CEC-66357EDC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Optimal Substructure of Optimal Prefix Code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2D5D4-D2A2-5144-87AD-0516B6E81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386" y="1130740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dirty="0"/>
                  <a:t>Lemma 16.3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/>
                  <a:t> be an alphabet in which each character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frequency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c.freq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be two characters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/>
                  <a:t> having the lowest frequencies. </a:t>
                </a:r>
              </a:p>
              <a:p>
                <a:pPr marL="0" indent="0">
                  <a:buNone/>
                </a:pPr>
                <a:r>
                  <a:rPr lang="en-US" dirty="0"/>
                  <a:t>Let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. 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C’ </a:t>
                </a:r>
              </a:p>
              <a:p>
                <a:pPr marL="0" indent="0">
                  <a:buNone/>
                </a:pP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z.freq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x.freq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y.freq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and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c.freq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are same as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US" dirty="0">
                    <a:cs typeface="Times New Roman" panose="02020603050405020304" pitchFamily="18" charset="0"/>
                  </a:rPr>
                  <a:t>for all other characters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T’</a:t>
                </a:r>
                <a:r>
                  <a:rPr lang="en-US" dirty="0"/>
                  <a:t> be any tree representing an optimal prefix code for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C’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Then the tree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/>
                  <a:t> , obtained from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T’ </a:t>
                </a:r>
                <a:r>
                  <a:rPr lang="en-US" dirty="0"/>
                  <a:t>by replacing the leaf node for 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dirty="0"/>
                  <a:t> with an internal node having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dirty="0"/>
                  <a:t>as children, represents an optimal prefix code for the alphabet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2D5D4-D2A2-5144-87AD-0516B6E81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386" y="1130740"/>
                <a:ext cx="10515600" cy="4351338"/>
              </a:xfrm>
              <a:blipFill>
                <a:blip r:embed="rId2"/>
                <a:stretch>
                  <a:fillRect l="-84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E9232A-48F5-264B-8A76-84AD6739A4D7}"/>
              </a:ext>
            </a:extLst>
          </p:cNvPr>
          <p:cNvSpPr txBox="1"/>
          <p:nvPr/>
        </p:nvSpPr>
        <p:spPr>
          <a:xfrm>
            <a:off x="9601200" y="3528420"/>
            <a:ext cx="24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Huffman code algorithm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E99573-F1C3-3C4B-ABA2-34FDD185BDEF}"/>
              </a:ext>
            </a:extLst>
          </p:cNvPr>
          <p:cNvCxnSpPr>
            <a:cxnSpLocks/>
          </p:cNvCxnSpPr>
          <p:nvPr/>
        </p:nvCxnSpPr>
        <p:spPr>
          <a:xfrm flipH="1">
            <a:off x="10839199" y="3781676"/>
            <a:ext cx="380788" cy="46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knife&#10;&#10;Description automatically generated">
            <a:extLst>
              <a:ext uri="{FF2B5EF4-FFF2-40B4-BE49-F238E27FC236}">
                <a16:creationId xmlns:a16="http://schemas.microsoft.com/office/drawing/2014/main" id="{0172CD57-C5B9-F746-BBFA-FF45E7AA5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50408"/>
            <a:ext cx="12192000" cy="17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92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3B4F-59E2-BE4E-94D5-CC13E7F0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37318"/>
            <a:ext cx="10515600" cy="1325563"/>
          </a:xfrm>
        </p:spPr>
        <p:txBody>
          <a:bodyPr/>
          <a:lstStyle/>
          <a:p>
            <a:r>
              <a:rPr lang="en-US" dirty="0"/>
              <a:t>Proof of Lemma 16.3 </a:t>
            </a:r>
            <a:r>
              <a:rPr lang="en-US" dirty="0">
                <a:solidFill>
                  <a:srgbClr val="FF0000"/>
                </a:solidFill>
              </a:rPr>
              <a:t>by 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0205-CDCF-8942-93A8-769FE662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619" y="1253331"/>
            <a:ext cx="11845381" cy="4351338"/>
          </a:xfrm>
        </p:spPr>
        <p:txBody>
          <a:bodyPr>
            <a:normAutofit/>
          </a:bodyPr>
          <a:lstStyle/>
          <a:p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z="2400" dirty="0"/>
              <a:t>가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ko-KR" altLang="en-US" sz="2400" dirty="0"/>
              <a:t>의 </a:t>
            </a:r>
            <a:r>
              <a:rPr lang="en-US" altLang="ko-KR" sz="2400" dirty="0"/>
              <a:t>optimal</a:t>
            </a:r>
            <a:r>
              <a:rPr lang="ko-KR" altLang="en-US" sz="2400" dirty="0"/>
              <a:t> </a:t>
            </a:r>
            <a:r>
              <a:rPr lang="en-US" altLang="ko-KR" sz="2400" dirty="0"/>
              <a:t>prefix</a:t>
            </a:r>
            <a:r>
              <a:rPr lang="ko-KR" altLang="en-US" sz="2400" dirty="0"/>
              <a:t> </a:t>
            </a:r>
            <a:r>
              <a:rPr lang="en-US" altLang="ko-KR" sz="2400" dirty="0"/>
              <a:t>code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나타내지 않는다고 가정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sym typeface="Wingdings" pitchFamily="2" charset="2"/>
              </a:rPr>
              <a:t></a:t>
            </a:r>
            <a:r>
              <a:rPr lang="ko-KR" altLang="en-US" sz="2400" dirty="0"/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2400" dirty="0"/>
              <a:t> </a:t>
            </a:r>
            <a:r>
              <a:rPr lang="ko-KR" altLang="en-US" sz="2400" dirty="0"/>
              <a:t>의 </a:t>
            </a:r>
            <a:r>
              <a:rPr lang="en-US" altLang="ko-KR" sz="2400" dirty="0"/>
              <a:t>optimal</a:t>
            </a:r>
            <a:r>
              <a:rPr lang="ko-KR" altLang="en-US" sz="2400" dirty="0"/>
              <a:t> </a:t>
            </a:r>
            <a:r>
              <a:rPr lang="en-US" altLang="ko-KR" sz="2400" dirty="0"/>
              <a:t>prefix</a:t>
            </a:r>
            <a:r>
              <a:rPr lang="ko-KR" altLang="en-US" sz="2400" dirty="0"/>
              <a:t> </a:t>
            </a:r>
            <a:r>
              <a:rPr lang="en-US" altLang="ko-KR" sz="2400" dirty="0"/>
              <a:t>code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나타내는</a:t>
            </a:r>
            <a:r>
              <a:rPr lang="en-US" altLang="ko-KR" sz="2400" dirty="0"/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T”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/>
              <a:t>s.t.</a:t>
            </a:r>
            <a:r>
              <a:rPr lang="en-US" altLang="ko-KR" sz="2400" dirty="0"/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B(T”) &lt; B(T) </a:t>
            </a:r>
            <a:r>
              <a:rPr lang="ko-KR" altLang="en-US" sz="2400" dirty="0"/>
              <a:t>가 있음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sym typeface="Wingdings" pitchFamily="2" charset="2"/>
              </a:rPr>
              <a:t>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T” </a:t>
            </a:r>
            <a:r>
              <a:rPr lang="ko-KR" altLang="en-US" sz="2400" dirty="0">
                <a:sym typeface="Wingdings" pitchFamily="2" charset="2"/>
              </a:rPr>
              <a:t>은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2400" dirty="0"/>
              <a:t>와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ko-KR" altLang="en-US" sz="2400" dirty="0"/>
              <a:t>가 </a:t>
            </a:r>
            <a:r>
              <a:rPr lang="en-US" altLang="ko-KR" sz="2400" dirty="0"/>
              <a:t>sibling</a:t>
            </a:r>
            <a:r>
              <a:rPr lang="ko-KR" altLang="en-US" sz="2400" dirty="0"/>
              <a:t> </a:t>
            </a:r>
            <a:r>
              <a:rPr lang="en-US" altLang="ko-KR" sz="2400" dirty="0"/>
              <a:t>leaf node</a:t>
            </a:r>
            <a:r>
              <a:rPr lang="ko-KR" altLang="en-US" sz="2400" dirty="0"/>
              <a:t> 임 </a:t>
            </a:r>
            <a:r>
              <a:rPr lang="en-US" altLang="ko-KR" sz="2400" dirty="0">
                <a:solidFill>
                  <a:srgbClr val="FF0000"/>
                </a:solidFill>
              </a:rPr>
              <a:t>by lemma 16.2</a:t>
            </a:r>
          </a:p>
          <a:p>
            <a:pPr marL="0" indent="0">
              <a:buNone/>
            </a:pPr>
            <a:r>
              <a:rPr lang="en-US" altLang="ko-KR" sz="2400" dirty="0">
                <a:sym typeface="Wingdings" pitchFamily="2" charset="2"/>
              </a:rPr>
              <a:t>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T”</a:t>
            </a:r>
            <a:r>
              <a:rPr lang="ko-KR" altLang="en-US" sz="2400" dirty="0">
                <a:sym typeface="Wingdings" pitchFamily="2" charset="2"/>
              </a:rPr>
              <a:t>을 </a:t>
            </a:r>
            <a:r>
              <a:rPr lang="ko-KR" altLang="en-US" sz="2400" dirty="0"/>
              <a:t>변형하여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2400" dirty="0"/>
              <a:t>와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ko-KR" altLang="en-US" sz="2400" dirty="0"/>
              <a:t>의 공통 부모 노드를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/>
              <a:t>로 바꾼 트리</a:t>
            </a:r>
            <a:r>
              <a:rPr lang="en-US" altLang="ko-KR" sz="2400" dirty="0"/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T”’ </a:t>
            </a:r>
            <a:r>
              <a:rPr lang="ko-KR" altLang="en-US" sz="2400" dirty="0"/>
              <a:t>을 만들면</a:t>
            </a:r>
            <a:r>
              <a:rPr lang="en-US" altLang="ko-KR" sz="2400" dirty="0"/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ko-KR" altLang="en-US" sz="2400" dirty="0"/>
              <a:t>의 </a:t>
            </a:r>
            <a:r>
              <a:rPr lang="en-US" altLang="ko-KR" sz="2400" dirty="0"/>
              <a:t>prefix code </a:t>
            </a:r>
          </a:p>
          <a:p>
            <a:pPr marL="0" indent="0">
              <a:buNone/>
            </a:pPr>
            <a:r>
              <a:rPr lang="en-US" altLang="ko-KR" sz="2400" dirty="0">
                <a:sym typeface="Wingdings" pitchFamily="2" charset="2"/>
              </a:rPr>
              <a:t>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B(T”’) &lt; B(T’)  </a:t>
            </a:r>
            <a:r>
              <a:rPr lang="ko-KR" altLang="en-US" sz="2400" dirty="0" err="1"/>
              <a:t>라서</a:t>
            </a:r>
            <a:r>
              <a:rPr lang="ko-KR" altLang="en-US" sz="2400" dirty="0"/>
              <a:t> 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/>
              <a:t>은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ko-KR" altLang="en-US" sz="2400" dirty="0"/>
              <a:t>의 </a:t>
            </a:r>
            <a:r>
              <a:rPr lang="en-US" altLang="ko-KR" sz="2400" dirty="0"/>
              <a:t>optimal prefix code </a:t>
            </a:r>
            <a:r>
              <a:rPr lang="ko-KR" altLang="en-US" sz="2400" dirty="0"/>
              <a:t>가 아님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모순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CF19D-326F-374C-8443-FD42B26C3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0" y="3739527"/>
            <a:ext cx="7391710" cy="29004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421418-DE8D-EB4F-BFD3-3016DACF9E28}"/>
              </a:ext>
            </a:extLst>
          </p:cNvPr>
          <p:cNvCxnSpPr/>
          <p:nvPr/>
        </p:nvCxnSpPr>
        <p:spPr>
          <a:xfrm>
            <a:off x="7783551" y="3891776"/>
            <a:ext cx="256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625010-AA4E-7A4A-9B95-09D09A94C440}"/>
              </a:ext>
            </a:extLst>
          </p:cNvPr>
          <p:cNvCxnSpPr/>
          <p:nvPr/>
        </p:nvCxnSpPr>
        <p:spPr>
          <a:xfrm>
            <a:off x="3679902" y="4340778"/>
            <a:ext cx="1080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374E2F-A87E-CB43-9837-CBAD57899778}"/>
              </a:ext>
            </a:extLst>
          </p:cNvPr>
          <p:cNvCxnSpPr/>
          <p:nvPr/>
        </p:nvCxnSpPr>
        <p:spPr>
          <a:xfrm>
            <a:off x="4939989" y="4783914"/>
            <a:ext cx="70475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4719716F-8FB1-B04E-A09F-11AB00FAF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115" y="5324210"/>
            <a:ext cx="3610052" cy="95447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762803D-1544-0741-987D-548C1D21F85C}"/>
              </a:ext>
            </a:extLst>
          </p:cNvPr>
          <p:cNvSpPr txBox="1"/>
          <p:nvPr/>
        </p:nvSpPr>
        <p:spPr>
          <a:xfrm>
            <a:off x="10279345" y="1354344"/>
            <a:ext cx="1428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 T” for C</a:t>
            </a:r>
          </a:p>
          <a:p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T’, T”’ for C’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6069AC-669A-C745-B073-53A737AC4DDF}"/>
              </a:ext>
            </a:extLst>
          </p:cNvPr>
          <p:cNvSpPr/>
          <p:nvPr/>
        </p:nvSpPr>
        <p:spPr>
          <a:xfrm>
            <a:off x="755650" y="3033132"/>
            <a:ext cx="1987550" cy="5129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F2EF49-EC6F-544B-A003-3AD86195F05E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940312" y="3546088"/>
            <a:ext cx="5546803" cy="2255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529B3D-B978-4143-B168-074F8190AFE0}"/>
                  </a:ext>
                </a:extLst>
              </p:cNvPr>
              <p:cNvSpPr txBox="1"/>
              <p:nvPr/>
            </p:nvSpPr>
            <p:spPr>
              <a:xfrm>
                <a:off x="7357209" y="4934118"/>
                <a:ext cx="38164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𝑓𝑟𝑒𝑞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𝑓𝑟𝑒𝑞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529B3D-B978-4143-B168-074F8190A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209" y="4934118"/>
                <a:ext cx="3816429" cy="276999"/>
              </a:xfrm>
              <a:prstGeom prst="rect">
                <a:avLst/>
              </a:prstGeom>
              <a:blipFill>
                <a:blip r:embed="rId4"/>
                <a:stretch>
                  <a:fillRect t="-454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9D4C4B-CCAA-004A-A1B2-5C8E35B6702B}"/>
                  </a:ext>
                </a:extLst>
              </p:cNvPr>
              <p:cNvSpPr txBox="1"/>
              <p:nvPr/>
            </p:nvSpPr>
            <p:spPr>
              <a:xfrm>
                <a:off x="5828312" y="3744805"/>
                <a:ext cx="189282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i="1" baseline="-250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9D4C4B-CCAA-004A-A1B2-5C8E35B67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312" y="3744805"/>
                <a:ext cx="1892823" cy="276999"/>
              </a:xfrm>
              <a:prstGeom prst="rect">
                <a:avLst/>
              </a:prstGeom>
              <a:blipFill>
                <a:blip r:embed="rId5"/>
                <a:stretch>
                  <a:fillRect t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9D0D3C-A8DC-4B42-8B3E-F181B22D34D3}"/>
                  </a:ext>
                </a:extLst>
              </p:cNvPr>
              <p:cNvSpPr txBox="1"/>
              <p:nvPr/>
            </p:nvSpPr>
            <p:spPr>
              <a:xfrm>
                <a:off x="8119638" y="3752572"/>
                <a:ext cx="35037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𝑓𝑟𝑒𝑞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𝑓𝑟𝑒𝑞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i="1" baseline="-250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9D0D3C-A8DC-4B42-8B3E-F181B22D3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638" y="3752572"/>
                <a:ext cx="3503788" cy="276999"/>
              </a:xfrm>
              <a:prstGeom prst="rect">
                <a:avLst/>
              </a:prstGeom>
              <a:blipFill>
                <a:blip r:embed="rId6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4EA4B1-9EE8-5345-A75D-1E252AE96C69}"/>
                  </a:ext>
                </a:extLst>
              </p:cNvPr>
              <p:cNvSpPr txBox="1"/>
              <p:nvPr/>
            </p:nvSpPr>
            <p:spPr>
              <a:xfrm>
                <a:off x="304336" y="4175461"/>
                <a:ext cx="35126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i="1" baseline="-250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i="1" baseline="-250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i="1" baseline="-250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4EA4B1-9EE8-5345-A75D-1E252AE96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36" y="4175461"/>
                <a:ext cx="3512634" cy="276999"/>
              </a:xfrm>
              <a:prstGeom prst="rect">
                <a:avLst/>
              </a:prstGeom>
              <a:blipFill>
                <a:blip r:embed="rId7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0FDD9B1-0889-A14C-AA4E-6CD8B7EE3272}"/>
                  </a:ext>
                </a:extLst>
              </p:cNvPr>
              <p:cNvSpPr/>
              <p:nvPr/>
            </p:nvSpPr>
            <p:spPr>
              <a:xfrm>
                <a:off x="5025714" y="4116782"/>
                <a:ext cx="626331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x.freq+y.freq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T’’’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(z)+1)</a:t>
                </a:r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=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z.freq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T’’’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(z) +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x.freq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y.freq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0FDD9B1-0889-A14C-AA4E-6CD8B7EE3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714" y="4116782"/>
                <a:ext cx="6263318" cy="646331"/>
              </a:xfrm>
              <a:prstGeom prst="rect">
                <a:avLst/>
              </a:prstGeom>
              <a:blipFill>
                <a:blip r:embed="rId8"/>
                <a:stretch>
                  <a:fillRect t="-392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14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775F6-B47E-2C45-BC6F-B670F5A53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18" y="1690688"/>
            <a:ext cx="110316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activity </a:t>
            </a:r>
            <a:r>
              <a:rPr lang="ko-KR" altLang="en-US" dirty="0"/>
              <a:t>들이 </a:t>
            </a:r>
            <a:r>
              <a:rPr lang="en-US" altLang="ko-KR" dirty="0">
                <a:solidFill>
                  <a:srgbClr val="FF0000"/>
                </a:solidFill>
              </a:rPr>
              <a:t>finish time </a:t>
            </a:r>
            <a:r>
              <a:rPr lang="ko-KR" altLang="en-US" dirty="0">
                <a:solidFill>
                  <a:srgbClr val="FF0000"/>
                </a:solidFill>
              </a:rPr>
              <a:t>의 단조 증가 순으로 정렬</a:t>
            </a:r>
            <a:r>
              <a:rPr lang="ko-KR" altLang="en-US" dirty="0"/>
              <a:t>되어 있을 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활동 시간이 겹치지 않게 </a:t>
            </a:r>
            <a:r>
              <a:rPr lang="en-US" altLang="ko-KR" dirty="0"/>
              <a:t>compatible activities </a:t>
            </a:r>
            <a:r>
              <a:rPr lang="ko-KR" altLang="en-US" dirty="0"/>
              <a:t>의 최대 집합을 찾는 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5A696-1E3C-7648-8297-CEB6EB09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16.1 An activity-selection problem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00C72-2314-5B46-9083-F9E0ED9A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72" y="2179061"/>
            <a:ext cx="5778500" cy="876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C80640-752F-CD44-BD47-DA52699B0C73}"/>
              </a:ext>
            </a:extLst>
          </p:cNvPr>
          <p:cNvSpPr/>
          <p:nvPr/>
        </p:nvSpPr>
        <p:spPr>
          <a:xfrm>
            <a:off x="374073" y="4312227"/>
            <a:ext cx="2213263" cy="10079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7662B-2367-8343-BA7E-8A46BC8352D0}"/>
              </a:ext>
            </a:extLst>
          </p:cNvPr>
          <p:cNvSpPr/>
          <p:nvPr/>
        </p:nvSpPr>
        <p:spPr>
          <a:xfrm>
            <a:off x="2878282" y="2795155"/>
            <a:ext cx="5144290" cy="2602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7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39CA-F7CD-644F-B756-E9D4307E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 algorithm </a:t>
            </a:r>
            <a:r>
              <a:rPr lang="ko-KR" altLang="en-US" dirty="0"/>
              <a:t>은 </a:t>
            </a:r>
            <a:r>
              <a:rPr lang="en-US" altLang="ko-KR" dirty="0"/>
              <a:t>optimal prefix code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FD79-2647-0646-9DFA-3A158C44E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Lemma 16.2 and 16.3</a:t>
            </a:r>
          </a:p>
        </p:txBody>
      </p:sp>
    </p:spTree>
    <p:extLst>
      <p:ext uri="{BB962C8B-B14F-4D97-AF65-F5344CB8AC3E}">
        <p14:creationId xmlns:p14="http://schemas.microsoft.com/office/powerpoint/2010/main" val="160221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85D0-1C44-1745-B5E7-D3F23642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activity-selection problem exhibits optimal substructure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9046-B0F0-2D40-9132-0130F427A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2602"/>
          </a:xfrm>
        </p:spPr>
        <p:txBody>
          <a:bodyPr>
            <a:normAutofit fontScale="92500"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이후에 시작하고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이전에 끝나는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/>
              <a:t>들의 집합</a:t>
            </a:r>
            <a:endParaRPr lang="en-US" altLang="ko-KR" dirty="0"/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= size of optimal solution for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dynamic programming ?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the greedy choice 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with smallest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 (= the first activity) is always in the solution</a:t>
            </a:r>
          </a:p>
          <a:p>
            <a:r>
              <a:rPr lang="ko-KR" altLang="en-US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                               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ko-KR" altLang="en-US" dirty="0">
                <a:latin typeface="+mj-lt"/>
                <a:cs typeface="Times New Roman" panose="02020603050405020304" pitchFamily="18" charset="0"/>
              </a:rPr>
              <a:t>가 끝난 이후에 시작하는 </a:t>
            </a:r>
            <a:r>
              <a:rPr lang="en-US" altLang="ko-KR" dirty="0">
                <a:latin typeface="+mj-lt"/>
                <a:cs typeface="Times New Roman" panose="02020603050405020304" pitchFamily="18" charset="0"/>
              </a:rPr>
              <a:t>activities </a:t>
            </a:r>
            <a:r>
              <a:rPr lang="ko-KR" altLang="en-US" dirty="0">
                <a:latin typeface="+mj-lt"/>
                <a:cs typeface="Times New Roman" panose="02020603050405020304" pitchFamily="18" charset="0"/>
              </a:rPr>
              <a:t>의 집합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solution = {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cs typeface="Times New Roman" panose="02020603050405020304" pitchFamily="18" charset="0"/>
              </a:rPr>
              <a:t>, solution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-25000" dirty="0">
                <a:cs typeface="Times New Roman" panose="02020603050405020304" pitchFamily="18" charset="0"/>
              </a:rPr>
              <a:t>  </a:t>
            </a:r>
            <a:r>
              <a:rPr lang="en-US" dirty="0">
                <a:cs typeface="Times New Roman" panose="02020603050405020304" pitchFamily="18" charset="0"/>
              </a:rPr>
              <a:t>}</a:t>
            </a: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DAD2C-5BE9-9C41-861D-E45BCD747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14" y="2889250"/>
            <a:ext cx="6184900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B76C49-55A8-3D47-B06C-32EF9E8E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89" y="5572956"/>
            <a:ext cx="3225800" cy="431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56E09FC-1920-8D45-BF61-8F21B5578DCD}"/>
              </a:ext>
            </a:extLst>
          </p:cNvPr>
          <p:cNvSpPr/>
          <p:nvPr/>
        </p:nvSpPr>
        <p:spPr>
          <a:xfrm>
            <a:off x="3100039" y="3429000"/>
            <a:ext cx="669073" cy="5397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0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1BDE-473D-4B4C-9EF0-A850EFAC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RECURSIVE-ACTIVITY-SELECTOR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2442-3B12-C94C-850A-93A9A686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maximum-size set of mutually compatible activities in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088B9-4582-9847-B21A-B09DCB463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73" y="2769394"/>
            <a:ext cx="8890000" cy="246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205A37-7436-F040-AF2A-0E5EB4CB0DC8}"/>
              </a:ext>
            </a:extLst>
          </p:cNvPr>
          <p:cNvSpPr txBox="1"/>
          <p:nvPr/>
        </p:nvSpPr>
        <p:spPr>
          <a:xfrm>
            <a:off x="6587836" y="2288567"/>
            <a:ext cx="274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the original problem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653828-A4CC-E841-81A9-4ED8C5680C16}"/>
              </a:ext>
            </a:extLst>
          </p:cNvPr>
          <p:cNvCxnSpPr/>
          <p:nvPr/>
        </p:nvCxnSpPr>
        <p:spPr>
          <a:xfrm flipH="1">
            <a:off x="6338455" y="2634457"/>
            <a:ext cx="498763" cy="2749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9CC83E8-381C-4B4A-A129-0CFC61DD5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0" y="1326357"/>
            <a:ext cx="3225800" cy="43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112324-5284-B443-8E93-8E8A63A25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845" y="5616575"/>
            <a:ext cx="5778500" cy="8763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231554-D5A5-9545-BD36-CA9143E32C13}"/>
              </a:ext>
            </a:extLst>
          </p:cNvPr>
          <p:cNvCxnSpPr/>
          <p:nvPr/>
        </p:nvCxnSpPr>
        <p:spPr>
          <a:xfrm flipH="1">
            <a:off x="3293918" y="3120841"/>
            <a:ext cx="2802082" cy="256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971820-C162-F54A-9CA5-88395339CABB}"/>
              </a:ext>
            </a:extLst>
          </p:cNvPr>
          <p:cNvCxnSpPr>
            <a:cxnSpLocks/>
          </p:cNvCxnSpPr>
          <p:nvPr/>
        </p:nvCxnSpPr>
        <p:spPr>
          <a:xfrm>
            <a:off x="2077027" y="4499264"/>
            <a:ext cx="2349500" cy="1117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2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86D4-F2DB-E443-A3C7-790566C5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6DCC-72B7-EF45-89E9-46B32887B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0045A-167C-A24D-AB80-0773E9F75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9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6317-A8C5-9C47-A7BA-CB82040F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2DDD1-C1D3-B948-B4C1-CCA2912A0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800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2DDD1-C1D3-B948-B4C1-CCA2912A0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8001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62725C5-7DC7-0740-AFE1-A991739CA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32" y="1690688"/>
            <a:ext cx="4394200" cy="313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19995A-1BCA-1243-8995-077EC2567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300" y="2382838"/>
            <a:ext cx="5778500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A21FA0-8D09-5C41-9672-151307AFFA5E}"/>
              </a:ext>
            </a:extLst>
          </p:cNvPr>
          <p:cNvSpPr txBox="1"/>
          <p:nvPr/>
        </p:nvSpPr>
        <p:spPr>
          <a:xfrm>
            <a:off x="6936515" y="199192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2F82EB-AD7E-AE46-8144-7745AE4DB042}"/>
              </a:ext>
            </a:extLst>
          </p:cNvPr>
          <p:cNvSpPr/>
          <p:nvPr/>
        </p:nvSpPr>
        <p:spPr>
          <a:xfrm>
            <a:off x="6214820" y="2361253"/>
            <a:ext cx="247973" cy="30445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37BC60-11D9-5E4B-86F6-800F207F99D0}"/>
              </a:ext>
            </a:extLst>
          </p:cNvPr>
          <p:cNvSpPr/>
          <p:nvPr/>
        </p:nvSpPr>
        <p:spPr>
          <a:xfrm>
            <a:off x="7447638" y="2358031"/>
            <a:ext cx="247973" cy="30445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62839-8D23-4A46-83F0-9976E5DC3528}"/>
              </a:ext>
            </a:extLst>
          </p:cNvPr>
          <p:cNvSpPr/>
          <p:nvPr/>
        </p:nvSpPr>
        <p:spPr>
          <a:xfrm>
            <a:off x="9276732" y="2384072"/>
            <a:ext cx="247973" cy="30445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10D74E-836B-C540-AB30-224D2A84D961}"/>
              </a:ext>
            </a:extLst>
          </p:cNvPr>
          <p:cNvSpPr/>
          <p:nvPr/>
        </p:nvSpPr>
        <p:spPr>
          <a:xfrm>
            <a:off x="10861289" y="2384072"/>
            <a:ext cx="368524" cy="30445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ED01DC-785A-2A41-BB0A-BC5CB205BFA0}"/>
              </a:ext>
            </a:extLst>
          </p:cNvPr>
          <p:cNvCxnSpPr/>
          <p:nvPr/>
        </p:nvCxnSpPr>
        <p:spPr>
          <a:xfrm flipV="1">
            <a:off x="6462793" y="2854712"/>
            <a:ext cx="984845" cy="26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F4B4EC-5786-2144-B74C-155A332DC4CF}"/>
              </a:ext>
            </a:extLst>
          </p:cNvPr>
          <p:cNvCxnSpPr/>
          <p:nvPr/>
        </p:nvCxnSpPr>
        <p:spPr>
          <a:xfrm flipV="1">
            <a:off x="7695611" y="2854712"/>
            <a:ext cx="1581121" cy="25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4FBF2A-99C4-2F45-800F-2795A1B77BF0}"/>
              </a:ext>
            </a:extLst>
          </p:cNvPr>
          <p:cNvCxnSpPr/>
          <p:nvPr/>
        </p:nvCxnSpPr>
        <p:spPr>
          <a:xfrm flipV="1">
            <a:off x="9524705" y="2854712"/>
            <a:ext cx="1336584" cy="26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59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D177-174A-F540-B543-A7EB4690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16.2 Elements of Greedy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D3282-E2F7-7040-A959-93215950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algorithm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하나의 </a:t>
            </a:r>
            <a:r>
              <a:rPr lang="en-US" altLang="ko-KR" dirty="0"/>
              <a:t>(greedy) </a:t>
            </a:r>
            <a:r>
              <a:rPr lang="ko-KR" altLang="en-US" dirty="0"/>
              <a:t>선택을 하면 나머지 부분도 하나의 </a:t>
            </a:r>
            <a:r>
              <a:rPr lang="en-US" altLang="ko-KR" dirty="0"/>
              <a:t>subproblem</a:t>
            </a:r>
            <a:r>
              <a:rPr lang="ko-KR" altLang="en-US" dirty="0"/>
              <a:t> 만 남도록 최적화 문제를</a:t>
            </a:r>
            <a:r>
              <a:rPr lang="en-US" altLang="ko-KR" dirty="0"/>
              <a:t> </a:t>
            </a:r>
            <a:r>
              <a:rPr lang="ko-KR" altLang="en-US" dirty="0"/>
              <a:t>세워라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Prove that there is always an optimal solution to the original problem that makes the greedy choice.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Demonstrate optimal substructure. (greedy choice </a:t>
            </a:r>
            <a:r>
              <a:rPr lang="ko-KR" altLang="en-US" dirty="0"/>
              <a:t>와 </a:t>
            </a:r>
            <a:r>
              <a:rPr lang="en-US" altLang="ko-KR" dirty="0"/>
              <a:t>subproblem </a:t>
            </a:r>
            <a:r>
              <a:rPr lang="ko-KR" altLang="en-US" dirty="0"/>
              <a:t>의 </a:t>
            </a:r>
            <a:r>
              <a:rPr lang="en-US" altLang="ko-KR" dirty="0"/>
              <a:t>optimal</a:t>
            </a:r>
            <a:r>
              <a:rPr lang="ko-KR" altLang="en-US" dirty="0"/>
              <a:t> </a:t>
            </a:r>
            <a:r>
              <a:rPr lang="en-US" altLang="ko-KR" dirty="0"/>
              <a:t>solution </a:t>
            </a:r>
            <a:r>
              <a:rPr lang="ko-KR" altLang="en-US" dirty="0"/>
              <a:t>을 결합하면 전체 문제의 </a:t>
            </a:r>
            <a:r>
              <a:rPr lang="en-US" altLang="ko-KR" dirty="0"/>
              <a:t>optimal solution </a:t>
            </a:r>
            <a:r>
              <a:rPr lang="ko-KR" altLang="en-US" dirty="0"/>
              <a:t>을 얻는다는 것을 보임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6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07CA-491B-A142-B72A-7199B6DB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we use a greedy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FE27-87D7-734C-96C4-A7018301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greedy-choice property + optimal substructure</a:t>
            </a:r>
          </a:p>
        </p:txBody>
      </p:sp>
    </p:spTree>
    <p:extLst>
      <p:ext uri="{BB962C8B-B14F-4D97-AF65-F5344CB8AC3E}">
        <p14:creationId xmlns:p14="http://schemas.microsoft.com/office/powerpoint/2010/main" val="131197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1560</Words>
  <Application>Microsoft Macintosh PowerPoint</Application>
  <PresentationFormat>Widescreen</PresentationFormat>
  <Paragraphs>165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Ch 16. Greedy Algorithms</vt:lpstr>
      <vt:lpstr>Greedy Algorithms</vt:lpstr>
      <vt:lpstr>16.1 An activity-selection problem </vt:lpstr>
      <vt:lpstr>the activity-selection problem exhibits optimal substructure</vt:lpstr>
      <vt:lpstr>RECURSIVE-ACTIVITY-SELECTOR </vt:lpstr>
      <vt:lpstr>PowerPoint Presentation</vt:lpstr>
      <vt:lpstr>Iterative function</vt:lpstr>
      <vt:lpstr>16.2 Elements of Greedy Algorithms</vt:lpstr>
      <vt:lpstr>When can we use a greedy algorithm?</vt:lpstr>
      <vt:lpstr>Greedy-choice property</vt:lpstr>
      <vt:lpstr>Greedy-choice property</vt:lpstr>
      <vt:lpstr>Optimal Substructure</vt:lpstr>
      <vt:lpstr>0-1 knapsack problem</vt:lpstr>
      <vt:lpstr>fractional knapsack problem</vt:lpstr>
      <vt:lpstr>PowerPoint Presentation</vt:lpstr>
      <vt:lpstr>Greedy vs. dynamic programming</vt:lpstr>
      <vt:lpstr>16.3 Huffman codes (for data compression)</vt:lpstr>
      <vt:lpstr>Prefix code</vt:lpstr>
      <vt:lpstr>Problem : 주어진 문자 분포에 대해 B(T) 를 최소화하는 최적의 prefix code 를 만들어라.</vt:lpstr>
      <vt:lpstr>PowerPoint Presentation</vt:lpstr>
      <vt:lpstr>PowerPoint Presentation</vt:lpstr>
      <vt:lpstr>PowerPoint Presentation</vt:lpstr>
      <vt:lpstr>Optimizing prefix code with respect to B(T)</vt:lpstr>
      <vt:lpstr>Greedy Choice Property of Optimal Prefix Code Problem</vt:lpstr>
      <vt:lpstr>Proof of Lemma 16.2</vt:lpstr>
      <vt:lpstr>PowerPoint Presentation</vt:lpstr>
      <vt:lpstr>마찬가지로 B(T’) = B(T”)   따라서 B(T) = B(T”) </vt:lpstr>
      <vt:lpstr>Optimal Substructure of Optimal Prefix Code Problem</vt:lpstr>
      <vt:lpstr>Proof of Lemma 16.3 by contradiction</vt:lpstr>
      <vt:lpstr>Huffman code algorithm 은 optimal prefix code 를 만든다.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알고리즘의 분석</dc:title>
  <dc:creator>(소프트웨어전공)임은진</dc:creator>
  <cp:lastModifiedBy>(소프트웨어전공)임은진</cp:lastModifiedBy>
  <cp:revision>69</cp:revision>
  <dcterms:created xsi:type="dcterms:W3CDTF">2019-07-22T08:12:26Z</dcterms:created>
  <dcterms:modified xsi:type="dcterms:W3CDTF">2019-10-30T15:26:27Z</dcterms:modified>
</cp:coreProperties>
</file>