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6" r:id="rId4"/>
    <p:sldId id="260" r:id="rId5"/>
    <p:sldId id="269" r:id="rId6"/>
    <p:sldId id="297" r:id="rId7"/>
    <p:sldId id="337" r:id="rId8"/>
    <p:sldId id="338" r:id="rId9"/>
    <p:sldId id="272" r:id="rId10"/>
    <p:sldId id="274" r:id="rId11"/>
    <p:sldId id="339" r:id="rId12"/>
    <p:sldId id="343" r:id="rId13"/>
    <p:sldId id="342" r:id="rId14"/>
    <p:sldId id="344" r:id="rId15"/>
    <p:sldId id="341" r:id="rId16"/>
    <p:sldId id="345" r:id="rId17"/>
    <p:sldId id="346" r:id="rId18"/>
    <p:sldId id="348" r:id="rId19"/>
    <p:sldId id="349" r:id="rId20"/>
    <p:sldId id="347" r:id="rId21"/>
    <p:sldId id="351" r:id="rId22"/>
    <p:sldId id="306" r:id="rId2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27"/>
    <p:restoredTop sz="92746"/>
  </p:normalViewPr>
  <p:slideViewPr>
    <p:cSldViewPr>
      <p:cViewPr varScale="1">
        <p:scale>
          <a:sx n="182" d="100"/>
          <a:sy n="182" d="100"/>
        </p:scale>
        <p:origin x="584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426" y="901761"/>
            <a:ext cx="3697246" cy="1776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535" y="3158252"/>
            <a:ext cx="16827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450" y="662926"/>
            <a:ext cx="3886199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4400" b="1" spc="-55" dirty="0">
                <a:solidFill>
                  <a:srgbClr val="214796"/>
                </a:solidFill>
                <a:latin typeface="Arial"/>
                <a:cs typeface="Arial"/>
              </a:rPr>
              <a:t>22.</a:t>
            </a:r>
            <a:r>
              <a:rPr lang="ko-KR" altLang="en-US" sz="4400" b="1" spc="-55" dirty="0">
                <a:solidFill>
                  <a:srgbClr val="214796"/>
                </a:solidFill>
                <a:latin typeface="Arial"/>
                <a:cs typeface="Arial"/>
              </a:rPr>
              <a:t> </a:t>
            </a:r>
            <a:r>
              <a:rPr sz="4400" b="1" spc="-55" dirty="0">
                <a:solidFill>
                  <a:srgbClr val="214796"/>
                </a:solidFill>
                <a:latin typeface="Arial"/>
                <a:cs typeface="Arial"/>
              </a:rPr>
              <a:t>Graph</a:t>
            </a:r>
            <a:r>
              <a:rPr sz="4400" b="1" spc="-35" dirty="0">
                <a:solidFill>
                  <a:srgbClr val="214796"/>
                </a:solidFill>
                <a:latin typeface="Arial"/>
                <a:cs typeface="Arial"/>
              </a:rPr>
              <a:t> </a:t>
            </a:r>
            <a:r>
              <a:rPr sz="4400" b="1" spc="-50" dirty="0">
                <a:solidFill>
                  <a:srgbClr val="214796"/>
                </a:solidFill>
                <a:latin typeface="Arial"/>
                <a:cs typeface="Arial"/>
              </a:rPr>
              <a:t>Algorithms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40" dirty="0"/>
              <a:t>10</a:t>
            </a:fld>
            <a:endParaRPr spc="-4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5" y="215441"/>
            <a:ext cx="335978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000" dirty="0"/>
              <a:t>22.2</a:t>
            </a:r>
            <a:r>
              <a:rPr lang="ko-KR" altLang="en-US" sz="2000" dirty="0"/>
              <a:t> </a:t>
            </a:r>
            <a:r>
              <a:rPr sz="2000" dirty="0"/>
              <a:t>Breadth-First Search</a:t>
            </a:r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7AA36DCB-0289-9A49-B550-ED9382EB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434"/>
            <a:ext cx="1523999" cy="2389413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252A0E3-B2F5-AF4C-B42A-B7322C8DD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378" y="665434"/>
            <a:ext cx="3080544" cy="25127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296CEC-7A3F-7640-A534-112D71C64472}"/>
              </a:ext>
            </a:extLst>
          </p:cNvPr>
          <p:cNvSpPr/>
          <p:nvPr/>
        </p:nvSpPr>
        <p:spPr>
          <a:xfrm>
            <a:off x="13189" y="815975"/>
            <a:ext cx="1523999" cy="5334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7ACD1-0B81-3D44-AEA2-EFB01774F9D6}"/>
              </a:ext>
            </a:extLst>
          </p:cNvPr>
          <p:cNvSpPr txBox="1"/>
          <p:nvPr/>
        </p:nvSpPr>
        <p:spPr>
          <a:xfrm>
            <a:off x="552450" y="546469"/>
            <a:ext cx="945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initialization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2C270-5A03-414D-AA45-0E9020F08EED}"/>
              </a:ext>
            </a:extLst>
          </p:cNvPr>
          <p:cNvSpPr/>
          <p:nvPr/>
        </p:nvSpPr>
        <p:spPr>
          <a:xfrm>
            <a:off x="13189" y="1349375"/>
            <a:ext cx="1523999" cy="57242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D2A9D-CA3C-A74B-9BEC-E6448CDC4ED1}"/>
              </a:ext>
            </a:extLst>
          </p:cNvPr>
          <p:cNvSpPr txBox="1"/>
          <p:nvPr/>
        </p:nvSpPr>
        <p:spPr>
          <a:xfrm>
            <a:off x="761999" y="1445206"/>
            <a:ext cx="1021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starting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5AE7C-C153-6A4D-942E-DAD5A99C640D}"/>
              </a:ext>
            </a:extLst>
          </p:cNvPr>
          <p:cNvSpPr txBox="1"/>
          <p:nvPr/>
        </p:nvSpPr>
        <p:spPr>
          <a:xfrm>
            <a:off x="782837" y="998257"/>
            <a:ext cx="1107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not discovered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9F8A6E-9C0C-514B-B9AA-1E533C10413C}"/>
              </a:ext>
            </a:extLst>
          </p:cNvPr>
          <p:cNvSpPr txBox="1"/>
          <p:nvPr/>
        </p:nvSpPr>
        <p:spPr>
          <a:xfrm>
            <a:off x="843207" y="1256534"/>
            <a:ext cx="858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discovered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E3A88-48D3-3142-AB67-94C2FE4FB853}"/>
              </a:ext>
            </a:extLst>
          </p:cNvPr>
          <p:cNvSpPr txBox="1"/>
          <p:nvPr/>
        </p:nvSpPr>
        <p:spPr>
          <a:xfrm>
            <a:off x="809216" y="2956414"/>
            <a:ext cx="591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visited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E29FE-ACA9-5C46-9F77-B15CC134DE0A}"/>
              </a:ext>
            </a:extLst>
          </p:cNvPr>
          <p:cNvSpPr txBox="1"/>
          <p:nvPr/>
        </p:nvSpPr>
        <p:spPr>
          <a:xfrm>
            <a:off x="1254455" y="3167009"/>
            <a:ext cx="1495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depth in the BFS tree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58950B-3472-F04C-A34B-733C06EF656F}"/>
              </a:ext>
            </a:extLst>
          </p:cNvPr>
          <p:cNvCxnSpPr>
            <a:cxnSpLocks/>
          </p:cNvCxnSpPr>
          <p:nvPr/>
        </p:nvCxnSpPr>
        <p:spPr>
          <a:xfrm flipH="1" flipV="1">
            <a:off x="857250" y="2644775"/>
            <a:ext cx="816146" cy="58002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8A8DEB-A9C8-B242-96E4-DEE7872085B3}"/>
              </a:ext>
            </a:extLst>
          </p:cNvPr>
          <p:cNvSpPr txBox="1"/>
          <p:nvPr/>
        </p:nvSpPr>
        <p:spPr>
          <a:xfrm>
            <a:off x="106744" y="3094913"/>
            <a:ext cx="948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predecessor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E3B9EC-C483-C941-AF98-5E9DE4BA3E42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81169" y="2775285"/>
            <a:ext cx="201668" cy="31962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794EB0-C2C0-B541-B33D-18796211CEBA}"/>
                  </a:ext>
                </a:extLst>
              </p:cNvPr>
              <p:cNvSpPr txBox="1"/>
              <p:nvPr/>
            </p:nvSpPr>
            <p:spPr>
              <a:xfrm>
                <a:off x="3052993" y="2968310"/>
                <a:ext cx="9870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794EB0-C2C0-B541-B33D-18796211C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93" y="2968310"/>
                <a:ext cx="987001" cy="276999"/>
              </a:xfrm>
              <a:prstGeom prst="rect">
                <a:avLst/>
              </a:prstGeom>
              <a:blipFill>
                <a:blip r:embed="rId4"/>
                <a:stretch>
                  <a:fillRect l="-5128" r="-769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016-BF30-5440-A3E8-FB08860C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1" y="215441"/>
            <a:ext cx="2263152" cy="184666"/>
          </a:xfrm>
        </p:spPr>
        <p:txBody>
          <a:bodyPr/>
          <a:lstStyle/>
          <a:p>
            <a:r>
              <a:rPr lang="en-US" dirty="0"/>
              <a:t>Breadth-first tree (BFS tree)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FBE0BF-BA32-D549-A838-9A7094B95C0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4342" y="696780"/>
                <a:ext cx="3697246" cy="338554"/>
              </a:xfrm>
            </p:spPr>
            <p:txBody>
              <a:bodyPr/>
              <a:lstStyle/>
              <a:p>
                <a:r>
                  <a:rPr lang="en-US" dirty="0"/>
                  <a:t>BFS 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vertex s </a:t>
                </a:r>
                <a:r>
                  <a:rPr lang="ko-KR" altLang="en-US" dirty="0"/>
                  <a:t>로부터 </a:t>
                </a:r>
                <a:r>
                  <a:rPr lang="en-US" altLang="ko-KR" dirty="0"/>
                  <a:t>reachable vertex v 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shortest path distance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모두 계산한다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그 값은 </a:t>
                </a:r>
                <a:r>
                  <a:rPr lang="en-US" altLang="ko-KR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v.d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FBE0BF-BA32-D549-A838-9A7094B95C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4342" y="696780"/>
                <a:ext cx="3697246" cy="338554"/>
              </a:xfrm>
              <a:blipFill>
                <a:blip r:embed="rId2"/>
                <a:stretch>
                  <a:fillRect l="-2055" t="-10714" r="-171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AAC207F-C365-174F-B1AE-F1AD68D5DCCC}"/>
              </a:ext>
            </a:extLst>
          </p:cNvPr>
          <p:cNvSpPr/>
          <p:nvPr/>
        </p:nvSpPr>
        <p:spPr>
          <a:xfrm>
            <a:off x="2063602" y="14255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D7EA9E-03A5-474A-BF6C-3D9C0BCD976B}"/>
              </a:ext>
            </a:extLst>
          </p:cNvPr>
          <p:cNvSpPr/>
          <p:nvPr/>
        </p:nvSpPr>
        <p:spPr>
          <a:xfrm>
            <a:off x="1771650" y="172417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743064-093E-B942-9398-1607F48D5A52}"/>
              </a:ext>
            </a:extLst>
          </p:cNvPr>
          <p:cNvSpPr/>
          <p:nvPr/>
        </p:nvSpPr>
        <p:spPr>
          <a:xfrm>
            <a:off x="2368402" y="17303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E279B3-30F3-1443-95AE-3BB2B9FACEA6}"/>
              </a:ext>
            </a:extLst>
          </p:cNvPr>
          <p:cNvSpPr/>
          <p:nvPr/>
        </p:nvSpPr>
        <p:spPr>
          <a:xfrm>
            <a:off x="1466850" y="215560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5A3F5F-D164-5549-BA2E-A8E91DBB3127}"/>
              </a:ext>
            </a:extLst>
          </p:cNvPr>
          <p:cNvSpPr/>
          <p:nvPr/>
        </p:nvSpPr>
        <p:spPr>
          <a:xfrm>
            <a:off x="1949302" y="216527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2E0154-EE25-5047-933F-1DD0218658C6}"/>
              </a:ext>
            </a:extLst>
          </p:cNvPr>
          <p:cNvSpPr/>
          <p:nvPr/>
        </p:nvSpPr>
        <p:spPr>
          <a:xfrm>
            <a:off x="2603647" y="211292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AB872E-55F8-8D40-9241-9765AAD6B286}"/>
              </a:ext>
            </a:extLst>
          </p:cNvPr>
          <p:cNvSpPr/>
          <p:nvPr/>
        </p:nvSpPr>
        <p:spPr>
          <a:xfrm>
            <a:off x="1466850" y="26447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CD52EA-8EC3-C046-B60B-21DAB5046AC1}"/>
              </a:ext>
            </a:extLst>
          </p:cNvPr>
          <p:cNvSpPr/>
          <p:nvPr/>
        </p:nvSpPr>
        <p:spPr>
          <a:xfrm>
            <a:off x="1964365" y="26447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D5ECE2-D1F5-0C44-BE4C-F367CCBDF75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966772" y="1620697"/>
            <a:ext cx="130308" cy="13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378F24-145E-ED42-8649-DDD573F33BDA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258724" y="1620697"/>
            <a:ext cx="143156" cy="143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F7F246-DF58-AA4D-B5F1-68B8333B1958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1661972" y="1919296"/>
            <a:ext cx="143156" cy="26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CEE88F-F2E1-934D-9F5B-176A70D0F82B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1966772" y="1919296"/>
            <a:ext cx="96830" cy="2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CE8231-5CFD-5B41-9E1D-83B1E023B70F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2563524" y="1925497"/>
            <a:ext cx="154423" cy="18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C10D99-4EBC-E341-85FC-15247068379E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1581150" y="2384203"/>
            <a:ext cx="0" cy="26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42EC44-9C57-6B48-A481-9B40ACCF6810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2063602" y="2393876"/>
            <a:ext cx="15063" cy="25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89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40" dirty="0"/>
              <a:t>12</a:t>
            </a:fld>
            <a:endParaRPr spc="-4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215441"/>
            <a:ext cx="29718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dirty="0"/>
              <a:t>22.3 </a:t>
            </a:r>
            <a:r>
              <a:rPr sz="2000" dirty="0"/>
              <a:t>Depth-First Search</a:t>
            </a:r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AD10DCC-7E70-AC4B-8223-141AE3271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587375"/>
            <a:ext cx="3905250" cy="276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65025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016-BF30-5440-A3E8-FB08860C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1" y="215441"/>
            <a:ext cx="2263152" cy="184666"/>
          </a:xfrm>
        </p:spPr>
        <p:txBody>
          <a:bodyPr/>
          <a:lstStyle/>
          <a:p>
            <a:r>
              <a:rPr lang="en-US" dirty="0"/>
              <a:t>Depth-first forest (DFS forest)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BE0BF-BA32-D549-A838-9A7094B95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426" y="901761"/>
            <a:ext cx="3697246" cy="1692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AC207F-C365-174F-B1AE-F1AD68D5DCCC}"/>
              </a:ext>
            </a:extLst>
          </p:cNvPr>
          <p:cNvSpPr/>
          <p:nvPr/>
        </p:nvSpPr>
        <p:spPr>
          <a:xfrm>
            <a:off x="2063602" y="14255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D7EA9E-03A5-474A-BF6C-3D9C0BCD976B}"/>
              </a:ext>
            </a:extLst>
          </p:cNvPr>
          <p:cNvSpPr/>
          <p:nvPr/>
        </p:nvSpPr>
        <p:spPr>
          <a:xfrm>
            <a:off x="1771650" y="172417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743064-093E-B942-9398-1607F48D5A52}"/>
              </a:ext>
            </a:extLst>
          </p:cNvPr>
          <p:cNvSpPr/>
          <p:nvPr/>
        </p:nvSpPr>
        <p:spPr>
          <a:xfrm>
            <a:off x="2777946" y="139911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E279B3-30F3-1443-95AE-3BB2B9FACEA6}"/>
              </a:ext>
            </a:extLst>
          </p:cNvPr>
          <p:cNvSpPr/>
          <p:nvPr/>
        </p:nvSpPr>
        <p:spPr>
          <a:xfrm>
            <a:off x="1466850" y="215560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2E0154-EE25-5047-933F-1DD0218658C6}"/>
              </a:ext>
            </a:extLst>
          </p:cNvPr>
          <p:cNvSpPr/>
          <p:nvPr/>
        </p:nvSpPr>
        <p:spPr>
          <a:xfrm>
            <a:off x="2603647" y="211292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AB872E-55F8-8D40-9241-9765AAD6B286}"/>
              </a:ext>
            </a:extLst>
          </p:cNvPr>
          <p:cNvSpPr/>
          <p:nvPr/>
        </p:nvSpPr>
        <p:spPr>
          <a:xfrm>
            <a:off x="1466850" y="26447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D5ECE2-D1F5-0C44-BE4C-F367CCBDF75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966772" y="1620697"/>
            <a:ext cx="130308" cy="13695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F7F246-DF58-AA4D-B5F1-68B8333B1958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1661972" y="1919296"/>
            <a:ext cx="143156" cy="26978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CE8231-5CFD-5B41-9E1D-83B1E023B70F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2717947" y="1627713"/>
            <a:ext cx="174299" cy="485212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C10D99-4EBC-E341-85FC-15247068379E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1581150" y="2384203"/>
            <a:ext cx="0" cy="260572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81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40" dirty="0"/>
              <a:t>14</a:t>
            </a:fld>
            <a:endParaRPr spc="-4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50" y="130175"/>
            <a:ext cx="40177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D</a:t>
            </a:r>
            <a:r>
              <a:rPr lang="en-US" sz="2000" dirty="0"/>
              <a:t>FS algorithm</a:t>
            </a:r>
            <a:endParaRPr sz="20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E845EB-BA4F-4A49-857C-2AAF304B3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584200"/>
            <a:ext cx="1574800" cy="122555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B67BC-F0B0-2B47-BC8F-EA9833B2B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16" y="584200"/>
            <a:ext cx="1654777" cy="1661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4E9BB9-2198-1142-ABDF-C355CDA8B4A7}"/>
              </a:ext>
            </a:extLst>
          </p:cNvPr>
          <p:cNvSpPr txBox="1"/>
          <p:nvPr/>
        </p:nvSpPr>
        <p:spPr>
          <a:xfrm>
            <a:off x="3294862" y="938509"/>
            <a:ext cx="858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discovered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E5278-6F2B-F640-8ADF-75A073C45F0B}"/>
              </a:ext>
            </a:extLst>
          </p:cNvPr>
          <p:cNvSpPr txBox="1"/>
          <p:nvPr/>
        </p:nvSpPr>
        <p:spPr>
          <a:xfrm>
            <a:off x="3219450" y="1696557"/>
            <a:ext cx="1257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finished(=visited)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DB9C3-71D7-D646-8B35-B77EBCF86E75}"/>
              </a:ext>
            </a:extLst>
          </p:cNvPr>
          <p:cNvSpPr txBox="1"/>
          <p:nvPr/>
        </p:nvSpPr>
        <p:spPr>
          <a:xfrm>
            <a:off x="1011078" y="938509"/>
            <a:ext cx="1107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not discovered</a:t>
            </a:r>
          </a:p>
        </p:txBody>
      </p:sp>
      <p:pic>
        <p:nvPicPr>
          <p:cNvPr id="13" name="Picture 12" descr="A table with wine glasses&#10;&#10;Description automatically generated">
            <a:extLst>
              <a:ext uri="{FF2B5EF4-FFF2-40B4-BE49-F238E27FC236}">
                <a16:creationId xmlns:a16="http://schemas.microsoft.com/office/drawing/2014/main" id="{FF598E0E-5846-6243-AC26-99C1E0FB7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9" y="2300608"/>
            <a:ext cx="3324225" cy="1152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1448E2-7414-8649-8C57-EBB37FC4F603}"/>
                  </a:ext>
                </a:extLst>
              </p:cNvPr>
              <p:cNvSpPr txBox="1"/>
              <p:nvPr/>
            </p:nvSpPr>
            <p:spPr>
              <a:xfrm>
                <a:off x="133639" y="1853325"/>
                <a:ext cx="9870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1448E2-7414-8649-8C57-EBB37FC4F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39" y="1853325"/>
                <a:ext cx="987001" cy="276999"/>
              </a:xfrm>
              <a:prstGeom prst="rect">
                <a:avLst/>
              </a:prstGeom>
              <a:blipFill>
                <a:blip r:embed="rId5"/>
                <a:stretch>
                  <a:fillRect l="-5128" r="-769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17661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E6AB-D0F7-D340-B78F-EAE86E7E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CE55D-7D5B-204A-A93C-B7DAAB7F7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5F3CDCB-5F86-0041-B28D-B191D716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587375"/>
            <a:ext cx="3905250" cy="2766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33E3CB-7166-8440-9303-9A40FBB74DE4}"/>
              </a:ext>
            </a:extLst>
          </p:cNvPr>
          <p:cNvSpPr txBox="1"/>
          <p:nvPr/>
        </p:nvSpPr>
        <p:spPr>
          <a:xfrm>
            <a:off x="3083795" y="2514023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tree 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5B7FC-3E74-884B-B861-2B9C417D279E}"/>
              </a:ext>
            </a:extLst>
          </p:cNvPr>
          <p:cNvSpPr txBox="1"/>
          <p:nvPr/>
        </p:nvSpPr>
        <p:spPr>
          <a:xfrm>
            <a:off x="3981450" y="2837848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cross edge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EA481-9D4B-2B47-A5BF-6E55323A21CA}"/>
              </a:ext>
            </a:extLst>
          </p:cNvPr>
          <p:cNvSpPr txBox="1"/>
          <p:nvPr/>
        </p:nvSpPr>
        <p:spPr>
          <a:xfrm>
            <a:off x="3770201" y="3210017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backward edge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97965-564C-3C45-8C98-FAC3751FE768}"/>
              </a:ext>
            </a:extLst>
          </p:cNvPr>
          <p:cNvSpPr txBox="1"/>
          <p:nvPr/>
        </p:nvSpPr>
        <p:spPr>
          <a:xfrm>
            <a:off x="2927195" y="3204341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forward edge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01D9D1-9EA9-F548-898C-16F45B3BCF21}"/>
              </a:ext>
            </a:extLst>
          </p:cNvPr>
          <p:cNvCxnSpPr/>
          <p:nvPr/>
        </p:nvCxnSpPr>
        <p:spPr>
          <a:xfrm flipV="1">
            <a:off x="3219450" y="2992242"/>
            <a:ext cx="228600" cy="286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E2C95A-EBBA-5343-9ADB-157E1331AFB1}"/>
              </a:ext>
            </a:extLst>
          </p:cNvPr>
          <p:cNvCxnSpPr/>
          <p:nvPr/>
        </p:nvCxnSpPr>
        <p:spPr>
          <a:xfrm flipH="1" flipV="1">
            <a:off x="3676650" y="2992242"/>
            <a:ext cx="304800" cy="3177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E0A6D2-0770-9046-8B27-8F207FC37A1F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926674" y="2960958"/>
            <a:ext cx="5477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04F358-7BC8-BD43-A6AF-E1FDDA8F42A7}"/>
              </a:ext>
            </a:extLst>
          </p:cNvPr>
          <p:cNvCxnSpPr/>
          <p:nvPr/>
        </p:nvCxnSpPr>
        <p:spPr>
          <a:xfrm>
            <a:off x="3524250" y="2696296"/>
            <a:ext cx="152400" cy="157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54758E-D391-FA49-9B33-C92A17F6CD36}"/>
              </a:ext>
            </a:extLst>
          </p:cNvPr>
          <p:cNvCxnSpPr/>
          <p:nvPr/>
        </p:nvCxnSpPr>
        <p:spPr>
          <a:xfrm flipV="1">
            <a:off x="3981450" y="3178175"/>
            <a:ext cx="172222" cy="131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1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9F72-7AEC-8048-BAF3-2D57E233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184666"/>
          </a:xfrm>
        </p:spPr>
        <p:txBody>
          <a:bodyPr/>
          <a:lstStyle/>
          <a:p>
            <a:r>
              <a:rPr lang="en-US" dirty="0"/>
              <a:t>Properties of DFS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1DCA4-395E-A94A-82CE-8B59A0C2F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386774A8-B27F-0D44-B6F1-B3687907B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012349"/>
            <a:ext cx="1868749" cy="850900"/>
          </a:xfrm>
          <a:prstGeom prst="rect">
            <a:avLst/>
          </a:prstGeom>
        </p:spPr>
      </p:pic>
      <p:pic>
        <p:nvPicPr>
          <p:cNvPr id="7" name="Picture 6" descr="A picture containing hanging, table, large, white&#10;&#10;Description automatically generated">
            <a:extLst>
              <a:ext uri="{FF2B5EF4-FFF2-40B4-BE49-F238E27FC236}">
                <a16:creationId xmlns:a16="http://schemas.microsoft.com/office/drawing/2014/main" id="{6B1E869E-78EF-614E-A89B-2DD20D736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47" y="1124836"/>
            <a:ext cx="2305051" cy="1373222"/>
          </a:xfrm>
          <a:prstGeom prst="rect">
            <a:avLst/>
          </a:prstGeom>
        </p:spPr>
      </p:pic>
      <p:pic>
        <p:nvPicPr>
          <p:cNvPr id="9" name="Picture 8" descr="A picture containing indoor, photo, object, sitting&#10;&#10;Description automatically generated">
            <a:extLst>
              <a:ext uri="{FF2B5EF4-FFF2-40B4-BE49-F238E27FC236}">
                <a16:creationId xmlns:a16="http://schemas.microsoft.com/office/drawing/2014/main" id="{8B3F621F-3496-AE44-BC4B-43B6BD3F6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056650"/>
            <a:ext cx="1941251" cy="1204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6BBE89-3890-D546-9C42-2B80065417F8}"/>
              </a:ext>
            </a:extLst>
          </p:cNvPr>
          <p:cNvSpPr txBox="1"/>
          <p:nvPr/>
        </p:nvSpPr>
        <p:spPr>
          <a:xfrm>
            <a:off x="247650" y="640996"/>
            <a:ext cx="379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다음과 같은 </a:t>
            </a:r>
            <a:r>
              <a:rPr lang="en-US" sz="1200" dirty="0"/>
              <a:t>timestamped directed graph </a:t>
            </a:r>
            <a:r>
              <a:rPr lang="ko-KR" altLang="en-US" sz="1200" dirty="0"/>
              <a:t>가 만들어진다</a:t>
            </a:r>
            <a:r>
              <a:rPr lang="en-US" altLang="ko-KR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3690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EF3B-8130-8D4E-8CBD-7B5446DD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215441"/>
            <a:ext cx="1958352" cy="369332"/>
          </a:xfrm>
        </p:spPr>
        <p:txBody>
          <a:bodyPr/>
          <a:lstStyle/>
          <a:p>
            <a:r>
              <a:rPr lang="en-US" altLang="ko-KR" dirty="0"/>
              <a:t>22.4</a:t>
            </a:r>
            <a:r>
              <a:rPr lang="ko-KR" altLang="en-US" dirty="0"/>
              <a:t> </a:t>
            </a:r>
            <a:r>
              <a:rPr lang="en-US" altLang="ko-KR" dirty="0"/>
              <a:t>Topological Sort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6CD81-E928-9245-9A74-15829AB58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427" y="500134"/>
            <a:ext cx="3697246" cy="169277"/>
          </a:xfrm>
        </p:spPr>
        <p:txBody>
          <a:bodyPr/>
          <a:lstStyle/>
          <a:p>
            <a:r>
              <a:rPr lang="en-US" dirty="0" err="1"/>
              <a:t>dag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irected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cyclic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raph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ABB7C1B-1ACE-B24A-B4AE-315C3F2CA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104"/>
            <a:ext cx="4610100" cy="2446740"/>
          </a:xfrm>
          <a:prstGeom prst="rect">
            <a:avLst/>
          </a:prstGeom>
        </p:spPr>
      </p:pic>
      <p:pic>
        <p:nvPicPr>
          <p:cNvPr id="7" name="Picture 6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4AC3C6C6-0626-F547-AC41-642BD2042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958975"/>
            <a:ext cx="27622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5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1550-8296-E444-ABC2-77C8A5F6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27" y="215441"/>
            <a:ext cx="2587776" cy="369332"/>
          </a:xfrm>
        </p:spPr>
        <p:txBody>
          <a:bodyPr/>
          <a:lstStyle/>
          <a:p>
            <a:r>
              <a:rPr lang="en-US" dirty="0"/>
              <a:t>Topological Sort :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D6C56-D5D1-134D-9F8E-16450364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038" y="810135"/>
            <a:ext cx="3982224" cy="169277"/>
          </a:xfrm>
        </p:spPr>
        <p:txBody>
          <a:bodyPr/>
          <a:lstStyle/>
          <a:p>
            <a:r>
              <a:rPr lang="en-US" dirty="0"/>
              <a:t>DFS starting vertices : (1) tie (2) shirt (3) pants (4) </a:t>
            </a:r>
            <a:r>
              <a:rPr lang="ko-KR" altLang="en-US" dirty="0" err="1"/>
              <a:t>니맘대로</a:t>
            </a:r>
            <a:r>
              <a:rPr lang="en-US" altLang="ko-KR" dirty="0"/>
              <a:t>...</a:t>
            </a:r>
            <a:r>
              <a:rPr lang="en-US" dirty="0"/>
              <a:t>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0F19EDD-8673-4C49-847C-091B6605C931}"/>
              </a:ext>
            </a:extLst>
          </p:cNvPr>
          <p:cNvSpPr txBox="1">
            <a:spLocks/>
          </p:cNvSpPr>
          <p:nvPr/>
        </p:nvSpPr>
        <p:spPr>
          <a:xfrm>
            <a:off x="171450" y="2051159"/>
            <a:ext cx="434340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1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DFS starting vertices : (1) shirt-&gt;belt  (2) socks (3) pants (4) </a:t>
            </a:r>
            <a:r>
              <a:rPr lang="ko-KR" altLang="en-US" kern="0" dirty="0" err="1"/>
              <a:t>니맘대로</a:t>
            </a:r>
            <a:r>
              <a:rPr lang="en-US" altLang="ko-KR" kern="0" dirty="0"/>
              <a:t>...</a:t>
            </a:r>
            <a:r>
              <a:rPr lang="en-US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83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F72B-9C66-F64E-B4E7-019DA07C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184666"/>
          </a:xfrm>
        </p:spPr>
        <p:txBody>
          <a:bodyPr/>
          <a:lstStyle/>
          <a:p>
            <a:r>
              <a:rPr lang="en-US" dirty="0"/>
              <a:t>Theorem 22.12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71C9E-A2A3-8A46-A0D2-C6DFB2066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552" y="563206"/>
            <a:ext cx="3697246" cy="2031325"/>
          </a:xfrm>
        </p:spPr>
        <p:txBody>
          <a:bodyPr/>
          <a:lstStyle/>
          <a:p>
            <a:r>
              <a:rPr lang="en-US" dirty="0"/>
              <a:t>TOPOLOGICAL-SORT algorithm produces a topological sort of the directed acyclic graph provided as its input.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Proof  </a:t>
            </a:r>
            <a:r>
              <a:rPr lang="en-US" dirty="0"/>
              <a:t>Suppose that DFS is run on a given </a:t>
            </a:r>
            <a:r>
              <a:rPr lang="en-US" dirty="0" err="1"/>
              <a:t>dag</a:t>
            </a:r>
            <a:r>
              <a:rPr lang="en-US" dirty="0"/>
              <a:t> G = {V,E} to determine finishing times for its vertices. It suffices to show that for any pair of distinct vertices </a:t>
            </a:r>
            <a:r>
              <a:rPr lang="en-US" dirty="0" err="1"/>
              <a:t>u,v</a:t>
            </a:r>
            <a:r>
              <a:rPr lang="en-US" dirty="0"/>
              <a:t> in V , if G contains an edge from u to v, then </a:t>
            </a:r>
            <a:r>
              <a:rPr lang="en-US" dirty="0" err="1"/>
              <a:t>v.</a:t>
            </a:r>
            <a:r>
              <a:rPr lang="en-US" i="1" dirty="0" err="1"/>
              <a:t>f</a:t>
            </a:r>
            <a:r>
              <a:rPr lang="en-US" i="1" dirty="0"/>
              <a:t> </a:t>
            </a:r>
            <a:r>
              <a:rPr lang="en-US" dirty="0"/>
              <a:t>&lt; </a:t>
            </a:r>
            <a:r>
              <a:rPr lang="en-US" dirty="0" err="1"/>
              <a:t>u.</a:t>
            </a:r>
            <a:r>
              <a:rPr lang="en-US" i="1" dirty="0" err="1"/>
              <a:t>f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4" name="Picture 3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B35735B0-FCB7-524D-868C-1AF23E5A4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014082"/>
            <a:ext cx="2762250" cy="55245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F25A316-6A32-1041-B7E7-E3C980E4C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49" y="2420327"/>
            <a:ext cx="2000250" cy="9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9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256" y="87316"/>
            <a:ext cx="139561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935" y="1836638"/>
            <a:ext cx="3784600" cy="95077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60655" marR="5080" indent="-148590">
              <a:lnSpc>
                <a:spcPct val="102600"/>
              </a:lnSpc>
              <a:spcBef>
                <a:spcPts val="55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dirty="0">
                <a:latin typeface="Arial"/>
                <a:cs typeface="Arial"/>
              </a:rPr>
              <a:t>An abstract way of representing connectivity using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node</a:t>
            </a:r>
            <a:r>
              <a:rPr sz="1100" dirty="0">
                <a:latin typeface="Arial"/>
                <a:cs typeface="Arial"/>
              </a:rPr>
              <a:t>s (also  called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vertices</a:t>
            </a:r>
            <a:r>
              <a:rPr sz="1100" dirty="0">
                <a:latin typeface="Arial"/>
                <a:cs typeface="Arial"/>
              </a:rPr>
              <a:t>) and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edges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i="1" dirty="0">
                <a:latin typeface="Times New Roman"/>
                <a:cs typeface="Times New Roman"/>
              </a:rPr>
              <a:t>m </a:t>
            </a:r>
            <a:r>
              <a:rPr sz="1100" dirty="0">
                <a:latin typeface="Arial"/>
                <a:cs typeface="Arial"/>
              </a:rPr>
              <a:t>edges connect some pairs of nodes</a:t>
            </a:r>
          </a:p>
          <a:p>
            <a:pPr marL="304800">
              <a:lnSpc>
                <a:spcPct val="100000"/>
              </a:lnSpc>
              <a:spcBef>
                <a:spcPts val="160"/>
              </a:spcBef>
            </a:pPr>
            <a:r>
              <a:rPr sz="1000" dirty="0">
                <a:solidFill>
                  <a:srgbClr val="214796"/>
                </a:solidFill>
                <a:latin typeface="Arial"/>
                <a:cs typeface="Arial"/>
              </a:rPr>
              <a:t>– </a:t>
            </a:r>
            <a:r>
              <a:rPr sz="1000" dirty="0">
                <a:latin typeface="Arial"/>
                <a:cs typeface="Arial"/>
              </a:rPr>
              <a:t>Edges can be either directed or </a:t>
            </a:r>
            <a:r>
              <a:rPr lang="en-US" sz="1000" dirty="0">
                <a:latin typeface="Arial"/>
                <a:cs typeface="Arial"/>
              </a:rPr>
              <a:t>un</a:t>
            </a:r>
            <a:r>
              <a:rPr sz="1000" dirty="0">
                <a:latin typeface="Arial"/>
                <a:cs typeface="Arial"/>
              </a:rPr>
              <a:t>direct</a:t>
            </a:r>
            <a:r>
              <a:rPr lang="en-US" sz="1000" dirty="0">
                <a:latin typeface="Arial"/>
                <a:cs typeface="Arial"/>
              </a:rPr>
              <a:t>ed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dirty="0">
                <a:latin typeface="Arial"/>
                <a:cs typeface="Arial"/>
              </a:rPr>
              <a:t>Nodes and edges can have some auxiliary information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5337" y="3158252"/>
            <a:ext cx="36576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90" dirty="0">
                <a:solidFill>
                  <a:srgbClr val="214796"/>
                </a:solidFill>
                <a:latin typeface="Arial"/>
                <a:cs typeface="Arial"/>
              </a:rPr>
              <a:t>G</a:t>
            </a:r>
            <a:r>
              <a:rPr sz="900" spc="15" dirty="0">
                <a:solidFill>
                  <a:srgbClr val="214796"/>
                </a:solidFill>
                <a:latin typeface="Arial"/>
                <a:cs typeface="Arial"/>
              </a:rPr>
              <a:t>r</a:t>
            </a:r>
            <a:r>
              <a:rPr sz="900" spc="-45" dirty="0">
                <a:solidFill>
                  <a:srgbClr val="214796"/>
                </a:solidFill>
                <a:latin typeface="Arial"/>
                <a:cs typeface="Arial"/>
              </a:rPr>
              <a:t>ap</a:t>
            </a:r>
            <a:r>
              <a:rPr sz="900" spc="-25" dirty="0">
                <a:solidFill>
                  <a:srgbClr val="214796"/>
                </a:solidFill>
                <a:latin typeface="Arial"/>
                <a:cs typeface="Arial"/>
              </a:rPr>
              <a:t>h</a:t>
            </a:r>
            <a:r>
              <a:rPr sz="900" spc="-100" dirty="0">
                <a:solidFill>
                  <a:srgbClr val="214796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2</a:t>
            </a:fld>
            <a:endParaRPr spc="-4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4196FEE-3CD0-C04B-AAE2-6CA378A5FD10}"/>
              </a:ext>
            </a:extLst>
          </p:cNvPr>
          <p:cNvSpPr/>
          <p:nvPr/>
        </p:nvSpPr>
        <p:spPr>
          <a:xfrm>
            <a:off x="2675215" y="509272"/>
            <a:ext cx="76340" cy="162859"/>
          </a:xfrm>
          <a:custGeom>
            <a:avLst/>
            <a:gdLst/>
            <a:ahLst/>
            <a:cxnLst/>
            <a:rect l="l" t="t" r="r" b="b"/>
            <a:pathLst>
              <a:path w="171450" h="365759">
                <a:moveTo>
                  <a:pt x="0" y="0"/>
                </a:moveTo>
                <a:lnTo>
                  <a:pt x="171450" y="365761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50F5E92-EA76-0F47-B5D7-606F17DD5D46}"/>
              </a:ext>
            </a:extLst>
          </p:cNvPr>
          <p:cNvSpPr/>
          <p:nvPr/>
        </p:nvSpPr>
        <p:spPr>
          <a:xfrm>
            <a:off x="2733696" y="649377"/>
            <a:ext cx="18661" cy="22902"/>
          </a:xfrm>
          <a:custGeom>
            <a:avLst/>
            <a:gdLst/>
            <a:ahLst/>
            <a:cxnLst/>
            <a:rect l="l" t="t" r="r" b="b"/>
            <a:pathLst>
              <a:path w="41910" h="51434">
                <a:moveTo>
                  <a:pt x="41402" y="0"/>
                </a:moveTo>
                <a:lnTo>
                  <a:pt x="40106" y="51104"/>
                </a:lnTo>
                <a:lnTo>
                  <a:pt x="0" y="19405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1ACB46E5-5E8A-454D-9FF2-DCC9C5940C41}"/>
              </a:ext>
            </a:extLst>
          </p:cNvPr>
          <p:cNvSpPr/>
          <p:nvPr/>
        </p:nvSpPr>
        <p:spPr>
          <a:xfrm>
            <a:off x="1779491" y="443111"/>
            <a:ext cx="361343" cy="636167"/>
          </a:xfrm>
          <a:custGeom>
            <a:avLst/>
            <a:gdLst/>
            <a:ahLst/>
            <a:cxnLst/>
            <a:rect l="l" t="t" r="r" b="b"/>
            <a:pathLst>
              <a:path w="811529" h="1428750">
                <a:moveTo>
                  <a:pt x="342900" y="0"/>
                </a:moveTo>
                <a:lnTo>
                  <a:pt x="565785" y="222885"/>
                </a:lnTo>
                <a:lnTo>
                  <a:pt x="612775" y="271286"/>
                </a:lnTo>
                <a:lnTo>
                  <a:pt x="654685" y="317430"/>
                </a:lnTo>
                <a:lnTo>
                  <a:pt x="691515" y="361315"/>
                </a:lnTo>
                <a:lnTo>
                  <a:pt x="723265" y="402943"/>
                </a:lnTo>
                <a:lnTo>
                  <a:pt x="749935" y="442313"/>
                </a:lnTo>
                <a:lnTo>
                  <a:pt x="771525" y="479426"/>
                </a:lnTo>
                <a:lnTo>
                  <a:pt x="788035" y="514280"/>
                </a:lnTo>
                <a:lnTo>
                  <a:pt x="805815" y="577216"/>
                </a:lnTo>
                <a:lnTo>
                  <a:pt x="810615" y="628422"/>
                </a:lnTo>
                <a:lnTo>
                  <a:pt x="811301" y="676885"/>
                </a:lnTo>
                <a:lnTo>
                  <a:pt x="807872" y="722605"/>
                </a:lnTo>
                <a:lnTo>
                  <a:pt x="800328" y="765582"/>
                </a:lnTo>
                <a:lnTo>
                  <a:pt x="788670" y="805816"/>
                </a:lnTo>
                <a:lnTo>
                  <a:pt x="771525" y="845592"/>
                </a:lnTo>
                <a:lnTo>
                  <a:pt x="747522" y="887197"/>
                </a:lnTo>
                <a:lnTo>
                  <a:pt x="716661" y="930631"/>
                </a:lnTo>
                <a:lnTo>
                  <a:pt x="678942" y="975894"/>
                </a:lnTo>
                <a:lnTo>
                  <a:pt x="634365" y="1022986"/>
                </a:lnTo>
                <a:lnTo>
                  <a:pt x="606001" y="1049938"/>
                </a:lnTo>
                <a:lnTo>
                  <a:pt x="574251" y="1077455"/>
                </a:lnTo>
                <a:lnTo>
                  <a:pt x="539115" y="1105536"/>
                </a:lnTo>
                <a:lnTo>
                  <a:pt x="500591" y="1134181"/>
                </a:lnTo>
                <a:lnTo>
                  <a:pt x="458681" y="1163391"/>
                </a:lnTo>
                <a:lnTo>
                  <a:pt x="413385" y="1193166"/>
                </a:lnTo>
                <a:lnTo>
                  <a:pt x="364701" y="1223505"/>
                </a:lnTo>
                <a:lnTo>
                  <a:pt x="312631" y="1254408"/>
                </a:lnTo>
                <a:lnTo>
                  <a:pt x="257175" y="1285876"/>
                </a:lnTo>
                <a:lnTo>
                  <a:pt x="0" y="1428751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FFDCD5D-B1B0-D643-93A6-2F6A8634B724}"/>
              </a:ext>
            </a:extLst>
          </p:cNvPr>
          <p:cNvSpPr/>
          <p:nvPr/>
        </p:nvSpPr>
        <p:spPr>
          <a:xfrm>
            <a:off x="2675215" y="982582"/>
            <a:ext cx="361343" cy="81429"/>
          </a:xfrm>
          <a:custGeom>
            <a:avLst/>
            <a:gdLst/>
            <a:ahLst/>
            <a:cxnLst/>
            <a:rect l="l" t="t" r="r" b="b"/>
            <a:pathLst>
              <a:path w="811529" h="182880">
                <a:moveTo>
                  <a:pt x="811530" y="0"/>
                </a:moveTo>
                <a:lnTo>
                  <a:pt x="0" y="18288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2BEFA022-5366-0B46-885F-AFD945EEB606}"/>
              </a:ext>
            </a:extLst>
          </p:cNvPr>
          <p:cNvSpPr/>
          <p:nvPr/>
        </p:nvSpPr>
        <p:spPr>
          <a:xfrm>
            <a:off x="2675215" y="1049608"/>
            <a:ext cx="22337" cy="20075"/>
          </a:xfrm>
          <a:custGeom>
            <a:avLst/>
            <a:gdLst/>
            <a:ahLst/>
            <a:cxnLst/>
            <a:rect l="l" t="t" r="r" b="b"/>
            <a:pathLst>
              <a:path w="50164" h="45085">
                <a:moveTo>
                  <a:pt x="49631" y="44602"/>
                </a:moveTo>
                <a:lnTo>
                  <a:pt x="0" y="32346"/>
                </a:lnTo>
                <a:lnTo>
                  <a:pt x="39573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9711C9A2-3D90-564F-927E-126F3EDDB540}"/>
              </a:ext>
            </a:extLst>
          </p:cNvPr>
          <p:cNvSpPr/>
          <p:nvPr/>
        </p:nvSpPr>
        <p:spPr>
          <a:xfrm>
            <a:off x="3006022" y="519451"/>
            <a:ext cx="66161" cy="381700"/>
          </a:xfrm>
          <a:custGeom>
            <a:avLst/>
            <a:gdLst/>
            <a:ahLst/>
            <a:cxnLst/>
            <a:rect l="l" t="t" r="r" b="b"/>
            <a:pathLst>
              <a:path w="148590" h="857250">
                <a:moveTo>
                  <a:pt x="0" y="0"/>
                </a:moveTo>
                <a:lnTo>
                  <a:pt x="148590" y="857251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3CCB2367-9BDC-DB47-AFD0-47863DCE3650}"/>
              </a:ext>
            </a:extLst>
          </p:cNvPr>
          <p:cNvSpPr/>
          <p:nvPr/>
        </p:nvSpPr>
        <p:spPr>
          <a:xfrm>
            <a:off x="3058673" y="879353"/>
            <a:ext cx="20075" cy="22054"/>
          </a:xfrm>
          <a:custGeom>
            <a:avLst/>
            <a:gdLst/>
            <a:ahLst/>
            <a:cxnLst/>
            <a:rect l="l" t="t" r="r" b="b"/>
            <a:pathLst>
              <a:path w="45084" h="49530">
                <a:moveTo>
                  <a:pt x="45046" y="0"/>
                </a:moveTo>
                <a:lnTo>
                  <a:pt x="30340" y="48958"/>
                </a:lnTo>
                <a:lnTo>
                  <a:pt x="0" y="781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764516E1-1504-8D43-97B3-F30FC08A940B}"/>
              </a:ext>
            </a:extLst>
          </p:cNvPr>
          <p:cNvSpPr/>
          <p:nvPr/>
        </p:nvSpPr>
        <p:spPr>
          <a:xfrm>
            <a:off x="2700661" y="463468"/>
            <a:ext cx="254467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571500" y="0"/>
                </a:moveTo>
                <a:lnTo>
                  <a:pt x="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5AB45889-1A3C-F049-9465-667716168625}"/>
              </a:ext>
            </a:extLst>
          </p:cNvPr>
          <p:cNvSpPr/>
          <p:nvPr/>
        </p:nvSpPr>
        <p:spPr>
          <a:xfrm>
            <a:off x="2700661" y="453290"/>
            <a:ext cx="20357" cy="20357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20" y="45720"/>
                </a:moveTo>
                <a:lnTo>
                  <a:pt x="0" y="22860"/>
                </a:lnTo>
                <a:lnTo>
                  <a:pt x="4572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9572BB4A-7F7A-6441-922B-1CF187F22B17}"/>
              </a:ext>
            </a:extLst>
          </p:cNvPr>
          <p:cNvSpPr/>
          <p:nvPr/>
        </p:nvSpPr>
        <p:spPr>
          <a:xfrm>
            <a:off x="2649768" y="773919"/>
            <a:ext cx="101787" cy="254467"/>
          </a:xfrm>
          <a:custGeom>
            <a:avLst/>
            <a:gdLst/>
            <a:ahLst/>
            <a:cxnLst/>
            <a:rect l="l" t="t" r="r" b="b"/>
            <a:pathLst>
              <a:path w="228600" h="571500">
                <a:moveTo>
                  <a:pt x="228600" y="0"/>
                </a:moveTo>
                <a:lnTo>
                  <a:pt x="0" y="57150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1706A7E6-F736-3A49-BE9A-0B202B858F0B}"/>
              </a:ext>
            </a:extLst>
          </p:cNvPr>
          <p:cNvSpPr/>
          <p:nvPr/>
        </p:nvSpPr>
        <p:spPr>
          <a:xfrm>
            <a:off x="2647879" y="1005704"/>
            <a:ext cx="18944" cy="22902"/>
          </a:xfrm>
          <a:custGeom>
            <a:avLst/>
            <a:gdLst/>
            <a:ahLst/>
            <a:cxnLst/>
            <a:rect l="l" t="t" r="r" b="b"/>
            <a:pathLst>
              <a:path w="42545" h="51435">
                <a:moveTo>
                  <a:pt x="42456" y="16979"/>
                </a:moveTo>
                <a:lnTo>
                  <a:pt x="4241" y="50939"/>
                </a:lnTo>
                <a:lnTo>
                  <a:pt x="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13284EBA-0F88-3748-BAD9-93D17B550D91}"/>
              </a:ext>
            </a:extLst>
          </p:cNvPr>
          <p:cNvSpPr/>
          <p:nvPr/>
        </p:nvSpPr>
        <p:spPr>
          <a:xfrm>
            <a:off x="1525024" y="468558"/>
            <a:ext cx="101787" cy="30536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228600" y="0"/>
                </a:moveTo>
                <a:lnTo>
                  <a:pt x="0" y="685801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2108DFB7-D06F-4D4D-9AC1-0C33F85353AA}"/>
              </a:ext>
            </a:extLst>
          </p:cNvPr>
          <p:cNvSpPr/>
          <p:nvPr/>
        </p:nvSpPr>
        <p:spPr>
          <a:xfrm>
            <a:off x="1626810" y="468557"/>
            <a:ext cx="152680" cy="254467"/>
          </a:xfrm>
          <a:custGeom>
            <a:avLst/>
            <a:gdLst/>
            <a:ahLst/>
            <a:cxnLst/>
            <a:rect l="l" t="t" r="r" b="b"/>
            <a:pathLst>
              <a:path w="342900" h="571500">
                <a:moveTo>
                  <a:pt x="0" y="0"/>
                </a:moveTo>
                <a:lnTo>
                  <a:pt x="342900" y="571501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BD329BF5-17F1-434B-9789-9B019BD3DBE6}"/>
              </a:ext>
            </a:extLst>
          </p:cNvPr>
          <p:cNvSpPr/>
          <p:nvPr/>
        </p:nvSpPr>
        <p:spPr>
          <a:xfrm>
            <a:off x="1525024" y="773919"/>
            <a:ext cx="254467" cy="305360"/>
          </a:xfrm>
          <a:custGeom>
            <a:avLst/>
            <a:gdLst/>
            <a:ahLst/>
            <a:cxnLst/>
            <a:rect l="l" t="t" r="r" b="b"/>
            <a:pathLst>
              <a:path w="571500" h="685800">
                <a:moveTo>
                  <a:pt x="0" y="0"/>
                </a:moveTo>
                <a:lnTo>
                  <a:pt x="571500" y="68580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47D0B582-B0AE-8449-BE4C-ABBE937A3590}"/>
              </a:ext>
            </a:extLst>
          </p:cNvPr>
          <p:cNvSpPr/>
          <p:nvPr/>
        </p:nvSpPr>
        <p:spPr>
          <a:xfrm>
            <a:off x="1779491" y="723025"/>
            <a:ext cx="0" cy="356254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E24BE7E0-949E-6646-851F-2EFA1D7E4BDE}"/>
              </a:ext>
            </a:extLst>
          </p:cNvPr>
          <p:cNvSpPr/>
          <p:nvPr/>
        </p:nvSpPr>
        <p:spPr>
          <a:xfrm>
            <a:off x="1779491" y="723025"/>
            <a:ext cx="0" cy="356254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9CF62218-1C7E-7746-B5B3-623517CEF32E}"/>
              </a:ext>
            </a:extLst>
          </p:cNvPr>
          <p:cNvSpPr/>
          <p:nvPr/>
        </p:nvSpPr>
        <p:spPr>
          <a:xfrm>
            <a:off x="1626810" y="468557"/>
            <a:ext cx="407147" cy="254467"/>
          </a:xfrm>
          <a:custGeom>
            <a:avLst/>
            <a:gdLst/>
            <a:ahLst/>
            <a:cxnLst/>
            <a:rect l="l" t="t" r="r" b="b"/>
            <a:pathLst>
              <a:path w="914400" h="571500">
                <a:moveTo>
                  <a:pt x="0" y="0"/>
                </a:moveTo>
                <a:lnTo>
                  <a:pt x="914400" y="571501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DB7114D1-E018-3D4B-9347-E69708B92663}"/>
              </a:ext>
            </a:extLst>
          </p:cNvPr>
          <p:cNvSpPr/>
          <p:nvPr/>
        </p:nvSpPr>
        <p:spPr>
          <a:xfrm>
            <a:off x="1779491" y="723025"/>
            <a:ext cx="254467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DEF520AD-F348-1D40-A2B1-6E10B3C4F2BC}"/>
              </a:ext>
            </a:extLst>
          </p:cNvPr>
          <p:cNvSpPr/>
          <p:nvPr/>
        </p:nvSpPr>
        <p:spPr>
          <a:xfrm>
            <a:off x="1779491" y="723025"/>
            <a:ext cx="254467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571500" y="0"/>
                </a:moveTo>
                <a:lnTo>
                  <a:pt x="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7956E1C1-4F33-F34C-B796-CE562829269C}"/>
              </a:ext>
            </a:extLst>
          </p:cNvPr>
          <p:cNvSpPr/>
          <p:nvPr/>
        </p:nvSpPr>
        <p:spPr>
          <a:xfrm>
            <a:off x="1626811" y="443111"/>
            <a:ext cx="305360" cy="25447"/>
          </a:xfrm>
          <a:custGeom>
            <a:avLst/>
            <a:gdLst/>
            <a:ahLst/>
            <a:cxnLst/>
            <a:rect l="l" t="t" r="r" b="b"/>
            <a:pathLst>
              <a:path w="685800" h="57150">
                <a:moveTo>
                  <a:pt x="0" y="57150"/>
                </a:moveTo>
                <a:lnTo>
                  <a:pt x="6858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00B56506-F90C-9445-ABF5-1473B5B1DF6F}"/>
              </a:ext>
            </a:extLst>
          </p:cNvPr>
          <p:cNvSpPr/>
          <p:nvPr/>
        </p:nvSpPr>
        <p:spPr>
          <a:xfrm>
            <a:off x="2481820" y="779007"/>
            <a:ext cx="111965" cy="249378"/>
          </a:xfrm>
          <a:custGeom>
            <a:avLst/>
            <a:gdLst/>
            <a:ahLst/>
            <a:cxnLst/>
            <a:rect l="l" t="t" r="r" b="b"/>
            <a:pathLst>
              <a:path w="251460" h="560069">
                <a:moveTo>
                  <a:pt x="0" y="0"/>
                </a:moveTo>
                <a:lnTo>
                  <a:pt x="251460" y="56007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9293D100-CE23-2A45-8AEC-5590029BDF05}"/>
              </a:ext>
            </a:extLst>
          </p:cNvPr>
          <p:cNvSpPr/>
          <p:nvPr/>
        </p:nvSpPr>
        <p:spPr>
          <a:xfrm>
            <a:off x="2576159" y="1005648"/>
            <a:ext cx="18661" cy="22902"/>
          </a:xfrm>
          <a:custGeom>
            <a:avLst/>
            <a:gdLst/>
            <a:ahLst/>
            <a:cxnLst/>
            <a:rect l="l" t="t" r="r" b="b"/>
            <a:pathLst>
              <a:path w="41910" h="51435">
                <a:moveTo>
                  <a:pt x="41706" y="0"/>
                </a:moveTo>
                <a:lnTo>
                  <a:pt x="39585" y="51066"/>
                </a:lnTo>
                <a:lnTo>
                  <a:pt x="0" y="18719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0EE00543-5720-284D-B948-DEEC1BDAC1C3}"/>
              </a:ext>
            </a:extLst>
          </p:cNvPr>
          <p:cNvSpPr/>
          <p:nvPr/>
        </p:nvSpPr>
        <p:spPr>
          <a:xfrm>
            <a:off x="2522534" y="723025"/>
            <a:ext cx="198484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77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9ED313ED-F2A4-CA46-A259-742104744FA8}"/>
              </a:ext>
            </a:extLst>
          </p:cNvPr>
          <p:cNvSpPr/>
          <p:nvPr/>
        </p:nvSpPr>
        <p:spPr>
          <a:xfrm>
            <a:off x="2700661" y="712847"/>
            <a:ext cx="20357" cy="20357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0" y="0"/>
                </a:moveTo>
                <a:lnTo>
                  <a:pt x="45720" y="22860"/>
                </a:lnTo>
                <a:lnTo>
                  <a:pt x="0" y="4572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90731451-20DE-7A43-BD38-A20124ED05D9}"/>
              </a:ext>
            </a:extLst>
          </p:cNvPr>
          <p:cNvSpPr/>
          <p:nvPr/>
        </p:nvSpPr>
        <p:spPr>
          <a:xfrm>
            <a:off x="2497087" y="509272"/>
            <a:ext cx="117055" cy="167948"/>
          </a:xfrm>
          <a:custGeom>
            <a:avLst/>
            <a:gdLst/>
            <a:ahLst/>
            <a:cxnLst/>
            <a:rect l="l" t="t" r="r" b="b"/>
            <a:pathLst>
              <a:path w="262889" h="377190">
                <a:moveTo>
                  <a:pt x="262890" y="0"/>
                </a:moveTo>
                <a:lnTo>
                  <a:pt x="0" y="377191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103A9E3C-F8C0-D245-91BE-CB81C4DA07B1}"/>
              </a:ext>
            </a:extLst>
          </p:cNvPr>
          <p:cNvSpPr/>
          <p:nvPr/>
        </p:nvSpPr>
        <p:spPr>
          <a:xfrm>
            <a:off x="2497087" y="654698"/>
            <a:ext cx="20075" cy="22619"/>
          </a:xfrm>
          <a:custGeom>
            <a:avLst/>
            <a:gdLst/>
            <a:ahLst/>
            <a:cxnLst/>
            <a:rect l="l" t="t" r="r" b="b"/>
            <a:pathLst>
              <a:path w="45085" h="50800">
                <a:moveTo>
                  <a:pt x="44894" y="26149"/>
                </a:moveTo>
                <a:lnTo>
                  <a:pt x="0" y="50584"/>
                </a:lnTo>
                <a:lnTo>
                  <a:pt x="7378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1227580C-BEB2-2B43-ADF9-32ED7748478E}"/>
              </a:ext>
            </a:extLst>
          </p:cNvPr>
          <p:cNvSpPr/>
          <p:nvPr/>
        </p:nvSpPr>
        <p:spPr>
          <a:xfrm>
            <a:off x="2659946" y="514361"/>
            <a:ext cx="310450" cy="539470"/>
          </a:xfrm>
          <a:custGeom>
            <a:avLst/>
            <a:gdLst/>
            <a:ahLst/>
            <a:cxnLst/>
            <a:rect l="l" t="t" r="r" b="b"/>
            <a:pathLst>
              <a:path w="697229" h="1211580">
                <a:moveTo>
                  <a:pt x="0" y="1211581"/>
                </a:moveTo>
                <a:lnTo>
                  <a:pt x="51668" y="1146005"/>
                </a:lnTo>
                <a:lnTo>
                  <a:pt x="98735" y="1085934"/>
                </a:lnTo>
                <a:lnTo>
                  <a:pt x="141465" y="1031008"/>
                </a:lnTo>
                <a:lnTo>
                  <a:pt x="180123" y="980870"/>
                </a:lnTo>
                <a:lnTo>
                  <a:pt x="214976" y="935159"/>
                </a:lnTo>
                <a:lnTo>
                  <a:pt x="246288" y="893517"/>
                </a:lnTo>
                <a:lnTo>
                  <a:pt x="274324" y="855585"/>
                </a:lnTo>
                <a:lnTo>
                  <a:pt x="299351" y="821005"/>
                </a:lnTo>
                <a:lnTo>
                  <a:pt x="321633" y="789416"/>
                </a:lnTo>
                <a:lnTo>
                  <a:pt x="359023" y="733778"/>
                </a:lnTo>
                <a:lnTo>
                  <a:pt x="388620" y="685801"/>
                </a:lnTo>
                <a:lnTo>
                  <a:pt x="415732" y="637278"/>
                </a:lnTo>
                <a:lnTo>
                  <a:pt x="445151" y="580020"/>
                </a:lnTo>
                <a:lnTo>
                  <a:pt x="477975" y="511589"/>
                </a:lnTo>
                <a:lnTo>
                  <a:pt x="496006" y="472422"/>
                </a:lnTo>
                <a:lnTo>
                  <a:pt x="515300" y="429546"/>
                </a:lnTo>
                <a:lnTo>
                  <a:pt x="535993" y="382659"/>
                </a:lnTo>
                <a:lnTo>
                  <a:pt x="558224" y="331453"/>
                </a:lnTo>
                <a:lnTo>
                  <a:pt x="582128" y="275626"/>
                </a:lnTo>
                <a:lnTo>
                  <a:pt x="607844" y="214872"/>
                </a:lnTo>
                <a:lnTo>
                  <a:pt x="635508" y="148886"/>
                </a:lnTo>
                <a:lnTo>
                  <a:pt x="665257" y="77363"/>
                </a:lnTo>
                <a:lnTo>
                  <a:pt x="69723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230C3352-5915-B04F-829C-69C99D6FE1A0}"/>
              </a:ext>
            </a:extLst>
          </p:cNvPr>
          <p:cNvSpPr/>
          <p:nvPr/>
        </p:nvSpPr>
        <p:spPr>
          <a:xfrm>
            <a:off x="2948767" y="416392"/>
            <a:ext cx="104331" cy="121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B11307CB-0C9C-CD43-8598-5136933A3F0E}"/>
              </a:ext>
            </a:extLst>
          </p:cNvPr>
          <p:cNvSpPr/>
          <p:nvPr/>
        </p:nvSpPr>
        <p:spPr>
          <a:xfrm>
            <a:off x="2719746" y="670860"/>
            <a:ext cx="104331" cy="104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AA724252-FC8A-A244-ADBC-8DEA1AF30FE5}"/>
              </a:ext>
            </a:extLst>
          </p:cNvPr>
          <p:cNvSpPr/>
          <p:nvPr/>
        </p:nvSpPr>
        <p:spPr>
          <a:xfrm>
            <a:off x="3025107" y="899880"/>
            <a:ext cx="104331" cy="104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1B13F6D2-2949-3244-93D9-BB1ABC36CC7A}"/>
              </a:ext>
            </a:extLst>
          </p:cNvPr>
          <p:cNvSpPr/>
          <p:nvPr/>
        </p:nvSpPr>
        <p:spPr>
          <a:xfrm>
            <a:off x="2592513" y="416392"/>
            <a:ext cx="104331" cy="104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DE93F0AB-D620-FE42-B7C6-D23F7350C4E5}"/>
              </a:ext>
            </a:extLst>
          </p:cNvPr>
          <p:cNvSpPr/>
          <p:nvPr/>
        </p:nvSpPr>
        <p:spPr>
          <a:xfrm>
            <a:off x="2567066" y="1027113"/>
            <a:ext cx="104331" cy="1043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CB006D62-08E2-984D-9575-2F409097A8AF}"/>
              </a:ext>
            </a:extLst>
          </p:cNvPr>
          <p:cNvSpPr/>
          <p:nvPr/>
        </p:nvSpPr>
        <p:spPr>
          <a:xfrm>
            <a:off x="2414386" y="670860"/>
            <a:ext cx="104331" cy="1043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FD63AE5D-7706-AE41-8D36-1DF47E98CCED}"/>
              </a:ext>
            </a:extLst>
          </p:cNvPr>
          <p:cNvSpPr/>
          <p:nvPr/>
        </p:nvSpPr>
        <p:spPr>
          <a:xfrm>
            <a:off x="1727326" y="1027113"/>
            <a:ext cx="104331" cy="1043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8DC1D0B-23EC-BC45-85C6-67C50770375B}"/>
              </a:ext>
            </a:extLst>
          </p:cNvPr>
          <p:cNvSpPr/>
          <p:nvPr/>
        </p:nvSpPr>
        <p:spPr>
          <a:xfrm>
            <a:off x="1981792" y="670860"/>
            <a:ext cx="104331" cy="1043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3B8C6272-9A5B-8749-B3B5-073055E25429}"/>
              </a:ext>
            </a:extLst>
          </p:cNvPr>
          <p:cNvSpPr/>
          <p:nvPr/>
        </p:nvSpPr>
        <p:spPr>
          <a:xfrm>
            <a:off x="1727326" y="670860"/>
            <a:ext cx="104331" cy="1043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EBDEA574-CAE5-1E46-A006-83AA4D940DF7}"/>
              </a:ext>
            </a:extLst>
          </p:cNvPr>
          <p:cNvSpPr/>
          <p:nvPr/>
        </p:nvSpPr>
        <p:spPr>
          <a:xfrm>
            <a:off x="1472859" y="721753"/>
            <a:ext cx="104331" cy="1043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9CABE973-2F1C-7449-89D0-CF48AABB57CD}"/>
              </a:ext>
            </a:extLst>
          </p:cNvPr>
          <p:cNvSpPr/>
          <p:nvPr/>
        </p:nvSpPr>
        <p:spPr>
          <a:xfrm>
            <a:off x="1880006" y="390946"/>
            <a:ext cx="104331" cy="1043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BD295396-9543-1F47-8758-A3EEE7C013FD}"/>
              </a:ext>
            </a:extLst>
          </p:cNvPr>
          <p:cNvSpPr/>
          <p:nvPr/>
        </p:nvSpPr>
        <p:spPr>
          <a:xfrm>
            <a:off x="1574645" y="416392"/>
            <a:ext cx="104331" cy="1043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877B565F-7148-784A-8523-065D3D752883}"/>
              </a:ext>
            </a:extLst>
          </p:cNvPr>
          <p:cNvSpPr txBox="1"/>
          <p:nvPr/>
        </p:nvSpPr>
        <p:spPr>
          <a:xfrm>
            <a:off x="1763658" y="1043087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1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40C7CA2D-190F-1C41-9B9C-1CF8A89075FB}"/>
              </a:ext>
            </a:extLst>
          </p:cNvPr>
          <p:cNvSpPr txBox="1"/>
          <p:nvPr/>
        </p:nvSpPr>
        <p:spPr>
          <a:xfrm>
            <a:off x="1504101" y="737727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2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01318B05-A387-5546-806C-4F001A9D4D29}"/>
              </a:ext>
            </a:extLst>
          </p:cNvPr>
          <p:cNvSpPr txBox="1"/>
          <p:nvPr/>
        </p:nvSpPr>
        <p:spPr>
          <a:xfrm>
            <a:off x="1763658" y="686834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3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5EA699BE-CDB2-A24C-9211-56ABC48B85C3}"/>
              </a:ext>
            </a:extLst>
          </p:cNvPr>
          <p:cNvSpPr txBox="1"/>
          <p:nvPr/>
        </p:nvSpPr>
        <p:spPr>
          <a:xfrm>
            <a:off x="1916338" y="412010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4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50" name="object 46">
            <a:extLst>
              <a:ext uri="{FF2B5EF4-FFF2-40B4-BE49-F238E27FC236}">
                <a16:creationId xmlns:a16="http://schemas.microsoft.com/office/drawing/2014/main" id="{4C89FABF-E921-6E4D-BACF-053F58A76CC5}"/>
              </a:ext>
            </a:extLst>
          </p:cNvPr>
          <p:cNvSpPr txBox="1"/>
          <p:nvPr/>
        </p:nvSpPr>
        <p:spPr>
          <a:xfrm>
            <a:off x="1610978" y="432367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5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51" name="object 47">
            <a:extLst>
              <a:ext uri="{FF2B5EF4-FFF2-40B4-BE49-F238E27FC236}">
                <a16:creationId xmlns:a16="http://schemas.microsoft.com/office/drawing/2014/main" id="{9E73DDCD-A830-7846-A345-119680DBA9FB}"/>
              </a:ext>
            </a:extLst>
          </p:cNvPr>
          <p:cNvSpPr txBox="1"/>
          <p:nvPr/>
        </p:nvSpPr>
        <p:spPr>
          <a:xfrm>
            <a:off x="2018125" y="686834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6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52" name="object 48">
            <a:extLst>
              <a:ext uri="{FF2B5EF4-FFF2-40B4-BE49-F238E27FC236}">
                <a16:creationId xmlns:a16="http://schemas.microsoft.com/office/drawing/2014/main" id="{B963F94E-CA0E-F34D-8936-407CC6C6EFD5}"/>
              </a:ext>
            </a:extLst>
          </p:cNvPr>
          <p:cNvSpPr txBox="1"/>
          <p:nvPr/>
        </p:nvSpPr>
        <p:spPr>
          <a:xfrm>
            <a:off x="2603398" y="1043087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1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53" name="object 49">
            <a:extLst>
              <a:ext uri="{FF2B5EF4-FFF2-40B4-BE49-F238E27FC236}">
                <a16:creationId xmlns:a16="http://schemas.microsoft.com/office/drawing/2014/main" id="{170FC406-A292-C346-A2C4-B3D3713598A8}"/>
              </a:ext>
            </a:extLst>
          </p:cNvPr>
          <p:cNvSpPr txBox="1"/>
          <p:nvPr/>
        </p:nvSpPr>
        <p:spPr>
          <a:xfrm>
            <a:off x="3061439" y="910765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2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54" name="object 50">
            <a:extLst>
              <a:ext uri="{FF2B5EF4-FFF2-40B4-BE49-F238E27FC236}">
                <a16:creationId xmlns:a16="http://schemas.microsoft.com/office/drawing/2014/main" id="{9328EE37-327B-0543-867D-BAF9B0AD4E17}"/>
              </a:ext>
            </a:extLst>
          </p:cNvPr>
          <p:cNvSpPr txBox="1"/>
          <p:nvPr/>
        </p:nvSpPr>
        <p:spPr>
          <a:xfrm>
            <a:off x="2450718" y="686834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3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55" name="object 51">
            <a:extLst>
              <a:ext uri="{FF2B5EF4-FFF2-40B4-BE49-F238E27FC236}">
                <a16:creationId xmlns:a16="http://schemas.microsoft.com/office/drawing/2014/main" id="{551B5E08-6FB3-7B45-A24A-AD46C0752461}"/>
              </a:ext>
            </a:extLst>
          </p:cNvPr>
          <p:cNvSpPr txBox="1"/>
          <p:nvPr/>
        </p:nvSpPr>
        <p:spPr>
          <a:xfrm>
            <a:off x="2756079" y="681744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4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56" name="object 52">
            <a:extLst>
              <a:ext uri="{FF2B5EF4-FFF2-40B4-BE49-F238E27FC236}">
                <a16:creationId xmlns:a16="http://schemas.microsoft.com/office/drawing/2014/main" id="{007378CD-DCAB-BA40-9154-CB19F765A626}"/>
              </a:ext>
            </a:extLst>
          </p:cNvPr>
          <p:cNvSpPr txBox="1"/>
          <p:nvPr/>
        </p:nvSpPr>
        <p:spPr>
          <a:xfrm>
            <a:off x="2985099" y="432367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5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57" name="object 53">
            <a:extLst>
              <a:ext uri="{FF2B5EF4-FFF2-40B4-BE49-F238E27FC236}">
                <a16:creationId xmlns:a16="http://schemas.microsoft.com/office/drawing/2014/main" id="{3BB1AB70-D1B7-0E4E-8486-F80333B400DC}"/>
              </a:ext>
            </a:extLst>
          </p:cNvPr>
          <p:cNvSpPr txBox="1"/>
          <p:nvPr/>
        </p:nvSpPr>
        <p:spPr>
          <a:xfrm>
            <a:off x="2628845" y="432367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6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58" name="object 54">
            <a:extLst>
              <a:ext uri="{FF2B5EF4-FFF2-40B4-BE49-F238E27FC236}">
                <a16:creationId xmlns:a16="http://schemas.microsoft.com/office/drawing/2014/main" id="{80A4EE30-313B-5146-B176-6BF1E245C99F}"/>
              </a:ext>
            </a:extLst>
          </p:cNvPr>
          <p:cNvSpPr txBox="1"/>
          <p:nvPr/>
        </p:nvSpPr>
        <p:spPr>
          <a:xfrm>
            <a:off x="3066528" y="630851"/>
            <a:ext cx="25729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i="1" dirty="0">
                <a:latin typeface="Times New Roman"/>
                <a:cs typeface="Times New Roman"/>
              </a:rPr>
              <a:t>f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8089D9F7-9E8A-1D4C-BF2D-4965B6CC09C7}"/>
              </a:ext>
            </a:extLst>
          </p:cNvPr>
          <p:cNvSpPr txBox="1"/>
          <p:nvPr/>
        </p:nvSpPr>
        <p:spPr>
          <a:xfrm>
            <a:off x="1758568" y="376384"/>
            <a:ext cx="33929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i="1" dirty="0">
                <a:latin typeface="Times New Roman"/>
                <a:cs typeface="Times New Roman"/>
              </a:rPr>
              <a:t>e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60" name="object 56">
            <a:extLst>
              <a:ext uri="{FF2B5EF4-FFF2-40B4-BE49-F238E27FC236}">
                <a16:creationId xmlns:a16="http://schemas.microsoft.com/office/drawing/2014/main" id="{0E0AC08E-F9D7-0444-83C4-38B9262A9D21}"/>
              </a:ext>
            </a:extLst>
          </p:cNvPr>
          <p:cNvSpPr txBox="1"/>
          <p:nvPr/>
        </p:nvSpPr>
        <p:spPr>
          <a:xfrm>
            <a:off x="1753479" y="1216126"/>
            <a:ext cx="79167" cy="79430"/>
          </a:xfrm>
          <a:prstGeom prst="rect">
            <a:avLst/>
          </a:prstGeom>
        </p:spPr>
        <p:txBody>
          <a:bodyPr vert="horz" wrap="square" lIns="0" tIns="7351" rIns="0" bIns="0" rtlCol="0">
            <a:spAutoFit/>
          </a:bodyPr>
          <a:lstStyle/>
          <a:p>
            <a:pPr marL="5655">
              <a:spcBef>
                <a:spcPts val="58"/>
              </a:spcBef>
            </a:pPr>
            <a:r>
              <a:rPr sz="468" spc="4" dirty="0">
                <a:latin typeface="Times New Roman"/>
                <a:cs typeface="Times New Roman"/>
              </a:rPr>
              <a:t>(a)</a:t>
            </a:r>
            <a:endParaRPr sz="468">
              <a:latin typeface="Times New Roman"/>
              <a:cs typeface="Times New Roman"/>
            </a:endParaRPr>
          </a:p>
        </p:txBody>
      </p:sp>
      <p:sp>
        <p:nvSpPr>
          <p:cNvPr id="61" name="object 57">
            <a:extLst>
              <a:ext uri="{FF2B5EF4-FFF2-40B4-BE49-F238E27FC236}">
                <a16:creationId xmlns:a16="http://schemas.microsoft.com/office/drawing/2014/main" id="{06A08CD2-E0DA-B745-AC2B-EE8905C4E864}"/>
              </a:ext>
            </a:extLst>
          </p:cNvPr>
          <p:cNvSpPr txBox="1"/>
          <p:nvPr/>
        </p:nvSpPr>
        <p:spPr>
          <a:xfrm>
            <a:off x="2740812" y="1216126"/>
            <a:ext cx="82560" cy="79430"/>
          </a:xfrm>
          <a:prstGeom prst="rect">
            <a:avLst/>
          </a:prstGeom>
        </p:spPr>
        <p:txBody>
          <a:bodyPr vert="horz" wrap="square" lIns="0" tIns="7351" rIns="0" bIns="0" rtlCol="0">
            <a:spAutoFit/>
          </a:bodyPr>
          <a:lstStyle/>
          <a:p>
            <a:pPr marL="5655">
              <a:spcBef>
                <a:spcPts val="58"/>
              </a:spcBef>
            </a:pPr>
            <a:r>
              <a:rPr sz="468" spc="4" dirty="0">
                <a:latin typeface="Times New Roman"/>
                <a:cs typeface="Times New Roman"/>
              </a:rPr>
              <a:t>(b)</a:t>
            </a:r>
            <a:endParaRPr sz="468">
              <a:latin typeface="Times New Roman"/>
              <a:cs typeface="Times New Roman"/>
            </a:endParaRPr>
          </a:p>
        </p:txBody>
      </p:sp>
      <p:sp>
        <p:nvSpPr>
          <p:cNvPr id="62" name="object 58">
            <a:extLst>
              <a:ext uri="{FF2B5EF4-FFF2-40B4-BE49-F238E27FC236}">
                <a16:creationId xmlns:a16="http://schemas.microsoft.com/office/drawing/2014/main" id="{F2D59156-998D-7048-9479-5D407E6D22FD}"/>
              </a:ext>
            </a:extLst>
          </p:cNvPr>
          <p:cNvSpPr txBox="1"/>
          <p:nvPr/>
        </p:nvSpPr>
        <p:spPr>
          <a:xfrm>
            <a:off x="852666" y="1418553"/>
            <a:ext cx="2902054" cy="147054"/>
          </a:xfrm>
          <a:prstGeom prst="rect">
            <a:avLst/>
          </a:prstGeom>
        </p:spPr>
        <p:txBody>
          <a:bodyPr vert="horz" wrap="square" lIns="0" tIns="6503" rIns="0" bIns="0" rtlCol="0">
            <a:spAutoFit/>
          </a:bodyPr>
          <a:lstStyle/>
          <a:p>
            <a:pPr marL="5655">
              <a:spcBef>
                <a:spcPts val="51"/>
              </a:spcBef>
            </a:pPr>
            <a:r>
              <a:rPr sz="913" spc="62" dirty="0">
                <a:latin typeface="Arial"/>
                <a:cs typeface="Arial"/>
              </a:rPr>
              <a:t>(a)</a:t>
            </a:r>
            <a:r>
              <a:rPr sz="913" spc="-9" dirty="0">
                <a:latin typeface="Arial"/>
                <a:cs typeface="Arial"/>
              </a:rPr>
              <a:t> </a:t>
            </a:r>
            <a:r>
              <a:rPr sz="913" spc="60" dirty="0">
                <a:latin typeface="Arial"/>
                <a:cs typeface="Arial"/>
              </a:rPr>
              <a:t>An</a:t>
            </a:r>
            <a:r>
              <a:rPr sz="913" dirty="0">
                <a:latin typeface="Arial"/>
                <a:cs typeface="Arial"/>
              </a:rPr>
              <a:t> </a:t>
            </a:r>
            <a:r>
              <a:rPr sz="913" spc="67" dirty="0">
                <a:latin typeface="Arial"/>
                <a:cs typeface="Arial"/>
              </a:rPr>
              <a:t>undirected</a:t>
            </a:r>
            <a:r>
              <a:rPr sz="913" spc="2" dirty="0">
                <a:latin typeface="Arial"/>
                <a:cs typeface="Arial"/>
              </a:rPr>
              <a:t> </a:t>
            </a:r>
            <a:r>
              <a:rPr sz="913" spc="73" dirty="0">
                <a:latin typeface="Arial"/>
                <a:cs typeface="Arial"/>
              </a:rPr>
              <a:t>graph</a:t>
            </a:r>
            <a:r>
              <a:rPr sz="913" spc="-4" dirty="0">
                <a:latin typeface="Arial"/>
                <a:cs typeface="Arial"/>
              </a:rPr>
              <a:t> </a:t>
            </a:r>
            <a:r>
              <a:rPr lang="en-US" sz="913" spc="98" dirty="0">
                <a:latin typeface="Arial"/>
                <a:cs typeface="Arial"/>
              </a:rPr>
              <a:t>   </a:t>
            </a:r>
            <a:r>
              <a:rPr sz="913" dirty="0">
                <a:latin typeface="Arial"/>
                <a:cs typeface="Arial"/>
              </a:rPr>
              <a:t> </a:t>
            </a:r>
            <a:r>
              <a:rPr sz="913" spc="62" dirty="0">
                <a:latin typeface="Arial"/>
                <a:cs typeface="Arial"/>
              </a:rPr>
              <a:t>(b)</a:t>
            </a:r>
            <a:r>
              <a:rPr sz="913" spc="-7" dirty="0">
                <a:latin typeface="Arial"/>
                <a:cs typeface="Arial"/>
              </a:rPr>
              <a:t> </a:t>
            </a:r>
            <a:r>
              <a:rPr sz="913" spc="120" dirty="0">
                <a:latin typeface="Arial"/>
                <a:cs typeface="Arial"/>
              </a:rPr>
              <a:t>a</a:t>
            </a:r>
            <a:r>
              <a:rPr sz="913" spc="-2" dirty="0">
                <a:latin typeface="Arial"/>
                <a:cs typeface="Arial"/>
              </a:rPr>
              <a:t> </a:t>
            </a:r>
            <a:r>
              <a:rPr sz="913" spc="69" dirty="0">
                <a:latin typeface="Arial"/>
                <a:cs typeface="Arial"/>
              </a:rPr>
              <a:t>directed</a:t>
            </a:r>
            <a:r>
              <a:rPr sz="913" spc="2" dirty="0">
                <a:latin typeface="Arial"/>
                <a:cs typeface="Arial"/>
              </a:rPr>
              <a:t> </a:t>
            </a:r>
            <a:r>
              <a:rPr sz="913" spc="60" dirty="0">
                <a:latin typeface="Arial"/>
                <a:cs typeface="Arial"/>
              </a:rPr>
              <a:t>graph.</a:t>
            </a:r>
            <a:endParaRPr sz="913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5D04-E9DB-4A4D-9D84-C0DAE81E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222620"/>
            <a:ext cx="2796552" cy="553998"/>
          </a:xfrm>
        </p:spPr>
        <p:txBody>
          <a:bodyPr/>
          <a:lstStyle/>
          <a:p>
            <a:r>
              <a:rPr lang="en-US" dirty="0"/>
              <a:t>22.5 Strongly connected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4EF39-9E72-CE40-9335-C0C40A098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153" y="595055"/>
            <a:ext cx="3697246" cy="2877711"/>
          </a:xfrm>
        </p:spPr>
        <p:txBody>
          <a:bodyPr/>
          <a:lstStyle/>
          <a:p>
            <a:r>
              <a:rPr lang="en-US" dirty="0"/>
              <a:t>- An undirected graph is </a:t>
            </a:r>
            <a:r>
              <a:rPr lang="en-US" b="1" i="1" dirty="0">
                <a:solidFill>
                  <a:srgbClr val="FF0000"/>
                </a:solidFill>
              </a:rPr>
              <a:t>connected</a:t>
            </a:r>
            <a:r>
              <a:rPr lang="en-US" b="1" i="1" dirty="0"/>
              <a:t> </a:t>
            </a:r>
            <a:r>
              <a:rPr lang="en-US" dirty="0"/>
              <a:t>if every vertex is reachable from all other vertices. The </a:t>
            </a:r>
            <a:r>
              <a:rPr lang="en-US" b="1" i="1" dirty="0">
                <a:solidFill>
                  <a:srgbClr val="FF0000"/>
                </a:solidFill>
              </a:rPr>
              <a:t>connected components</a:t>
            </a:r>
            <a:r>
              <a:rPr lang="en-US" b="1" i="1" dirty="0"/>
              <a:t> </a:t>
            </a:r>
            <a:r>
              <a:rPr lang="en-US" dirty="0"/>
              <a:t>of a graph are the equivalence classes of vertices under the “is reachable from” relation. </a:t>
            </a:r>
          </a:p>
          <a:p>
            <a:r>
              <a:rPr lang="en-US" dirty="0"/>
              <a:t>{1,2,5},{3,6},{4}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A directed graph is </a:t>
            </a:r>
            <a:r>
              <a:rPr lang="en-US" b="1" i="1" dirty="0">
                <a:solidFill>
                  <a:srgbClr val="FF0000"/>
                </a:solidFill>
              </a:rPr>
              <a:t>strongly connected </a:t>
            </a:r>
            <a:r>
              <a:rPr lang="en-US" dirty="0"/>
              <a:t>if every two vertices are reachable from each other. The </a:t>
            </a:r>
            <a:r>
              <a:rPr lang="en-US" b="1" i="1" dirty="0">
                <a:solidFill>
                  <a:srgbClr val="FF0000"/>
                </a:solidFill>
              </a:rPr>
              <a:t>strongly connected components</a:t>
            </a:r>
            <a:r>
              <a:rPr lang="en-US" b="1" i="1" dirty="0"/>
              <a:t> </a:t>
            </a:r>
            <a:r>
              <a:rPr lang="en-US" dirty="0"/>
              <a:t>of a directed graph are the equivalence classes of vertices under the “are mutually reachable” relation.</a:t>
            </a:r>
          </a:p>
          <a:p>
            <a:r>
              <a:rPr lang="en-US" dirty="0"/>
              <a:t>{1,2,4,5}, {3}, {6}</a:t>
            </a:r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98265ABE-4472-2040-8271-4D4C9B6D5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1349375"/>
            <a:ext cx="1165134" cy="965200"/>
          </a:xfrm>
          <a:prstGeom prst="rect">
            <a:avLst/>
          </a:prstGeom>
        </p:spPr>
      </p:pic>
      <p:pic>
        <p:nvPicPr>
          <p:cNvPr id="13" name="Picture 12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A7904F4-E4DB-E24D-9887-18D10A9A1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52791"/>
            <a:ext cx="1165134" cy="86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21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4EF39-9E72-CE40-9335-C0C40A098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watch&#10;&#10;Description automatically generated">
            <a:extLst>
              <a:ext uri="{FF2B5EF4-FFF2-40B4-BE49-F238E27FC236}">
                <a16:creationId xmlns:a16="http://schemas.microsoft.com/office/drawing/2014/main" id="{350291A2-B1E4-C74A-A2AB-041B27579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882"/>
            <a:ext cx="2533650" cy="878174"/>
          </a:xfrm>
          <a:prstGeom prst="rect">
            <a:avLst/>
          </a:prstGeom>
        </p:spPr>
      </p:pic>
      <p:pic>
        <p:nvPicPr>
          <p:cNvPr id="7" name="Picture 6" descr="A picture containing indoor, bird&#10;&#10;Description automatically generated">
            <a:extLst>
              <a:ext uri="{FF2B5EF4-FFF2-40B4-BE49-F238E27FC236}">
                <a16:creationId xmlns:a16="http://schemas.microsoft.com/office/drawing/2014/main" id="{DE5CD6DE-DD1C-3B43-A5DE-823C5701A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97972"/>
            <a:ext cx="3945249" cy="1102349"/>
          </a:xfrm>
          <a:prstGeom prst="rect">
            <a:avLst/>
          </a:prstGeom>
        </p:spPr>
      </p:pic>
      <p:pic>
        <p:nvPicPr>
          <p:cNvPr id="9" name="Picture 8" descr="A picture containing indoor, table, sitting, clock&#10;&#10;Description automatically generated">
            <a:extLst>
              <a:ext uri="{FF2B5EF4-FFF2-40B4-BE49-F238E27FC236}">
                <a16:creationId xmlns:a16="http://schemas.microsoft.com/office/drawing/2014/main" id="{131968CC-43B2-3C4B-B48A-D8318EEEF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8945"/>
            <a:ext cx="2533650" cy="902314"/>
          </a:xfrm>
          <a:prstGeom prst="rect">
            <a:avLst/>
          </a:prstGeom>
        </p:spPr>
      </p:pic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04227E79-6CC8-5545-85C2-4BA92BA9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56" y="2701739"/>
            <a:ext cx="1498600" cy="543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E4E0B4-8A10-8F48-9D1B-02E7EE4A1BD3}"/>
              </a:ext>
            </a:extLst>
          </p:cNvPr>
          <p:cNvSpPr txBox="1"/>
          <p:nvPr/>
        </p:nvSpPr>
        <p:spPr>
          <a:xfrm>
            <a:off x="-15979" y="170569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3FA25-758F-164E-AC37-1367786C7D46}"/>
              </a:ext>
            </a:extLst>
          </p:cNvPr>
          <p:cNvSpPr txBox="1"/>
          <p:nvPr/>
        </p:nvSpPr>
        <p:spPr>
          <a:xfrm>
            <a:off x="0" y="3060316"/>
            <a:ext cx="40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30000" dirty="0"/>
              <a:t>T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A1CE4BB-FEC5-D444-8911-E7B783BA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6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40" dirty="0"/>
              <a:t>22</a:t>
            </a:fld>
            <a:endParaRPr spc="-4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215441"/>
            <a:ext cx="35814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dirty="0"/>
              <a:t>Euler tour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347344" y="907158"/>
            <a:ext cx="4015105" cy="16100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r>
              <a:rPr lang="en-US" dirty="0"/>
              <a:t>An </a:t>
            </a:r>
            <a:r>
              <a:rPr lang="en-US" b="1" i="1" dirty="0"/>
              <a:t>Euler tour </a:t>
            </a:r>
            <a:r>
              <a:rPr lang="en-US" dirty="0"/>
              <a:t>of a strongly connected, directed graph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is a cycle that traverses each edge of G exactly once, although it may visit a vertex more than once. </a:t>
            </a:r>
            <a:endParaRPr lang="en-US" sz="1100" dirty="0"/>
          </a:p>
          <a:p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99479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164968"/>
            <a:ext cx="3962400" cy="376470"/>
          </a:xfrm>
          <a:prstGeom prst="rect">
            <a:avLst/>
          </a:prstGeom>
        </p:spPr>
        <p:txBody>
          <a:bodyPr vert="horz" wrap="square" lIns="0" tIns="7069" rIns="0" bIns="0" rtlCol="0">
            <a:spAutoFit/>
          </a:bodyPr>
          <a:lstStyle/>
          <a:p>
            <a:pPr marL="5655">
              <a:spcBef>
                <a:spcPts val="56"/>
              </a:spcBef>
            </a:pPr>
            <a:r>
              <a:rPr sz="2400" spc="-20" dirty="0"/>
              <a:t>Definitions</a:t>
            </a:r>
            <a:r>
              <a:rPr lang="en-US" sz="2400" spc="-20" dirty="0"/>
              <a:t> (Appendix B.4)</a:t>
            </a:r>
            <a:endParaRPr sz="2400" spc="2" dirty="0"/>
          </a:p>
        </p:txBody>
      </p:sp>
      <p:sp>
        <p:nvSpPr>
          <p:cNvPr id="3" name="object 3"/>
          <p:cNvSpPr txBox="1"/>
          <p:nvPr/>
        </p:nvSpPr>
        <p:spPr>
          <a:xfrm>
            <a:off x="480098" y="739775"/>
            <a:ext cx="3649904" cy="1930020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121024" marR="5090" indent="-115368" algn="just">
              <a:lnSpc>
                <a:spcPct val="100499"/>
              </a:lnSpc>
              <a:spcBef>
                <a:spcPts val="45"/>
              </a:spcBef>
              <a:buFont typeface="Arial Unicode MS"/>
              <a:buChar char="•"/>
              <a:tabLst>
                <a:tab pos="121024" algn="l"/>
              </a:tabLst>
            </a:pPr>
            <a:r>
              <a:rPr sz="913" dirty="0">
                <a:latin typeface="Arial"/>
                <a:cs typeface="Arial"/>
              </a:rPr>
              <a:t>An </a:t>
            </a:r>
            <a:r>
              <a:rPr sz="913" i="1" dirty="0">
                <a:solidFill>
                  <a:srgbClr val="FF0000"/>
                </a:solidFill>
                <a:latin typeface="Arial"/>
                <a:cs typeface="Arial"/>
              </a:rPr>
              <a:t>undirected graph </a:t>
            </a:r>
            <a:r>
              <a:rPr sz="913" i="1" dirty="0">
                <a:latin typeface="Times New Roman"/>
                <a:cs typeface="Times New Roman"/>
              </a:rPr>
              <a:t>G </a:t>
            </a:r>
            <a:r>
              <a:rPr sz="913" dirty="0">
                <a:latin typeface="Arial"/>
                <a:cs typeface="Arial"/>
              </a:rPr>
              <a:t>is a pair </a:t>
            </a:r>
            <a:r>
              <a:rPr sz="913" dirty="0">
                <a:latin typeface="Times New Roman"/>
                <a:cs typeface="Times New Roman"/>
              </a:rPr>
              <a:t>(</a:t>
            </a:r>
            <a:r>
              <a:rPr sz="913" i="1" dirty="0">
                <a:latin typeface="Times New Roman"/>
                <a:cs typeface="Times New Roman"/>
              </a:rPr>
              <a:t>V, E</a:t>
            </a:r>
            <a:r>
              <a:rPr sz="913" dirty="0">
                <a:latin typeface="Times New Roman"/>
                <a:cs typeface="Times New Roman"/>
              </a:rPr>
              <a:t>)</a:t>
            </a:r>
            <a:r>
              <a:rPr sz="913" dirty="0">
                <a:latin typeface="Arial"/>
                <a:cs typeface="Arial"/>
              </a:rPr>
              <a:t>, where </a:t>
            </a:r>
            <a:r>
              <a:rPr sz="913" i="1" dirty="0">
                <a:latin typeface="Times New Roman"/>
                <a:cs typeface="Times New Roman"/>
              </a:rPr>
              <a:t>V </a:t>
            </a:r>
            <a:r>
              <a:rPr sz="913" dirty="0">
                <a:latin typeface="Arial"/>
                <a:cs typeface="Arial"/>
              </a:rPr>
              <a:t>is a finite set of  points called </a:t>
            </a:r>
            <a:r>
              <a:rPr sz="913" i="1" dirty="0">
                <a:latin typeface="Arial"/>
                <a:cs typeface="Arial"/>
              </a:rPr>
              <a:t>vertices </a:t>
            </a:r>
            <a:r>
              <a:rPr sz="913" dirty="0">
                <a:latin typeface="Arial"/>
                <a:cs typeface="Arial"/>
              </a:rPr>
              <a:t>and </a:t>
            </a:r>
            <a:r>
              <a:rPr sz="913" i="1" dirty="0">
                <a:latin typeface="Times New Roman"/>
                <a:cs typeface="Times New Roman"/>
              </a:rPr>
              <a:t>E </a:t>
            </a:r>
            <a:r>
              <a:rPr sz="913" dirty="0">
                <a:latin typeface="Arial"/>
                <a:cs typeface="Arial"/>
              </a:rPr>
              <a:t>is a finite set of </a:t>
            </a:r>
            <a:r>
              <a:rPr sz="913" i="1" dirty="0">
                <a:latin typeface="Arial"/>
                <a:cs typeface="Arial"/>
              </a:rPr>
              <a:t>edges</a:t>
            </a:r>
            <a:r>
              <a:rPr sz="913" dirty="0">
                <a:latin typeface="Arial"/>
                <a:cs typeface="Arial"/>
              </a:rPr>
              <a:t>.</a:t>
            </a:r>
            <a:r>
              <a:rPr lang="ko-KR" altLang="en-US" sz="913" dirty="0">
                <a:latin typeface="Arial"/>
                <a:cs typeface="Arial"/>
              </a:rPr>
              <a:t> </a:t>
            </a:r>
            <a:endParaRPr sz="1069" dirty="0">
              <a:latin typeface="Times New Roman"/>
              <a:cs typeface="Times New Roman"/>
            </a:endParaRPr>
          </a:p>
          <a:p>
            <a:pPr marL="120741" indent="-115086">
              <a:buFont typeface="Arial Unicode MS"/>
              <a:buChar char="•"/>
              <a:tabLst>
                <a:tab pos="120741" algn="l"/>
                <a:tab pos="121024" algn="l"/>
              </a:tabLst>
            </a:pPr>
            <a:r>
              <a:rPr sz="913" dirty="0">
                <a:latin typeface="Arial"/>
                <a:cs typeface="Arial"/>
              </a:rPr>
              <a:t>An edge </a:t>
            </a:r>
            <a:r>
              <a:rPr sz="913" i="1" dirty="0">
                <a:latin typeface="Times New Roman"/>
                <a:cs typeface="Times New Roman"/>
              </a:rPr>
              <a:t>e </a:t>
            </a:r>
            <a:r>
              <a:rPr sz="913" dirty="0">
                <a:latin typeface="Arial Unicode MS"/>
                <a:cs typeface="Arial Unicode MS"/>
              </a:rPr>
              <a:t>∈ </a:t>
            </a:r>
            <a:r>
              <a:rPr sz="913" i="1" dirty="0">
                <a:latin typeface="Times New Roman"/>
                <a:cs typeface="Times New Roman"/>
              </a:rPr>
              <a:t>E </a:t>
            </a:r>
            <a:r>
              <a:rPr sz="913" dirty="0">
                <a:latin typeface="Arial"/>
                <a:cs typeface="Arial"/>
              </a:rPr>
              <a:t>is an </a:t>
            </a:r>
            <a:r>
              <a:rPr sz="913" dirty="0">
                <a:solidFill>
                  <a:srgbClr val="FF0000"/>
                </a:solidFill>
                <a:latin typeface="Arial"/>
                <a:cs typeface="Arial"/>
              </a:rPr>
              <a:t>unordered</a:t>
            </a:r>
            <a:r>
              <a:rPr sz="913" dirty="0">
                <a:latin typeface="Arial"/>
                <a:cs typeface="Arial"/>
              </a:rPr>
              <a:t> pair </a:t>
            </a:r>
            <a:r>
              <a:rPr sz="913" dirty="0">
                <a:latin typeface="Times New Roman"/>
                <a:cs typeface="Times New Roman"/>
              </a:rPr>
              <a:t>(</a:t>
            </a:r>
            <a:r>
              <a:rPr sz="913" i="1" dirty="0">
                <a:latin typeface="Times New Roman"/>
                <a:cs typeface="Times New Roman"/>
              </a:rPr>
              <a:t>u, v</a:t>
            </a:r>
            <a:r>
              <a:rPr sz="913" dirty="0">
                <a:latin typeface="Times New Roman"/>
                <a:cs typeface="Times New Roman"/>
              </a:rPr>
              <a:t>)</a:t>
            </a:r>
            <a:r>
              <a:rPr sz="913" dirty="0">
                <a:latin typeface="Arial"/>
                <a:cs typeface="Arial"/>
              </a:rPr>
              <a:t>, where </a:t>
            </a:r>
            <a:r>
              <a:rPr sz="913" i="1" dirty="0">
                <a:latin typeface="Times New Roman"/>
                <a:cs typeface="Times New Roman"/>
              </a:rPr>
              <a:t>u, v </a:t>
            </a:r>
            <a:r>
              <a:rPr sz="913" dirty="0">
                <a:latin typeface="Arial Unicode MS"/>
                <a:cs typeface="Arial Unicode MS"/>
              </a:rPr>
              <a:t>∈ </a:t>
            </a:r>
            <a:r>
              <a:rPr sz="913" i="1" dirty="0">
                <a:latin typeface="Times New Roman"/>
                <a:cs typeface="Times New Roman"/>
              </a:rPr>
              <a:t>V </a:t>
            </a:r>
            <a:r>
              <a:rPr sz="913" dirty="0">
                <a:latin typeface="Arial"/>
                <a:cs typeface="Arial"/>
              </a:rPr>
              <a:t>.</a:t>
            </a:r>
          </a:p>
          <a:p>
            <a:pPr marL="121024" marR="5373" indent="-115368" algn="just">
              <a:lnSpc>
                <a:spcPct val="101000"/>
              </a:lnSpc>
              <a:spcBef>
                <a:spcPts val="1240"/>
              </a:spcBef>
              <a:buFont typeface="Arial Unicode MS"/>
              <a:buChar char="•"/>
              <a:tabLst>
                <a:tab pos="121024" algn="l"/>
              </a:tabLst>
            </a:pPr>
            <a:endParaRPr lang="en-US" sz="913" dirty="0">
              <a:latin typeface="Arial"/>
              <a:cs typeface="Arial"/>
            </a:endParaRPr>
          </a:p>
          <a:p>
            <a:pPr marL="121024" marR="5373" indent="-115368" algn="just">
              <a:lnSpc>
                <a:spcPct val="101000"/>
              </a:lnSpc>
              <a:spcBef>
                <a:spcPts val="1240"/>
              </a:spcBef>
              <a:buFont typeface="Arial Unicode MS"/>
              <a:buChar char="•"/>
              <a:tabLst>
                <a:tab pos="121024" algn="l"/>
              </a:tabLst>
            </a:pPr>
            <a:r>
              <a:rPr sz="913" dirty="0">
                <a:latin typeface="Arial"/>
                <a:cs typeface="Arial"/>
              </a:rPr>
              <a:t>In a </a:t>
            </a:r>
            <a:r>
              <a:rPr sz="913" i="1" dirty="0">
                <a:solidFill>
                  <a:srgbClr val="FF0000"/>
                </a:solidFill>
                <a:latin typeface="Arial"/>
                <a:cs typeface="Arial"/>
              </a:rPr>
              <a:t>directed graph</a:t>
            </a:r>
            <a:r>
              <a:rPr sz="913" dirty="0">
                <a:latin typeface="Arial"/>
                <a:cs typeface="Arial"/>
              </a:rPr>
              <a:t>, the edge </a:t>
            </a:r>
            <a:r>
              <a:rPr sz="913" i="1" dirty="0">
                <a:latin typeface="Times New Roman"/>
                <a:cs typeface="Times New Roman"/>
              </a:rPr>
              <a:t>e </a:t>
            </a:r>
            <a:r>
              <a:rPr sz="913" dirty="0">
                <a:latin typeface="Arial"/>
                <a:cs typeface="Arial"/>
              </a:rPr>
              <a:t>is an </a:t>
            </a:r>
            <a:r>
              <a:rPr sz="913" dirty="0">
                <a:solidFill>
                  <a:srgbClr val="FF0000"/>
                </a:solidFill>
                <a:latin typeface="Arial"/>
                <a:cs typeface="Arial"/>
              </a:rPr>
              <a:t>ordered</a:t>
            </a:r>
            <a:r>
              <a:rPr sz="913" dirty="0">
                <a:latin typeface="Arial"/>
                <a:cs typeface="Arial"/>
              </a:rPr>
              <a:t> pair </a:t>
            </a:r>
            <a:r>
              <a:rPr sz="913" dirty="0">
                <a:latin typeface="Times New Roman"/>
                <a:cs typeface="Times New Roman"/>
              </a:rPr>
              <a:t>(</a:t>
            </a:r>
            <a:r>
              <a:rPr sz="913" i="1" dirty="0">
                <a:latin typeface="Times New Roman"/>
                <a:cs typeface="Times New Roman"/>
              </a:rPr>
              <a:t>u, v</a:t>
            </a:r>
            <a:r>
              <a:rPr sz="913" dirty="0">
                <a:latin typeface="Times New Roman"/>
                <a:cs typeface="Times New Roman"/>
              </a:rPr>
              <a:t>)</a:t>
            </a:r>
            <a:r>
              <a:rPr sz="913" dirty="0">
                <a:latin typeface="Arial"/>
                <a:cs typeface="Arial"/>
              </a:rPr>
              <a:t>. An  edge </a:t>
            </a:r>
            <a:r>
              <a:rPr sz="913" dirty="0">
                <a:latin typeface="Times New Roman"/>
                <a:cs typeface="Times New Roman"/>
              </a:rPr>
              <a:t>(</a:t>
            </a:r>
            <a:r>
              <a:rPr sz="913" i="1" dirty="0">
                <a:latin typeface="Times New Roman"/>
                <a:cs typeface="Times New Roman"/>
              </a:rPr>
              <a:t>u, v</a:t>
            </a:r>
            <a:r>
              <a:rPr sz="913" dirty="0">
                <a:latin typeface="Times New Roman"/>
                <a:cs typeface="Times New Roman"/>
              </a:rPr>
              <a:t>) </a:t>
            </a:r>
            <a:r>
              <a:rPr sz="913" dirty="0">
                <a:latin typeface="Arial"/>
                <a:cs typeface="Arial"/>
              </a:rPr>
              <a:t>is </a:t>
            </a:r>
            <a:r>
              <a:rPr sz="913" i="1" dirty="0">
                <a:solidFill>
                  <a:srgbClr val="FF0000"/>
                </a:solidFill>
                <a:latin typeface="Arial"/>
                <a:cs typeface="Arial"/>
              </a:rPr>
              <a:t>incident from </a:t>
            </a:r>
            <a:r>
              <a:rPr sz="913" dirty="0">
                <a:latin typeface="Arial"/>
                <a:cs typeface="Arial"/>
              </a:rPr>
              <a:t>vertex </a:t>
            </a:r>
            <a:r>
              <a:rPr sz="913" i="1" dirty="0">
                <a:latin typeface="Times New Roman"/>
                <a:cs typeface="Times New Roman"/>
              </a:rPr>
              <a:t>u </a:t>
            </a:r>
            <a:r>
              <a:rPr sz="913" dirty="0">
                <a:latin typeface="Arial"/>
                <a:cs typeface="Arial"/>
              </a:rPr>
              <a:t>and is </a:t>
            </a:r>
            <a:r>
              <a:rPr sz="913" i="1" dirty="0">
                <a:solidFill>
                  <a:srgbClr val="FF0000"/>
                </a:solidFill>
                <a:latin typeface="Arial"/>
                <a:cs typeface="Arial"/>
              </a:rPr>
              <a:t>incident to </a:t>
            </a:r>
            <a:r>
              <a:rPr sz="913" dirty="0">
                <a:latin typeface="Arial"/>
                <a:cs typeface="Arial"/>
              </a:rPr>
              <a:t>vertex </a:t>
            </a:r>
            <a:r>
              <a:rPr sz="913" i="1" dirty="0">
                <a:latin typeface="Times New Roman"/>
                <a:cs typeface="Times New Roman"/>
              </a:rPr>
              <a:t>v</a:t>
            </a:r>
            <a:r>
              <a:rPr sz="913" dirty="0">
                <a:latin typeface="Arial"/>
                <a:cs typeface="Arial"/>
              </a:rPr>
              <a:t>.</a:t>
            </a:r>
          </a:p>
          <a:p>
            <a:pPr>
              <a:spcBef>
                <a:spcPts val="13"/>
              </a:spcBef>
            </a:pPr>
            <a:endParaRPr lang="en-US" sz="1069" dirty="0">
              <a:latin typeface="Times New Roman"/>
              <a:cs typeface="Times New Roman"/>
            </a:endParaRPr>
          </a:p>
          <a:p>
            <a:pPr>
              <a:spcBef>
                <a:spcPts val="13"/>
              </a:spcBef>
            </a:pPr>
            <a:endParaRPr lang="en-US" sz="1069" dirty="0">
              <a:latin typeface="Times New Roman"/>
              <a:cs typeface="Times New Roman"/>
            </a:endParaRPr>
          </a:p>
          <a:p>
            <a:pPr>
              <a:spcBef>
                <a:spcPts val="13"/>
              </a:spcBef>
            </a:pPr>
            <a:endParaRPr sz="1069" dirty="0">
              <a:latin typeface="Times New Roman"/>
              <a:cs typeface="Times New Roman"/>
            </a:endParaRPr>
          </a:p>
          <a:p>
            <a:pPr marL="121024" marR="2262" indent="-115368" algn="just">
              <a:lnSpc>
                <a:spcPct val="100699"/>
              </a:lnSpc>
              <a:buFont typeface="Arial Unicode MS"/>
              <a:buChar char="•"/>
              <a:tabLst>
                <a:tab pos="121024" algn="l"/>
              </a:tabLst>
            </a:pPr>
            <a:r>
              <a:rPr sz="913" dirty="0">
                <a:latin typeface="Arial"/>
                <a:cs typeface="Arial"/>
              </a:rPr>
              <a:t>A</a:t>
            </a:r>
            <a:r>
              <a:rPr lang="en-US" sz="913" dirty="0">
                <a:latin typeface="Arial"/>
                <a:cs typeface="Arial"/>
              </a:rPr>
              <a:t>n undirected graph can be thought of as a directed graph.</a:t>
            </a:r>
          </a:p>
          <a:p>
            <a:pPr marL="5656" marR="2262" algn="just">
              <a:lnSpc>
                <a:spcPct val="100699"/>
              </a:lnSpc>
              <a:tabLst>
                <a:tab pos="121024" algn="l"/>
              </a:tabLst>
            </a:pPr>
            <a:endParaRPr sz="913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A64D17-11F4-1942-B216-996CF1C2D5DE}"/>
              </a:ext>
            </a:extLst>
          </p:cNvPr>
          <p:cNvSpPr/>
          <p:nvPr/>
        </p:nvSpPr>
        <p:spPr>
          <a:xfrm>
            <a:off x="764102" y="126137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15D895-37D3-8D4D-8D27-A2A359608D2B}"/>
              </a:ext>
            </a:extLst>
          </p:cNvPr>
          <p:cNvSpPr/>
          <p:nvPr/>
        </p:nvSpPr>
        <p:spPr>
          <a:xfrm>
            <a:off x="1293654" y="124542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2B1F76-0DE6-8B40-9738-CCE4C6A1359E}"/>
              </a:ext>
            </a:extLst>
          </p:cNvPr>
          <p:cNvCxnSpPr>
            <a:stCxn id="4" idx="6"/>
          </p:cNvCxnSpPr>
          <p:nvPr/>
        </p:nvCxnSpPr>
        <p:spPr>
          <a:xfrm>
            <a:off x="992702" y="1375674"/>
            <a:ext cx="300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A68835-BB54-0B4F-9797-30B5D81250BA}"/>
                  </a:ext>
                </a:extLst>
              </p:cNvPr>
              <p:cNvSpPr txBox="1"/>
              <p:nvPr/>
            </p:nvSpPr>
            <p:spPr>
              <a:xfrm>
                <a:off x="1922746" y="1252004"/>
                <a:ext cx="226566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A68835-BB54-0B4F-9797-30B5D8125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746" y="1252004"/>
                <a:ext cx="2265665" cy="215444"/>
              </a:xfrm>
              <a:prstGeom prst="rect">
                <a:avLst/>
              </a:prstGeom>
              <a:blipFill>
                <a:blip r:embed="rId2"/>
                <a:stretch>
                  <a:fillRect t="-5556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C2F6DA-9BA7-EA44-938B-89F8FEE47AF7}"/>
                  </a:ext>
                </a:extLst>
              </p:cNvPr>
              <p:cNvSpPr txBox="1"/>
              <p:nvPr/>
            </p:nvSpPr>
            <p:spPr>
              <a:xfrm>
                <a:off x="1981156" y="1934848"/>
                <a:ext cx="226566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C2F6DA-9BA7-EA44-938B-89F8FEE47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56" y="1934848"/>
                <a:ext cx="2265665" cy="215444"/>
              </a:xfrm>
              <a:prstGeom prst="rect">
                <a:avLst/>
              </a:prstGeom>
              <a:blipFill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A1B0F0EF-18FE-684A-930A-63865542BFB8}"/>
              </a:ext>
            </a:extLst>
          </p:cNvPr>
          <p:cNvSpPr/>
          <p:nvPr/>
        </p:nvSpPr>
        <p:spPr>
          <a:xfrm>
            <a:off x="780607" y="195897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198E07-CA7B-3947-9E6C-586B9494265B}"/>
              </a:ext>
            </a:extLst>
          </p:cNvPr>
          <p:cNvSpPr/>
          <p:nvPr/>
        </p:nvSpPr>
        <p:spPr>
          <a:xfrm>
            <a:off x="1310602" y="195897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63DC6-356B-DC4D-8DF8-23BAA2A11837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009207" y="2073276"/>
            <a:ext cx="301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764D80-6DDB-0A44-9F80-85E44AC8BF1B}"/>
              </a:ext>
            </a:extLst>
          </p:cNvPr>
          <p:cNvSpPr txBox="1"/>
          <p:nvPr/>
        </p:nvSpPr>
        <p:spPr>
          <a:xfrm>
            <a:off x="989601" y="11735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1F0E5C-82AB-5741-AEA0-83F335D9BC06}"/>
              </a:ext>
            </a:extLst>
          </p:cNvPr>
          <p:cNvSpPr txBox="1"/>
          <p:nvPr/>
        </p:nvSpPr>
        <p:spPr>
          <a:xfrm>
            <a:off x="992702" y="184467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E10272-CACB-B54F-B350-B6F6C4230C7B}"/>
              </a:ext>
            </a:extLst>
          </p:cNvPr>
          <p:cNvSpPr/>
          <p:nvPr/>
        </p:nvSpPr>
        <p:spPr>
          <a:xfrm>
            <a:off x="670181" y="26145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AE1068-53EA-0D40-9E0B-A024E370DA15}"/>
              </a:ext>
            </a:extLst>
          </p:cNvPr>
          <p:cNvSpPr/>
          <p:nvPr/>
        </p:nvSpPr>
        <p:spPr>
          <a:xfrm>
            <a:off x="1254312" y="26122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E1D3A9-B255-C84F-8FA8-A91A24707F39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898781" y="2726560"/>
            <a:ext cx="355531" cy="2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392A34-B5A8-164E-A7CB-A486D665ECF2}"/>
                  </a:ext>
                </a:extLst>
              </p:cNvPr>
              <p:cNvSpPr txBox="1"/>
              <p:nvPr/>
            </p:nvSpPr>
            <p:spPr>
              <a:xfrm>
                <a:off x="1885159" y="2638016"/>
                <a:ext cx="226566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392A34-B5A8-164E-A7CB-A486D665E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159" y="2638016"/>
                <a:ext cx="2265665" cy="215444"/>
              </a:xfrm>
              <a:prstGeom prst="rect">
                <a:avLst/>
              </a:prstGeom>
              <a:blipFill>
                <a:blip r:embed="rId4"/>
                <a:stretch>
                  <a:fillRect l="-1111" r="-2222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71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3698" y="598152"/>
            <a:ext cx="3645380" cy="2616105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121024" marR="2262" indent="-115368" algn="just">
              <a:lnSpc>
                <a:spcPct val="100699"/>
              </a:lnSpc>
              <a:buFont typeface="Arial Unicode MS"/>
              <a:buChar char="•"/>
              <a:tabLst>
                <a:tab pos="121024" algn="l"/>
              </a:tabLst>
            </a:pPr>
            <a:r>
              <a:rPr lang="en-US" sz="913" dirty="0">
                <a:latin typeface="Arial"/>
                <a:cs typeface="Arial"/>
              </a:rPr>
              <a:t>A </a:t>
            </a:r>
            <a:r>
              <a:rPr lang="en-US" sz="913" i="1" dirty="0">
                <a:solidFill>
                  <a:srgbClr val="FF0000"/>
                </a:solidFill>
                <a:latin typeface="Arial"/>
                <a:cs typeface="Arial"/>
              </a:rPr>
              <a:t>path</a:t>
            </a:r>
            <a:r>
              <a:rPr lang="en-US" sz="913" i="1" dirty="0">
                <a:latin typeface="Arial"/>
                <a:cs typeface="Arial"/>
              </a:rPr>
              <a:t> </a:t>
            </a:r>
            <a:r>
              <a:rPr lang="en-US" sz="913" dirty="0">
                <a:latin typeface="Arial"/>
                <a:cs typeface="Arial"/>
              </a:rPr>
              <a:t>from a vertex </a:t>
            </a:r>
            <a:r>
              <a:rPr lang="en-US" sz="913" i="1" dirty="0">
                <a:latin typeface="Times New Roman"/>
                <a:cs typeface="Times New Roman"/>
              </a:rPr>
              <a:t>v </a:t>
            </a:r>
            <a:r>
              <a:rPr lang="en-US" sz="913" dirty="0">
                <a:latin typeface="Arial"/>
                <a:cs typeface="Arial"/>
              </a:rPr>
              <a:t>to a vertex </a:t>
            </a:r>
            <a:r>
              <a:rPr lang="en-US" sz="913" i="1" dirty="0">
                <a:latin typeface="Times New Roman"/>
                <a:cs typeface="Times New Roman"/>
              </a:rPr>
              <a:t>u </a:t>
            </a:r>
            <a:r>
              <a:rPr lang="en-US" sz="913" dirty="0">
                <a:latin typeface="Arial"/>
                <a:cs typeface="Arial"/>
              </a:rPr>
              <a:t>is a sequence  </a:t>
            </a:r>
            <a:r>
              <a:rPr lang="en-US" sz="913" dirty="0">
                <a:latin typeface="Arial Unicode MS"/>
                <a:cs typeface="Arial Unicode MS"/>
              </a:rPr>
              <a:t>(</a:t>
            </a:r>
            <a:r>
              <a:rPr lang="en-US" sz="913" i="1" dirty="0">
                <a:latin typeface="Times New Roman"/>
                <a:cs typeface="Times New Roman"/>
              </a:rPr>
              <a:t>v</a:t>
            </a:r>
            <a:r>
              <a:rPr lang="en-US" sz="969" baseline="-11494" dirty="0">
                <a:latin typeface="Arial"/>
                <a:cs typeface="Arial"/>
              </a:rPr>
              <a:t>0</a:t>
            </a:r>
            <a:r>
              <a:rPr lang="en-US" sz="913" i="1" dirty="0">
                <a:latin typeface="Times New Roman"/>
                <a:cs typeface="Times New Roman"/>
              </a:rPr>
              <a:t>, v</a:t>
            </a:r>
            <a:r>
              <a:rPr lang="en-US" sz="969" baseline="-11494" dirty="0">
                <a:latin typeface="Arial"/>
                <a:cs typeface="Arial"/>
              </a:rPr>
              <a:t>1</a:t>
            </a:r>
            <a:r>
              <a:rPr lang="en-US" sz="913" i="1" dirty="0">
                <a:latin typeface="Times New Roman"/>
                <a:cs typeface="Times New Roman"/>
              </a:rPr>
              <a:t>, v</a:t>
            </a:r>
            <a:r>
              <a:rPr lang="en-US" sz="969" baseline="-11494" dirty="0">
                <a:latin typeface="Arial"/>
                <a:cs typeface="Arial"/>
              </a:rPr>
              <a:t>2</a:t>
            </a:r>
            <a:r>
              <a:rPr lang="en-US" sz="913" i="1" dirty="0">
                <a:latin typeface="Times New Roman"/>
                <a:cs typeface="Times New Roman"/>
              </a:rPr>
              <a:t>, . . . , </a:t>
            </a:r>
            <a:r>
              <a:rPr lang="en-US" sz="913" i="1" dirty="0" err="1">
                <a:latin typeface="Times New Roman"/>
                <a:cs typeface="Times New Roman"/>
              </a:rPr>
              <a:t>v</a:t>
            </a:r>
            <a:r>
              <a:rPr lang="en-US" sz="969" i="1" baseline="-11494" dirty="0" err="1">
                <a:latin typeface="Times New Roman"/>
                <a:cs typeface="Times New Roman"/>
              </a:rPr>
              <a:t>k</a:t>
            </a:r>
            <a:r>
              <a:rPr lang="en-US" sz="913" dirty="0">
                <a:latin typeface="Arial Unicode MS"/>
                <a:cs typeface="Arial Unicode MS"/>
              </a:rPr>
              <a:t>) </a:t>
            </a:r>
            <a:r>
              <a:rPr lang="en-US" sz="913" dirty="0">
                <a:latin typeface="Arial"/>
                <a:cs typeface="Arial"/>
              </a:rPr>
              <a:t>of vertices where </a:t>
            </a:r>
            <a:r>
              <a:rPr lang="en-US" sz="913" i="1" dirty="0">
                <a:latin typeface="Times New Roman"/>
                <a:cs typeface="Times New Roman"/>
              </a:rPr>
              <a:t>v</a:t>
            </a:r>
            <a:r>
              <a:rPr lang="en-US" sz="969" baseline="-11494" dirty="0">
                <a:latin typeface="Arial"/>
                <a:cs typeface="Arial"/>
              </a:rPr>
              <a:t>0 </a:t>
            </a:r>
            <a:r>
              <a:rPr lang="en-US" sz="913" dirty="0">
                <a:latin typeface="Times New Roman"/>
                <a:cs typeface="Times New Roman"/>
              </a:rPr>
              <a:t>= </a:t>
            </a:r>
            <a:r>
              <a:rPr lang="en-US" sz="913" i="1" dirty="0">
                <a:latin typeface="Times New Roman"/>
                <a:cs typeface="Times New Roman"/>
              </a:rPr>
              <a:t>v</a:t>
            </a:r>
            <a:r>
              <a:rPr lang="en-US" sz="913" dirty="0">
                <a:latin typeface="Arial"/>
                <a:cs typeface="Arial"/>
              </a:rPr>
              <a:t>, </a:t>
            </a:r>
            <a:r>
              <a:rPr lang="en-US" sz="913" i="1" dirty="0" err="1">
                <a:latin typeface="Times New Roman"/>
                <a:cs typeface="Times New Roman"/>
              </a:rPr>
              <a:t>v</a:t>
            </a:r>
            <a:r>
              <a:rPr lang="en-US" sz="969" i="1" baseline="-11494" dirty="0" err="1">
                <a:latin typeface="Times New Roman"/>
                <a:cs typeface="Times New Roman"/>
              </a:rPr>
              <a:t>k</a:t>
            </a:r>
            <a:r>
              <a:rPr lang="en-US" sz="969" i="1" baseline="-11494" dirty="0">
                <a:latin typeface="Times New Roman"/>
                <a:cs typeface="Times New Roman"/>
              </a:rPr>
              <a:t> </a:t>
            </a:r>
            <a:r>
              <a:rPr lang="en-US" sz="913" dirty="0">
                <a:latin typeface="Times New Roman"/>
                <a:cs typeface="Times New Roman"/>
              </a:rPr>
              <a:t>= </a:t>
            </a:r>
            <a:r>
              <a:rPr lang="en-US" sz="913" i="1" dirty="0">
                <a:latin typeface="Times New Roman"/>
                <a:cs typeface="Times New Roman"/>
              </a:rPr>
              <a:t>u</a:t>
            </a:r>
            <a:r>
              <a:rPr lang="en-US" sz="913" dirty="0">
                <a:latin typeface="Arial"/>
                <a:cs typeface="Arial"/>
              </a:rPr>
              <a:t>, and </a:t>
            </a:r>
            <a:r>
              <a:rPr lang="en-US" sz="913" dirty="0">
                <a:latin typeface="Times New Roman"/>
                <a:cs typeface="Times New Roman"/>
              </a:rPr>
              <a:t>(</a:t>
            </a:r>
            <a:r>
              <a:rPr lang="en-US" sz="913" i="1" dirty="0">
                <a:latin typeface="Times New Roman"/>
                <a:cs typeface="Times New Roman"/>
              </a:rPr>
              <a:t>v</a:t>
            </a:r>
            <a:r>
              <a:rPr lang="en-US" sz="969" i="1" baseline="-11494" dirty="0">
                <a:latin typeface="Times New Roman"/>
                <a:cs typeface="Times New Roman"/>
              </a:rPr>
              <a:t>i</a:t>
            </a:r>
            <a:r>
              <a:rPr lang="en-US" sz="913" i="1" dirty="0">
                <a:latin typeface="Times New Roman"/>
                <a:cs typeface="Times New Roman"/>
              </a:rPr>
              <a:t>, v</a:t>
            </a:r>
            <a:r>
              <a:rPr lang="en-US" sz="969" i="1" baseline="-11494" dirty="0">
                <a:latin typeface="Times New Roman"/>
                <a:cs typeface="Times New Roman"/>
              </a:rPr>
              <a:t>i</a:t>
            </a:r>
            <a:r>
              <a:rPr lang="en-US" sz="969" baseline="-11494" dirty="0">
                <a:latin typeface="Arial"/>
                <a:cs typeface="Arial"/>
              </a:rPr>
              <a:t>+1</a:t>
            </a:r>
            <a:r>
              <a:rPr lang="en-US" sz="913" dirty="0">
                <a:latin typeface="Times New Roman"/>
                <a:cs typeface="Times New Roman"/>
              </a:rPr>
              <a:t>) </a:t>
            </a:r>
            <a:r>
              <a:rPr lang="en-US" sz="913" dirty="0">
                <a:latin typeface="Arial Unicode MS"/>
                <a:cs typeface="Arial Unicode MS"/>
              </a:rPr>
              <a:t>∈  </a:t>
            </a:r>
            <a:r>
              <a:rPr lang="en-US" sz="913" i="1" dirty="0">
                <a:latin typeface="Times New Roman"/>
                <a:cs typeface="Times New Roman"/>
              </a:rPr>
              <a:t>E </a:t>
            </a:r>
            <a:r>
              <a:rPr lang="en-US" sz="913" dirty="0">
                <a:latin typeface="Arial"/>
                <a:cs typeface="Arial"/>
              </a:rPr>
              <a:t>for </a:t>
            </a:r>
            <a:r>
              <a:rPr lang="en-US" sz="913" i="1" dirty="0" err="1">
                <a:latin typeface="Times New Roman"/>
                <a:cs typeface="Times New Roman"/>
              </a:rPr>
              <a:t>i</a:t>
            </a:r>
            <a:r>
              <a:rPr lang="en-US" sz="913" i="1" dirty="0">
                <a:latin typeface="Times New Roman"/>
                <a:cs typeface="Times New Roman"/>
              </a:rPr>
              <a:t> </a:t>
            </a:r>
            <a:r>
              <a:rPr lang="en-US" sz="913" dirty="0">
                <a:latin typeface="Times New Roman"/>
                <a:cs typeface="Times New Roman"/>
              </a:rPr>
              <a:t>= 0</a:t>
            </a:r>
            <a:r>
              <a:rPr lang="en-US" sz="913" i="1" dirty="0">
                <a:latin typeface="Times New Roman"/>
                <a:cs typeface="Times New Roman"/>
              </a:rPr>
              <a:t>, </a:t>
            </a:r>
            <a:r>
              <a:rPr lang="en-US" sz="913" dirty="0">
                <a:latin typeface="Times New Roman"/>
                <a:cs typeface="Times New Roman"/>
              </a:rPr>
              <a:t>1</a:t>
            </a:r>
            <a:r>
              <a:rPr lang="en-US" sz="913" i="1" dirty="0">
                <a:latin typeface="Times New Roman"/>
                <a:cs typeface="Times New Roman"/>
              </a:rPr>
              <a:t>, . . . , k </a:t>
            </a:r>
            <a:r>
              <a:rPr lang="en-US" sz="913" dirty="0">
                <a:latin typeface="Arial Unicode MS"/>
                <a:cs typeface="Arial Unicode MS"/>
              </a:rPr>
              <a:t>− </a:t>
            </a:r>
            <a:r>
              <a:rPr lang="en-US" sz="913" dirty="0">
                <a:latin typeface="Times New Roman"/>
                <a:cs typeface="Times New Roman"/>
              </a:rPr>
              <a:t>1</a:t>
            </a:r>
            <a:r>
              <a:rPr lang="en-US" sz="913" dirty="0">
                <a:latin typeface="Arial"/>
                <a:cs typeface="Arial"/>
              </a:rPr>
              <a:t>.</a:t>
            </a:r>
          </a:p>
          <a:p>
            <a:pPr marL="121024" marR="2262" indent="-115368" algn="just">
              <a:lnSpc>
                <a:spcPct val="100699"/>
              </a:lnSpc>
              <a:buFont typeface="Arial Unicode MS"/>
              <a:buChar char="•"/>
              <a:tabLst>
                <a:tab pos="121024" algn="l"/>
              </a:tabLst>
            </a:pPr>
            <a:endParaRPr lang="en-US" sz="913" dirty="0">
              <a:latin typeface="Arial"/>
              <a:cs typeface="Arial"/>
            </a:endParaRPr>
          </a:p>
          <a:p>
            <a:pPr marL="121024" marR="2262" indent="-115368" algn="just">
              <a:lnSpc>
                <a:spcPct val="100699"/>
              </a:lnSpc>
              <a:buFont typeface="Arial Unicode MS"/>
              <a:buChar char="•"/>
              <a:tabLst>
                <a:tab pos="121024" algn="l"/>
              </a:tabLst>
            </a:pPr>
            <a:r>
              <a:rPr lang="en-US" sz="913" dirty="0">
                <a:latin typeface="Arial"/>
                <a:cs typeface="Arial"/>
              </a:rPr>
              <a:t>A vertex </a:t>
            </a:r>
            <a:r>
              <a:rPr lang="en-US" sz="913" i="1" dirty="0">
                <a:latin typeface="Times New Roman"/>
                <a:cs typeface="Times New Roman"/>
              </a:rPr>
              <a:t>u’ </a:t>
            </a:r>
            <a:r>
              <a:rPr lang="en-US" sz="913" dirty="0">
                <a:latin typeface="Arial"/>
                <a:cs typeface="Arial"/>
              </a:rPr>
              <a:t> is </a:t>
            </a:r>
            <a:r>
              <a:rPr lang="en-US" sz="913" i="1" dirty="0">
                <a:solidFill>
                  <a:srgbClr val="FF0000"/>
                </a:solidFill>
                <a:latin typeface="Arial"/>
                <a:cs typeface="Arial"/>
              </a:rPr>
              <a:t>reachable</a:t>
            </a:r>
            <a:r>
              <a:rPr lang="en-US" sz="913" dirty="0">
                <a:latin typeface="Arial"/>
                <a:cs typeface="Arial"/>
              </a:rPr>
              <a:t> from a vertex </a:t>
            </a:r>
            <a:r>
              <a:rPr lang="en-US" sz="913" i="1" dirty="0">
                <a:latin typeface="Times New Roman"/>
                <a:cs typeface="Times New Roman"/>
              </a:rPr>
              <a:t>u </a:t>
            </a:r>
            <a:r>
              <a:rPr lang="en-US" sz="913" dirty="0">
                <a:latin typeface="Arial" panose="020B0604020202020204" pitchFamily="34" charset="0"/>
                <a:cs typeface="Arial" panose="020B0604020202020204" pitchFamily="34" charset="0"/>
              </a:rPr>
              <a:t>if  there is a path </a:t>
            </a:r>
            <a:r>
              <a:rPr lang="en-US" sz="91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913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913" i="1" dirty="0">
                <a:latin typeface="Times New Roman"/>
                <a:cs typeface="Times New Roman"/>
              </a:rPr>
              <a:t>u </a:t>
            </a:r>
            <a:r>
              <a:rPr lang="en-US" sz="913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913" i="1" dirty="0">
                <a:latin typeface="Times New Roman"/>
                <a:cs typeface="Times New Roman"/>
              </a:rPr>
              <a:t> u’ </a:t>
            </a:r>
            <a:r>
              <a:rPr lang="en-US" sz="913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913" i="1" dirty="0">
                <a:latin typeface="Times New Roman"/>
                <a:cs typeface="Times New Roman"/>
              </a:rPr>
              <a:t> G. </a:t>
            </a:r>
            <a:endParaRPr lang="en-US" sz="913" dirty="0">
              <a:latin typeface="Arial"/>
              <a:cs typeface="Arial"/>
            </a:endParaRPr>
          </a:p>
          <a:p>
            <a:pPr marL="121024" marR="5655" indent="-115368" algn="just">
              <a:lnSpc>
                <a:spcPct val="101000"/>
              </a:lnSpc>
              <a:spcBef>
                <a:spcPts val="1240"/>
              </a:spcBef>
              <a:buFont typeface="Arial Unicode MS"/>
              <a:buChar char="•"/>
              <a:tabLst>
                <a:tab pos="121024" algn="l"/>
              </a:tabLst>
            </a:pPr>
            <a:r>
              <a:rPr lang="en-US" sz="913" dirty="0">
                <a:latin typeface="Arial"/>
                <a:cs typeface="Arial"/>
              </a:rPr>
              <a:t>The </a:t>
            </a:r>
            <a:r>
              <a:rPr lang="en-US" sz="913" i="1" dirty="0">
                <a:solidFill>
                  <a:srgbClr val="FF0000"/>
                </a:solidFill>
                <a:latin typeface="Arial"/>
                <a:cs typeface="Arial"/>
              </a:rPr>
              <a:t>length of a path </a:t>
            </a:r>
            <a:r>
              <a:rPr lang="en-US" sz="913" dirty="0">
                <a:latin typeface="Arial"/>
                <a:cs typeface="Arial"/>
              </a:rPr>
              <a:t>is defined as the number of edges in the  path.</a:t>
            </a:r>
          </a:p>
          <a:p>
            <a:pPr marL="121024" marR="5655" indent="-115368" algn="just">
              <a:lnSpc>
                <a:spcPct val="101000"/>
              </a:lnSpc>
              <a:spcBef>
                <a:spcPts val="1240"/>
              </a:spcBef>
              <a:buFont typeface="Arial Unicode MS"/>
              <a:buChar char="•"/>
              <a:tabLst>
                <a:tab pos="121024" algn="l"/>
              </a:tabLst>
            </a:pPr>
            <a:r>
              <a:rPr lang="en-US" sz="913" dirty="0">
                <a:latin typeface="Arial"/>
                <a:cs typeface="Arial"/>
              </a:rPr>
              <a:t>A </a:t>
            </a:r>
            <a:r>
              <a:rPr lang="en-US" sz="913" i="1" dirty="0">
                <a:solidFill>
                  <a:srgbClr val="FF0000"/>
                </a:solidFill>
                <a:latin typeface="Arial"/>
                <a:cs typeface="Arial"/>
              </a:rPr>
              <a:t>cycle</a:t>
            </a:r>
            <a:r>
              <a:rPr lang="en-US" sz="913" dirty="0">
                <a:latin typeface="Arial"/>
                <a:cs typeface="Arial"/>
              </a:rPr>
              <a:t> is a path where </a:t>
            </a:r>
            <a:r>
              <a:rPr lang="en-US" sz="91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969" i="1" baseline="-114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91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913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969" i="1" baseline="-1149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91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175" marR="2262" indent="-114520">
              <a:lnSpc>
                <a:spcPct val="100499"/>
              </a:lnSpc>
              <a:spcBef>
                <a:spcPts val="45"/>
              </a:spcBef>
              <a:buFont typeface="Arial Unicode MS"/>
              <a:buChar char="•"/>
              <a:tabLst>
                <a:tab pos="120458" algn="l"/>
                <a:tab pos="2198785" algn="l"/>
              </a:tabLst>
            </a:pPr>
            <a:endParaRPr lang="en-US" sz="913" dirty="0">
              <a:latin typeface="Arial"/>
              <a:cs typeface="Arial"/>
            </a:endParaRPr>
          </a:p>
          <a:p>
            <a:pPr marL="120175" marR="2262" indent="-114520">
              <a:lnSpc>
                <a:spcPct val="100499"/>
              </a:lnSpc>
              <a:spcBef>
                <a:spcPts val="45"/>
              </a:spcBef>
              <a:buFont typeface="Arial Unicode MS"/>
              <a:buChar char="•"/>
              <a:tabLst>
                <a:tab pos="120458" algn="l"/>
                <a:tab pos="2198785" algn="l"/>
              </a:tabLst>
            </a:pPr>
            <a:r>
              <a:rPr sz="913" dirty="0">
                <a:latin typeface="Arial"/>
                <a:cs typeface="Arial"/>
              </a:rPr>
              <a:t>An undirected graph is </a:t>
            </a:r>
            <a:r>
              <a:rPr sz="913" i="1" dirty="0">
                <a:solidFill>
                  <a:srgbClr val="FF0000"/>
                </a:solidFill>
                <a:latin typeface="Arial"/>
                <a:cs typeface="Arial"/>
              </a:rPr>
              <a:t>connecte</a:t>
            </a:r>
            <a:r>
              <a:rPr lang="en-US" sz="913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lang="en-US" sz="913" i="1" dirty="0">
                <a:latin typeface="Arial"/>
                <a:cs typeface="Arial"/>
              </a:rPr>
              <a:t> </a:t>
            </a:r>
            <a:r>
              <a:rPr sz="913" dirty="0">
                <a:latin typeface="Arial"/>
                <a:cs typeface="Arial"/>
              </a:rPr>
              <a:t>if every pair of vertices is  connected by a path.</a:t>
            </a:r>
          </a:p>
          <a:p>
            <a:pPr>
              <a:spcBef>
                <a:spcPts val="11"/>
              </a:spcBef>
              <a:buFont typeface="Arial Unicode MS"/>
              <a:buChar char="•"/>
            </a:pPr>
            <a:endParaRPr sz="1069" dirty="0">
              <a:latin typeface="Times New Roman"/>
              <a:cs typeface="Times New Roman"/>
            </a:endParaRPr>
          </a:p>
          <a:p>
            <a:pPr marL="120175" marR="2262" indent="-114520">
              <a:lnSpc>
                <a:spcPct val="101000"/>
              </a:lnSpc>
              <a:buFont typeface="Arial Unicode MS"/>
              <a:buChar char="•"/>
              <a:tabLst>
                <a:tab pos="120458" algn="l"/>
              </a:tabLst>
            </a:pPr>
            <a:r>
              <a:rPr sz="913" dirty="0">
                <a:latin typeface="Arial"/>
                <a:cs typeface="Arial"/>
              </a:rPr>
              <a:t>A </a:t>
            </a:r>
            <a:r>
              <a:rPr sz="913" i="1" dirty="0">
                <a:solidFill>
                  <a:srgbClr val="FF0000"/>
                </a:solidFill>
                <a:latin typeface="Arial"/>
                <a:cs typeface="Arial"/>
              </a:rPr>
              <a:t>forest</a:t>
            </a:r>
            <a:r>
              <a:rPr sz="913" i="1" dirty="0">
                <a:latin typeface="Arial"/>
                <a:cs typeface="Arial"/>
              </a:rPr>
              <a:t> </a:t>
            </a:r>
            <a:r>
              <a:rPr sz="913" dirty="0">
                <a:latin typeface="Arial"/>
                <a:cs typeface="Arial"/>
              </a:rPr>
              <a:t>is an acyclic</a:t>
            </a:r>
            <a:r>
              <a:rPr lang="en-US" sz="913" dirty="0">
                <a:latin typeface="Arial"/>
                <a:cs typeface="Arial"/>
              </a:rPr>
              <a:t> (cycle </a:t>
            </a:r>
            <a:r>
              <a:rPr lang="ko-KR" altLang="en-US" sz="913" dirty="0">
                <a:latin typeface="Arial"/>
                <a:cs typeface="Arial"/>
              </a:rPr>
              <a:t>이 없는</a:t>
            </a:r>
            <a:r>
              <a:rPr lang="en-US" altLang="ko-KR" sz="913" dirty="0">
                <a:latin typeface="Arial"/>
                <a:cs typeface="Arial"/>
              </a:rPr>
              <a:t>)</a:t>
            </a:r>
            <a:r>
              <a:rPr sz="913" dirty="0">
                <a:latin typeface="Arial"/>
                <a:cs typeface="Arial"/>
              </a:rPr>
              <a:t> graph, and a </a:t>
            </a:r>
            <a:r>
              <a:rPr sz="913" i="1" dirty="0">
                <a:solidFill>
                  <a:srgbClr val="FF0000"/>
                </a:solidFill>
                <a:latin typeface="Arial"/>
                <a:cs typeface="Arial"/>
              </a:rPr>
              <a:t>tree </a:t>
            </a:r>
            <a:r>
              <a:rPr sz="913" dirty="0">
                <a:latin typeface="Arial"/>
                <a:cs typeface="Arial"/>
              </a:rPr>
              <a:t>is a connected acyclic  graph.</a:t>
            </a:r>
          </a:p>
          <a:p>
            <a:pPr>
              <a:spcBef>
                <a:spcPts val="11"/>
              </a:spcBef>
              <a:buFont typeface="Arial Unicode MS"/>
              <a:buChar char="•"/>
            </a:pPr>
            <a:endParaRPr sz="1069" dirty="0">
              <a:latin typeface="Times New Roman"/>
              <a:cs typeface="Times New Roman"/>
            </a:endParaRPr>
          </a:p>
          <a:p>
            <a:pPr marL="120175" marR="3110" indent="-114520">
              <a:lnSpc>
                <a:spcPct val="101000"/>
              </a:lnSpc>
              <a:buFont typeface="Arial Unicode MS"/>
              <a:buChar char="•"/>
              <a:tabLst>
                <a:tab pos="120458" algn="l"/>
              </a:tabLst>
            </a:pPr>
            <a:r>
              <a:rPr sz="913" dirty="0">
                <a:latin typeface="Arial"/>
                <a:cs typeface="Arial"/>
              </a:rPr>
              <a:t>A graph that has weights associated with each edge is called  a </a:t>
            </a:r>
            <a:r>
              <a:rPr sz="913" i="1" dirty="0">
                <a:solidFill>
                  <a:srgbClr val="FF0000"/>
                </a:solidFill>
                <a:latin typeface="Arial"/>
                <a:cs typeface="Arial"/>
              </a:rPr>
              <a:t>weighted graph</a:t>
            </a:r>
            <a:r>
              <a:rPr sz="913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D2E4D-46CF-1744-99AB-02C980217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196975"/>
            <a:ext cx="36195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0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40" dirty="0"/>
              <a:t>5</a:t>
            </a:fld>
            <a:endParaRPr spc="-4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451" y="215441"/>
            <a:ext cx="115690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904" y="1365293"/>
            <a:ext cx="3733662" cy="172290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dirty="0">
                <a:latin typeface="Arial"/>
                <a:cs typeface="Arial"/>
              </a:rPr>
              <a:t>A connected acyclic graph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dirty="0">
                <a:latin typeface="Arial"/>
                <a:cs typeface="Arial"/>
              </a:rPr>
              <a:t>Most important type of special graphs</a:t>
            </a:r>
          </a:p>
          <a:p>
            <a:pPr marL="437515" indent="-132715">
              <a:lnSpc>
                <a:spcPct val="100000"/>
              </a:lnSpc>
              <a:spcBef>
                <a:spcPts val="175"/>
              </a:spcBef>
              <a:buClr>
                <a:srgbClr val="214796"/>
              </a:buClr>
              <a:buChar char="–"/>
              <a:tabLst>
                <a:tab pos="438150" algn="l"/>
              </a:tabLst>
            </a:pPr>
            <a:r>
              <a:rPr sz="1000" dirty="0">
                <a:latin typeface="Arial"/>
                <a:cs typeface="Arial"/>
              </a:rPr>
              <a:t>Many problems are easier to solve on trees</a:t>
            </a: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dirty="0">
                <a:latin typeface="Arial"/>
                <a:cs typeface="Arial"/>
              </a:rPr>
              <a:t>Alternate equivalent definitions:</a:t>
            </a:r>
          </a:p>
          <a:p>
            <a:pPr marL="437515" indent="-132715">
              <a:lnSpc>
                <a:spcPts val="1200"/>
              </a:lnSpc>
              <a:spcBef>
                <a:spcPts val="175"/>
              </a:spcBef>
              <a:buClr>
                <a:srgbClr val="214796"/>
              </a:buClr>
              <a:buChar char="–"/>
              <a:tabLst>
                <a:tab pos="438150" algn="l"/>
              </a:tabLst>
            </a:pPr>
            <a:r>
              <a:rPr sz="1000" dirty="0">
                <a:latin typeface="Arial"/>
                <a:cs typeface="Arial"/>
              </a:rPr>
              <a:t>A connected graph with </a:t>
            </a:r>
            <a:r>
              <a:rPr sz="1000" i="1" dirty="0">
                <a:latin typeface="Times New Roman"/>
                <a:cs typeface="Times New Roman"/>
              </a:rPr>
              <a:t>n </a:t>
            </a:r>
            <a:r>
              <a:rPr sz="1000" dirty="0">
                <a:latin typeface="Symbol"/>
                <a:cs typeface="Symbol"/>
              </a:rPr>
              <a:t>− </a:t>
            </a:r>
            <a:r>
              <a:rPr sz="1000" dirty="0">
                <a:latin typeface="Times New Roman"/>
                <a:cs typeface="Times New Roman"/>
              </a:rPr>
              <a:t>1 </a:t>
            </a:r>
            <a:r>
              <a:rPr sz="1000" dirty="0">
                <a:latin typeface="Arial"/>
                <a:cs typeface="Arial"/>
              </a:rPr>
              <a:t>edges</a:t>
            </a:r>
            <a:r>
              <a:rPr lang="ko-KR" altLang="en-US" sz="1000" dirty="0">
                <a:latin typeface="Arial"/>
                <a:cs typeface="Arial"/>
              </a:rPr>
              <a:t> </a:t>
            </a:r>
            <a:r>
              <a:rPr lang="en-US" altLang="ko-KR" sz="1000" dirty="0">
                <a:latin typeface="Arial"/>
                <a:cs typeface="Arial"/>
              </a:rPr>
              <a:t>(</a:t>
            </a:r>
            <a:r>
              <a:rPr lang="ko-KR" altLang="en-US" sz="1000" dirty="0">
                <a:latin typeface="Arial"/>
                <a:cs typeface="Arial"/>
              </a:rPr>
              <a:t> </a:t>
            </a:r>
            <a:r>
              <a:rPr lang="en-US" altLang="ko-KR" sz="1000" dirty="0">
                <a:latin typeface="Arial"/>
                <a:cs typeface="Arial"/>
              </a:rPr>
              <a:t>where </a:t>
            </a:r>
            <a:r>
              <a:rPr lang="en-US" sz="1000" i="1" dirty="0">
                <a:latin typeface="Times New Roman"/>
                <a:cs typeface="Times New Roman"/>
              </a:rPr>
              <a:t>n </a:t>
            </a:r>
            <a:r>
              <a:rPr lang="en-US" altLang="ko-KR" sz="1000" dirty="0">
                <a:latin typeface="Arial"/>
                <a:cs typeface="Arial"/>
              </a:rPr>
              <a:t>is a number of vertices) </a:t>
            </a:r>
            <a:endParaRPr sz="1000" dirty="0">
              <a:latin typeface="Arial"/>
              <a:cs typeface="Arial"/>
            </a:endParaRPr>
          </a:p>
          <a:p>
            <a:pPr marL="437515" indent="-132715">
              <a:lnSpc>
                <a:spcPts val="1195"/>
              </a:lnSpc>
              <a:buClr>
                <a:srgbClr val="214796"/>
              </a:buClr>
              <a:buChar char="–"/>
              <a:tabLst>
                <a:tab pos="438150" algn="l"/>
              </a:tabLst>
            </a:pPr>
            <a:r>
              <a:rPr sz="1000" dirty="0">
                <a:latin typeface="Arial"/>
                <a:cs typeface="Arial"/>
              </a:rPr>
              <a:t>An acyclic graph with </a:t>
            </a:r>
            <a:r>
              <a:rPr sz="1000" i="1" dirty="0">
                <a:latin typeface="Times New Roman"/>
                <a:cs typeface="Times New Roman"/>
              </a:rPr>
              <a:t>n </a:t>
            </a:r>
            <a:r>
              <a:rPr sz="1000" dirty="0">
                <a:latin typeface="Symbol"/>
                <a:cs typeface="Symbol"/>
              </a:rPr>
              <a:t>− </a:t>
            </a:r>
            <a:r>
              <a:rPr sz="1000" dirty="0">
                <a:latin typeface="Times New Roman"/>
                <a:cs typeface="Times New Roman"/>
              </a:rPr>
              <a:t>1 </a:t>
            </a:r>
            <a:r>
              <a:rPr sz="1000" dirty="0">
                <a:latin typeface="Arial"/>
                <a:cs typeface="Arial"/>
              </a:rPr>
              <a:t>edges</a:t>
            </a:r>
          </a:p>
          <a:p>
            <a:pPr marL="437515" indent="-132715">
              <a:lnSpc>
                <a:spcPts val="1195"/>
              </a:lnSpc>
              <a:buClr>
                <a:srgbClr val="214796"/>
              </a:buClr>
              <a:buChar char="–"/>
              <a:tabLst>
                <a:tab pos="438150" algn="l"/>
              </a:tabLst>
            </a:pPr>
            <a:r>
              <a:rPr sz="1000" dirty="0">
                <a:latin typeface="Arial"/>
                <a:cs typeface="Arial"/>
              </a:rPr>
              <a:t>There is exactly one path between every pair of nodes</a:t>
            </a:r>
          </a:p>
          <a:p>
            <a:pPr marL="437515" indent="-132715">
              <a:lnSpc>
                <a:spcPts val="1195"/>
              </a:lnSpc>
              <a:buClr>
                <a:srgbClr val="214796"/>
              </a:buClr>
              <a:buChar char="–"/>
              <a:tabLst>
                <a:tab pos="438150" algn="l"/>
              </a:tabLst>
            </a:pPr>
            <a:r>
              <a:rPr sz="1000" dirty="0">
                <a:latin typeface="Arial"/>
                <a:cs typeface="Arial"/>
              </a:rPr>
              <a:t>An acyclic graph but adding any edge results in a cycle</a:t>
            </a:r>
          </a:p>
          <a:p>
            <a:pPr marL="437515" indent="-132715">
              <a:lnSpc>
                <a:spcPts val="1200"/>
              </a:lnSpc>
              <a:buClr>
                <a:srgbClr val="214796"/>
              </a:buClr>
              <a:buChar char="–"/>
              <a:tabLst>
                <a:tab pos="438150" algn="l"/>
              </a:tabLst>
            </a:pPr>
            <a:r>
              <a:rPr sz="1000" dirty="0">
                <a:latin typeface="Arial"/>
                <a:cs typeface="Arial"/>
              </a:rPr>
              <a:t>A connected graph but removing any edge disconnects 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81C34D-9FA5-2147-B048-EE49FEC0CC11}"/>
              </a:ext>
            </a:extLst>
          </p:cNvPr>
          <p:cNvGrpSpPr/>
          <p:nvPr/>
        </p:nvGrpSpPr>
        <p:grpSpPr>
          <a:xfrm>
            <a:off x="3052413" y="144645"/>
            <a:ext cx="1365397" cy="1447800"/>
            <a:chOff x="1466850" y="1425575"/>
            <a:chExt cx="1365397" cy="1447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7A55780-E6E1-2C46-94CB-5DAF3D15AD68}"/>
                </a:ext>
              </a:extLst>
            </p:cNvPr>
            <p:cNvSpPr/>
            <p:nvPr/>
          </p:nvSpPr>
          <p:spPr>
            <a:xfrm>
              <a:off x="2063602" y="142557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774DAD-7C11-DA4A-894A-D079D129D2BF}"/>
                </a:ext>
              </a:extLst>
            </p:cNvPr>
            <p:cNvSpPr/>
            <p:nvPr/>
          </p:nvSpPr>
          <p:spPr>
            <a:xfrm>
              <a:off x="1771650" y="1724174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631BA0-A27F-EE41-A060-120EEAFD0DE4}"/>
                </a:ext>
              </a:extLst>
            </p:cNvPr>
            <p:cNvSpPr/>
            <p:nvPr/>
          </p:nvSpPr>
          <p:spPr>
            <a:xfrm>
              <a:off x="2368402" y="173037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C7C775-88E7-CD42-8684-8027AD89B915}"/>
                </a:ext>
              </a:extLst>
            </p:cNvPr>
            <p:cNvSpPr/>
            <p:nvPr/>
          </p:nvSpPr>
          <p:spPr>
            <a:xfrm>
              <a:off x="1466850" y="215560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11F9E8-2A84-6A40-973B-6471593535D6}"/>
                </a:ext>
              </a:extLst>
            </p:cNvPr>
            <p:cNvSpPr/>
            <p:nvPr/>
          </p:nvSpPr>
          <p:spPr>
            <a:xfrm>
              <a:off x="1949302" y="2165276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A0C199-225B-CC42-9ED1-9FBEC60F66A6}"/>
                </a:ext>
              </a:extLst>
            </p:cNvPr>
            <p:cNvSpPr/>
            <p:nvPr/>
          </p:nvSpPr>
          <p:spPr>
            <a:xfrm>
              <a:off x="2603647" y="211292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CA6277C-12E6-C34A-9614-B115D3E0AE0E}"/>
                </a:ext>
              </a:extLst>
            </p:cNvPr>
            <p:cNvSpPr/>
            <p:nvPr/>
          </p:nvSpPr>
          <p:spPr>
            <a:xfrm>
              <a:off x="1466850" y="264477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3F3D8F3-4430-7B46-9173-9331FE9FF516}"/>
                </a:ext>
              </a:extLst>
            </p:cNvPr>
            <p:cNvSpPr/>
            <p:nvPr/>
          </p:nvSpPr>
          <p:spPr>
            <a:xfrm>
              <a:off x="1964365" y="264477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9A8CA9-80BF-1548-A7FF-3424A8C1BFC6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1966772" y="1620697"/>
              <a:ext cx="130308" cy="136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9C235E-CD3B-CF46-ABFC-2785559F98D2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2258724" y="1620697"/>
              <a:ext cx="143156" cy="143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8F3C6D1-06C8-ED4F-8EFF-3C4ABA9BF006}"/>
                </a:ext>
              </a:extLst>
            </p:cNvPr>
            <p:cNvCxnSpPr>
              <a:stCxn id="7" idx="3"/>
              <a:endCxn id="9" idx="7"/>
            </p:cNvCxnSpPr>
            <p:nvPr/>
          </p:nvCxnSpPr>
          <p:spPr>
            <a:xfrm flipH="1">
              <a:off x="1661972" y="1919296"/>
              <a:ext cx="143156" cy="269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06DBFE-5DFD-7A4A-91C9-325D3A076A41}"/>
                </a:ext>
              </a:extLst>
            </p:cNvPr>
            <p:cNvCxnSpPr>
              <a:stCxn id="7" idx="5"/>
              <a:endCxn id="10" idx="0"/>
            </p:cNvCxnSpPr>
            <p:nvPr/>
          </p:nvCxnSpPr>
          <p:spPr>
            <a:xfrm>
              <a:off x="1966772" y="1919296"/>
              <a:ext cx="96830" cy="245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A20A5B-8579-F44E-A0F0-B2A9BF7AC6A9}"/>
                </a:ext>
              </a:extLst>
            </p:cNvPr>
            <p:cNvCxnSpPr>
              <a:stCxn id="8" idx="5"/>
              <a:endCxn id="11" idx="0"/>
            </p:cNvCxnSpPr>
            <p:nvPr/>
          </p:nvCxnSpPr>
          <p:spPr>
            <a:xfrm>
              <a:off x="2563524" y="1925497"/>
              <a:ext cx="154423" cy="1874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2452DE-94B2-0F46-9893-C456CED2F95B}"/>
                </a:ext>
              </a:extLst>
            </p:cNvPr>
            <p:cNvCxnSpPr>
              <a:stCxn id="9" idx="4"/>
              <a:endCxn id="12" idx="0"/>
            </p:cNvCxnSpPr>
            <p:nvPr/>
          </p:nvCxnSpPr>
          <p:spPr>
            <a:xfrm>
              <a:off x="1581150" y="2384203"/>
              <a:ext cx="0" cy="260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7B312A5-B526-0D45-9128-7556229E7BFF}"/>
                </a:ext>
              </a:extLst>
            </p:cNvPr>
            <p:cNvCxnSpPr>
              <a:stCxn id="10" idx="4"/>
              <a:endCxn id="13" idx="0"/>
            </p:cNvCxnSpPr>
            <p:nvPr/>
          </p:nvCxnSpPr>
          <p:spPr>
            <a:xfrm>
              <a:off x="2063602" y="2393876"/>
              <a:ext cx="15063" cy="250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52192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206375"/>
            <a:ext cx="3877938" cy="376470"/>
          </a:xfrm>
          <a:prstGeom prst="rect">
            <a:avLst/>
          </a:prstGeom>
        </p:spPr>
        <p:txBody>
          <a:bodyPr vert="horz" wrap="square" lIns="0" tIns="7069" rIns="0" bIns="0" rtlCol="0">
            <a:spAutoFit/>
          </a:bodyPr>
          <a:lstStyle/>
          <a:p>
            <a:pPr marL="5655">
              <a:spcBef>
                <a:spcPts val="56"/>
              </a:spcBef>
            </a:pPr>
            <a:r>
              <a:rPr sz="2400" spc="2" dirty="0"/>
              <a:t>Representation</a:t>
            </a:r>
            <a:r>
              <a:rPr lang="ko-KR" altLang="en-US" sz="2400" spc="2" dirty="0"/>
              <a:t> </a:t>
            </a:r>
            <a:r>
              <a:rPr lang="en-US" altLang="ko-KR" sz="2400" spc="2" dirty="0"/>
              <a:t>of a Graph</a:t>
            </a:r>
            <a:endParaRPr sz="2400" spc="2" dirty="0"/>
          </a:p>
        </p:txBody>
      </p:sp>
      <p:sp>
        <p:nvSpPr>
          <p:cNvPr id="3" name="object 3"/>
          <p:cNvSpPr txBox="1"/>
          <p:nvPr/>
        </p:nvSpPr>
        <p:spPr>
          <a:xfrm>
            <a:off x="400050" y="774053"/>
            <a:ext cx="3649338" cy="2334105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120175" marR="4807" indent="-114520" algn="just">
              <a:lnSpc>
                <a:spcPct val="100499"/>
              </a:lnSpc>
              <a:spcBef>
                <a:spcPts val="45"/>
              </a:spcBef>
              <a:buFont typeface="Arial Unicode MS"/>
              <a:buChar char="•"/>
              <a:tabLst>
                <a:tab pos="120458" algn="l"/>
              </a:tabLst>
            </a:pPr>
            <a:r>
              <a:rPr sz="913" dirty="0">
                <a:latin typeface="Arial"/>
                <a:cs typeface="Arial"/>
              </a:rPr>
              <a:t>Graphs can be represented by their adjacency matrix or</a:t>
            </a:r>
            <a:r>
              <a:rPr lang="en-US" sz="913" dirty="0">
                <a:latin typeface="Arial"/>
                <a:cs typeface="Arial"/>
              </a:rPr>
              <a:t> adjacency</a:t>
            </a:r>
            <a:r>
              <a:rPr sz="913" dirty="0">
                <a:latin typeface="Arial"/>
                <a:cs typeface="Arial"/>
              </a:rPr>
              <a:t> list.</a:t>
            </a:r>
          </a:p>
          <a:p>
            <a:pPr>
              <a:spcBef>
                <a:spcPts val="16"/>
              </a:spcBef>
              <a:buFont typeface="Arial Unicode MS"/>
              <a:buChar char="•"/>
            </a:pPr>
            <a:endParaRPr sz="1069" dirty="0">
              <a:latin typeface="Times New Roman"/>
              <a:cs typeface="Times New Roman"/>
            </a:endParaRPr>
          </a:p>
          <a:p>
            <a:pPr marL="120175" marR="2262" indent="-114520" algn="just">
              <a:lnSpc>
                <a:spcPct val="100699"/>
              </a:lnSpc>
              <a:buFont typeface="Arial Unicode MS"/>
              <a:buChar char="•"/>
              <a:tabLst>
                <a:tab pos="120458" algn="l"/>
              </a:tabLst>
            </a:pPr>
            <a:r>
              <a:rPr sz="913" dirty="0">
                <a:latin typeface="Arial"/>
                <a:cs typeface="Arial"/>
              </a:rPr>
              <a:t>Adjacency matrices have a value </a:t>
            </a:r>
            <a:r>
              <a:rPr sz="913" i="1" dirty="0">
                <a:latin typeface="Times New Roman"/>
                <a:cs typeface="Times New Roman"/>
              </a:rPr>
              <a:t>a</a:t>
            </a:r>
            <a:r>
              <a:rPr sz="969" i="1" baseline="-11494" dirty="0">
                <a:latin typeface="Times New Roman"/>
                <a:cs typeface="Times New Roman"/>
              </a:rPr>
              <a:t>i,j </a:t>
            </a:r>
            <a:r>
              <a:rPr sz="913" dirty="0">
                <a:latin typeface="Times New Roman"/>
                <a:cs typeface="Times New Roman"/>
              </a:rPr>
              <a:t>= 1 </a:t>
            </a:r>
            <a:r>
              <a:rPr sz="913" dirty="0">
                <a:latin typeface="Arial"/>
                <a:cs typeface="Arial"/>
              </a:rPr>
              <a:t>if nodes </a:t>
            </a:r>
            <a:r>
              <a:rPr sz="913" i="1" dirty="0">
                <a:latin typeface="Times New Roman"/>
                <a:cs typeface="Times New Roman"/>
              </a:rPr>
              <a:t>i </a:t>
            </a:r>
            <a:r>
              <a:rPr sz="913" dirty="0">
                <a:latin typeface="Arial"/>
                <a:cs typeface="Arial"/>
              </a:rPr>
              <a:t>and </a:t>
            </a:r>
            <a:r>
              <a:rPr sz="913" i="1" dirty="0">
                <a:latin typeface="Times New Roman"/>
                <a:cs typeface="Times New Roman"/>
              </a:rPr>
              <a:t>j </a:t>
            </a:r>
            <a:r>
              <a:rPr sz="913" dirty="0">
                <a:latin typeface="Arial"/>
                <a:cs typeface="Arial"/>
              </a:rPr>
              <a:t>share  an edge; 0 otherwise. In case of a weighted graph, </a:t>
            </a:r>
            <a:r>
              <a:rPr sz="913" i="1" dirty="0">
                <a:latin typeface="Times New Roman"/>
                <a:cs typeface="Times New Roman"/>
              </a:rPr>
              <a:t>a</a:t>
            </a:r>
            <a:r>
              <a:rPr sz="969" i="1" baseline="-11494" dirty="0">
                <a:latin typeface="Times New Roman"/>
                <a:cs typeface="Times New Roman"/>
              </a:rPr>
              <a:t>i,j </a:t>
            </a:r>
            <a:r>
              <a:rPr sz="913" dirty="0">
                <a:latin typeface="Times New Roman"/>
                <a:cs typeface="Times New Roman"/>
              </a:rPr>
              <a:t>= </a:t>
            </a:r>
            <a:r>
              <a:rPr sz="913" i="1" dirty="0">
                <a:latin typeface="Times New Roman"/>
                <a:cs typeface="Times New Roman"/>
              </a:rPr>
              <a:t>w</a:t>
            </a:r>
            <a:r>
              <a:rPr sz="969" i="1" baseline="-11494" dirty="0">
                <a:latin typeface="Times New Roman"/>
                <a:cs typeface="Times New Roman"/>
              </a:rPr>
              <a:t>i,j</a:t>
            </a:r>
            <a:r>
              <a:rPr sz="913" dirty="0">
                <a:latin typeface="Arial"/>
                <a:cs typeface="Arial"/>
              </a:rPr>
              <a:t>,  the weight of the edge.</a:t>
            </a:r>
          </a:p>
          <a:p>
            <a:pPr>
              <a:spcBef>
                <a:spcPts val="18"/>
              </a:spcBef>
              <a:buFont typeface="Arial Unicode MS"/>
              <a:buChar char="•"/>
            </a:pPr>
            <a:endParaRPr sz="1069" dirty="0">
              <a:latin typeface="Times New Roman"/>
              <a:cs typeface="Times New Roman"/>
            </a:endParaRPr>
          </a:p>
          <a:p>
            <a:pPr marL="120175" marR="7352" indent="-114520" algn="just">
              <a:lnSpc>
                <a:spcPct val="100699"/>
              </a:lnSpc>
              <a:buFont typeface="Arial Unicode MS"/>
              <a:buChar char="•"/>
              <a:tabLst>
                <a:tab pos="120458" algn="l"/>
              </a:tabLst>
            </a:pPr>
            <a:r>
              <a:rPr sz="913" dirty="0">
                <a:latin typeface="Arial"/>
                <a:cs typeface="Arial"/>
              </a:rPr>
              <a:t>The </a:t>
            </a:r>
            <a:r>
              <a:rPr sz="913" i="1" dirty="0">
                <a:latin typeface="Arial"/>
                <a:cs typeface="Arial"/>
              </a:rPr>
              <a:t>adjacency list </a:t>
            </a:r>
            <a:r>
              <a:rPr sz="913" dirty="0">
                <a:latin typeface="Arial"/>
                <a:cs typeface="Arial"/>
              </a:rPr>
              <a:t>representation of a graph </a:t>
            </a:r>
            <a:r>
              <a:rPr sz="913" i="1" dirty="0">
                <a:latin typeface="Times New Roman"/>
                <a:cs typeface="Times New Roman"/>
              </a:rPr>
              <a:t>G </a:t>
            </a:r>
            <a:r>
              <a:rPr sz="913" dirty="0">
                <a:latin typeface="Times New Roman"/>
                <a:cs typeface="Times New Roman"/>
              </a:rPr>
              <a:t>= (</a:t>
            </a:r>
            <a:r>
              <a:rPr sz="913" i="1" dirty="0">
                <a:latin typeface="Times New Roman"/>
                <a:cs typeface="Times New Roman"/>
              </a:rPr>
              <a:t>V, E</a:t>
            </a:r>
            <a:r>
              <a:rPr sz="913" dirty="0">
                <a:latin typeface="Times New Roman"/>
                <a:cs typeface="Times New Roman"/>
              </a:rPr>
              <a:t>) </a:t>
            </a:r>
            <a:r>
              <a:rPr sz="913" dirty="0">
                <a:latin typeface="Arial"/>
                <a:cs typeface="Arial"/>
              </a:rPr>
              <a:t>consists  of an array </a:t>
            </a:r>
            <a:r>
              <a:rPr sz="913" i="1" dirty="0">
                <a:latin typeface="Times New Roman"/>
                <a:cs typeface="Times New Roman"/>
              </a:rPr>
              <a:t>Adj</a:t>
            </a:r>
            <a:r>
              <a:rPr sz="913" dirty="0">
                <a:latin typeface="Times New Roman"/>
                <a:cs typeface="Times New Roman"/>
              </a:rPr>
              <a:t>[1</a:t>
            </a:r>
            <a:r>
              <a:rPr sz="913" i="1" dirty="0">
                <a:latin typeface="Times New Roman"/>
                <a:cs typeface="Times New Roman"/>
              </a:rPr>
              <a:t>..</a:t>
            </a:r>
            <a:r>
              <a:rPr sz="913" dirty="0">
                <a:latin typeface="Arial Unicode MS"/>
                <a:cs typeface="Arial Unicode MS"/>
              </a:rPr>
              <a:t>|</a:t>
            </a:r>
            <a:r>
              <a:rPr sz="913" i="1" dirty="0">
                <a:latin typeface="Times New Roman"/>
                <a:cs typeface="Times New Roman"/>
              </a:rPr>
              <a:t>V</a:t>
            </a:r>
            <a:r>
              <a:rPr sz="913" dirty="0">
                <a:latin typeface="Arial Unicode MS"/>
                <a:cs typeface="Arial Unicode MS"/>
              </a:rPr>
              <a:t>|</a:t>
            </a:r>
            <a:r>
              <a:rPr sz="913" dirty="0">
                <a:latin typeface="Times New Roman"/>
                <a:cs typeface="Times New Roman"/>
              </a:rPr>
              <a:t>] </a:t>
            </a:r>
            <a:r>
              <a:rPr sz="913" dirty="0">
                <a:latin typeface="Arial"/>
                <a:cs typeface="Arial"/>
              </a:rPr>
              <a:t>of lists. Each list </a:t>
            </a:r>
            <a:r>
              <a:rPr sz="913" i="1" dirty="0">
                <a:latin typeface="Times New Roman"/>
                <a:cs typeface="Times New Roman"/>
              </a:rPr>
              <a:t>Adj</a:t>
            </a:r>
            <a:r>
              <a:rPr sz="913" dirty="0">
                <a:latin typeface="Times New Roman"/>
                <a:cs typeface="Times New Roman"/>
              </a:rPr>
              <a:t>[</a:t>
            </a:r>
            <a:r>
              <a:rPr sz="913" i="1" dirty="0">
                <a:latin typeface="Times New Roman"/>
                <a:cs typeface="Times New Roman"/>
              </a:rPr>
              <a:t>v</a:t>
            </a:r>
            <a:r>
              <a:rPr sz="913" dirty="0">
                <a:latin typeface="Times New Roman"/>
                <a:cs typeface="Times New Roman"/>
              </a:rPr>
              <a:t>] </a:t>
            </a:r>
            <a:r>
              <a:rPr sz="913" dirty="0">
                <a:latin typeface="Arial"/>
                <a:cs typeface="Arial"/>
              </a:rPr>
              <a:t>is a list of all vertices  adjacent to </a:t>
            </a:r>
            <a:r>
              <a:rPr sz="913" i="1" dirty="0">
                <a:latin typeface="Times New Roman"/>
                <a:cs typeface="Times New Roman"/>
              </a:rPr>
              <a:t>v</a:t>
            </a:r>
            <a:r>
              <a:rPr sz="913" dirty="0">
                <a:latin typeface="Arial"/>
                <a:cs typeface="Arial"/>
              </a:rPr>
              <a:t>.</a:t>
            </a:r>
          </a:p>
          <a:p>
            <a:pPr>
              <a:spcBef>
                <a:spcPts val="22"/>
              </a:spcBef>
              <a:buFont typeface="Arial Unicode MS"/>
              <a:buChar char="•"/>
            </a:pPr>
            <a:endParaRPr sz="1069" dirty="0">
              <a:latin typeface="Times New Roman"/>
              <a:cs typeface="Times New Roman"/>
            </a:endParaRPr>
          </a:p>
          <a:p>
            <a:pPr marL="120175" indent="-114520">
              <a:buFont typeface="Arial Unicode MS"/>
              <a:buChar char="•"/>
              <a:tabLst>
                <a:tab pos="120458" algn="l"/>
              </a:tabLst>
            </a:pPr>
            <a:r>
              <a:rPr sz="913" dirty="0">
                <a:latin typeface="Arial"/>
                <a:cs typeface="Arial"/>
              </a:rPr>
              <a:t>For a grap</a:t>
            </a:r>
            <a:r>
              <a:rPr lang="en-US" sz="913" dirty="0">
                <a:latin typeface="Arial"/>
                <a:cs typeface="Arial"/>
              </a:rPr>
              <a:t>h</a:t>
            </a:r>
            <a:r>
              <a:rPr sz="913" dirty="0">
                <a:latin typeface="Arial"/>
                <a:cs typeface="Arial"/>
              </a:rPr>
              <a:t> with </a:t>
            </a:r>
            <a:r>
              <a:rPr sz="913" i="1" dirty="0">
                <a:latin typeface="Times New Roman"/>
                <a:cs typeface="Times New Roman"/>
              </a:rPr>
              <a:t>n </a:t>
            </a:r>
            <a:r>
              <a:rPr sz="913" dirty="0">
                <a:latin typeface="Arial"/>
                <a:cs typeface="Arial"/>
              </a:rPr>
              <a:t>nodes, adjacency matrices take </a:t>
            </a:r>
            <a:r>
              <a:rPr lang="el-GR" sz="913" dirty="0">
                <a:latin typeface="Times New Roman"/>
                <a:cs typeface="Times New Roman"/>
              </a:rPr>
              <a:t>Θ</a:t>
            </a:r>
            <a:r>
              <a:rPr sz="913" dirty="0">
                <a:latin typeface="Times New Roman"/>
                <a:cs typeface="Times New Roman"/>
              </a:rPr>
              <a:t>(</a:t>
            </a:r>
            <a:r>
              <a:rPr sz="913" i="1" dirty="0">
                <a:latin typeface="Times New Roman"/>
                <a:cs typeface="Times New Roman"/>
              </a:rPr>
              <a:t>n</a:t>
            </a:r>
            <a:r>
              <a:rPr sz="969" baseline="28735" dirty="0">
                <a:latin typeface="Arial"/>
                <a:cs typeface="Arial"/>
              </a:rPr>
              <a:t>2</a:t>
            </a:r>
            <a:r>
              <a:rPr sz="913" dirty="0">
                <a:latin typeface="Times New Roman"/>
                <a:cs typeface="Times New Roman"/>
              </a:rPr>
              <a:t>)</a:t>
            </a:r>
          </a:p>
          <a:p>
            <a:pPr marL="120175">
              <a:spcBef>
                <a:spcPts val="4"/>
              </a:spcBef>
            </a:pPr>
            <a:r>
              <a:rPr sz="913" dirty="0">
                <a:latin typeface="Arial"/>
                <a:cs typeface="Arial"/>
              </a:rPr>
              <a:t>space and adjacency list takes </a:t>
            </a:r>
            <a:r>
              <a:rPr sz="913" dirty="0">
                <a:latin typeface="Times New Roman"/>
                <a:cs typeface="Times New Roman"/>
              </a:rPr>
              <a:t>Θ(</a:t>
            </a:r>
            <a:r>
              <a:rPr sz="913" dirty="0">
                <a:latin typeface="Arial Unicode MS"/>
                <a:cs typeface="Arial Unicode MS"/>
              </a:rPr>
              <a:t>|</a:t>
            </a:r>
            <a:r>
              <a:rPr sz="913" i="1" dirty="0">
                <a:latin typeface="Times New Roman"/>
                <a:cs typeface="Times New Roman"/>
              </a:rPr>
              <a:t>E</a:t>
            </a:r>
            <a:r>
              <a:rPr sz="913" dirty="0">
                <a:latin typeface="Arial Unicode MS"/>
                <a:cs typeface="Arial Unicode MS"/>
              </a:rPr>
              <a:t>|</a:t>
            </a:r>
            <a:r>
              <a:rPr lang="en-US" sz="913" dirty="0">
                <a:latin typeface="Arial Unicode MS"/>
                <a:cs typeface="Arial Unicode MS"/>
              </a:rPr>
              <a:t>+|</a:t>
            </a:r>
            <a:r>
              <a:rPr lang="en-US" sz="91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913" dirty="0">
                <a:latin typeface="Arial Unicode MS"/>
                <a:cs typeface="Arial Unicode MS"/>
              </a:rPr>
              <a:t>|</a:t>
            </a:r>
            <a:r>
              <a:rPr sz="913" dirty="0">
                <a:latin typeface="Times New Roman"/>
                <a:cs typeface="Times New Roman"/>
              </a:rPr>
              <a:t>) </a:t>
            </a:r>
            <a:r>
              <a:rPr sz="913" dirty="0">
                <a:latin typeface="Arial"/>
                <a:cs typeface="Arial"/>
              </a:rPr>
              <a:t>space.</a:t>
            </a:r>
            <a:endParaRPr lang="en-US" sz="913" dirty="0">
              <a:latin typeface="Arial"/>
              <a:cs typeface="Arial"/>
            </a:endParaRPr>
          </a:p>
          <a:p>
            <a:pPr marL="120175">
              <a:spcBef>
                <a:spcPts val="4"/>
              </a:spcBef>
            </a:pPr>
            <a:endParaRPr lang="en-US" sz="913" dirty="0">
              <a:latin typeface="Arial"/>
              <a:cs typeface="Arial"/>
            </a:endParaRPr>
          </a:p>
          <a:p>
            <a:pPr marL="120175">
              <a:spcBef>
                <a:spcPts val="4"/>
              </a:spcBef>
            </a:pPr>
            <a:endParaRPr lang="en-US" sz="913" dirty="0">
              <a:latin typeface="Arial"/>
              <a:cs typeface="Arial"/>
            </a:endParaRPr>
          </a:p>
          <a:p>
            <a:pPr marL="120175">
              <a:spcBef>
                <a:spcPts val="4"/>
              </a:spcBef>
            </a:pPr>
            <a:endParaRPr lang="en-US" sz="91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11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167C-CA02-F34D-A018-C978ABF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184666"/>
          </a:xfrm>
        </p:spPr>
        <p:txBody>
          <a:bodyPr/>
          <a:lstStyle/>
          <a:p>
            <a:r>
              <a:rPr lang="en-US" dirty="0"/>
              <a:t>Undirected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0A5EA-4D35-2B4C-B346-FE78CE9C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426" y="2720975"/>
            <a:ext cx="3697246" cy="169277"/>
          </a:xfrm>
        </p:spPr>
        <p:txBody>
          <a:bodyPr/>
          <a:lstStyle/>
          <a:p>
            <a:r>
              <a:rPr lang="ko-KR" altLang="en-US" dirty="0"/>
              <a:t>교과서에는 대부분 </a:t>
            </a:r>
            <a:r>
              <a:rPr lang="en-US" altLang="ko-KR" dirty="0"/>
              <a:t>adjacency list </a:t>
            </a:r>
            <a:r>
              <a:rPr lang="ko-KR" altLang="en-US" dirty="0"/>
              <a:t>표현을 가정할 것이다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560E5BD7-749C-584F-83D1-14120479F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738"/>
            <a:ext cx="4610100" cy="12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3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167C-CA02-F34D-A018-C978ABF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184666"/>
          </a:xfrm>
        </p:spPr>
        <p:txBody>
          <a:bodyPr/>
          <a:lstStyle/>
          <a:p>
            <a:r>
              <a:rPr lang="en-US" dirty="0"/>
              <a:t>Directed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0A5EA-4D35-2B4C-B346-FE78CE9C7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E7AFB7AE-AECF-FD4E-9F37-4996C6115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839"/>
            <a:ext cx="4610100" cy="126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7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40" dirty="0"/>
              <a:t>9</a:t>
            </a:fld>
            <a:endParaRPr spc="-4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215441"/>
            <a:ext cx="216171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Graph 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388" y="1055343"/>
            <a:ext cx="3664585" cy="20202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60655" marR="5080" indent="-148590">
              <a:lnSpc>
                <a:spcPct val="102600"/>
              </a:lnSpc>
              <a:spcBef>
                <a:spcPts val="55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dirty="0">
                <a:latin typeface="Arial"/>
                <a:cs typeface="Arial"/>
              </a:rPr>
              <a:t>The most basic graph algorithm that visits nodes of a graph  in certain order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dirty="0">
                <a:latin typeface="Arial"/>
                <a:cs typeface="Arial"/>
              </a:rPr>
              <a:t>Used as a subroutine in many other algorithms</a:t>
            </a: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r>
              <a:rPr lang="en-US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lang="ko-KR" altLang="en-US" sz="1600" baseline="6944" dirty="0">
                <a:solidFill>
                  <a:srgbClr val="214796"/>
                </a:solidFill>
                <a:latin typeface="Arial"/>
                <a:cs typeface="Arial"/>
              </a:rPr>
              <a:t>교과서 예에서 특별한 언급이 없으면 </a:t>
            </a:r>
            <a:r>
              <a:rPr lang="en-US" altLang="ko-KR" sz="1600" baseline="6944" dirty="0">
                <a:solidFill>
                  <a:srgbClr val="214796"/>
                </a:solidFill>
                <a:latin typeface="Arial"/>
                <a:cs typeface="Arial"/>
              </a:rPr>
              <a:t>vertex </a:t>
            </a:r>
            <a:r>
              <a:rPr lang="ko-KR" altLang="en-US" sz="1600" baseline="6944" dirty="0">
                <a:solidFill>
                  <a:srgbClr val="214796"/>
                </a:solidFill>
                <a:latin typeface="Arial"/>
                <a:cs typeface="Arial"/>
              </a:rPr>
              <a:t>는 알파벳 순으로 처리한다</a:t>
            </a:r>
            <a:r>
              <a:rPr lang="en-US" altLang="ko-KR" sz="1600" baseline="6944" dirty="0">
                <a:solidFill>
                  <a:srgbClr val="214796"/>
                </a:solidFill>
                <a:latin typeface="Arial"/>
                <a:cs typeface="Arial"/>
              </a:rPr>
              <a:t>.</a:t>
            </a:r>
            <a:r>
              <a:rPr lang="ko-KR" altLang="en-US" sz="1600" baseline="6944" dirty="0">
                <a:solidFill>
                  <a:srgbClr val="214796"/>
                </a:solidFill>
                <a:latin typeface="Arial"/>
                <a:cs typeface="Arial"/>
              </a:rPr>
              <a:t> </a:t>
            </a:r>
            <a:endParaRPr lang="en-US" altLang="ko-KR" sz="1600" baseline="6944" dirty="0">
              <a:solidFill>
                <a:srgbClr val="214796"/>
              </a:solidFill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dirty="0">
                <a:latin typeface="Arial"/>
                <a:cs typeface="Arial"/>
              </a:rPr>
              <a:t>We will cover two algorithms</a:t>
            </a:r>
          </a:p>
          <a:p>
            <a:pPr marL="437515" indent="-132715">
              <a:lnSpc>
                <a:spcPts val="1200"/>
              </a:lnSpc>
              <a:spcBef>
                <a:spcPts val="175"/>
              </a:spcBef>
              <a:buClr>
                <a:srgbClr val="214796"/>
              </a:buClr>
              <a:buFontTx/>
              <a:buChar char="–"/>
              <a:tabLst>
                <a:tab pos="438150" algn="l"/>
              </a:tabLst>
            </a:pPr>
            <a:r>
              <a:rPr lang="en-US" sz="1000" dirty="0">
                <a:latin typeface="Arial"/>
                <a:cs typeface="Arial"/>
              </a:rPr>
              <a:t>Breadth-First Search (BFS): uses queue</a:t>
            </a:r>
          </a:p>
          <a:p>
            <a:pPr marL="437515" indent="-132715">
              <a:lnSpc>
                <a:spcPts val="1200"/>
              </a:lnSpc>
              <a:spcBef>
                <a:spcPts val="175"/>
              </a:spcBef>
              <a:buClr>
                <a:srgbClr val="214796"/>
              </a:buClr>
              <a:buChar char="–"/>
              <a:tabLst>
                <a:tab pos="438150" algn="l"/>
              </a:tabLst>
            </a:pPr>
            <a:r>
              <a:rPr sz="1000" dirty="0">
                <a:latin typeface="Arial"/>
                <a:cs typeface="Arial"/>
              </a:rPr>
              <a:t>Depth-First Search (DFS): uses recursion (stack)</a:t>
            </a:r>
            <a:endParaRPr lang="en-US" sz="1000" dirty="0">
              <a:latin typeface="Arial"/>
              <a:cs typeface="Arial"/>
            </a:endParaRPr>
          </a:p>
          <a:p>
            <a:pPr marL="437515" indent="-132715">
              <a:lnSpc>
                <a:spcPts val="1200"/>
              </a:lnSpc>
              <a:spcBef>
                <a:spcPts val="175"/>
              </a:spcBef>
              <a:buClr>
                <a:srgbClr val="214796"/>
              </a:buClr>
              <a:buChar char="–"/>
              <a:tabLst>
                <a:tab pos="438150" algn="l"/>
              </a:tabLst>
            </a:pP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4202</TotalTime>
  <Words>1077</Words>
  <Application>Microsoft Macintosh PowerPoint</Application>
  <PresentationFormat>Custom</PresentationFormat>
  <Paragraphs>168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 Unicode MS</vt:lpstr>
      <vt:lpstr>Arial</vt:lpstr>
      <vt:lpstr>Calibri</vt:lpstr>
      <vt:lpstr>Cambria Math</vt:lpstr>
      <vt:lpstr>Symbol</vt:lpstr>
      <vt:lpstr>Times New Roman</vt:lpstr>
      <vt:lpstr>Office Theme</vt:lpstr>
      <vt:lpstr>PowerPoint Presentation</vt:lpstr>
      <vt:lpstr>Graphs</vt:lpstr>
      <vt:lpstr>Definitions (Appendix B.4)</vt:lpstr>
      <vt:lpstr>PowerPoint Presentation</vt:lpstr>
      <vt:lpstr>Tree</vt:lpstr>
      <vt:lpstr>Representation of a Graph</vt:lpstr>
      <vt:lpstr>Undirected Graph</vt:lpstr>
      <vt:lpstr>Directed Graph</vt:lpstr>
      <vt:lpstr>Graph Traversal</vt:lpstr>
      <vt:lpstr>22.2 Breadth-First Search</vt:lpstr>
      <vt:lpstr>Breadth-first tree (BFS tree) </vt:lpstr>
      <vt:lpstr>22.3 Depth-First Search</vt:lpstr>
      <vt:lpstr>Depth-first forest (DFS forest) </vt:lpstr>
      <vt:lpstr>DFS algorithm</vt:lpstr>
      <vt:lpstr>PowerPoint Presentation</vt:lpstr>
      <vt:lpstr>Properties of DFS</vt:lpstr>
      <vt:lpstr>22.4 Topological Sort</vt:lpstr>
      <vt:lpstr>Topological Sort : exercise</vt:lpstr>
      <vt:lpstr>Theorem 22.12</vt:lpstr>
      <vt:lpstr>22.5 Strongly connected components</vt:lpstr>
      <vt:lpstr>PowerPoint Presentation</vt:lpstr>
      <vt:lpstr>Euler tour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Graph Algorithms</dc:title>
  <dc:creator>Jaehyun Park[3ex] CS 97SI Stanford University</dc:creator>
  <cp:keywords>()</cp:keywords>
  <cp:lastModifiedBy>(소프트웨어전공)임은진</cp:lastModifiedBy>
  <cp:revision>77</cp:revision>
  <dcterms:created xsi:type="dcterms:W3CDTF">2018-10-30T06:39:55Z</dcterms:created>
  <dcterms:modified xsi:type="dcterms:W3CDTF">2019-11-04T14:43:03Z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2015-06-29T00:00:00Z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2018-10-30T00:00:00Z</vt:filetime>
  </property>
</Properties>
</file>