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303" r:id="rId2"/>
    <p:sldId id="258" r:id="rId3"/>
    <p:sldId id="304" r:id="rId4"/>
    <p:sldId id="260" r:id="rId5"/>
    <p:sldId id="261" r:id="rId6"/>
    <p:sldId id="262" r:id="rId7"/>
    <p:sldId id="263" r:id="rId8"/>
    <p:sldId id="310" r:id="rId9"/>
    <p:sldId id="264" r:id="rId10"/>
    <p:sldId id="265" r:id="rId11"/>
    <p:sldId id="305" r:id="rId12"/>
    <p:sldId id="306" r:id="rId13"/>
    <p:sldId id="268" r:id="rId14"/>
    <p:sldId id="269" r:id="rId15"/>
    <p:sldId id="270" r:id="rId16"/>
    <p:sldId id="271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07" r:id="rId27"/>
    <p:sldId id="308" r:id="rId28"/>
    <p:sldId id="274" r:id="rId29"/>
    <p:sldId id="275" r:id="rId30"/>
    <p:sldId id="276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277" r:id="rId39"/>
    <p:sldId id="278" r:id="rId40"/>
    <p:sldId id="280" r:id="rId41"/>
    <p:sldId id="281" r:id="rId42"/>
    <p:sldId id="282" r:id="rId43"/>
    <p:sldId id="283" r:id="rId44"/>
    <p:sldId id="28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5" autoAdjust="0"/>
    <p:restoredTop sz="94656"/>
  </p:normalViewPr>
  <p:slideViewPr>
    <p:cSldViewPr>
      <p:cViewPr varScale="1">
        <p:scale>
          <a:sx n="69" d="100"/>
          <a:sy n="69" d="100"/>
        </p:scale>
        <p:origin x="6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5428C-B804-4834-AB7B-DB3061418425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CDC39-2F82-4975-8747-205665822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6C558-F578-4149-B0B7-306B66A9D9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40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E49AD-CBA7-451E-A0FB-046C3F8B36D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71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827-A65F-4974-9517-192DBA03D0A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958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D9164-AFA8-437F-8197-2DEE4225045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906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634C2-BDE7-430E-97AE-5D372B93FC0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396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7AE44-973C-4BA8-A5F4-3C8558A66CD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5649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ABAE7-56ED-4255-9120-9709941717B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195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C3C9-53F0-44EF-9EDB-F5327F70BA7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526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7C5F1-2E86-46B2-A962-7D0A810239A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99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7BFD-9DF7-4354-94AC-954D8D18677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147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2FDA-CBFA-427A-9C00-083111ABB72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382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32992-AC2A-49A4-932C-4343DA93EAE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420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F4009-2D6F-4FC9-9146-E1D9B37D025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746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0DD9B-995A-43D8-B577-D19504D9C5D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5917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0CF13-224B-4301-8707-758A74F2FEA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62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FC8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44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71176" y="1963501"/>
            <a:ext cx="3772823" cy="3553731"/>
            <a:chOff x="5371176" y="1963501"/>
            <a:chExt cx="3772823" cy="35537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9" r="8333" b="19249"/>
            <a:stretch/>
          </p:blipFill>
          <p:spPr bwMode="auto">
            <a:xfrm>
              <a:off x="5371176" y="1963501"/>
              <a:ext cx="3772823" cy="355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 userDrawn="1"/>
          </p:nvSpPr>
          <p:spPr>
            <a:xfrm>
              <a:off x="7596336" y="1963501"/>
              <a:ext cx="1080120" cy="993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5402746" y="4819650"/>
              <a:ext cx="648072" cy="572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2584" b="78836"/>
          <a:stretch/>
        </p:blipFill>
        <p:spPr bwMode="auto">
          <a:xfrm>
            <a:off x="210394" y="3941603"/>
            <a:ext cx="3929558" cy="1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65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6576-1991-4868-8BF1-B3F46EC28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0" y="6237312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4801" r="19532" b="9887"/>
          <a:stretch/>
        </p:blipFill>
        <p:spPr bwMode="auto">
          <a:xfrm>
            <a:off x="6643598" y="3822400"/>
            <a:ext cx="2500401" cy="30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12341" y="1610891"/>
            <a:ext cx="4725559" cy="447607"/>
            <a:chOff x="1587302" y="1206947"/>
            <a:chExt cx="7737226" cy="565869"/>
          </a:xfrm>
        </p:grpSpPr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t="7712" r="12584" b="83763"/>
            <a:stretch/>
          </p:blipFill>
          <p:spPr bwMode="auto">
            <a:xfrm>
              <a:off x="5394970" y="1206947"/>
              <a:ext cx="3929558" cy="56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r="15164" b="92157"/>
            <a:stretch/>
          </p:blipFill>
          <p:spPr bwMode="auto">
            <a:xfrm>
              <a:off x="1587302" y="1231989"/>
              <a:ext cx="3813373" cy="52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2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0315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779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023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77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4745"/>
            <a:ext cx="86409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36712"/>
            <a:ext cx="2339752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36712"/>
            <a:ext cx="2339752" cy="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36712"/>
            <a:ext cx="2339752" cy="0"/>
          </a:xfrm>
          <a:prstGeom prst="line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 userDrawn="1">
            <p:ph idx="10"/>
          </p:nvPr>
        </p:nvSpPr>
        <p:spPr>
          <a:xfrm>
            <a:off x="251520" y="1052736"/>
            <a:ext cx="8640960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7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0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A0538-4285-485A-A334-8F3AE9390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0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va.org/bmvc/1988/avc-88-023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손글씨 펜 OTF" pitchFamily="66" charset="-127"/>
                <a:ea typeface="나눔손글씨 펜 OTF" pitchFamily="66" charset="-127"/>
              </a:rPr>
              <a:t>4</a:t>
            </a:r>
            <a:r>
              <a:rPr lang="ko-KR" altLang="en-US" dirty="0" smtClean="0">
                <a:latin typeface="나눔손글씨 펜 OTF" pitchFamily="66" charset="-127"/>
                <a:ea typeface="나눔손글씨 펜 OTF" pitchFamily="66" charset="-127"/>
              </a:rPr>
              <a:t>장</a:t>
            </a:r>
            <a:r>
              <a:rPr lang="en-US" altLang="ko-KR" dirty="0" smtClean="0">
                <a:latin typeface="나눔손글씨 펜 OTF" pitchFamily="66" charset="-127"/>
                <a:ea typeface="나눔손글씨 펜 OTF" pitchFamily="66" charset="-127"/>
              </a:rPr>
              <a:t>. </a:t>
            </a:r>
            <a:r>
              <a:rPr lang="ko-KR" altLang="en-US" dirty="0" smtClean="0">
                <a:latin typeface="나눔손글씨 펜 OTF" pitchFamily="66" charset="-127"/>
                <a:ea typeface="나눔손글씨 펜 OTF" pitchFamily="66" charset="-127"/>
              </a:rPr>
              <a:t>지역 특징 검출</a:t>
            </a:r>
            <a:endParaRPr lang="ko-KR" altLang="en-US" dirty="0">
              <a:latin typeface="나눔손글씨 펜 OTF" pitchFamily="66" charset="-127"/>
              <a:ea typeface="나눔손글씨 펜 OTF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4.2.1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인지 실험에 주목한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</a:t>
            </a:r>
            <a:r>
              <a:rPr lang="en-US" altLang="ko-KR" dirty="0" smtClean="0"/>
              <a:t>[Moravec80]</a:t>
            </a:r>
          </a:p>
          <a:p>
            <a:pPr lvl="1"/>
            <a:r>
              <a:rPr lang="ko-KR" altLang="en-US" dirty="0" err="1" smtClean="0"/>
              <a:t>제곱차의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합으로 밝기 변화 측정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7528"/>
            <a:ext cx="613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9648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4.2.1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4528881" cy="31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6" y="4365104"/>
            <a:ext cx="441923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346296" y="5075892"/>
            <a:ext cx="2516273" cy="369332"/>
            <a:chOff x="5346296" y="5075892"/>
            <a:chExt cx="2516273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78344" y="5075892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3*3 </a:t>
              </a:r>
              <a:r>
                <a:rPr lang="ko-KR" altLang="en-US" dirty="0" smtClean="0"/>
                <a:t>마스크로 측정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9" idx="1"/>
            </p:cNvCxnSpPr>
            <p:nvPr/>
          </p:nvCxnSpPr>
          <p:spPr>
            <a:xfrm flipH="1">
              <a:off x="5346296" y="5260558"/>
              <a:ext cx="43204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6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4.2.1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68365"/>
            <a:ext cx="43719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5393"/>
            <a:ext cx="4953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12160" y="517618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9*9 </a:t>
            </a:r>
            <a:r>
              <a:rPr lang="ko-KR" altLang="en-US" dirty="0" smtClean="0"/>
              <a:t>마스크로 측정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5580112" y="5360853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4.2.1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i="1" dirty="0" smtClean="0"/>
              <a:t>S</a:t>
            </a:r>
            <a:r>
              <a:rPr lang="en-US" altLang="ko-KR" dirty="0" smtClean="0"/>
              <a:t>(.)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관찰해 보면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코너에서는 모든 방향으로 변화가 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에지에서는</a:t>
            </a:r>
            <a:r>
              <a:rPr lang="ko-KR" altLang="en-US" dirty="0" smtClean="0"/>
              <a:t> 에지 방향으로 변화 적지만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에지에</a:t>
            </a:r>
            <a:r>
              <a:rPr lang="ko-KR" altLang="en-US" dirty="0" smtClean="0"/>
              <a:t> 수직 방향으로 변화 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ko-KR" altLang="en-US" dirty="0"/>
              <a:t>같은 </a:t>
            </a:r>
            <a:r>
              <a:rPr lang="ko-KR" altLang="en-US" dirty="0" smtClean="0"/>
              <a:t>곳은 모든 방향으로 </a:t>
            </a:r>
            <a:r>
              <a:rPr lang="ko-KR" altLang="en-US" dirty="0"/>
              <a:t>변화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에 높은 값</a:t>
            </a:r>
            <a:r>
              <a:rPr lang="en-US" altLang="ko-KR" dirty="0" smtClean="0"/>
              <a:t>, c</a:t>
            </a:r>
            <a:r>
              <a:rPr lang="ko-KR" altLang="en-US" dirty="0" smtClean="0"/>
              <a:t>는 아주 낮은 값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그 사이 값을 부여하는 함수를 만들면 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모라벡의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특징 가능성 </a:t>
            </a:r>
            <a:r>
              <a:rPr lang="ko-KR" altLang="en-US" dirty="0" smtClean="0"/>
              <a:t>값 </a:t>
            </a:r>
            <a:r>
              <a:rPr lang="en-US" altLang="ko-KR" i="1" dirty="0" smtClean="0"/>
              <a:t>C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r>
              <a:rPr lang="ko-KR" altLang="en-US" dirty="0" smtClean="0"/>
              <a:t>한계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화소만큼</a:t>
            </a:r>
            <a:r>
              <a:rPr lang="ko-KR" altLang="en-US" dirty="0" smtClean="0"/>
              <a:t> 이동하여 네 방향만 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잡음에 대한 대처 방안 없음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49" y="4029578"/>
            <a:ext cx="6098679" cy="33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해리스의</a:t>
            </a:r>
            <a:r>
              <a:rPr lang="ko-KR" altLang="en-US" dirty="0" smtClean="0"/>
              <a:t> 접근 </a:t>
            </a:r>
            <a:r>
              <a:rPr lang="en-US" altLang="ko-KR" dirty="0" smtClean="0"/>
              <a:t>[Harris88]</a:t>
            </a:r>
          </a:p>
          <a:p>
            <a:pPr lvl="1"/>
            <a:r>
              <a:rPr lang="ko-KR" altLang="en-US" dirty="0" smtClean="0"/>
              <a:t>가중치 </a:t>
            </a:r>
            <a:r>
              <a:rPr lang="ko-KR" altLang="en-US" dirty="0" err="1" smtClean="0"/>
              <a:t>제곱차의</a:t>
            </a:r>
            <a:r>
              <a:rPr lang="ko-KR" altLang="en-US" dirty="0" smtClean="0"/>
              <a:t> 합을 이용한 잡음 대처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테일러</a:t>
            </a:r>
            <a:r>
              <a:rPr lang="ko-KR" altLang="en-US" dirty="0" smtClean="0"/>
              <a:t> 확장                                                            을 대입하면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78" y="1988840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8" y="2819028"/>
            <a:ext cx="4267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78" y="3356992"/>
            <a:ext cx="6229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96" y="4077072"/>
            <a:ext cx="5184576" cy="24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계속 유도하면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80" y="1628799"/>
            <a:ext cx="4557534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80" y="4221088"/>
            <a:ext cx="60975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모멘트 행렬 </a:t>
            </a:r>
            <a:r>
              <a:rPr lang="en-US" altLang="ko-KR" dirty="0" smtClean="0"/>
              <a:t>A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i="1" dirty="0" err="1"/>
              <a:t>v</a:t>
            </a:r>
            <a:r>
              <a:rPr lang="en-US" altLang="ko-KR" dirty="0" err="1"/>
              <a:t>,</a:t>
            </a:r>
            <a:r>
              <a:rPr lang="en-US" altLang="ko-KR" i="1" dirty="0" err="1"/>
              <a:t>u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실수 가능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</a:t>
            </a:r>
            <a:r>
              <a:rPr lang="en-US" altLang="ko-KR" i="1" dirty="0" err="1"/>
              <a:t>v</a:t>
            </a:r>
            <a:r>
              <a:rPr lang="en-US" altLang="ko-KR" dirty="0" err="1"/>
              <a:t>,</a:t>
            </a:r>
            <a:r>
              <a:rPr lang="en-US" altLang="ko-KR" i="1" dirty="0" err="1"/>
              <a:t>u</a:t>
            </a:r>
            <a:r>
              <a:rPr lang="en-US" altLang="ko-KR" dirty="0" smtClean="0"/>
              <a:t>)</a:t>
            </a:r>
            <a:r>
              <a:rPr lang="ko-KR" altLang="en-US" dirty="0" smtClean="0"/>
              <a:t> 무관하게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계산할 수 있음</a:t>
            </a:r>
            <a:r>
              <a:rPr lang="en-US" altLang="ko-KR" dirty="0" smtClean="0"/>
              <a:t> (∵ </a:t>
            </a:r>
            <a:r>
              <a:rPr lang="en-US" altLang="ko-KR" i="1" dirty="0" smtClean="0"/>
              <a:t>S</a:t>
            </a:r>
            <a:r>
              <a:rPr lang="ko-KR" altLang="en-US" dirty="0" smtClean="0"/>
              <a:t>가 </a:t>
            </a:r>
            <a:r>
              <a:rPr lang="en-US" altLang="ko-KR" b="1" dirty="0" smtClean="0"/>
              <a:t>u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A</a:t>
            </a:r>
            <a:r>
              <a:rPr lang="ko-KR" altLang="en-US" dirty="0" smtClean="0"/>
              <a:t>의 곱으로 인수 분해되어 있으므로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영상 구조</a:t>
            </a:r>
            <a:r>
              <a:rPr lang="ko-KR" altLang="en-US" dirty="0" smtClean="0"/>
              <a:t>를 나타냄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/>
              <a:t>A</a:t>
            </a:r>
            <a:r>
              <a:rPr lang="ko-KR" altLang="en-US" dirty="0" smtClean="0"/>
              <a:t>를 잘 분석하면 특징 여부를 판정할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524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482374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First-order Taylor approximation for small motions [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]: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Let’s plug this into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01638" y="2057400"/>
          <a:ext cx="8437562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340080" imgH="965160" progId="Equation.3">
                  <p:embed/>
                </p:oleObj>
              </mc:Choice>
              <mc:Fallback>
                <p:oleObj name="Equation" r:id="rId3" imgW="334008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638" y="2057400"/>
                        <a:ext cx="8437562" cy="243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5181600"/>
          <a:ext cx="720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400120" imgH="355320" progId="Equation.3">
                  <p:embed/>
                </p:oleObj>
              </mc:Choice>
              <mc:Fallback>
                <p:oleObj name="Equation" r:id="rId5" imgW="24001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7200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5943600"/>
            <a:ext cx="4201998" cy="8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Mathematics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98513" y="1219200"/>
          <a:ext cx="7431087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895480" imgH="1904760" progId="Equation.3">
                  <p:embed/>
                </p:oleObj>
              </mc:Choice>
              <mc:Fallback>
                <p:oleObj name="Equation" r:id="rId3" imgW="289548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219200"/>
                        <a:ext cx="7431087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8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Corner Detection: Mathematics</a:t>
            </a:r>
            <a:endParaRPr lang="ru-RU" smtClean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The quadratic approximation simplifies to</a:t>
            </a:r>
            <a:endParaRPr lang="ru-RU" sz="2400">
              <a:cs typeface="Times New Roman" pitchFamily="18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81000" y="3208338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 is a </a:t>
            </a:r>
            <a:r>
              <a:rPr lang="en-US" sz="2400" i="1" dirty="0">
                <a:solidFill>
                  <a:srgbClr val="0000FF"/>
                </a:solidFill>
                <a:cs typeface="Times New Roman" pitchFamily="18" charset="0"/>
              </a:rPr>
              <a:t>second moment matrix</a:t>
            </a:r>
            <a:r>
              <a:rPr lang="en-US" sz="2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computed from image derivatives:</a:t>
            </a:r>
            <a:endParaRPr lang="ru-RU" sz="2400" dirty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738438" y="1676400"/>
          <a:ext cx="35512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84200" imgH="457200" progId="Equation.3">
                  <p:embed/>
                </p:oleObj>
              </mc:Choice>
              <mc:Fallback>
                <p:oleObj name="Equation" r:id="rId4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676400"/>
                        <a:ext cx="355123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25713" y="4114800"/>
          <a:ext cx="397668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549080" imgH="507960" progId="Equation.3">
                  <p:embed/>
                </p:oleObj>
              </mc:Choice>
              <mc:Fallback>
                <p:oleObj name="Equation" r:id="rId6" imgW="1549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114800"/>
                        <a:ext cx="397668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3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대응점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장면을 다른 시점에서 찍은 두 영상에서 대응하는 점의 쌍을 찾는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파노라마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 인식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스테레오 등 컴퓨터 비전의 중요한 문제 해결의 단초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세 단계로 해결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3"/>
            <a:ext cx="4752527" cy="2251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342160"/>
            <a:ext cx="2962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305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The surface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is locally approximated by a quadratic form. Let’s try to understand its shape</a:t>
            </a:r>
            <a:r>
              <a:rPr lang="en-US" dirty="0" smtClean="0"/>
              <a:t>.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/>
              <a:t>Specifically, in which directions </a:t>
            </a:r>
            <a:br>
              <a:rPr lang="en-US" dirty="0" smtClean="0"/>
            </a:br>
            <a:r>
              <a:rPr lang="en-US" dirty="0" smtClean="0"/>
              <a:t>does it have the smallest/greatest</a:t>
            </a:r>
            <a:br>
              <a:rPr lang="en-US" dirty="0" smtClean="0"/>
            </a:br>
            <a:r>
              <a:rPr lang="en-US" dirty="0" smtClean="0"/>
              <a:t>change?</a:t>
            </a:r>
            <a:endParaRPr lang="en-US" dirty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Interpreting the second moment matrix</a:t>
            </a:r>
          </a:p>
        </p:txBody>
      </p:sp>
      <p:pic>
        <p:nvPicPr>
          <p:cNvPr id="922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800600"/>
            <a:ext cx="1955799" cy="186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8"/>
          <p:cNvGraphicFramePr>
            <a:graphicFrameLocks noChangeAspect="1"/>
          </p:cNvGraphicFramePr>
          <p:nvPr>
            <p:extLst/>
          </p:nvPr>
        </p:nvGraphicFramePr>
        <p:xfrm>
          <a:off x="609600" y="3810000"/>
          <a:ext cx="40386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536480" imgH="457200" progId="Equation.3">
                  <p:embed/>
                </p:oleObj>
              </mc:Choice>
              <mc:Fallback>
                <p:oleObj name="Equation" r:id="rId5" imgW="153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40386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"/>
          <p:cNvGraphicFramePr>
            <a:graphicFrameLocks noChangeAspect="1"/>
          </p:cNvGraphicFramePr>
          <p:nvPr>
            <p:extLst/>
          </p:nvPr>
        </p:nvGraphicFramePr>
        <p:xfrm>
          <a:off x="722313" y="5334000"/>
          <a:ext cx="3811587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1485720" imgH="507960" progId="Equation.3">
                  <p:embed/>
                </p:oleObj>
              </mc:Choice>
              <mc:Fallback>
                <p:oleObj name="Equation" r:id="rId7" imgW="1485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334000"/>
                        <a:ext cx="3811587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47716" y="2898100"/>
            <a:ext cx="1286684" cy="1292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15200" y="2298025"/>
            <a:ext cx="1163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Oval 11"/>
          <p:cNvSpPr>
            <a:spLocks/>
          </p:cNvSpPr>
          <p:nvPr/>
        </p:nvSpPr>
        <p:spPr bwMode="auto">
          <a:xfrm>
            <a:off x="7391400" y="3048000"/>
            <a:ext cx="990600" cy="990600"/>
          </a:xfrm>
          <a:prstGeom prst="ellipse">
            <a:avLst/>
          </a:prstGeom>
          <a:noFill/>
          <a:ln w="28575" cap="flat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rot="10800000">
            <a:off x="7524750" y="3176588"/>
            <a:ext cx="377825" cy="376237"/>
          </a:xfrm>
          <a:prstGeom prst="line">
            <a:avLst/>
          </a:prstGeom>
          <a:noFill/>
          <a:ln w="57150" cap="flat">
            <a:solidFill>
              <a:srgbClr val="0066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 bwMode="auto">
          <a:xfrm>
            <a:off x="7848600" y="3505200"/>
            <a:ext cx="76200" cy="76200"/>
          </a:xfrm>
          <a:prstGeom prst="ellipse">
            <a:avLst/>
          </a:prstGeom>
          <a:solidFill>
            <a:srgbClr val="FF0000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Times New Roman Bold" charset="0"/>
                <a:ea typeface="ヒラギノ明朝 ProN W6" charset="0"/>
                <a:cs typeface="ヒラギノ明朝 ProN W6" charset="0"/>
                <a:sym typeface="Times New Roman Bold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First, consider the axis-aligned case (gradients are either horizontal or vertical)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343400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dirty="0"/>
              <a:t>If either </a:t>
            </a:r>
            <a:r>
              <a:rPr lang="en-US" i="1" dirty="0" smtClean="0"/>
              <a:t>a</a:t>
            </a:r>
            <a:r>
              <a:rPr lang="en-US" dirty="0" smtClean="0"/>
              <a:t> or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is close to 0, then this is </a:t>
            </a:r>
            <a:r>
              <a:rPr lang="en-US" b="1" dirty="0"/>
              <a:t>not</a:t>
            </a:r>
            <a:r>
              <a:rPr lang="en-US" dirty="0"/>
              <a:t> a corner, so look for locations where both are large.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Interpreting the second moment matrix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95400" y="2286000"/>
          <a:ext cx="445690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485720" imgH="507960" progId="Equation.3">
                  <p:embed/>
                </p:oleObj>
              </mc:Choice>
              <mc:Fallback>
                <p:oleObj name="Equation" r:id="rId4" imgW="1485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4456909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980113" y="2327275"/>
          <a:ext cx="197802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596880" imgH="457200" progId="Equation.3">
                  <p:embed/>
                </p:oleObj>
              </mc:Choice>
              <mc:Fallback>
                <p:oleObj name="Equation" r:id="rId6" imgW="596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80113" y="2327275"/>
                        <a:ext cx="197802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0"/>
          <p:cNvSpPr txBox="1">
            <a:spLocks noChangeArrowheads="1"/>
          </p:cNvSpPr>
          <p:nvPr/>
        </p:nvSpPr>
        <p:spPr bwMode="auto">
          <a:xfrm>
            <a:off x="381000" y="1776611"/>
            <a:ext cx="7675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Consider a horizontal “slice” of </a:t>
            </a:r>
            <a:r>
              <a:rPr lang="en-US" sz="2400" i="1"/>
              <a:t>E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v</a:t>
            </a:r>
            <a:r>
              <a:rPr lang="en-US" sz="2400"/>
              <a:t>):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Interpreting the second moment matrix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81000" y="2390973"/>
            <a:ext cx="548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This is the equation of an ellipse.</a:t>
            </a:r>
          </a:p>
        </p:txBody>
      </p:sp>
      <p:graphicFrame>
        <p:nvGraphicFramePr>
          <p:cNvPr id="11266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91032"/>
              </p:ext>
            </p:extLst>
          </p:nvPr>
        </p:nvGraphicFramePr>
        <p:xfrm>
          <a:off x="5943600" y="1552773"/>
          <a:ext cx="2743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1358640" imgH="457200" progId="Equation.3">
                  <p:embed/>
                </p:oleObj>
              </mc:Choice>
              <mc:Fallback>
                <p:oleObj name="Equation" r:id="rId4" imgW="1358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52773"/>
                        <a:ext cx="27432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667000"/>
            <a:ext cx="66992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0"/>
          <p:cNvSpPr txBox="1">
            <a:spLocks noChangeArrowheads="1"/>
          </p:cNvSpPr>
          <p:nvPr/>
        </p:nvSpPr>
        <p:spPr bwMode="auto">
          <a:xfrm>
            <a:off x="381000" y="1138238"/>
            <a:ext cx="7675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Consider a horizontal “slice” of </a:t>
            </a:r>
            <a:r>
              <a:rPr lang="en-US" sz="2400" i="1"/>
              <a:t>E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v</a:t>
            </a:r>
            <a:r>
              <a:rPr lang="en-US" sz="2400"/>
              <a:t>):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548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This is the equation of an ellipse.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343400" y="2117725"/>
          <a:ext cx="2514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17725"/>
                        <a:ext cx="25146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7315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The axis lengths of the ellipse are determined by the eigenvalues and the orientation is determined by </a:t>
            </a:r>
            <a:r>
              <a:rPr lang="en-US" sz="2400" i="1"/>
              <a:t>R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12296" name="Group 21"/>
          <p:cNvGrpSpPr>
            <a:grpSpLocks/>
          </p:cNvGrpSpPr>
          <p:nvPr/>
        </p:nvGrpSpPr>
        <p:grpSpPr bwMode="auto">
          <a:xfrm>
            <a:off x="2438400" y="3979863"/>
            <a:ext cx="5413375" cy="2878137"/>
            <a:chOff x="2254" y="2352"/>
            <a:chExt cx="3410" cy="1813"/>
          </a:xfrm>
        </p:grpSpPr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FF3300"/>
                  </a:solidFill>
                  <a:cs typeface="Times New Roman" pitchFamily="18" charset="0"/>
                </a:rPr>
                <a:t>direction of the slowest change</a:t>
              </a:r>
              <a:endParaRPr lang="ru-RU" sz="1600">
                <a:solidFill>
                  <a:srgbClr val="FF3300"/>
                </a:solidFill>
                <a:cs typeface="Times New Roman" pitchFamily="18" charset="0"/>
              </a:endParaRP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0033CC"/>
                  </a:solidFill>
                  <a:cs typeface="Times New Roman" pitchFamily="18" charset="0"/>
                </a:rPr>
                <a:t>direction of the fastest change</a:t>
              </a:r>
              <a:endParaRPr lang="ru-RU" sz="1600">
                <a:solidFill>
                  <a:srgbClr val="0033CC"/>
                </a:solidFill>
                <a:cs typeface="Times New Roman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AutoShape 14"/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2291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5943600" y="914400"/>
          <a:ext cx="2743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358640" imgH="457200" progId="Equation.3">
                  <p:embed/>
                </p:oleObj>
              </mc:Choice>
              <mc:Fallback>
                <p:oleObj name="Equation" r:id="rId6" imgW="1358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14400"/>
                        <a:ext cx="27432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3"/>
          <p:cNvSpPr txBox="1">
            <a:spLocks noChangeArrowheads="1"/>
          </p:cNvSpPr>
          <p:nvPr/>
        </p:nvSpPr>
        <p:spPr bwMode="auto">
          <a:xfrm>
            <a:off x="381000" y="2373313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Diagonalization of M:</a:t>
            </a:r>
          </a:p>
        </p:txBody>
      </p:sp>
    </p:spTree>
    <p:extLst>
      <p:ext uri="{BB962C8B-B14F-4D97-AF65-F5344CB8AC3E}">
        <p14:creationId xmlns:p14="http://schemas.microsoft.com/office/powerpoint/2010/main" val="190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838200" y="4800600"/>
            <a:ext cx="3124200" cy="1219200"/>
          </a:xfrm>
          <a:prstGeom prst="rightArrowCallout">
            <a:avLst>
              <a:gd name="adj1" fmla="val 25000"/>
              <a:gd name="adj2" fmla="val 24093"/>
              <a:gd name="adj3" fmla="val 41581"/>
              <a:gd name="adj4" fmla="val 756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Interpreting the eigenvalues</a:t>
            </a:r>
            <a:endParaRPr lang="ru-RU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038600" y="1752600"/>
            <a:ext cx="43434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772400" y="609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124200" y="1828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4495800" y="1752600"/>
            <a:ext cx="3886200" cy="3937000"/>
          </a:xfrm>
          <a:custGeom>
            <a:avLst/>
            <a:gdLst>
              <a:gd name="T0" fmla="*/ 0 w 2448"/>
              <a:gd name="T1" fmla="*/ 2147483647 h 2480"/>
              <a:gd name="T2" fmla="*/ 2147483647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2147483647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4038600" y="4343400"/>
            <a:ext cx="1749425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562600" y="2362200"/>
            <a:ext cx="26670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large,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increases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914400" y="4800600"/>
            <a:ext cx="23622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small;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almost constant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162800" y="5105400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114800" y="1905000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962400" y="51816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3400" y="990600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Classification of image points using eigenvalues of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:</a:t>
            </a:r>
            <a:endParaRPr lang="ru-RU">
              <a:cs typeface="Times New Roman" pitchFamily="18" charset="0"/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6934200" y="2133600"/>
            <a:ext cx="6096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184650" y="1828800"/>
            <a:ext cx="927100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4267200" y="4953000"/>
            <a:ext cx="1524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 rot="5542000">
            <a:off x="6650832" y="5557043"/>
            <a:ext cx="927100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Corner response function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038600" y="1752600"/>
            <a:ext cx="43434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Freeform 5"/>
          <p:cNvSpPr>
            <a:spLocks/>
          </p:cNvSpPr>
          <p:nvPr/>
        </p:nvSpPr>
        <p:spPr bwMode="auto">
          <a:xfrm>
            <a:off x="4495800" y="1752600"/>
            <a:ext cx="3886200" cy="3937000"/>
          </a:xfrm>
          <a:custGeom>
            <a:avLst/>
            <a:gdLst>
              <a:gd name="T0" fmla="*/ 0 w 2448"/>
              <a:gd name="T1" fmla="*/ 2147483647 h 2480"/>
              <a:gd name="T2" fmla="*/ 2147483647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2147483647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4038600" y="4343400"/>
            <a:ext cx="1749425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562600" y="2362200"/>
            <a:ext cx="266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&gt; 0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162800" y="5105400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&lt; 0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14800" y="1905000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0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962400" y="51816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6934200" y="2133600"/>
            <a:ext cx="6096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184650" y="1828800"/>
            <a:ext cx="927100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4267200" y="4953000"/>
            <a:ext cx="1524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 rot="5542000">
            <a:off x="6650832" y="5557043"/>
            <a:ext cx="927100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899025" y="4714875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sym typeface="Symbol" pitchFamily="18" charset="2"/>
              </a:rPr>
              <a:t>|R|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small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5029200" y="5181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2" name="Object 17"/>
          <p:cNvGraphicFramePr>
            <a:graphicFrameLocks noChangeAspect="1"/>
          </p:cNvGraphicFramePr>
          <p:nvPr/>
        </p:nvGraphicFramePr>
        <p:xfrm>
          <a:off x="990600" y="990600"/>
          <a:ext cx="7123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2844720" imgH="228600" progId="Equation.3">
                  <p:embed/>
                </p:oleObj>
              </mc:Choice>
              <mc:Fallback>
                <p:oleObj name="Equation" r:id="rId4" imgW="2844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7123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1006475" y="1828800"/>
            <a:ext cx="2727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1800" i="1">
                <a:latin typeface="Times New Roman" pitchFamily="18" charset="0"/>
              </a:rPr>
              <a:t>α</a:t>
            </a:r>
            <a:r>
              <a:rPr lang="en-US" sz="1800"/>
              <a:t>: constant (0.04 to 0.06)</a:t>
            </a:r>
            <a:endParaRPr lang="el-GR" sz="1800"/>
          </a:p>
        </p:txBody>
      </p:sp>
    </p:spTree>
    <p:extLst>
      <p:ext uri="{BB962C8B-B14F-4D97-AF65-F5344CB8AC3E}">
        <p14:creationId xmlns:p14="http://schemas.microsoft.com/office/powerpoint/2010/main" val="4895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7" y="995495"/>
            <a:ext cx="6637863" cy="237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7" y="3573016"/>
            <a:ext cx="3655880" cy="303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048008" cy="257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53" y="995828"/>
            <a:ext cx="4152503" cy="257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4" y="4074588"/>
            <a:ext cx="4003154" cy="257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모멘트 행렬의 </a:t>
            </a:r>
            <a:r>
              <a:rPr lang="ko-KR" altLang="en-US" dirty="0" err="1" smtClean="0"/>
              <a:t>고유값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/>
              <a:t>와 같이 두 개의 </a:t>
            </a:r>
            <a:r>
              <a:rPr lang="ko-KR" altLang="en-US" dirty="0" err="1"/>
              <a:t>고유값</a:t>
            </a:r>
            <a:r>
              <a:rPr lang="ko-KR" altLang="en-US" dirty="0"/>
              <a:t> 모두 </a:t>
            </a:r>
            <a:r>
              <a:rPr lang="en-US" altLang="ko-KR" dirty="0"/>
              <a:t>0</a:t>
            </a:r>
            <a:r>
              <a:rPr lang="ko-KR" altLang="en-US" dirty="0"/>
              <a:t>이거나 </a:t>
            </a:r>
            <a:r>
              <a:rPr lang="en-US" altLang="ko-KR" dirty="0"/>
              <a:t>0</a:t>
            </a:r>
            <a:r>
              <a:rPr lang="ko-KR" altLang="en-US" dirty="0"/>
              <a:t>에 가까우면 </a:t>
            </a:r>
            <a:r>
              <a:rPr lang="ko-KR" altLang="en-US" dirty="0" smtClean="0"/>
              <a:t>→ 변화가 </a:t>
            </a:r>
            <a:r>
              <a:rPr lang="ko-KR" altLang="en-US" dirty="0"/>
              <a:t>거의 없는 </a:t>
            </a:r>
            <a:r>
              <a:rPr lang="ko-KR" altLang="en-US" dirty="0" smtClean="0"/>
              <a:t>곳</a:t>
            </a:r>
            <a:endParaRPr lang="en-US" altLang="ko-KR" dirty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/>
              <a:t>와 같이 </a:t>
            </a:r>
            <a:r>
              <a:rPr lang="ko-KR" altLang="en-US" dirty="0" err="1"/>
              <a:t>고유값</a:t>
            </a:r>
            <a:r>
              <a:rPr lang="ko-KR" altLang="en-US" dirty="0"/>
              <a:t> 하나는 크고 다른 하나는 작으면 →</a:t>
            </a:r>
            <a:r>
              <a:rPr lang="ko-KR" altLang="en-US" dirty="0" smtClean="0"/>
              <a:t> </a:t>
            </a:r>
            <a:r>
              <a:rPr lang="ko-KR" altLang="en-US" dirty="0"/>
              <a:t>한 방향으로만 변화가 있는 </a:t>
            </a:r>
            <a:r>
              <a:rPr lang="ko-KR" altLang="en-US" dirty="0" smtClean="0"/>
              <a:t>에지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/>
              <a:t>와 같이 </a:t>
            </a:r>
            <a:r>
              <a:rPr lang="ko-KR" altLang="en-US" dirty="0" err="1"/>
              <a:t>고유값</a:t>
            </a:r>
            <a:r>
              <a:rPr lang="ko-KR" altLang="en-US" dirty="0"/>
              <a:t> 두 개가 모두 크면 →</a:t>
            </a:r>
            <a:r>
              <a:rPr lang="ko-KR" altLang="en-US" dirty="0" smtClean="0"/>
              <a:t> </a:t>
            </a:r>
            <a:r>
              <a:rPr lang="ko-KR" altLang="en-US" dirty="0"/>
              <a:t>여러 방향으로 변화가 있는 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특징점으로 적합</a:t>
            </a:r>
            <a:r>
              <a:rPr lang="en-US" altLang="ko-KR" dirty="0" smtClean="0"/>
              <a:t>!</a:t>
            </a:r>
          </a:p>
          <a:p>
            <a:pPr marL="266700" lvl="1" indent="0">
              <a:buNone/>
            </a:pP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75402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5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특징 가능성 값 측정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고유값</a:t>
            </a:r>
            <a:r>
              <a:rPr lang="ko-KR" altLang="en-US" dirty="0" smtClean="0"/>
              <a:t> 계산을 피해 속도 향상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77" y="1683469"/>
            <a:ext cx="5372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809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52" y="3525118"/>
            <a:ext cx="6372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0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55576" y="1628800"/>
            <a:ext cx="7776864" cy="4680520"/>
          </a:xfrm>
        </p:spPr>
        <p:txBody>
          <a:bodyPr/>
          <a:lstStyle/>
          <a:p>
            <a:r>
              <a:rPr lang="ko-KR" altLang="en-US" dirty="0" smtClean="0"/>
              <a:t>지역 특징 검출의 기초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이동과 회전에 불변한 특징점 검출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위치 찾기 알고리즘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스케일에 불변한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검출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8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4.2.2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코너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293096"/>
            <a:ext cx="8208912" cy="2088232"/>
          </a:xfrm>
        </p:spPr>
        <p:txBody>
          <a:bodyPr/>
          <a:lstStyle/>
          <a:p>
            <a:r>
              <a:rPr lang="ko-KR" altLang="en-US" dirty="0" smtClean="0"/>
              <a:t>위치 찾기 문제 대두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C</a:t>
            </a:r>
            <a:r>
              <a:rPr lang="ko-KR" altLang="en-US" dirty="0" smtClean="0"/>
              <a:t> 값을 가</a:t>
            </a:r>
            <a:r>
              <a:rPr lang="ko-KR" altLang="en-US" dirty="0"/>
              <a:t>진</a:t>
            </a:r>
            <a:r>
              <a:rPr lang="ko-KR" altLang="en-US" dirty="0" smtClean="0"/>
              <a:t> 큰 점들이 밀집되어 나타나므로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대표점</a:t>
            </a:r>
            <a:r>
              <a:rPr lang="ko-KR" altLang="en-US" dirty="0" smtClean="0"/>
              <a:t> 선택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코너라는 용어가 적절한가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코너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특징점</a:t>
            </a:r>
            <a:r>
              <a:rPr lang="ko-KR" altLang="en-US" dirty="0" smtClean="0">
                <a:sym typeface="Wingdings" panose="05000000000000000000" pitchFamily="2" charset="2"/>
              </a:rPr>
              <a:t> 또는 </a:t>
            </a:r>
            <a:r>
              <a:rPr lang="ko-KR" altLang="en-US" dirty="0" err="1" smtClean="0">
                <a:sym typeface="Wingdings" panose="05000000000000000000" pitchFamily="2" charset="2"/>
              </a:rPr>
              <a:t>관심점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3126584" cy="317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211960" y="2453497"/>
            <a:ext cx="2457343" cy="369332"/>
            <a:chOff x="4314208" y="2453497"/>
            <a:chExt cx="245734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530232" y="2453497"/>
              <a:ext cx="2241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/>
                <a:t>C</a:t>
              </a:r>
              <a:r>
                <a:rPr lang="en-US" altLang="ko-KR" dirty="0" smtClean="0"/>
                <a:t>&gt;0.02</a:t>
              </a:r>
              <a:r>
                <a:rPr lang="ko-KR" altLang="en-US" dirty="0" smtClean="0"/>
                <a:t>인 점을 검출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>
              <a:stCxn id="4" idx="1"/>
            </p:cNvCxnSpPr>
            <p:nvPr/>
          </p:nvCxnSpPr>
          <p:spPr>
            <a:xfrm flipH="1">
              <a:off x="4314208" y="2638163"/>
              <a:ext cx="21602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2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Harris detector: Steps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mtClean="0"/>
              <a:t>Compute Gaussian derivatives at each pixel</a:t>
            </a:r>
          </a:p>
          <a:p>
            <a:pPr marL="533400" indent="-533400">
              <a:buFontTx/>
              <a:buAutoNum type="arabicPeriod"/>
            </a:pPr>
            <a:r>
              <a:rPr lang="en-US" smtClean="0"/>
              <a:t>Compute second moment matrix </a:t>
            </a:r>
            <a:r>
              <a:rPr lang="en-US" i="1" smtClean="0"/>
              <a:t>M</a:t>
            </a:r>
            <a:r>
              <a:rPr lang="en-US" smtClean="0"/>
              <a:t> in a Gaussian window around each pixel </a:t>
            </a:r>
          </a:p>
          <a:p>
            <a:pPr marL="533400" indent="-533400">
              <a:buFontTx/>
              <a:buAutoNum type="arabicPeriod"/>
            </a:pPr>
            <a:r>
              <a:rPr lang="en-US" smtClean="0"/>
              <a:t>Compute corner response function </a:t>
            </a:r>
            <a:r>
              <a:rPr lang="en-US" i="1" smtClean="0"/>
              <a:t>R</a:t>
            </a:r>
          </a:p>
          <a:p>
            <a:pPr marL="533400" indent="-533400">
              <a:buFontTx/>
              <a:buAutoNum type="arabicPeriod"/>
            </a:pPr>
            <a:r>
              <a:rPr lang="en-US" smtClean="0"/>
              <a:t>Threshold </a:t>
            </a:r>
            <a:r>
              <a:rPr lang="en-US" i="1" smtClean="0"/>
              <a:t>R</a:t>
            </a:r>
            <a:endParaRPr lang="en-US" i="1" smtClean="0">
              <a:latin typeface="Symbol" pitchFamily="18" charset="2"/>
            </a:endParaRPr>
          </a:p>
          <a:p>
            <a:pPr marL="533400" indent="-533400">
              <a:buFontTx/>
              <a:buAutoNum type="arabicPeriod"/>
            </a:pPr>
            <a:r>
              <a:rPr lang="en-US" smtClean="0"/>
              <a:t>Find local maxima of response function (nonmaximum suppression)</a:t>
            </a:r>
          </a:p>
        </p:txBody>
      </p:sp>
      <p:sp>
        <p:nvSpPr>
          <p:cNvPr id="34820" name="Rectangle 14"/>
          <p:cNvSpPr>
            <a:spLocks noChangeArrowheads="1"/>
          </p:cNvSpPr>
          <p:nvPr/>
        </p:nvSpPr>
        <p:spPr bwMode="auto">
          <a:xfrm>
            <a:off x="381000" y="5759450"/>
            <a:ext cx="845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/>
              <a:t>C.Harris</a:t>
            </a:r>
            <a:r>
              <a:rPr lang="en-US" sz="2000" dirty="0"/>
              <a:t> and </a:t>
            </a:r>
            <a:r>
              <a:rPr lang="en-US" sz="2000" dirty="0" err="1"/>
              <a:t>M.Stephens</a:t>
            </a:r>
            <a:r>
              <a:rPr lang="en-US" sz="2000" dirty="0"/>
              <a:t>. </a:t>
            </a:r>
            <a:r>
              <a:rPr lang="en-US" sz="2000" dirty="0" smtClean="0">
                <a:hlinkClick r:id="rId3"/>
              </a:rPr>
              <a:t>“A </a:t>
            </a:r>
            <a:r>
              <a:rPr lang="en-US" sz="2000" dirty="0">
                <a:hlinkClick r:id="rId3"/>
              </a:rPr>
              <a:t>Combined Corner and Edge Detector</a:t>
            </a:r>
            <a:r>
              <a:rPr lang="en-US" sz="2000" dirty="0" smtClean="0">
                <a:hlinkClick r:id="rId3"/>
              </a:rPr>
              <a:t>.” </a:t>
            </a:r>
            <a:r>
              <a:rPr lang="en-US" sz="2000" i="1" dirty="0"/>
              <a:t>Proceedings of the 4th </a:t>
            </a:r>
            <a:r>
              <a:rPr lang="en-US" sz="2000" i="1" dirty="0" err="1"/>
              <a:t>Alvey</a:t>
            </a:r>
            <a:r>
              <a:rPr lang="en-US" sz="2000" i="1" dirty="0"/>
              <a:t> Vision Conference</a:t>
            </a:r>
            <a:r>
              <a:rPr lang="en-US" sz="2000" dirty="0"/>
              <a:t>: pages 147—151, 1988.  </a:t>
            </a:r>
          </a:p>
        </p:txBody>
      </p:sp>
    </p:spTree>
    <p:extLst>
      <p:ext uri="{BB962C8B-B14F-4D97-AF65-F5344CB8AC3E}">
        <p14:creationId xmlns:p14="http://schemas.microsoft.com/office/powerpoint/2010/main" val="9693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Harris Detector: Steps</a:t>
            </a:r>
            <a:endParaRPr lang="ru-RU" sz="3200" smtClean="0"/>
          </a:p>
        </p:txBody>
      </p:sp>
      <p:pic>
        <p:nvPicPr>
          <p:cNvPr id="35843" name="Picture 3" descr="cows_step0"/>
          <p:cNvPicPr>
            <a:picLocks noChangeAspect="1" noChangeArrowheads="1"/>
          </p:cNvPicPr>
          <p:nvPr/>
        </p:nvPicPr>
        <p:blipFill>
          <a:blip r:embed="rId3" cstate="print">
            <a:lum bright="12000" contrast="18000"/>
          </a:blip>
          <a:srcRect/>
          <a:stretch>
            <a:fillRect/>
          </a:stretch>
        </p:blipFill>
        <p:spPr bwMode="auto">
          <a:xfrm>
            <a:off x="533400" y="1295400"/>
            <a:ext cx="81534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Harris Detector: Steps</a:t>
            </a:r>
            <a:endParaRPr lang="ru-RU" sz="3200" smtClean="0"/>
          </a:p>
        </p:txBody>
      </p:sp>
      <p:pic>
        <p:nvPicPr>
          <p:cNvPr id="36867" name="Picture 3" descr="cows_step1_corner_respon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1534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28675" y="774700"/>
            <a:ext cx="405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cs typeface="Times New Roman" pitchFamily="18" charset="0"/>
              </a:rPr>
              <a:t>Compute corner response </a:t>
            </a:r>
            <a:r>
              <a:rPr lang="en-US" i="1">
                <a:cs typeface="Times New Roman" pitchFamily="18" charset="0"/>
              </a:rPr>
              <a:t>R</a:t>
            </a:r>
            <a:endParaRPr lang="ru-RU" i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Harris Detector: Steps</a:t>
            </a:r>
            <a:endParaRPr lang="ru-RU" sz="3200" smtClean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200" y="774700"/>
            <a:ext cx="745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cs typeface="Times New Roman" pitchFamily="18" charset="0"/>
              </a:rPr>
              <a:t>Find points with large corner response: </a:t>
            </a:r>
            <a:r>
              <a:rPr lang="en-US" i="1">
                <a:cs typeface="Times New Roman" pitchFamily="18" charset="0"/>
              </a:rPr>
              <a:t>R&gt;</a:t>
            </a:r>
            <a:r>
              <a:rPr lang="en-US">
                <a:cs typeface="Times New Roman" pitchFamily="18" charset="0"/>
              </a:rPr>
              <a:t>threshold</a:t>
            </a:r>
            <a:endParaRPr lang="ru-RU">
              <a:cs typeface="Times New Roman" pitchFamily="18" charset="0"/>
            </a:endParaRPr>
          </a:p>
        </p:txBody>
      </p:sp>
      <p:pic>
        <p:nvPicPr>
          <p:cNvPr id="37892" name="Picture 4" descr="cows_step2_thre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1534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Harris Detector: Steps</a:t>
            </a:r>
            <a:endParaRPr lang="ru-RU" sz="3200" smtClean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38200" y="774700"/>
            <a:ext cx="5795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cs typeface="Times New Roman" pitchFamily="18" charset="0"/>
              </a:rPr>
              <a:t>Take only the points of local maxima of </a:t>
            </a:r>
            <a:r>
              <a:rPr lang="en-US" i="1">
                <a:cs typeface="Times New Roman" pitchFamily="18" charset="0"/>
              </a:rPr>
              <a:t>R</a:t>
            </a:r>
            <a:endParaRPr lang="ru-RU" i="1">
              <a:cs typeface="Times New Roman" pitchFamily="18" charset="0"/>
            </a:endParaRPr>
          </a:p>
        </p:txBody>
      </p:sp>
      <p:pic>
        <p:nvPicPr>
          <p:cNvPr id="38916" name="Picture 4" descr="cows_step3_thresh&amp;max"/>
          <p:cNvPicPr>
            <a:picLocks noChangeAspect="1" noChangeArrowheads="1"/>
          </p:cNvPicPr>
          <p:nvPr/>
        </p:nvPicPr>
        <p:blipFill>
          <a:blip r:embed="rId3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533400" y="1295400"/>
            <a:ext cx="81534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54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Harris Detector: Steps</a:t>
            </a:r>
            <a:endParaRPr lang="ru-RU" sz="3200" smtClean="0"/>
          </a:p>
        </p:txBody>
      </p:sp>
      <p:pic>
        <p:nvPicPr>
          <p:cNvPr id="39939" name="Picture 3" descr="cows_step4_harris"/>
          <p:cNvPicPr>
            <a:picLocks noChangeAspect="1" noChangeArrowheads="1"/>
          </p:cNvPicPr>
          <p:nvPr/>
        </p:nvPicPr>
        <p:blipFill>
          <a:blip r:embed="rId3" cstate="print">
            <a:lum bright="12000" contrast="18000"/>
          </a:blip>
          <a:srcRect/>
          <a:stretch>
            <a:fillRect/>
          </a:stretch>
        </p:blipFill>
        <p:spPr bwMode="auto">
          <a:xfrm>
            <a:off x="533400" y="1295400"/>
            <a:ext cx="81534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9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and covariance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410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We want corner locations to be </a:t>
            </a:r>
            <a:r>
              <a:rPr lang="en-US" sz="2400" i="1" dirty="0" smtClean="0"/>
              <a:t>invariant</a:t>
            </a:r>
            <a:r>
              <a:rPr lang="en-US" sz="2400" dirty="0" smtClean="0"/>
              <a:t> to photometric transformations and </a:t>
            </a:r>
            <a:r>
              <a:rPr lang="en-US" sz="2400" i="1" dirty="0" smtClean="0"/>
              <a:t>covariant</a:t>
            </a:r>
            <a:r>
              <a:rPr lang="en-US" sz="2400" dirty="0" smtClean="0"/>
              <a:t> to geometric transformations</a:t>
            </a:r>
          </a:p>
          <a:p>
            <a:pPr lvl="1"/>
            <a:r>
              <a:rPr lang="en-US" b="1" dirty="0" smtClean="0"/>
              <a:t>Invariance:</a:t>
            </a:r>
            <a:r>
              <a:rPr lang="en-US" dirty="0" smtClean="0"/>
              <a:t> image is transformed and corner locations do not change</a:t>
            </a:r>
          </a:p>
          <a:p>
            <a:pPr lvl="1"/>
            <a:r>
              <a:rPr lang="en-US" b="1" dirty="0" smtClean="0"/>
              <a:t>Covariance: </a:t>
            </a:r>
            <a:r>
              <a:rPr lang="en-US" dirty="0" smtClean="0"/>
              <a:t>if we have two transformed versions of the same image, features should be detected in corresponding locations</a:t>
            </a:r>
          </a:p>
        </p:txBody>
      </p:sp>
      <p:pic>
        <p:nvPicPr>
          <p:cNvPr id="40964" name="Picture 3" descr="cows_step4_harris"/>
          <p:cNvPicPr>
            <a:picLocks noChangeAspect="1" noChangeArrowheads="1"/>
          </p:cNvPicPr>
          <p:nvPr/>
        </p:nvPicPr>
        <p:blipFill>
          <a:blip r:embed="rId3" cstate="print">
            <a:lum bright="12000" contrast="18000"/>
          </a:blip>
          <a:srcRect/>
          <a:stretch>
            <a:fillRect/>
          </a:stretch>
        </p:blipFill>
        <p:spPr bwMode="auto">
          <a:xfrm>
            <a:off x="1676400" y="3051657"/>
            <a:ext cx="5715000" cy="369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4.2.3 2</a:t>
            </a:r>
            <a:r>
              <a:rPr lang="ko-KR" altLang="en-US" dirty="0" smtClean="0"/>
              <a:t>차 미분을 사용한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헤시안</a:t>
            </a:r>
            <a:r>
              <a:rPr lang="ko-KR" altLang="en-US" dirty="0" smtClean="0"/>
              <a:t> 행렬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가우시안을</a:t>
            </a:r>
            <a:r>
              <a:rPr lang="ko-KR" altLang="en-US" dirty="0" smtClean="0"/>
              <a:t> 포함한 </a:t>
            </a:r>
            <a:r>
              <a:rPr lang="ko-KR" altLang="en-US" dirty="0" err="1" smtClean="0"/>
              <a:t>헤시안</a:t>
            </a:r>
            <a:r>
              <a:rPr lang="ko-KR" altLang="en-US" dirty="0" smtClean="0"/>
              <a:t> 행렬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 미분에서 특징 가능성 값 측정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57" y="1161716"/>
            <a:ext cx="12456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308179" cy="105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52525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4.2.4 </a:t>
            </a:r>
            <a:r>
              <a:rPr lang="ko-KR" altLang="en-US" dirty="0" err="1" smtClean="0"/>
              <a:t>슈산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717032"/>
            <a:ext cx="8208912" cy="28803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중심점과 인근 지역의 밝기 값이 얼마나 유사한지에 따라 특징 가능성 결정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1425"/>
            <a:ext cx="2416537" cy="25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87912"/>
            <a:ext cx="4948188" cy="93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680699"/>
            <a:ext cx="5772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20" y="1543474"/>
            <a:ext cx="3402101" cy="210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6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지역 특징 검출의 기초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4.1.1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특징 검출의 역사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: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지역 특징의 대두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4.1.2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지역 특징의 성질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4.1.3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지역 특징 검출 원리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39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위치 찾기 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 공부한 여러 가지 특징 가능성 측정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모라벡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해리스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헤시안의</a:t>
            </a:r>
            <a:r>
              <a:rPr lang="ko-KR" altLang="en-US" dirty="0" smtClean="0">
                <a:sym typeface="Wingdings" panose="05000000000000000000" pitchFamily="2" charset="2"/>
              </a:rPr>
              <a:t> 행렬식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슈산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65" y="5661248"/>
            <a:ext cx="6174443" cy="69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35" y="4797152"/>
            <a:ext cx="6242273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50" y="3861048"/>
            <a:ext cx="5853658" cy="31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92" y="2780928"/>
            <a:ext cx="6728516" cy="3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68" y="1763849"/>
            <a:ext cx="6418340" cy="2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위치 찾기 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해리스</a:t>
            </a:r>
            <a:r>
              <a:rPr lang="ko-KR" altLang="en-US" dirty="0" smtClean="0">
                <a:sym typeface="Wingdings" panose="05000000000000000000" pitchFamily="2" charset="2"/>
              </a:rPr>
              <a:t> 적용 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큰 값이 밀집되어 나타남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대표점</a:t>
            </a:r>
            <a:r>
              <a:rPr lang="ko-KR" altLang="en-US" dirty="0" smtClean="0">
                <a:sym typeface="Wingdings" panose="05000000000000000000" pitchFamily="2" charset="2"/>
              </a:rPr>
              <a:t> 선택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896544" cy="363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26" y="3933056"/>
            <a:ext cx="199350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5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위치 찾기 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비최대</a:t>
            </a:r>
            <a:r>
              <a:rPr lang="ko-KR" altLang="en-US" dirty="0" smtClean="0">
                <a:sym typeface="Wingdings" panose="05000000000000000000" pitchFamily="2" charset="2"/>
              </a:rPr>
              <a:t> 억제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이웃 화소보다 크지 않으면 억제됨 ⇒ 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지역 최대만 특징점으로 검출됨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2842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1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위치 찾기 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이동과 회전에 불변인가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이동이나 회전 변환이 발생하여도 같은 지점에서 관심점이 검출되나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611560" y="1772816"/>
            <a:ext cx="5555885" cy="2816069"/>
            <a:chOff x="611560" y="1772816"/>
            <a:chExt cx="5555885" cy="281606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29" y="2276872"/>
              <a:ext cx="5544616" cy="231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1560" y="1772816"/>
              <a:ext cx="3913540" cy="36004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600" dirty="0">
                  <a:sym typeface="Wingdings" panose="05000000000000000000" pitchFamily="2" charset="2"/>
                </a:rPr>
                <a:t> ⇒ yes! </a:t>
              </a:r>
              <a:r>
                <a:rPr lang="ko-KR" altLang="en-US" sz="1600" dirty="0">
                  <a:sym typeface="Wingdings" panose="05000000000000000000" pitchFamily="2" charset="2"/>
                </a:rPr>
                <a:t>검출된다</a:t>
              </a:r>
              <a:r>
                <a:rPr lang="en-US" altLang="ko-KR" sz="1600" dirty="0">
                  <a:sym typeface="Wingdings" panose="05000000000000000000" pitchFamily="2" charset="2"/>
                </a:rPr>
                <a:t>.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15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위치 찾기 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스케일에 불변인가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스케일이 변해도 같은 지점에서 </a:t>
            </a:r>
            <a:r>
              <a:rPr lang="ko-KR" altLang="en-US" dirty="0" err="1" smtClean="0">
                <a:sym typeface="Wingdings" panose="05000000000000000000" pitchFamily="2" charset="2"/>
              </a:rPr>
              <a:t>관심점이</a:t>
            </a:r>
            <a:r>
              <a:rPr lang="ko-KR" altLang="en-US" dirty="0" smtClean="0">
                <a:sym typeface="Wingdings" panose="05000000000000000000" pitchFamily="2" charset="2"/>
              </a:rPr>
              <a:t> 검출되나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23528" y="1700808"/>
            <a:ext cx="7560840" cy="3649621"/>
            <a:chOff x="323528" y="1700808"/>
            <a:chExt cx="7560840" cy="364962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652238"/>
              <a:ext cx="2880320" cy="269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23528" y="1700808"/>
              <a:ext cx="7560840" cy="79208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lvl="1" indent="-180975" eaLnBrk="0" fontAlgn="base" hangingPunct="0"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</a:pPr>
              <a:r>
                <a:rPr lang="ko-KR" altLang="en-US" sz="1600" dirty="0" smtClean="0">
                  <a:sym typeface="Wingdings" panose="05000000000000000000" pitchFamily="2" charset="2"/>
                </a:rPr>
                <a:t>⇒ 연산자 </a:t>
              </a:r>
              <a:r>
                <a:rPr lang="ko-KR" altLang="en-US" sz="1600" dirty="0">
                  <a:sym typeface="Wingdings" panose="05000000000000000000" pitchFamily="2" charset="2"/>
                </a:rPr>
                <a:t>크기가 고정되어 있어 그렇지 </a:t>
              </a:r>
              <a:r>
                <a:rPr lang="ko-KR" altLang="en-US" sz="1600" dirty="0" smtClean="0">
                  <a:sym typeface="Wingdings" panose="05000000000000000000" pitchFamily="2" charset="2"/>
                </a:rPr>
                <a:t>않다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.</a:t>
              </a:r>
            </a:p>
            <a:p>
              <a:pPr lvl="1" indent="-180975" eaLnBrk="0" fontAlgn="base" hangingPunct="0"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altLang="ko-KR" sz="1600" dirty="0">
                  <a:sym typeface="Wingdings" panose="05000000000000000000" pitchFamily="2" charset="2"/>
                </a:rPr>
                <a:t> 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   </a:t>
              </a:r>
              <a:r>
                <a:rPr lang="ko-KR" altLang="en-US" sz="1600" dirty="0" smtClean="0">
                  <a:sym typeface="Wingdings" panose="05000000000000000000" pitchFamily="2" charset="2"/>
                </a:rPr>
                <a:t>스케일 </a:t>
              </a:r>
              <a:r>
                <a:rPr lang="ko-KR" altLang="en-US" sz="1600" dirty="0">
                  <a:sym typeface="Wingdings" panose="05000000000000000000" pitchFamily="2" charset="2"/>
                </a:rPr>
                <a:t>변화에 대처하려면 연산자 크기를 조절하는 기능이 필수적임</a:t>
              </a:r>
              <a:endParaRPr lang="en-US" altLang="ko-KR" sz="16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4.1.1 </a:t>
            </a:r>
            <a:r>
              <a:rPr lang="ko-KR" altLang="en-US" dirty="0" smtClean="0"/>
              <a:t>특징 검출의 역사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특징의 대두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무엇을 </a:t>
            </a:r>
            <a:r>
              <a:rPr lang="ko-KR" altLang="en-US" dirty="0" err="1" smtClean="0"/>
              <a:t>특징점으로</a:t>
            </a:r>
            <a:r>
              <a:rPr lang="ko-KR" altLang="en-US" dirty="0" smtClean="0"/>
              <a:t> 쓸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에지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에지 강도와 방향 정보만 가지므로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매칭에</a:t>
            </a:r>
            <a:r>
              <a:rPr lang="ko-KR" altLang="en-US" dirty="0" smtClean="0"/>
              <a:t> 참여하기에 턱없이 부족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곳과 두드러지게 달라 풍부한 정보 추출 가능한 곳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에지 토막에서 곡률이 큰 지점을 코너로 검출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코너 검출</a:t>
            </a:r>
            <a:r>
              <a:rPr lang="en-US" altLang="ko-KR" dirty="0" smtClean="0"/>
              <a:t>, dominant point </a:t>
            </a:r>
            <a:r>
              <a:rPr lang="ko-KR" altLang="en-US" dirty="0" smtClean="0"/>
              <a:t>검출 등의 주제로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년대 왕성한 연구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90</a:t>
            </a:r>
            <a:r>
              <a:rPr lang="ko-KR" altLang="en-US" dirty="0" smtClean="0"/>
              <a:t>년대 소강 국면</a:t>
            </a:r>
            <a:r>
              <a:rPr lang="en-US" altLang="ko-KR" dirty="0" smtClean="0"/>
              <a:t>, 2000</a:t>
            </a:r>
            <a:r>
              <a:rPr lang="ko-KR" altLang="en-US" dirty="0" smtClean="0"/>
              <a:t>년대 사라짐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더 좋은 대안이 떠올랐기 때문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지역 특징</a:t>
            </a:r>
            <a:r>
              <a:rPr lang="ko-KR" altLang="en-US" dirty="0" smtClean="0"/>
              <a:t>이라는 새로운 물줄기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명암 영상에서 직접 검출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의식 전환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코너의 물리적 의미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반복성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72" y="2996952"/>
            <a:ext cx="1499192" cy="17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4.1.2 </a:t>
            </a:r>
            <a:r>
              <a:rPr lang="ko-KR" altLang="en-US" dirty="0" smtClean="0"/>
              <a:t>지역 특징의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지역 특징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스케일</a:t>
            </a:r>
            <a:r>
              <a:rPr lang="en-US" altLang="ko-KR" dirty="0"/>
              <a:t>,</a:t>
            </a:r>
            <a:r>
              <a:rPr lang="ko-KR" altLang="en-US" dirty="0"/>
              <a:t>방향</a:t>
            </a:r>
            <a:r>
              <a:rPr lang="en-US" altLang="ko-KR" dirty="0"/>
              <a:t>,</a:t>
            </a:r>
            <a:r>
              <a:rPr lang="ko-KR" altLang="en-US" dirty="0"/>
              <a:t>특징 벡터</a:t>
            </a:r>
            <a:r>
              <a:rPr lang="en-US" altLang="ko-KR" dirty="0" smtClean="0"/>
              <a:t>&gt;=((</a:t>
            </a:r>
            <a:r>
              <a:rPr lang="en-US" altLang="ko-KR" i="1" dirty="0" err="1" smtClean="0"/>
              <a:t>y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x</a:t>
            </a:r>
            <a:r>
              <a:rPr lang="en-US" altLang="ko-KR" dirty="0" smtClean="0"/>
              <a:t>),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,</a:t>
            </a:r>
            <a:r>
              <a:rPr lang="el-GR" altLang="ko-KR" i="1" dirty="0" smtClean="0">
                <a:latin typeface="맑은 고딕"/>
                <a:ea typeface="맑은 고딕"/>
              </a:rPr>
              <a:t>θ</a:t>
            </a:r>
            <a:r>
              <a:rPr lang="en-US" altLang="ko-KR" dirty="0" smtClean="0">
                <a:latin typeface="맑은 고딕"/>
                <a:ea typeface="맑은 고딕"/>
              </a:rPr>
              <a:t>,</a:t>
            </a:r>
            <a:r>
              <a:rPr lang="en-US" altLang="ko-KR" b="1" dirty="0" smtClean="0">
                <a:latin typeface="맑은 고딕"/>
                <a:ea typeface="맑은 고딕"/>
              </a:rPr>
              <a:t>x</a:t>
            </a:r>
            <a:r>
              <a:rPr lang="en-US" altLang="ko-KR" dirty="0" smtClean="0">
                <a:latin typeface="맑은 고딕"/>
                <a:ea typeface="맑은 고딕"/>
              </a:rPr>
              <a:t>)</a:t>
            </a:r>
            <a:r>
              <a:rPr lang="ko-KR" altLang="en-US" dirty="0" smtClean="0">
                <a:latin typeface="맑은 고딕"/>
                <a:ea typeface="맑은 고딕"/>
              </a:rPr>
              <a:t>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검출 단계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위치와 스케일 알아냄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기술 단계</a:t>
            </a:r>
            <a:r>
              <a:rPr lang="en-US" altLang="ko-KR" dirty="0"/>
              <a:t>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방향과 특징 벡터 알아냄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지역 특징이 만족해야 할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분별력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적당한 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 효율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이들 특성은 길항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응용에 따라 적절한 특징을 선택해야 함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962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2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4.1.3 </a:t>
            </a:r>
            <a:r>
              <a:rPr lang="ko-KR" altLang="en-US" dirty="0" smtClean="0"/>
              <a:t>지역 특징 검출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인지 실험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대응점을 찾기가 쉬운</a:t>
            </a:r>
            <a:r>
              <a:rPr lang="en-US" altLang="ko-KR" dirty="0" smtClean="0"/>
              <a:t>(</a:t>
            </a:r>
            <a:r>
              <a:rPr lang="ko-KR" altLang="en-US" dirty="0" smtClean="0"/>
              <a:t>좋은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점은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사람에게 쉬운 곳이 컴퓨터에게도 쉽다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좋은 정도를 어떻게 수량화할까</a:t>
            </a:r>
            <a:r>
              <a:rPr lang="en-US" altLang="ko-KR" dirty="0" smtClean="0"/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여러 방향으로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밝기 변화</a:t>
            </a:r>
            <a:r>
              <a:rPr lang="ko-KR" altLang="en-US" dirty="0" smtClean="0">
                <a:sym typeface="Wingdings" panose="05000000000000000000" pitchFamily="2" charset="2"/>
              </a:rPr>
              <a:t>가 나타나는 곳일수록 높은 점수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73307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0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000" smtClean="0"/>
              <a:t>Corner Detection: Basic Idea</a:t>
            </a:r>
            <a:endParaRPr lang="ru-RU" sz="30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467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mtClean="0"/>
              <a:t>We should easily recognize the point by looking through a small window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mtClean="0"/>
              <a:t>Shifting a window in </a:t>
            </a:r>
            <a:r>
              <a:rPr lang="en-US" i="1" smtClean="0"/>
              <a:t>any</a:t>
            </a:r>
            <a:r>
              <a:rPr lang="en-US" smtClean="0"/>
              <a:t> </a:t>
            </a:r>
            <a:r>
              <a:rPr lang="en-US" i="1" smtClean="0"/>
              <a:t>direction</a:t>
            </a:r>
            <a:r>
              <a:rPr lang="en-US" smtClean="0"/>
              <a:t> should give </a:t>
            </a:r>
            <a:r>
              <a:rPr lang="en-US" i="1" smtClean="0"/>
              <a:t>a large change</a:t>
            </a:r>
            <a:r>
              <a:rPr lang="en-US" smtClean="0"/>
              <a:t> in intensity</a:t>
            </a:r>
            <a:endParaRPr lang="ru-RU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429000" y="2895600"/>
            <a:ext cx="2438400" cy="3870325"/>
            <a:chOff x="2160" y="1824"/>
            <a:chExt cx="1536" cy="2438"/>
          </a:xfrm>
        </p:grpSpPr>
        <p:pic>
          <p:nvPicPr>
            <p:cNvPr id="32790" name="Picture 8" descr="corn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2160" y="3284"/>
              <a:ext cx="15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“edge”</a:t>
              </a: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:</a:t>
              </a:r>
              <a:br>
                <a:rPr lang="en-US" sz="2400">
                  <a:latin typeface="Arial Unicode MS" pitchFamily="34" charset="-128"/>
                  <a:cs typeface="Times New Roman" pitchFamily="18" charset="0"/>
                </a:rPr>
              </a:b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no change along the edge direction</a:t>
              </a:r>
              <a:endParaRPr lang="ru-RU" sz="240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32792" name="Rectangle 14"/>
            <p:cNvSpPr>
              <a:spLocks noChangeArrowheads="1"/>
            </p:cNvSpPr>
            <p:nvPr/>
          </p:nvSpPr>
          <p:spPr bwMode="auto">
            <a:xfrm>
              <a:off x="2496" y="249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6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19800" y="2895600"/>
            <a:ext cx="2667000" cy="3870325"/>
            <a:chOff x="3792" y="1824"/>
            <a:chExt cx="1680" cy="2438"/>
          </a:xfrm>
        </p:grpSpPr>
        <p:pic>
          <p:nvPicPr>
            <p:cNvPr id="32783" name="Picture 9" descr="corn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3936" y="3284"/>
              <a:ext cx="15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“corner”</a:t>
              </a: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:</a:t>
              </a:r>
              <a:br>
                <a:rPr lang="en-US" sz="2400">
                  <a:latin typeface="Arial Unicode MS" pitchFamily="34" charset="-128"/>
                  <a:cs typeface="Times New Roman" pitchFamily="18" charset="0"/>
                </a:rPr>
              </a:b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significant change in all directions</a:t>
              </a:r>
              <a:endParaRPr lang="ru-RU" sz="240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4224" y="201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H="1">
              <a:off x="4080" y="244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20"/>
            <p:cNvSpPr>
              <a:spLocks noChangeShapeType="1"/>
            </p:cNvSpPr>
            <p:nvPr/>
          </p:nvSpPr>
          <p:spPr bwMode="auto">
            <a:xfrm flipH="1" flipV="1">
              <a:off x="4080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>
              <a:off x="4656" y="244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 flipV="1">
              <a:off x="4656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62000" y="2895600"/>
            <a:ext cx="2362200" cy="3505200"/>
            <a:chOff x="480" y="1824"/>
            <a:chExt cx="1488" cy="2208"/>
          </a:xfrm>
        </p:grpSpPr>
        <p:pic>
          <p:nvPicPr>
            <p:cNvPr id="32776" name="Picture 7" descr="corn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824"/>
              <a:ext cx="144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480" y="3284"/>
              <a:ext cx="129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003399"/>
                  </a:solidFill>
                  <a:latin typeface="Arial Unicode MS" pitchFamily="34" charset="-128"/>
                  <a:cs typeface="Times New Roman" pitchFamily="18" charset="0"/>
                </a:rPr>
                <a:t>“flat”</a:t>
              </a: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 region:</a:t>
              </a:r>
              <a:br>
                <a:rPr lang="en-US" sz="2400">
                  <a:latin typeface="Arial Unicode MS" pitchFamily="34" charset="-128"/>
                  <a:cs typeface="Times New Roman" pitchFamily="18" charset="0"/>
                </a:rPr>
              </a:br>
              <a:r>
                <a:rPr lang="en-US" sz="2400">
                  <a:latin typeface="Arial Unicode MS" pitchFamily="34" charset="-128"/>
                  <a:cs typeface="Times New Roman" pitchFamily="18" charset="0"/>
                </a:rPr>
                <a:t>no change in all directions</a:t>
              </a:r>
              <a:endParaRPr lang="ru-RU" sz="2400">
                <a:latin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1344" y="2496"/>
              <a:ext cx="432" cy="432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23"/>
            <p:cNvSpPr>
              <a:spLocks noChangeShapeType="1"/>
            </p:cNvSpPr>
            <p:nvPr/>
          </p:nvSpPr>
          <p:spPr bwMode="auto">
            <a:xfrm>
              <a:off x="1776" y="292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24"/>
            <p:cNvSpPr>
              <a:spLocks noChangeShapeType="1"/>
            </p:cNvSpPr>
            <p:nvPr/>
          </p:nvSpPr>
          <p:spPr bwMode="auto">
            <a:xfrm flipH="1">
              <a:off x="1200" y="292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25"/>
            <p:cNvSpPr>
              <a:spLocks noChangeShapeType="1"/>
            </p:cNvSpPr>
            <p:nvPr/>
          </p:nvSpPr>
          <p:spPr bwMode="auto">
            <a:xfrm flipH="1" flipV="1">
              <a:off x="1200" y="2352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26"/>
            <p:cNvSpPr>
              <a:spLocks noChangeShapeType="1"/>
            </p:cNvSpPr>
            <p:nvPr/>
          </p:nvSpPr>
          <p:spPr bwMode="auto">
            <a:xfrm flipV="1">
              <a:off x="1776" y="2352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5" name="Text Box 27"/>
          <p:cNvSpPr txBox="1">
            <a:spLocks noChangeArrowheads="1"/>
          </p:cNvSpPr>
          <p:nvPr/>
        </p:nvSpPr>
        <p:spPr bwMode="auto">
          <a:xfrm>
            <a:off x="47625" y="6553200"/>
            <a:ext cx="1476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A. Efros</a:t>
            </a:r>
          </a:p>
        </p:txBody>
      </p:sp>
    </p:spTree>
    <p:extLst>
      <p:ext uri="{BB962C8B-B14F-4D97-AF65-F5344CB8AC3E}">
        <p14:creationId xmlns:p14="http://schemas.microsoft.com/office/powerpoint/2010/main" val="6126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이동과 회전에 불변한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검출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앞 절에서 특징이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무엇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인지 공부하였다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어떻게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찾을 것인지 공부해보자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79512" y="2204864"/>
            <a:ext cx="4176464" cy="284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4.2.1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모라벡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 알고리즘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4.2.2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해리스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 코너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4.2.3 2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차 미분을 사용한 방법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4.2.4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  <a:sym typeface="Wingdings" panose="05000000000000000000" pitchFamily="2" charset="2"/>
              </a:rPr>
              <a:t>슈산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348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1214</Words>
  <Application>Microsoft Office PowerPoint</Application>
  <PresentationFormat>화면 슬라이드 쇼(4:3)</PresentationFormat>
  <Paragraphs>325</Paragraphs>
  <Slides>44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Arial Unicode MS</vt:lpstr>
      <vt:lpstr>HY견고딕</vt:lpstr>
      <vt:lpstr>ヒラギノ明朝 ProN W6</vt:lpstr>
      <vt:lpstr>나눔손글씨 펜</vt:lpstr>
      <vt:lpstr>나눔손글씨 펜 OTF</vt:lpstr>
      <vt:lpstr>맑은 고딕</vt:lpstr>
      <vt:lpstr>Arial</vt:lpstr>
      <vt:lpstr>Symbol</vt:lpstr>
      <vt:lpstr>Tahoma</vt:lpstr>
      <vt:lpstr>Times New Roman</vt:lpstr>
      <vt:lpstr>Times New Roman Bold</vt:lpstr>
      <vt:lpstr>Wingdings</vt:lpstr>
      <vt:lpstr>1_Office 테마</vt:lpstr>
      <vt:lpstr>Equation</vt:lpstr>
      <vt:lpstr>4장. 지역 특징 검출</vt:lpstr>
      <vt:lpstr>PREVIEW</vt:lpstr>
      <vt:lpstr>PowerPoint 프레젠테이션</vt:lpstr>
      <vt:lpstr>4.1 지역 특징 검출의 기초 </vt:lpstr>
      <vt:lpstr>4.1.1 특징 검출의 역사: 지역 특징의 대두</vt:lpstr>
      <vt:lpstr>4.1.2 지역 특징의 성질</vt:lpstr>
      <vt:lpstr>4.1.3 지역 특징 검출 원리</vt:lpstr>
      <vt:lpstr>Corner Detection: Basic Idea</vt:lpstr>
      <vt:lpstr>4.2 이동과 회전에 불변한 특징점 검출 </vt:lpstr>
      <vt:lpstr>4.2.1 모라벡 알고리즘</vt:lpstr>
      <vt:lpstr>4.2.1 모라벡 알고리즘</vt:lpstr>
      <vt:lpstr>4.2.1 모라벡 알고리즘</vt:lpstr>
      <vt:lpstr>4.2.1 모라벡 알고리즘</vt:lpstr>
      <vt:lpstr>4.2.2 해리스 코너</vt:lpstr>
      <vt:lpstr>4.2.2 해리스 코너</vt:lpstr>
      <vt:lpstr>4.2.2 해리스 코너</vt:lpstr>
      <vt:lpstr>Corner Detection: Mathematics</vt:lpstr>
      <vt:lpstr>Corner Detection: Mathematics</vt:lpstr>
      <vt:lpstr>Corner Detection: Mathematics</vt:lpstr>
      <vt:lpstr>Interpreting the second moment matrix</vt:lpstr>
      <vt:lpstr>Interpreting the second moment matrix</vt:lpstr>
      <vt:lpstr>Interpreting the second moment matrix</vt:lpstr>
      <vt:lpstr>PowerPoint 프레젠테이션</vt:lpstr>
      <vt:lpstr>Interpreting the eigenvalues</vt:lpstr>
      <vt:lpstr>Corner response function</vt:lpstr>
      <vt:lpstr>4.2.2 해리스 코너</vt:lpstr>
      <vt:lpstr>4.2.2 해리스 코너</vt:lpstr>
      <vt:lpstr>4.2.2 해리스 코너</vt:lpstr>
      <vt:lpstr>4.2.2 해리스 코너</vt:lpstr>
      <vt:lpstr>4.2.2 해리스 코너</vt:lpstr>
      <vt:lpstr>Harris detector: Steps</vt:lpstr>
      <vt:lpstr>Harris Detector: Steps</vt:lpstr>
      <vt:lpstr>Harris Detector: Steps</vt:lpstr>
      <vt:lpstr>Harris Detector: Steps</vt:lpstr>
      <vt:lpstr>Harris Detector: Steps</vt:lpstr>
      <vt:lpstr>Harris Detector: Steps</vt:lpstr>
      <vt:lpstr>Invariance and covariance</vt:lpstr>
      <vt:lpstr>4.2.3 2차 미분을 사용한 방법</vt:lpstr>
      <vt:lpstr>4.2.4 슈산</vt:lpstr>
      <vt:lpstr>4.3 위치 찾기 알고리즘 </vt:lpstr>
      <vt:lpstr>4.3 위치 찾기 알고리즘 </vt:lpstr>
      <vt:lpstr>4.3 위치 찾기 알고리즘 </vt:lpstr>
      <vt:lpstr>4.3 위치 찾기 알고리즘 </vt:lpstr>
      <vt:lpstr>4.3 위치 찾기 알고리즘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권 민수</cp:lastModifiedBy>
  <cp:revision>123</cp:revision>
  <dcterms:created xsi:type="dcterms:W3CDTF">2006-10-05T04:04:58Z</dcterms:created>
  <dcterms:modified xsi:type="dcterms:W3CDTF">2019-11-04T05:46:11Z</dcterms:modified>
</cp:coreProperties>
</file>