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7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5" r:id="rId20"/>
    <p:sldId id="276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5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 15.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E80F-5D36-904A-823E-6110EF04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–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1BC2-883E-2049-9608-AC9E60F8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vs.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DC5A2-1A7A-7942-8192-B624FFC9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20" y="1847850"/>
            <a:ext cx="48895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4D931-D977-D347-88A5-B84B85CD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43" y="1847850"/>
            <a:ext cx="1574800" cy="340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0A04D-B105-674A-8AF6-C30E407D4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849" y="1920582"/>
            <a:ext cx="4094798" cy="2511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097B1-08C6-0F4C-BDC8-51178B343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210" y="5570323"/>
            <a:ext cx="969720" cy="48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11D49-2034-E34B-A303-CE398CB0C459}"/>
              </a:ext>
            </a:extLst>
          </p:cNvPr>
          <p:cNvSpPr txBox="1"/>
          <p:nvPr/>
        </p:nvSpPr>
        <p:spPr>
          <a:xfrm>
            <a:off x="5719625" y="5385657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subproblem graph</a:t>
            </a:r>
          </a:p>
        </p:txBody>
      </p:sp>
    </p:spTree>
    <p:extLst>
      <p:ext uri="{BB962C8B-B14F-4D97-AF65-F5344CB8AC3E}">
        <p14:creationId xmlns:p14="http://schemas.microsoft.com/office/powerpoint/2010/main" val="413380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7347-8B94-7B4D-B059-A8F9D89A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80"/>
            <a:ext cx="10515600" cy="1325563"/>
          </a:xfrm>
        </p:spPr>
        <p:txBody>
          <a:bodyPr/>
          <a:lstStyle/>
          <a:p>
            <a:r>
              <a:rPr lang="en-US" dirty="0"/>
              <a:t>Reconstructing a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43111-F2CC-5B46-9271-7CE0736A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1320800"/>
            <a:ext cx="5130800" cy="387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5BC47-7B5B-A249-BC48-D2C5FBDD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1433909"/>
            <a:ext cx="6565900" cy="166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7A66F1-7A2B-BF45-817C-DAC09BB0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0" y="4001294"/>
            <a:ext cx="6057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4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2CD0-2804-784E-B08F-5F14C5F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 Matrix-chain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CE4E-C1EC-9842-B2F4-1F4A327BC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5" y="1493115"/>
                <a:ext cx="10515600" cy="4999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여러 개의 행렬을 곱할 때 곱셈 순서에 따라 연산 </a:t>
                </a:r>
                <a:r>
                  <a:rPr lang="ko-KR" altLang="en-US" dirty="0" err="1"/>
                  <a:t>갯수가</a:t>
                </a:r>
                <a:r>
                  <a:rPr lang="ko-KR" altLang="en-US" dirty="0"/>
                  <a:t> 달라진다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because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CE4E-C1EC-9842-B2F4-1F4A327BC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5" y="1493115"/>
                <a:ext cx="10515600" cy="4999759"/>
              </a:xfrm>
              <a:blipFill>
                <a:blip r:embed="rId2"/>
                <a:stretch>
                  <a:fillRect l="-1206" t="-304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10186E-93D5-E547-B482-E67517B3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6" y="2349108"/>
            <a:ext cx="5687289" cy="3251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EF7F8-D9FD-2447-A780-4CD7BB43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09" y="2955055"/>
            <a:ext cx="6144491" cy="20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A5D4-F8AC-8E48-A84A-3FC36A7A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2" y="365125"/>
            <a:ext cx="10761518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행렬 곱셈의 순서를 정하는 문제 </a:t>
            </a:r>
            <a:r>
              <a:rPr lang="en-US" altLang="ko-KR" sz="3600" dirty="0"/>
              <a:t>(</a:t>
            </a:r>
            <a:r>
              <a:rPr lang="ko-KR" altLang="en-US" sz="3600" dirty="0"/>
              <a:t>곱셈을 하는 게 아님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71D09-69D5-AC49-9B21-0081C4C3B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999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Exhaustive search 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= 4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71D09-69D5-AC49-9B21-0081C4C3B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9998"/>
                <a:ext cx="10515600" cy="4351338"/>
              </a:xfrm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42BCC4-F5A8-C544-B5C5-5A95AFB2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053" y="1435586"/>
            <a:ext cx="1769918" cy="1510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F9DB3-C4E1-D345-8DEE-C602A6C8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23" y="1878831"/>
            <a:ext cx="48006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5517F-00F4-B744-99F8-67FF22F28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777" y="3134360"/>
            <a:ext cx="8572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F8D-09B8-9B41-906C-12DF70B7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AB2F-B739-0849-9FA4-FCCED287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최적해의</a:t>
            </a:r>
            <a:r>
              <a:rPr lang="ko-KR" altLang="en-US" dirty="0"/>
              <a:t> 구조적 특징을 찾는다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최적해의</a:t>
            </a:r>
            <a:r>
              <a:rPr lang="ko-KR" altLang="en-US" dirty="0"/>
              <a:t> 값을 재귀적으로 정의한다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     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400" dirty="0"/>
              <a:t>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ko-KR" sz="2400" dirty="0"/>
              <a:t>] :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2400" dirty="0"/>
              <a:t>x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의 곱을 </a:t>
            </a:r>
            <a:r>
              <a:rPr lang="en-US" altLang="ko-KR" sz="2400" dirty="0"/>
              <a:t>optimal </a:t>
            </a:r>
            <a:r>
              <a:rPr lang="ko-KR" altLang="en-US" sz="2400" dirty="0"/>
              <a:t>순서로 곱했을 때 연산의 횟수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400" dirty="0"/>
              <a:t> :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의 </a:t>
            </a:r>
            <a:r>
              <a:rPr lang="en-US" altLang="ko-KR" sz="2400" dirty="0"/>
              <a:t>column 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갯수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ko-KR" altLang="en-US" sz="2400" dirty="0"/>
              <a:t>의 </a:t>
            </a:r>
            <a:r>
              <a:rPr lang="en-US" altLang="ko-KR" sz="2400" dirty="0"/>
              <a:t>row</a:t>
            </a:r>
            <a:r>
              <a:rPr lang="ko-KR" altLang="en-US" sz="2400" dirty="0"/>
              <a:t> 의 </a:t>
            </a:r>
            <a:r>
              <a:rPr lang="ko-KR" altLang="en-US" sz="2400" dirty="0" err="1"/>
              <a:t>갯수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010DC-969E-6D48-9CA6-17C7E066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32" y="3076502"/>
            <a:ext cx="7708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1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F8D-09B8-9B41-906C-12DF70B7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0AB2F-B739-0849-9FA4-FCCED287E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352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3.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최적해의</a:t>
                </a:r>
                <a:r>
                  <a:rPr lang="ko-KR" altLang="en-US" dirty="0"/>
                  <a:t> 값을 일반적으로 상향식 방법으로 계산한다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                                                       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을 </a:t>
                </a:r>
                <a:r>
                  <a:rPr lang="en-US" altLang="ko-KR" dirty="0"/>
                  <a:t>recursive call </a:t>
                </a:r>
                <a:r>
                  <a:rPr lang="ko-KR" altLang="en-US" dirty="0"/>
                  <a:t>로 구현하면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dirty="0"/>
                  <a:t>optimal substructure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가지고 </a:t>
                </a:r>
                <a:r>
                  <a:rPr lang="en-US" altLang="ko-KR" dirty="0"/>
                  <a:t>subproblem </a:t>
                </a:r>
                <a:r>
                  <a:rPr lang="ko-KR" altLang="en-US" dirty="0"/>
                  <a:t>들이 </a:t>
                </a:r>
                <a:r>
                  <a:rPr lang="en-US" altLang="ko-KR" dirty="0"/>
                  <a:t>overlapped </a:t>
                </a:r>
                <a:r>
                  <a:rPr lang="ko-KR" altLang="en-US" dirty="0"/>
                  <a:t>되어있다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itchFamily="2" charset="2"/>
                  </a:rPr>
                  <a:t></a:t>
                </a:r>
                <a:r>
                  <a:rPr lang="ko-KR" altLang="en-US" dirty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dynamic programming</a:t>
                </a:r>
                <a:r>
                  <a:rPr lang="ko-KR" altLang="en-US" dirty="0">
                    <a:sym typeface="Wingdings" pitchFamily="2" charset="2"/>
                  </a:rPr>
                  <a:t> 의 조건 </a:t>
                </a:r>
                <a:r>
                  <a:rPr lang="ko-KR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0AB2F-B739-0849-9FA4-FCCED287E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3527" cy="4351338"/>
              </a:xfrm>
              <a:blipFill>
                <a:blip r:embed="rId2"/>
                <a:stretch>
                  <a:fillRect l="-1047" t="-2924" r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C23E530-A3F8-3E43-8AFC-61336E56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8" y="2497281"/>
            <a:ext cx="7708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55640-6FE3-174D-A8FB-30CD5554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113"/>
            <a:ext cx="6997700" cy="511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8D229-CC28-E84D-B57B-6773105F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44" y="0"/>
            <a:ext cx="4741378" cy="3545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BAEF-C820-D045-B1E8-73BC0887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22" y="3429000"/>
            <a:ext cx="4470400" cy="326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DABCF-D386-6E40-9E96-6D1D3DEAC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4" y="6026150"/>
            <a:ext cx="7099300" cy="57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1E017-2484-874C-AF04-65F35852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08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F8D-09B8-9B41-906C-12DF70B7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AB2F-B739-0849-9FA4-FCCED287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계산된 정보들로부터 </a:t>
            </a:r>
            <a:r>
              <a:rPr lang="ko-KR" altLang="en-US" dirty="0" err="1"/>
              <a:t>최적해를</a:t>
            </a:r>
            <a:r>
              <a:rPr lang="ko-KR" altLang="en-US" dirty="0"/>
              <a:t> 구성한다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F52A4-100F-3147-892D-C435CEF6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9" y="2619131"/>
            <a:ext cx="6045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F6D-06F2-7B4F-9BF4-6DCDC6E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15.4</a:t>
            </a:r>
            <a:r>
              <a:rPr lang="ko-KR" altLang="en-US" dirty="0"/>
              <a:t> </a:t>
            </a:r>
            <a:r>
              <a:rPr lang="en-US" altLang="ko-KR" dirty="0"/>
              <a:t>Longest common subsequence (LCS)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559A-5CC4-E748-9580-7AF4E34B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80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subsequence                                   of sequence </a:t>
            </a:r>
          </a:p>
          <a:p>
            <a:pPr marL="0" indent="0">
              <a:buNone/>
            </a:pPr>
            <a:r>
              <a:rPr lang="ko-KR" altLang="en-US" dirty="0"/>
              <a:t>단조 증가하는 </a:t>
            </a:r>
            <a:r>
              <a:rPr lang="en-US" altLang="ko-KR" dirty="0"/>
              <a:t>X </a:t>
            </a:r>
            <a:r>
              <a:rPr lang="ko-KR" altLang="en-US" dirty="0"/>
              <a:t>의 인덱스 시퀀스                      </a:t>
            </a:r>
            <a:r>
              <a:rPr lang="en-US" altLang="ko-KR" dirty="0"/>
              <a:t>such that </a:t>
            </a:r>
          </a:p>
          <a:p>
            <a:pPr marL="0" indent="0">
              <a:buNone/>
            </a:pP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i.e.               X = &lt;A,B,C,B,D,A,B&gt;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의 </a:t>
            </a:r>
            <a:r>
              <a:rPr lang="en-US" altLang="ko-KR" dirty="0"/>
              <a:t>subsequence </a:t>
            </a:r>
            <a:r>
              <a:rPr lang="en-US" dirty="0"/>
              <a:t>Z = &lt;B,C,D,B&gt; for  &lt;2,3,5,7&gt;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subsequence Z of X and Y : Z is subsequence of X, and of 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F17EB-50CA-D34E-B005-0328B5D8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33" y="1827848"/>
            <a:ext cx="25019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97D63-C449-6243-B0C6-095519D9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62" y="1827848"/>
            <a:ext cx="25781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F96ED-0F50-B344-B3BC-14B8ABB95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33" y="2209264"/>
            <a:ext cx="15494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D04F6-F2B4-DE4C-8F70-163CB2F45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234" y="2209264"/>
            <a:ext cx="1104900" cy="393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F7C16-4AE6-A940-B8DD-A0B76B37CE9E}"/>
              </a:ext>
            </a:extLst>
          </p:cNvPr>
          <p:cNvCxnSpPr/>
          <p:nvPr/>
        </p:nvCxnSpPr>
        <p:spPr>
          <a:xfrm flipH="1" flipV="1">
            <a:off x="3727938" y="3615397"/>
            <a:ext cx="323557" cy="67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64ECB-0D65-6A4E-A918-EF4D37454774}"/>
              </a:ext>
            </a:extLst>
          </p:cNvPr>
          <p:cNvCxnSpPr/>
          <p:nvPr/>
        </p:nvCxnSpPr>
        <p:spPr>
          <a:xfrm flipH="1" flipV="1">
            <a:off x="4031673" y="3616036"/>
            <a:ext cx="404339" cy="6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61C5F-548A-4641-9B40-2B8457AE0801}"/>
              </a:ext>
            </a:extLst>
          </p:cNvPr>
          <p:cNvCxnSpPr/>
          <p:nvPr/>
        </p:nvCxnSpPr>
        <p:spPr>
          <a:xfrm flipH="1" flipV="1">
            <a:off x="4551218" y="3615397"/>
            <a:ext cx="114300" cy="68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CAAAC2-4A7D-0743-B770-192B746B77F9}"/>
              </a:ext>
            </a:extLst>
          </p:cNvPr>
          <p:cNvCxnSpPr/>
          <p:nvPr/>
        </p:nvCxnSpPr>
        <p:spPr>
          <a:xfrm flipV="1">
            <a:off x="5008418" y="3615397"/>
            <a:ext cx="135082" cy="67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8CAA-786B-6F4A-82A5-545A3A3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46D62-4E3B-7047-8C3E-B28A58CF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59" y="481807"/>
            <a:ext cx="933450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D145D-76BE-0E47-A8C4-88B635C6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68" y="3652404"/>
            <a:ext cx="7658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</a:t>
            </a:r>
            <a:r>
              <a:rPr lang="en-US" altLang="ko-KR" dirty="0"/>
              <a:t>(table)</a:t>
            </a:r>
            <a:r>
              <a:rPr lang="ko-KR" altLang="en-US" dirty="0" err="1"/>
              <a:t>를</a:t>
            </a:r>
            <a:r>
              <a:rPr lang="ko-KR" altLang="en-US" dirty="0"/>
              <a:t> 만들어</a:t>
            </a:r>
            <a:r>
              <a:rPr lang="en-US" altLang="ko-KR" dirty="0"/>
              <a:t> </a:t>
            </a:r>
            <a:r>
              <a:rPr lang="ko-KR" altLang="en-US" dirty="0"/>
              <a:t>채워가면서 답을 구하는 방법 </a:t>
            </a:r>
            <a:endParaRPr lang="en-US" altLang="ko-KR" dirty="0"/>
          </a:p>
          <a:p>
            <a:r>
              <a:rPr lang="en-US" altLang="ko-KR" dirty="0"/>
              <a:t>Divide and Conquer </a:t>
            </a:r>
            <a:r>
              <a:rPr lang="ko-KR" altLang="en-US" dirty="0" err="1"/>
              <a:t>와의</a:t>
            </a:r>
            <a:r>
              <a:rPr lang="ko-KR" altLang="en-US" dirty="0"/>
              <a:t> 차이점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overlaps in subproblems </a:t>
            </a:r>
          </a:p>
          <a:p>
            <a:r>
              <a:rPr lang="en-US" dirty="0"/>
              <a:t>meaning of “programming” here : tabular method</a:t>
            </a:r>
          </a:p>
          <a:p>
            <a:r>
              <a:rPr lang="en-US" dirty="0"/>
              <a:t>used in solving optimization problem </a:t>
            </a:r>
          </a:p>
          <a:p>
            <a:pPr lvl="1"/>
            <a:r>
              <a:rPr lang="en-US" dirty="0"/>
              <a:t>find an optimal solution, as opposed to the optimal solution </a:t>
            </a:r>
          </a:p>
        </p:txBody>
      </p:sp>
    </p:spTree>
    <p:extLst>
      <p:ext uri="{BB962C8B-B14F-4D97-AF65-F5344CB8AC3E}">
        <p14:creationId xmlns:p14="http://schemas.microsoft.com/office/powerpoint/2010/main" val="294266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F9CC2B-D42F-624C-B636-298BA43CA7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F9CC2B-D42F-624C-B636-298BA43CA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1E9EA4D-B471-E141-ACA5-C7C6577B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71450"/>
            <a:ext cx="66167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A20-6E28-B043-A5A7-2547A567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constructing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822E-A470-A047-AF8C-4752006F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46D5-AFD9-204F-BDCA-9E82DE86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213427"/>
            <a:ext cx="4445000" cy="482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C6AD8-DC26-C945-923E-723329F3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69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073B-4D9A-7745-B638-215D5B4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</a:t>
            </a:r>
            <a:r>
              <a:rPr lang="ko-KR" altLang="en-US" dirty="0"/>
              <a:t> </a:t>
            </a:r>
            <a:r>
              <a:rPr lang="en-US" altLang="ko-KR" dirty="0"/>
              <a:t>elements of dynamic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37D-C39E-344C-BDF9-EA33B0DB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2"/>
            <a:ext cx="10515600" cy="4351338"/>
          </a:xfrm>
        </p:spPr>
        <p:txBody>
          <a:bodyPr/>
          <a:lstStyle/>
          <a:p>
            <a:r>
              <a:rPr lang="en-US" dirty="0"/>
              <a:t>maximum subarray </a:t>
            </a:r>
            <a:r>
              <a:rPr lang="ko-KR" altLang="en-US" dirty="0"/>
              <a:t>나 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multiplication</a:t>
            </a:r>
            <a:r>
              <a:rPr lang="ko-KR" altLang="en-US" dirty="0"/>
              <a:t> 을 </a:t>
            </a:r>
            <a:r>
              <a:rPr lang="en-US" altLang="ko-KR" dirty="0"/>
              <a:t>dynamic programming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풀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383E-043F-8646-A5F6-DA0ACC54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045"/>
            <a:ext cx="6578113" cy="3702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0580F-B0E5-2F46-B430-7B2950B5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0189"/>
            <a:ext cx="6096000" cy="37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최적해의</a:t>
            </a:r>
            <a:r>
              <a:rPr lang="ko-KR" altLang="en-US" dirty="0"/>
              <a:t> 구조적 특징을 찾는다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최적해의</a:t>
            </a:r>
            <a:r>
              <a:rPr lang="ko-KR" altLang="en-US" dirty="0"/>
              <a:t> 값을 재귀적으로 정의한다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최적해의</a:t>
            </a:r>
            <a:r>
              <a:rPr lang="ko-KR" altLang="en-US" dirty="0"/>
              <a:t> 값을 일반적으로 상향식 방법으로 계산한다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계산된 정보들로부터 </a:t>
            </a:r>
            <a:r>
              <a:rPr lang="ko-KR" altLang="en-US" dirty="0" err="1"/>
              <a:t>최적해를</a:t>
            </a:r>
            <a:r>
              <a:rPr lang="ko-KR" altLang="en-US" dirty="0"/>
              <a:t> 구성한다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1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4BE0-6D88-1447-9904-8F9745AF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2B8E-9C4E-AD46-80B8-56B6D3F1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15.1 rod cutting</a:t>
            </a:r>
          </a:p>
          <a:p>
            <a:pPr marL="0" indent="0">
              <a:buNone/>
            </a:pPr>
            <a:r>
              <a:rPr lang="en-US" dirty="0"/>
              <a:t>15.2 matrix-chain multiplication</a:t>
            </a:r>
          </a:p>
          <a:p>
            <a:pPr marL="0" indent="0">
              <a:buNone/>
            </a:pPr>
            <a:r>
              <a:rPr lang="en-US" dirty="0"/>
              <a:t>15.4 longest </a:t>
            </a:r>
            <a:r>
              <a:rPr lang="en-US"/>
              <a:t>common subsequence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15.1 : rod cutting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222BF-55BB-164B-8974-37B2AA1F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9347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ko-KR" altLang="en-US" dirty="0"/>
              <a:t>인치 막대를 잘라서 판매하여 얻을 수 있는 최대 수익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/>
              <a:t> </a:t>
            </a:r>
            <a:r>
              <a:rPr lang="ko-KR" altLang="en-US" dirty="0"/>
              <a:t>을 찾아라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막대를 자르는 비용은 </a:t>
            </a:r>
            <a:r>
              <a:rPr lang="en-US" altLang="ko-KR" dirty="0"/>
              <a:t>0</a:t>
            </a:r>
          </a:p>
          <a:p>
            <a:r>
              <a:rPr lang="en-US" dirty="0"/>
              <a:t>sample price table</a:t>
            </a:r>
          </a:p>
          <a:p>
            <a:endParaRPr lang="en-US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dirty="0"/>
              <a:t>4</a:t>
            </a:r>
            <a:r>
              <a:rPr lang="ko-KR" altLang="en-US" dirty="0"/>
              <a:t> </a:t>
            </a:r>
            <a:r>
              <a:rPr lang="en-US" dirty="0"/>
              <a:t>inch rod </a:t>
            </a:r>
            <a:r>
              <a:rPr lang="ko-KR" altLang="en-US" dirty="0" err="1"/>
              <a:t>를</a:t>
            </a:r>
            <a:r>
              <a:rPr lang="ko-KR" altLang="en-US" dirty="0"/>
              <a:t> 자르는 방법은 </a:t>
            </a:r>
            <a:r>
              <a:rPr lang="en-US" altLang="ko-KR" dirty="0"/>
              <a:t>8=2</a:t>
            </a:r>
            <a:r>
              <a:rPr lang="en-US" altLang="ko-KR" baseline="30000" dirty="0"/>
              <a:t>3</a:t>
            </a:r>
            <a:r>
              <a:rPr lang="ko-KR" altLang="en-US" dirty="0"/>
              <a:t> 가지가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57E7-5EC2-8B4F-9069-C482F99F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35" y="4185099"/>
            <a:ext cx="7334889" cy="219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DF62C-B586-904F-A7BC-C841C3B1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36" y="2621014"/>
            <a:ext cx="5883502" cy="8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CCE2-3CED-3E40-80B0-21B0CDB9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n-inch rod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19F6-7FAF-9F42-AB76-BB389B3A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127"/>
            <a:ext cx="10515600" cy="5393322"/>
          </a:xfrm>
        </p:spPr>
        <p:txBody>
          <a:bodyPr>
            <a:normAutofit/>
          </a:bodyPr>
          <a:lstStyle/>
          <a:p>
            <a:r>
              <a:rPr lang="ko-KR" altLang="en-US" dirty="0"/>
              <a:t>자르는 방법은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baseline="30000" dirty="0"/>
              <a:t> 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2+2+3</a:t>
            </a:r>
            <a:r>
              <a:rPr lang="ko-KR" altLang="en-US" dirty="0"/>
              <a:t> 로 자르면 수익은  </a:t>
            </a:r>
            <a:r>
              <a:rPr lang="en-US" altLang="ko-KR" dirty="0"/>
              <a:t>r</a:t>
            </a:r>
            <a:r>
              <a:rPr lang="en-US" altLang="ko-KR" baseline="-25000" dirty="0"/>
              <a:t>7 </a:t>
            </a:r>
            <a:r>
              <a:rPr lang="en-US" altLang="ko-KR" dirty="0"/>
              <a:t>= 5 + 5 + 8 = 18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일 때                           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       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j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8572-1EA0-D848-A229-986E27EC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94" y="2474473"/>
            <a:ext cx="5727700" cy="294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1F109-92A1-0744-BB4F-09A78E90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42" y="5550474"/>
            <a:ext cx="24384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61CCA-018E-A54F-A5E1-9032DAC25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044" y="5501763"/>
            <a:ext cx="2781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E2E4E-CA73-9D41-AEB3-DADCB481D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840" y="5950475"/>
            <a:ext cx="5883502" cy="8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CED-C02E-F948-820B-B15A09EB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for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 </a:t>
            </a:r>
            <a:r>
              <a:rPr lang="ko-KR" altLang="en-US" sz="3600" dirty="0" err="1"/>
              <a:t>으로부터</a:t>
            </a:r>
            <a:r>
              <a:rPr lang="ko-KR" altLang="en-US" sz="3600" dirty="0"/>
              <a:t> </a:t>
            </a:r>
            <a:r>
              <a:rPr lang="en-US" altLang="ko-KR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3600" dirty="0"/>
              <a:t> </a:t>
            </a:r>
            <a:r>
              <a:rPr lang="ko-KR" altLang="en-US" sz="3600" dirty="0"/>
              <a:t>을 구할 수 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>
                <a:sym typeface="Wingdings" pitchFamily="2" charset="2"/>
              </a:rPr>
              <a:t></a:t>
            </a:r>
            <a:r>
              <a:rPr lang="ko-KR" altLang="en-US" sz="3600" dirty="0">
                <a:sym typeface="Wingdings" pitchFamily="2" charset="2"/>
              </a:rPr>
              <a:t> </a:t>
            </a:r>
            <a:r>
              <a:rPr lang="en-US" altLang="ko-KR" sz="3600" dirty="0">
                <a:sym typeface="Wingdings" pitchFamily="2" charset="2"/>
              </a:rPr>
              <a:t>optimal substructure </a:t>
            </a:r>
            <a:r>
              <a:rPr lang="ko-KR" altLang="en-US" sz="3600" dirty="0" err="1">
                <a:sym typeface="Wingdings" pitchFamily="2" charset="2"/>
              </a:rPr>
              <a:t>를</a:t>
            </a:r>
            <a:r>
              <a:rPr lang="ko-KR" altLang="en-US" sz="3600" dirty="0">
                <a:sym typeface="Wingdings" pitchFamily="2" charset="2"/>
              </a:rPr>
              <a:t> 가졌다</a:t>
            </a:r>
            <a:r>
              <a:rPr lang="en-US" altLang="ko-KR" sz="3600" dirty="0">
                <a:sym typeface="Wingdings" pitchFamily="2" charset="2"/>
              </a:rPr>
              <a:t>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0999-EA00-5B4E-9DA0-97CC4C67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dirty="0"/>
              <a:t>                        </a:t>
            </a:r>
            <a:r>
              <a:rPr lang="en-US" altLang="ko-KR" dirty="0"/>
              <a:t>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1F4C6-0AB8-1E48-A33C-5569990E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25624"/>
            <a:ext cx="6559844" cy="467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17135F-B0DC-A14D-8574-3A5170EB51F8}"/>
              </a:ext>
            </a:extLst>
          </p:cNvPr>
          <p:cNvSpPr/>
          <p:nvPr/>
        </p:nvSpPr>
        <p:spPr>
          <a:xfrm>
            <a:off x="1308295" y="2427969"/>
            <a:ext cx="3882683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2D4C-B47A-5A48-AD4B-6C90B1C0A956}"/>
              </a:ext>
            </a:extLst>
          </p:cNvPr>
          <p:cNvSpPr/>
          <p:nvPr/>
        </p:nvSpPr>
        <p:spPr>
          <a:xfrm>
            <a:off x="1298864" y="2971800"/>
            <a:ext cx="3892114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F3244-979A-9545-8303-8E805A1BADB8}"/>
              </a:ext>
            </a:extLst>
          </p:cNvPr>
          <p:cNvSpPr/>
          <p:nvPr/>
        </p:nvSpPr>
        <p:spPr>
          <a:xfrm>
            <a:off x="1308295" y="2971800"/>
            <a:ext cx="219169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7B802-DFA5-CF4B-AD3C-89C309D1A51A}"/>
              </a:ext>
            </a:extLst>
          </p:cNvPr>
          <p:cNvSpPr/>
          <p:nvPr/>
        </p:nvSpPr>
        <p:spPr>
          <a:xfrm>
            <a:off x="1298864" y="3476659"/>
            <a:ext cx="3892114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77896-D327-A345-83FA-3D048FEB5383}"/>
              </a:ext>
            </a:extLst>
          </p:cNvPr>
          <p:cNvSpPr/>
          <p:nvPr/>
        </p:nvSpPr>
        <p:spPr>
          <a:xfrm>
            <a:off x="1308295" y="5315358"/>
            <a:ext cx="3892114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8BECE-9AC8-9B49-A43F-AEAFE47D4347}"/>
              </a:ext>
            </a:extLst>
          </p:cNvPr>
          <p:cNvSpPr/>
          <p:nvPr/>
        </p:nvSpPr>
        <p:spPr>
          <a:xfrm>
            <a:off x="1298864" y="4726781"/>
            <a:ext cx="3892114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4F29A-F64A-4747-8DDA-20A86A82F45B}"/>
              </a:ext>
            </a:extLst>
          </p:cNvPr>
          <p:cNvSpPr/>
          <p:nvPr/>
        </p:nvSpPr>
        <p:spPr>
          <a:xfrm>
            <a:off x="1298864" y="3496139"/>
            <a:ext cx="446809" cy="2470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01E9B-B543-B64D-BDDA-8225B5D4A802}"/>
              </a:ext>
            </a:extLst>
          </p:cNvPr>
          <p:cNvSpPr/>
          <p:nvPr/>
        </p:nvSpPr>
        <p:spPr>
          <a:xfrm>
            <a:off x="4971809" y="5315358"/>
            <a:ext cx="219169" cy="27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9C1FBF-539C-1D41-BB92-0096743E6173}"/>
              </a:ext>
            </a:extLst>
          </p:cNvPr>
          <p:cNvSpPr/>
          <p:nvPr/>
        </p:nvSpPr>
        <p:spPr>
          <a:xfrm>
            <a:off x="4744169" y="4739757"/>
            <a:ext cx="446809" cy="2470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C3CCE7-3305-A24C-B0F2-6CF41682BABD}"/>
              </a:ext>
            </a:extLst>
          </p:cNvPr>
          <p:cNvCxnSpPr>
            <a:cxnSpLocks/>
          </p:cNvCxnSpPr>
          <p:nvPr/>
        </p:nvCxnSpPr>
        <p:spPr>
          <a:xfrm flipV="1">
            <a:off x="2535382" y="2130122"/>
            <a:ext cx="135082" cy="29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5D3E47-C1DC-554F-B788-7C679CA7BC0C}"/>
              </a:ext>
            </a:extLst>
          </p:cNvPr>
          <p:cNvCxnSpPr/>
          <p:nvPr/>
        </p:nvCxnSpPr>
        <p:spPr>
          <a:xfrm flipV="1">
            <a:off x="2815936" y="2211578"/>
            <a:ext cx="592282" cy="7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4FC11C-6927-3E43-BE7A-67D915D455A1}"/>
              </a:ext>
            </a:extLst>
          </p:cNvPr>
          <p:cNvCxnSpPr/>
          <p:nvPr/>
        </p:nvCxnSpPr>
        <p:spPr>
          <a:xfrm flipV="1">
            <a:off x="2971800" y="2130122"/>
            <a:ext cx="1810763" cy="13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26A85E-8F60-F642-9B92-DA067BEDA331}"/>
              </a:ext>
            </a:extLst>
          </p:cNvPr>
          <p:cNvCxnSpPr/>
          <p:nvPr/>
        </p:nvCxnSpPr>
        <p:spPr>
          <a:xfrm flipV="1">
            <a:off x="3897551" y="2208342"/>
            <a:ext cx="2990609" cy="309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B052915-88C7-9642-AE55-073CB8A1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49" y="1690688"/>
            <a:ext cx="27559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F53480-6C6C-0F44-BE0D-022B7A5C5294}"/>
              </a:ext>
            </a:extLst>
          </p:cNvPr>
          <p:cNvSpPr txBox="1"/>
          <p:nvPr/>
        </p:nvSpPr>
        <p:spPr>
          <a:xfrm>
            <a:off x="7772400" y="1825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85334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F39-A4E3-8E47-927C-D913CF40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top-down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416-B8C5-EE40-9CB7-3076C072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dirty="0"/>
              <a:t>                                 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T(n) = 2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98CAF-DDAF-334E-B10C-82ED4818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64200" cy="24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5C8A1-7BC4-1F44-9475-433A8CB6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25" y="1690688"/>
            <a:ext cx="4854552" cy="2977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9B0D2-8FBA-A34C-A1F2-F218098A9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15" y="5249863"/>
            <a:ext cx="2755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E80F-5D36-904A-823E-6110EF04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– top-down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15BD8-1991-1D4A-9B5E-13A58C4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8" y="1334294"/>
            <a:ext cx="5702300" cy="191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53938-0116-6D46-84B5-4EBAE284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4" y="3251994"/>
            <a:ext cx="8521700" cy="341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DFDB6-33D0-2442-A6D2-F0D1A3CE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74" y="2228911"/>
            <a:ext cx="969720" cy="4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428</Words>
  <Application>Microsoft Office PowerPoint</Application>
  <PresentationFormat>와이드스크린</PresentationFormat>
  <Paragraphs>117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Ch 15. Dynamic Programming</vt:lpstr>
      <vt:lpstr>Dynamic Programming</vt:lpstr>
      <vt:lpstr>Dynamic Programming</vt:lpstr>
      <vt:lpstr>examples of dynamic programming</vt:lpstr>
      <vt:lpstr>15.1 : rod cutting</vt:lpstr>
      <vt:lpstr>n-inch rod cutting</vt:lpstr>
      <vt:lpstr>ri for i&lt;n 으로부터 rn 을 구할 수 있다.   optimal substructure 를 가졌다.</vt:lpstr>
      <vt:lpstr>Recursive top-down implementation</vt:lpstr>
      <vt:lpstr>Dynamic Programming – top-down</vt:lpstr>
      <vt:lpstr>Dynamic Programming – bottom-up</vt:lpstr>
      <vt:lpstr>Reconstructing a solution </vt:lpstr>
      <vt:lpstr>15.2 Matrix-chain multiplication</vt:lpstr>
      <vt:lpstr>행렬 곱셈의 순서를 정하는 문제 (곱셈을 하는 게 아님) </vt:lpstr>
      <vt:lpstr>Dynamic Programming </vt:lpstr>
      <vt:lpstr>Dynamic Programming </vt:lpstr>
      <vt:lpstr>                          = O(n3)</vt:lpstr>
      <vt:lpstr>Dynamic Programming </vt:lpstr>
      <vt:lpstr>15.4 Longest common subsequence (LCS)</vt:lpstr>
      <vt:lpstr>PowerPoint 프레젠테이션</vt:lpstr>
      <vt:lpstr>                                                           =Θ(mn)</vt:lpstr>
      <vt:lpstr>step 4. constructing LCS</vt:lpstr>
      <vt:lpstr>15.3 elements of 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권 민수</cp:lastModifiedBy>
  <cp:revision>42</cp:revision>
  <dcterms:created xsi:type="dcterms:W3CDTF">2019-07-22T08:12:26Z</dcterms:created>
  <dcterms:modified xsi:type="dcterms:W3CDTF">2019-10-08T06:19:08Z</dcterms:modified>
</cp:coreProperties>
</file>