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9" r:id="rId4"/>
    <p:sldId id="263" r:id="rId5"/>
    <p:sldId id="258" r:id="rId6"/>
    <p:sldId id="270" r:id="rId7"/>
    <p:sldId id="262" r:id="rId8"/>
    <p:sldId id="264" r:id="rId9"/>
    <p:sldId id="261" r:id="rId10"/>
    <p:sldId id="265" r:id="rId11"/>
    <p:sldId id="266" r:id="rId12"/>
    <p:sldId id="268" r:id="rId13"/>
    <p:sldId id="267" r:id="rId14"/>
    <p:sldId id="271" r:id="rId15"/>
    <p:sldId id="269" r:id="rId16"/>
    <p:sldId id="284" r:id="rId17"/>
    <p:sldId id="273" r:id="rId18"/>
    <p:sldId id="272" r:id="rId19"/>
    <p:sldId id="274" r:id="rId20"/>
    <p:sldId id="279" r:id="rId21"/>
    <p:sldId id="275" r:id="rId22"/>
    <p:sldId id="278" r:id="rId23"/>
    <p:sldId id="276" r:id="rId24"/>
    <p:sldId id="281" r:id="rId25"/>
    <p:sldId id="288" r:id="rId26"/>
    <p:sldId id="282" r:id="rId27"/>
    <p:sldId id="289" r:id="rId28"/>
    <p:sldId id="283" r:id="rId29"/>
    <p:sldId id="280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6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0E7A9-CEB4-2744-A03B-C948F4F67FBC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3C991-D933-5D4E-AE8A-2E5F91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3C991-D933-5D4E-AE8A-2E5F916919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MAX-HEAPIFY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3886062"/>
          </a:xfrm>
        </p:spPr>
        <p:txBody>
          <a:bodyPr>
            <a:normAutofit/>
          </a:bodyPr>
          <a:lstStyle/>
          <a:p>
            <a:r>
              <a:rPr lang="en-US" altLang="ko-KR" dirty="0"/>
              <a:t>running time </a:t>
            </a:r>
          </a:p>
          <a:p>
            <a:pPr marL="0" indent="0"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O(h) = O(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EE225-4BE5-FC41-8C9C-7D1CE85D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89" y="1652726"/>
            <a:ext cx="6416252" cy="46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4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BUILD-MAX-HEAP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44FD3-E34C-BC4D-A007-B7C56ED8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57" y="1055386"/>
            <a:ext cx="4837043" cy="1706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D6F89-F1D9-3249-9331-F7171243D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048"/>
            <a:ext cx="6321287" cy="4888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9992B-B8DB-CC45-8541-0276041F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139" y="4260738"/>
            <a:ext cx="5983861" cy="1965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474CF0-F555-114D-8B84-BAD4D478A7A7}"/>
              </a:ext>
            </a:extLst>
          </p:cNvPr>
          <p:cNvSpPr txBox="1"/>
          <p:nvPr/>
        </p:nvSpPr>
        <p:spPr>
          <a:xfrm>
            <a:off x="2123089" y="5487846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F892C-119C-E840-A889-67435A95CCEA}"/>
              </a:ext>
            </a:extLst>
          </p:cNvPr>
          <p:cNvSpPr txBox="1"/>
          <p:nvPr/>
        </p:nvSpPr>
        <p:spPr>
          <a:xfrm>
            <a:off x="2653863" y="3589267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3D229-E173-6B4A-9EBD-4BA694CFEAFB}"/>
              </a:ext>
            </a:extLst>
          </p:cNvPr>
          <p:cNvSpPr txBox="1"/>
          <p:nvPr/>
        </p:nvSpPr>
        <p:spPr>
          <a:xfrm>
            <a:off x="4593020" y="5530844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7EE64-AA17-8848-9671-E58FA265A8E8}"/>
              </a:ext>
            </a:extLst>
          </p:cNvPr>
          <p:cNvSpPr txBox="1"/>
          <p:nvPr/>
        </p:nvSpPr>
        <p:spPr>
          <a:xfrm>
            <a:off x="6516757" y="4483043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B368B-6E4B-204B-A02F-B62C30B986E1}"/>
              </a:ext>
            </a:extLst>
          </p:cNvPr>
          <p:cNvSpPr txBox="1"/>
          <p:nvPr/>
        </p:nvSpPr>
        <p:spPr>
          <a:xfrm>
            <a:off x="1309803" y="3192898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1B7C17-E8B1-ED4B-A409-1485062BFC12}"/>
              </a:ext>
            </a:extLst>
          </p:cNvPr>
          <p:cNvCxnSpPr>
            <a:cxnSpLocks/>
          </p:cNvCxnSpPr>
          <p:nvPr/>
        </p:nvCxnSpPr>
        <p:spPr>
          <a:xfrm flipH="1" flipV="1">
            <a:off x="1492470" y="3111063"/>
            <a:ext cx="115613" cy="266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F5693D-4C89-3E4B-8F58-2090DB0F5A23}"/>
              </a:ext>
            </a:extLst>
          </p:cNvPr>
          <p:cNvCxnSpPr/>
          <p:nvPr/>
        </p:nvCxnSpPr>
        <p:spPr>
          <a:xfrm flipV="1">
            <a:off x="3160643" y="3589267"/>
            <a:ext cx="17113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056C91-2164-3346-AE3D-5DF67740C61E}"/>
              </a:ext>
            </a:extLst>
          </p:cNvPr>
          <p:cNvCxnSpPr>
            <a:cxnSpLocks/>
          </p:cNvCxnSpPr>
          <p:nvPr/>
        </p:nvCxnSpPr>
        <p:spPr>
          <a:xfrm flipV="1">
            <a:off x="2354317" y="5402317"/>
            <a:ext cx="299546" cy="270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BB11E2-1ECF-A942-B219-55ACC35487A5}"/>
              </a:ext>
            </a:extLst>
          </p:cNvPr>
          <p:cNvCxnSpPr/>
          <p:nvPr/>
        </p:nvCxnSpPr>
        <p:spPr>
          <a:xfrm flipH="1" flipV="1">
            <a:off x="4740166" y="5519952"/>
            <a:ext cx="115613" cy="152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71B615-4AE6-084F-8259-2076782B2BD4}"/>
              </a:ext>
            </a:extLst>
          </p:cNvPr>
          <p:cNvCxnSpPr>
            <a:cxnSpLocks/>
          </p:cNvCxnSpPr>
          <p:nvPr/>
        </p:nvCxnSpPr>
        <p:spPr>
          <a:xfrm>
            <a:off x="6821214" y="4852375"/>
            <a:ext cx="104180" cy="192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592A14-DDC7-8A43-9C91-2B248038412D}"/>
              </a:ext>
            </a:extLst>
          </p:cNvPr>
          <p:cNvCxnSpPr/>
          <p:nvPr/>
        </p:nvCxnSpPr>
        <p:spPr>
          <a:xfrm flipH="1">
            <a:off x="4522162" y="5857178"/>
            <a:ext cx="333617" cy="42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48F2E9-5676-4749-893B-B5B85288CFC7}"/>
              </a:ext>
            </a:extLst>
          </p:cNvPr>
          <p:cNvCxnSpPr/>
          <p:nvPr/>
        </p:nvCxnSpPr>
        <p:spPr>
          <a:xfrm flipH="1">
            <a:off x="6642538" y="4852375"/>
            <a:ext cx="120117" cy="391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56F193-194A-FB44-9084-EBE05E525504}"/>
              </a:ext>
            </a:extLst>
          </p:cNvPr>
          <p:cNvCxnSpPr>
            <a:cxnSpLocks/>
          </p:cNvCxnSpPr>
          <p:nvPr/>
        </p:nvCxnSpPr>
        <p:spPr>
          <a:xfrm>
            <a:off x="6762655" y="4852375"/>
            <a:ext cx="162739" cy="86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4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-31882"/>
            <a:ext cx="10515600" cy="1325563"/>
          </a:xfrm>
        </p:spPr>
        <p:txBody>
          <a:bodyPr/>
          <a:lstStyle/>
          <a:p>
            <a:r>
              <a:rPr lang="en-US" dirty="0"/>
              <a:t>running time of BUILD-MAX-HEAP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15D87-4595-5B4C-8F62-3080262E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709" y="2627995"/>
            <a:ext cx="4108019" cy="1449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06C477E-B5C8-9A45-BF82-BF14834ED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414" y="1170730"/>
                <a:ext cx="6239938" cy="4452303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heap size </a:t>
                </a:r>
                <a:r>
                  <a:rPr lang="ko-KR" altLang="en-US" dirty="0"/>
                  <a:t>가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heap 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height</a:t>
                </a:r>
                <a:r>
                  <a:rPr lang="ko-KR" altLang="en-US" dirty="0"/>
                  <a:t> 가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ko-KR" altLang="en-US" dirty="0"/>
                  <a:t> 인 노드들의 </a:t>
                </a:r>
                <a:r>
                  <a:rPr lang="ko-KR" altLang="en-US" dirty="0" err="1"/>
                  <a:t>갯수</a:t>
                </a: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running time of MAX-HEAPIFY with a node at height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O(h)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formula A.8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06C477E-B5C8-9A45-BF82-BF14834ED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414" y="1170730"/>
                <a:ext cx="6239938" cy="4452303"/>
              </a:xfrm>
              <a:blipFill>
                <a:blip r:embed="rId3"/>
                <a:stretch>
                  <a:fillRect l="-1014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5277978-4F42-ED4C-B081-35F103F27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738" y="1499869"/>
            <a:ext cx="1150771" cy="471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D7846-01A7-4540-80A7-B6CE46283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82" y="3323811"/>
            <a:ext cx="4523409" cy="1120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7ABC23-AD17-3148-BE19-3534B4BBB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14" y="4715085"/>
            <a:ext cx="2891360" cy="1286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9B1604-1083-D444-8423-9E5E3A7DC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134" y="4588281"/>
            <a:ext cx="4735720" cy="1693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210C49-5A10-FF4A-9CEE-2FC14D8AF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5668" y="205531"/>
            <a:ext cx="2984500" cy="19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A3747-F5F8-2C41-B3C7-5C0921915F6E}"/>
              </a:ext>
            </a:extLst>
          </p:cNvPr>
          <p:cNvSpPr txBox="1"/>
          <p:nvPr/>
        </p:nvSpPr>
        <p:spPr>
          <a:xfrm>
            <a:off x="10720883" y="27256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n=15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12750-4238-5446-818D-EAEC085E9329}"/>
                  </a:ext>
                </a:extLst>
              </p:cNvPr>
              <p:cNvSpPr txBox="1"/>
              <p:nvPr/>
            </p:nvSpPr>
            <p:spPr>
              <a:xfrm>
                <a:off x="8851856" y="156376"/>
                <a:ext cx="1256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15/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0" dirty="0">
                    <a:solidFill>
                      <a:srgbClr val="FF0000"/>
                    </a:solidFill>
                  </a:rPr>
                  <a:t>개</a:t>
                </a:r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12750-4238-5446-818D-EAEC085E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56" y="156376"/>
                <a:ext cx="1256754" cy="369332"/>
              </a:xfrm>
              <a:prstGeom prst="rect">
                <a:avLst/>
              </a:prstGeom>
              <a:blipFill>
                <a:blip r:embed="rId9"/>
                <a:stretch>
                  <a:fillRect t="-10345" r="-3000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0096A0-BDAA-C24C-840C-3576122F0B0F}"/>
                  </a:ext>
                </a:extLst>
              </p:cNvPr>
              <p:cNvSpPr txBox="1"/>
              <p:nvPr/>
            </p:nvSpPr>
            <p:spPr>
              <a:xfrm>
                <a:off x="8294505" y="678108"/>
                <a:ext cx="11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15/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0" dirty="0">
                    <a:solidFill>
                      <a:srgbClr val="FF0000"/>
                    </a:solidFill>
                  </a:rPr>
                  <a:t>개</a:t>
                </a:r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0096A0-BDAA-C24C-840C-3576122F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05" y="678108"/>
                <a:ext cx="1128514" cy="369332"/>
              </a:xfrm>
              <a:prstGeom prst="rect">
                <a:avLst/>
              </a:prstGeom>
              <a:blipFill>
                <a:blip r:embed="rId10"/>
                <a:stretch>
                  <a:fillRect t="-6667" r="-222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761E8C-3570-4643-91D7-A50ED37DB620}"/>
                  </a:ext>
                </a:extLst>
              </p:cNvPr>
              <p:cNvSpPr txBox="1"/>
              <p:nvPr/>
            </p:nvSpPr>
            <p:spPr>
              <a:xfrm>
                <a:off x="7588469" y="1748130"/>
                <a:ext cx="11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15/2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0" dirty="0">
                    <a:solidFill>
                      <a:srgbClr val="FF0000"/>
                    </a:solidFill>
                  </a:rPr>
                  <a:t>개</a:t>
                </a:r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761E8C-3570-4643-91D7-A50ED37DB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469" y="1748130"/>
                <a:ext cx="1128514" cy="369332"/>
              </a:xfrm>
              <a:prstGeom prst="rect">
                <a:avLst/>
              </a:prstGeom>
              <a:blipFill>
                <a:blip r:embed="rId11"/>
                <a:stretch>
                  <a:fillRect t="-10000" r="-33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18374-0054-2D44-ACBB-3B80C726DE86}"/>
                  </a:ext>
                </a:extLst>
              </p:cNvPr>
              <p:cNvSpPr txBox="1"/>
              <p:nvPr/>
            </p:nvSpPr>
            <p:spPr>
              <a:xfrm>
                <a:off x="7815789" y="1210582"/>
                <a:ext cx="11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15/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0" dirty="0">
                    <a:solidFill>
                      <a:srgbClr val="FF0000"/>
                    </a:solidFill>
                  </a:rPr>
                  <a:t>개</a:t>
                </a:r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18374-0054-2D44-ACBB-3B80C726D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89" y="1210582"/>
                <a:ext cx="1128514" cy="369332"/>
              </a:xfrm>
              <a:prstGeom prst="rect">
                <a:avLst/>
              </a:prstGeom>
              <a:blipFill>
                <a:blip r:embed="rId12"/>
                <a:stretch>
                  <a:fillRect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EE67B-7E00-6E42-B638-6D785AB3434D}"/>
              </a:ext>
            </a:extLst>
          </p:cNvPr>
          <p:cNvCxnSpPr>
            <a:stCxn id="13" idx="3"/>
          </p:cNvCxnSpPr>
          <p:nvPr/>
        </p:nvCxnSpPr>
        <p:spPr>
          <a:xfrm>
            <a:off x="8716983" y="1932796"/>
            <a:ext cx="227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8F9D0E-0F21-DD40-851A-4B7364B0BA7A}"/>
              </a:ext>
            </a:extLst>
          </p:cNvPr>
          <p:cNvCxnSpPr/>
          <p:nvPr/>
        </p:nvCxnSpPr>
        <p:spPr>
          <a:xfrm>
            <a:off x="8865668" y="1395248"/>
            <a:ext cx="227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F04C3F-FB43-F14B-B184-83696395874F}"/>
              </a:ext>
            </a:extLst>
          </p:cNvPr>
          <p:cNvCxnSpPr/>
          <p:nvPr/>
        </p:nvCxnSpPr>
        <p:spPr>
          <a:xfrm>
            <a:off x="9309359" y="862774"/>
            <a:ext cx="227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C1156F-3F2B-B143-A7FB-B870D6289EFB}"/>
              </a:ext>
            </a:extLst>
          </p:cNvPr>
          <p:cNvCxnSpPr/>
          <p:nvPr/>
        </p:nvCxnSpPr>
        <p:spPr>
          <a:xfrm>
            <a:off x="10002159" y="341042"/>
            <a:ext cx="227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3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49882-FB8D-834F-8EBB-19419C7B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0" y="3525839"/>
            <a:ext cx="11794685" cy="2912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B16CA-8E80-7D44-A7B7-D1E8F40D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267D-84B6-EA44-A652-808DF677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0607"/>
            <a:ext cx="10515600" cy="25963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MAX-HEAP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F4557-6C29-CD44-81E3-8EDC06CA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74" y="419894"/>
            <a:ext cx="6197600" cy="2857500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C2F0920-F563-D545-A912-9CA59EA35AC5}"/>
              </a:ext>
            </a:extLst>
          </p:cNvPr>
          <p:cNvCxnSpPr>
            <a:cxnSpLocks/>
          </p:cNvCxnSpPr>
          <p:nvPr/>
        </p:nvCxnSpPr>
        <p:spPr>
          <a:xfrm rot="5400000">
            <a:off x="1003740" y="4903078"/>
            <a:ext cx="1671142" cy="567559"/>
          </a:xfrm>
          <a:prstGeom prst="curvedConnector3">
            <a:avLst>
              <a:gd name="adj1" fmla="val 125472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7681DA-4C0A-BB4C-BD9F-4194E36D7C14}"/>
              </a:ext>
            </a:extLst>
          </p:cNvPr>
          <p:cNvSpPr txBox="1"/>
          <p:nvPr/>
        </p:nvSpPr>
        <p:spPr>
          <a:xfrm>
            <a:off x="2123091" y="3981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55AB1-5785-B846-B630-2C09F987FDE6}"/>
              </a:ext>
            </a:extLst>
          </p:cNvPr>
          <p:cNvSpPr txBox="1"/>
          <p:nvPr/>
        </p:nvSpPr>
        <p:spPr>
          <a:xfrm>
            <a:off x="1625991" y="55456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5CD533-F67B-2E4F-BB20-95FA95E018C7}"/>
              </a:ext>
            </a:extLst>
          </p:cNvPr>
          <p:cNvSpPr txBox="1"/>
          <p:nvPr/>
        </p:nvSpPr>
        <p:spPr>
          <a:xfrm>
            <a:off x="85611" y="4433118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F41DB-EBF1-BC46-A457-DC9524550E7D}"/>
              </a:ext>
            </a:extLst>
          </p:cNvPr>
          <p:cNvSpPr txBox="1"/>
          <p:nvPr/>
        </p:nvSpPr>
        <p:spPr>
          <a:xfrm>
            <a:off x="10834096" y="3977063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BD5737-E98D-7D4B-97E2-8D4B920DA16A}"/>
              </a:ext>
            </a:extLst>
          </p:cNvPr>
          <p:cNvSpPr txBox="1"/>
          <p:nvPr/>
        </p:nvSpPr>
        <p:spPr>
          <a:xfrm>
            <a:off x="7004071" y="4006170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E10DAA-A86B-1140-9238-3FF40DE45B6C}"/>
              </a:ext>
            </a:extLst>
          </p:cNvPr>
          <p:cNvCxnSpPr/>
          <p:nvPr/>
        </p:nvCxnSpPr>
        <p:spPr>
          <a:xfrm>
            <a:off x="735724" y="4802450"/>
            <a:ext cx="4204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238B6C-26DE-364C-8F21-B4301E7DEDA2}"/>
              </a:ext>
            </a:extLst>
          </p:cNvPr>
          <p:cNvCxnSpPr/>
          <p:nvPr/>
        </p:nvCxnSpPr>
        <p:spPr>
          <a:xfrm>
            <a:off x="515007" y="4802450"/>
            <a:ext cx="323193" cy="379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EAF863-5F06-0A4C-BB01-6FFE1C9EF889}"/>
              </a:ext>
            </a:extLst>
          </p:cNvPr>
          <p:cNvCxnSpPr/>
          <p:nvPr/>
        </p:nvCxnSpPr>
        <p:spPr>
          <a:xfrm>
            <a:off x="367862" y="4802450"/>
            <a:ext cx="535024" cy="957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C5AB82-5B5D-D546-8CBB-3E6E9347AC7C}"/>
              </a:ext>
            </a:extLst>
          </p:cNvPr>
          <p:cNvSpPr txBox="1"/>
          <p:nvPr/>
        </p:nvSpPr>
        <p:spPr>
          <a:xfrm>
            <a:off x="890820" y="506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26C812-D715-154F-8528-D843307623FE}"/>
              </a:ext>
            </a:extLst>
          </p:cNvPr>
          <p:cNvSpPr txBox="1"/>
          <p:nvPr/>
        </p:nvSpPr>
        <p:spPr>
          <a:xfrm>
            <a:off x="1416754" y="4606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653BC-6AB5-3C4A-88BF-A02AB644DBC8}"/>
              </a:ext>
            </a:extLst>
          </p:cNvPr>
          <p:cNvSpPr txBox="1"/>
          <p:nvPr/>
        </p:nvSpPr>
        <p:spPr>
          <a:xfrm>
            <a:off x="1041663" y="5490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48170C-533E-8649-ACAB-553EA8CF04D3}"/>
              </a:ext>
            </a:extLst>
          </p:cNvPr>
          <p:cNvSpPr txBox="1"/>
          <p:nvPr/>
        </p:nvSpPr>
        <p:spPr>
          <a:xfrm>
            <a:off x="6232047" y="3981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6FC8A3-DB66-BB4D-8003-84DC924551FD}"/>
              </a:ext>
            </a:extLst>
          </p:cNvPr>
          <p:cNvSpPr txBox="1"/>
          <p:nvPr/>
        </p:nvSpPr>
        <p:spPr>
          <a:xfrm>
            <a:off x="7037780" y="4534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4967AD-4496-FD4F-9E7A-3C28AE88C82E}"/>
              </a:ext>
            </a:extLst>
          </p:cNvPr>
          <p:cNvSpPr txBox="1"/>
          <p:nvPr/>
        </p:nvSpPr>
        <p:spPr>
          <a:xfrm>
            <a:off x="5099536" y="5518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3B9223-E6E7-9B46-B509-4A7B1B5F4F95}"/>
              </a:ext>
            </a:extLst>
          </p:cNvPr>
          <p:cNvSpPr txBox="1"/>
          <p:nvPr/>
        </p:nvSpPr>
        <p:spPr>
          <a:xfrm>
            <a:off x="6504178" y="5126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08387-F446-B54D-9BD7-8904438087A6}"/>
              </a:ext>
            </a:extLst>
          </p:cNvPr>
          <p:cNvSpPr txBox="1"/>
          <p:nvPr/>
        </p:nvSpPr>
        <p:spPr>
          <a:xfrm>
            <a:off x="10381567" y="4052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D7C71-B234-1E45-88B8-49F9D4ED404F}"/>
              </a:ext>
            </a:extLst>
          </p:cNvPr>
          <p:cNvSpPr txBox="1"/>
          <p:nvPr/>
        </p:nvSpPr>
        <p:spPr>
          <a:xfrm>
            <a:off x="8259195" y="54027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5C776E9A-68B2-6341-8CA1-5700F7B950CD}"/>
              </a:ext>
            </a:extLst>
          </p:cNvPr>
          <p:cNvCxnSpPr>
            <a:cxnSpLocks/>
          </p:cNvCxnSpPr>
          <p:nvPr/>
        </p:nvCxnSpPr>
        <p:spPr>
          <a:xfrm rot="5400000">
            <a:off x="4850983" y="4681672"/>
            <a:ext cx="1589311" cy="1092203"/>
          </a:xfrm>
          <a:prstGeom prst="curvedConnector3">
            <a:avLst>
              <a:gd name="adj1" fmla="val 12539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F9408429-4A20-FE45-8BC7-B82986378A1E}"/>
              </a:ext>
            </a:extLst>
          </p:cNvPr>
          <p:cNvCxnSpPr/>
          <p:nvPr/>
        </p:nvCxnSpPr>
        <p:spPr>
          <a:xfrm rot="5400000" flipH="1" flipV="1">
            <a:off x="8739375" y="4469881"/>
            <a:ext cx="1481912" cy="1408386"/>
          </a:xfrm>
          <a:prstGeom prst="curvedConnector3">
            <a:avLst>
              <a:gd name="adj1" fmla="val -40074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0341BB-777C-9E4A-80EB-25BD99C6C126}"/>
              </a:ext>
            </a:extLst>
          </p:cNvPr>
          <p:cNvCxnSpPr>
            <a:cxnSpLocks/>
          </p:cNvCxnSpPr>
          <p:nvPr/>
        </p:nvCxnSpPr>
        <p:spPr>
          <a:xfrm flipH="1">
            <a:off x="6884007" y="4346395"/>
            <a:ext cx="297678" cy="271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01901A-918F-1844-A542-61FDED8FEDA3}"/>
              </a:ext>
            </a:extLst>
          </p:cNvPr>
          <p:cNvCxnSpPr>
            <a:endCxn id="33" idx="1"/>
          </p:cNvCxnSpPr>
          <p:nvPr/>
        </p:nvCxnSpPr>
        <p:spPr>
          <a:xfrm flipH="1">
            <a:off x="6504178" y="4370379"/>
            <a:ext cx="801579" cy="940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55A7B4-EB9C-3D4D-975A-F8C7B61CAB44}"/>
              </a:ext>
            </a:extLst>
          </p:cNvPr>
          <p:cNvCxnSpPr>
            <a:cxnSpLocks/>
          </p:cNvCxnSpPr>
          <p:nvPr/>
        </p:nvCxnSpPr>
        <p:spPr>
          <a:xfrm flipH="1">
            <a:off x="11006446" y="4401163"/>
            <a:ext cx="210861" cy="216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BED5CC-0F41-8D4A-9F82-CD0C7471E7AF}"/>
              </a:ext>
            </a:extLst>
          </p:cNvPr>
          <p:cNvCxnSpPr>
            <a:stCxn id="19" idx="2"/>
          </p:cNvCxnSpPr>
          <p:nvPr/>
        </p:nvCxnSpPr>
        <p:spPr>
          <a:xfrm>
            <a:off x="11242734" y="4346395"/>
            <a:ext cx="213542" cy="8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559C8B7-B9AD-D447-B01C-808DDD395CA1}"/>
              </a:ext>
            </a:extLst>
          </p:cNvPr>
          <p:cNvSpPr txBox="1"/>
          <p:nvPr/>
        </p:nvSpPr>
        <p:spPr>
          <a:xfrm>
            <a:off x="11091890" y="461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8256BB-A69C-D948-B43A-D0CF76B1CD30}"/>
              </a:ext>
            </a:extLst>
          </p:cNvPr>
          <p:cNvSpPr txBox="1"/>
          <p:nvPr/>
        </p:nvSpPr>
        <p:spPr>
          <a:xfrm>
            <a:off x="11515395" y="488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348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10CA9-FF0D-FC4D-87FC-0A621BE9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101405"/>
            <a:ext cx="9713842" cy="6677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4308BF-591A-0642-9FD6-998F4DB74A73}"/>
              </a:ext>
            </a:extLst>
          </p:cNvPr>
          <p:cNvSpPr txBox="1"/>
          <p:nvPr/>
        </p:nvSpPr>
        <p:spPr>
          <a:xfrm>
            <a:off x="1192696" y="544653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42C60-F5CE-4B45-975B-8FDA741E576F}"/>
              </a:ext>
            </a:extLst>
          </p:cNvPr>
          <p:cNvSpPr txBox="1"/>
          <p:nvPr/>
        </p:nvSpPr>
        <p:spPr>
          <a:xfrm>
            <a:off x="4464461" y="375281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797D5-ECBC-A349-9E0D-7CBE8C07D8A8}"/>
              </a:ext>
            </a:extLst>
          </p:cNvPr>
          <p:cNvSpPr txBox="1"/>
          <p:nvPr/>
        </p:nvSpPr>
        <p:spPr>
          <a:xfrm>
            <a:off x="7820162" y="339304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6B2D6-A278-DF43-AB5A-9F3AD86499C1}"/>
              </a:ext>
            </a:extLst>
          </p:cNvPr>
          <p:cNvSpPr txBox="1"/>
          <p:nvPr/>
        </p:nvSpPr>
        <p:spPr>
          <a:xfrm>
            <a:off x="3417127" y="2503128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6BB9C-8FE5-9447-AD76-4A77BC1E8F78}"/>
              </a:ext>
            </a:extLst>
          </p:cNvPr>
          <p:cNvSpPr txBox="1"/>
          <p:nvPr/>
        </p:nvSpPr>
        <p:spPr>
          <a:xfrm>
            <a:off x="5049092" y="2493960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243A5-15E8-0D4F-B520-ED4D5381998B}"/>
              </a:ext>
            </a:extLst>
          </p:cNvPr>
          <p:cNvSpPr txBox="1"/>
          <p:nvPr/>
        </p:nvSpPr>
        <p:spPr>
          <a:xfrm>
            <a:off x="5266343" y="117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6C87E-E30B-5D40-9C29-55F0445F6B90}"/>
              </a:ext>
            </a:extLst>
          </p:cNvPr>
          <p:cNvSpPr txBox="1"/>
          <p:nvPr/>
        </p:nvSpPr>
        <p:spPr>
          <a:xfrm>
            <a:off x="5636709" y="70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B9F675-DE2D-2C4F-869C-3E5C6FDD2AE2}"/>
              </a:ext>
            </a:extLst>
          </p:cNvPr>
          <p:cNvSpPr txBox="1"/>
          <p:nvPr/>
        </p:nvSpPr>
        <p:spPr>
          <a:xfrm>
            <a:off x="2404996" y="70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1F8F8-CC6B-604D-86FE-40528BF460C9}"/>
              </a:ext>
            </a:extLst>
          </p:cNvPr>
          <p:cNvSpPr txBox="1"/>
          <p:nvPr/>
        </p:nvSpPr>
        <p:spPr>
          <a:xfrm>
            <a:off x="2993296" y="230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63AE2-216E-DC40-BD08-B773CC372406}"/>
              </a:ext>
            </a:extLst>
          </p:cNvPr>
          <p:cNvSpPr txBox="1"/>
          <p:nvPr/>
        </p:nvSpPr>
        <p:spPr>
          <a:xfrm>
            <a:off x="4034848" y="1073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FA07D07-47FB-894C-A29B-AA9D5838ED25}"/>
              </a:ext>
            </a:extLst>
          </p:cNvPr>
          <p:cNvCxnSpPr>
            <a:cxnSpLocks/>
          </p:cNvCxnSpPr>
          <p:nvPr/>
        </p:nvCxnSpPr>
        <p:spPr>
          <a:xfrm>
            <a:off x="3080233" y="559947"/>
            <a:ext cx="951287" cy="617212"/>
          </a:xfrm>
          <a:prstGeom prst="curvedConnector3">
            <a:avLst>
              <a:gd name="adj1" fmla="val 12513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55E2DB-D594-F24D-8DAB-D046B1F03859}"/>
              </a:ext>
            </a:extLst>
          </p:cNvPr>
          <p:cNvCxnSpPr>
            <a:cxnSpLocks/>
          </p:cNvCxnSpPr>
          <p:nvPr/>
        </p:nvCxnSpPr>
        <p:spPr>
          <a:xfrm>
            <a:off x="1807779" y="868553"/>
            <a:ext cx="401013" cy="17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CD9198-CB58-C048-A9C6-6895C3AF79AF}"/>
              </a:ext>
            </a:extLst>
          </p:cNvPr>
          <p:cNvCxnSpPr/>
          <p:nvPr/>
        </p:nvCxnSpPr>
        <p:spPr>
          <a:xfrm>
            <a:off x="1723697" y="868553"/>
            <a:ext cx="851337" cy="488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28E2D8-D0AA-D649-A78F-60FDA2EF1D39}"/>
              </a:ext>
            </a:extLst>
          </p:cNvPr>
          <p:cNvSpPr txBox="1"/>
          <p:nvPr/>
        </p:nvSpPr>
        <p:spPr>
          <a:xfrm>
            <a:off x="2742614" y="1073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CA5F80-1E00-EF49-A892-C4F3753CEB52}"/>
              </a:ext>
            </a:extLst>
          </p:cNvPr>
          <p:cNvSpPr txBox="1"/>
          <p:nvPr/>
        </p:nvSpPr>
        <p:spPr>
          <a:xfrm>
            <a:off x="6300372" y="331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C620F2-3199-6844-B38D-D788E9061F81}"/>
              </a:ext>
            </a:extLst>
          </p:cNvPr>
          <p:cNvSpPr txBox="1"/>
          <p:nvPr/>
        </p:nvSpPr>
        <p:spPr>
          <a:xfrm>
            <a:off x="6473130" y="117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B8FAC6C-A972-8E49-92A1-36D736260488}"/>
              </a:ext>
            </a:extLst>
          </p:cNvPr>
          <p:cNvCxnSpPr/>
          <p:nvPr/>
        </p:nvCxnSpPr>
        <p:spPr>
          <a:xfrm rot="16200000" flipH="1">
            <a:off x="5973787" y="695138"/>
            <a:ext cx="757205" cy="197652"/>
          </a:xfrm>
          <a:prstGeom prst="curvedConnector3">
            <a:avLst>
              <a:gd name="adj1" fmla="val -2911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4EF594-0C11-1540-85C3-A8C9629EB4C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873099" y="744613"/>
            <a:ext cx="694930" cy="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471142-69E2-A64E-8CBB-F67762E3C5C5}"/>
              </a:ext>
            </a:extLst>
          </p:cNvPr>
          <p:cNvCxnSpPr>
            <a:stCxn id="8" idx="2"/>
          </p:cNvCxnSpPr>
          <p:nvPr/>
        </p:nvCxnSpPr>
        <p:spPr>
          <a:xfrm>
            <a:off x="4873099" y="744613"/>
            <a:ext cx="177057" cy="427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795CB2-FFA4-EB4C-818B-C208E2EE3C95}"/>
              </a:ext>
            </a:extLst>
          </p:cNvPr>
          <p:cNvSpPr txBox="1"/>
          <p:nvPr/>
        </p:nvSpPr>
        <p:spPr>
          <a:xfrm>
            <a:off x="9553017" y="331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6D2540-BC80-774D-8F15-27E12FD59C8B}"/>
              </a:ext>
            </a:extLst>
          </p:cNvPr>
          <p:cNvSpPr txBox="1"/>
          <p:nvPr/>
        </p:nvSpPr>
        <p:spPr>
          <a:xfrm>
            <a:off x="9298543" y="984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858CB700-DFC0-124E-8094-9C9778CCC2BD}"/>
              </a:ext>
            </a:extLst>
          </p:cNvPr>
          <p:cNvCxnSpPr/>
          <p:nvPr/>
        </p:nvCxnSpPr>
        <p:spPr>
          <a:xfrm rot="5400000">
            <a:off x="9128261" y="752402"/>
            <a:ext cx="577131" cy="272383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499669-0253-3A4D-9868-D64845979531}"/>
              </a:ext>
            </a:extLst>
          </p:cNvPr>
          <p:cNvCxnSpPr/>
          <p:nvPr/>
        </p:nvCxnSpPr>
        <p:spPr>
          <a:xfrm>
            <a:off x="8444214" y="600028"/>
            <a:ext cx="323600" cy="313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22D39FF-5495-894E-AA7B-0B438B1D3318}"/>
              </a:ext>
            </a:extLst>
          </p:cNvPr>
          <p:cNvSpPr txBox="1"/>
          <p:nvPr/>
        </p:nvSpPr>
        <p:spPr>
          <a:xfrm>
            <a:off x="8931738" y="70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C1FBD-BB74-404D-869D-0B490A9E7BF1}"/>
              </a:ext>
            </a:extLst>
          </p:cNvPr>
          <p:cNvSpPr txBox="1"/>
          <p:nvPr/>
        </p:nvSpPr>
        <p:spPr>
          <a:xfrm>
            <a:off x="3674921" y="2945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2A09E8-3B63-5A4D-B80A-A50C63F21F5E}"/>
              </a:ext>
            </a:extLst>
          </p:cNvPr>
          <p:cNvSpPr txBox="1"/>
          <p:nvPr/>
        </p:nvSpPr>
        <p:spPr>
          <a:xfrm>
            <a:off x="2996422" y="250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2F1B59-27E2-6E49-BA28-BAED6215EBAC}"/>
              </a:ext>
            </a:extLst>
          </p:cNvPr>
          <p:cNvSpPr txBox="1"/>
          <p:nvPr/>
        </p:nvSpPr>
        <p:spPr>
          <a:xfrm>
            <a:off x="1988984" y="3411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2470DB7D-D07D-4C4F-B5F1-830548E9EC66}"/>
              </a:ext>
            </a:extLst>
          </p:cNvPr>
          <p:cNvCxnSpPr/>
          <p:nvPr/>
        </p:nvCxnSpPr>
        <p:spPr>
          <a:xfrm rot="10800000" flipV="1">
            <a:off x="1912884" y="2687793"/>
            <a:ext cx="829731" cy="723997"/>
          </a:xfrm>
          <a:prstGeom prst="curvedConnector3">
            <a:avLst>
              <a:gd name="adj1" fmla="val 137404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46AF34-DBF2-F34F-87EE-317F9039769C}"/>
              </a:ext>
            </a:extLst>
          </p:cNvPr>
          <p:cNvCxnSpPr/>
          <p:nvPr/>
        </p:nvCxnSpPr>
        <p:spPr>
          <a:xfrm flipH="1">
            <a:off x="3555876" y="2863292"/>
            <a:ext cx="119045" cy="267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15FD5A3-7932-6247-A885-9C5425010403}"/>
              </a:ext>
            </a:extLst>
          </p:cNvPr>
          <p:cNvCxnSpPr/>
          <p:nvPr/>
        </p:nvCxnSpPr>
        <p:spPr>
          <a:xfrm>
            <a:off x="6096000" y="2872460"/>
            <a:ext cx="577733" cy="257941"/>
          </a:xfrm>
          <a:prstGeom prst="curvedConnector3">
            <a:avLst>
              <a:gd name="adj1" fmla="val -15492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63608DE-00E9-8749-A509-57294A019DE0}"/>
              </a:ext>
            </a:extLst>
          </p:cNvPr>
          <p:cNvSpPr txBox="1"/>
          <p:nvPr/>
        </p:nvSpPr>
        <p:spPr>
          <a:xfrm>
            <a:off x="6299452" y="250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D61888-E40A-2744-B471-806787E78E85}"/>
              </a:ext>
            </a:extLst>
          </p:cNvPr>
          <p:cNvSpPr txBox="1"/>
          <p:nvPr/>
        </p:nvSpPr>
        <p:spPr>
          <a:xfrm>
            <a:off x="6864811" y="287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F18510-0CEF-434D-BAA6-BC03E66A520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57730" y="2863292"/>
            <a:ext cx="78789" cy="20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30AF87B-580E-3547-BD68-BA49FE08E033}"/>
              </a:ext>
            </a:extLst>
          </p:cNvPr>
          <p:cNvSpPr txBox="1"/>
          <p:nvPr/>
        </p:nvSpPr>
        <p:spPr>
          <a:xfrm>
            <a:off x="5156988" y="2952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D2079A-E1B6-BF40-87C4-E457B1A82658}"/>
              </a:ext>
            </a:extLst>
          </p:cNvPr>
          <p:cNvSpPr txBox="1"/>
          <p:nvPr/>
        </p:nvSpPr>
        <p:spPr>
          <a:xfrm>
            <a:off x="9537904" y="252055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CAFD2C-371B-C743-AB97-C09584FF708E}"/>
              </a:ext>
            </a:extLst>
          </p:cNvPr>
          <p:cNvSpPr txBox="1"/>
          <p:nvPr/>
        </p:nvSpPr>
        <p:spPr>
          <a:xfrm>
            <a:off x="8933396" y="2963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799E6D64-7BCD-6D4B-9E1F-3BDA49A739BA}"/>
              </a:ext>
            </a:extLst>
          </p:cNvPr>
          <p:cNvCxnSpPr/>
          <p:nvPr/>
        </p:nvCxnSpPr>
        <p:spPr>
          <a:xfrm flipV="1">
            <a:off x="8767814" y="2678626"/>
            <a:ext cx="649012" cy="318220"/>
          </a:xfrm>
          <a:prstGeom prst="curvedConnector3">
            <a:avLst>
              <a:gd name="adj1" fmla="val -991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0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16CA-8E80-7D44-A7B7-D1E8F40D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running time of HEAPSORT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3267D-84B6-EA44-A652-808DF677C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5875"/>
                <a:ext cx="10515600" cy="53566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: O(n)</a:t>
                </a:r>
              </a:p>
              <a:p>
                <a:pPr marL="0" indent="0">
                  <a:buNone/>
                </a:pP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: O(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i="1" dirty="0">
                    <a:cs typeface="Times New Roman" panose="02020603050405020304" pitchFamily="18" charset="0"/>
                  </a:rPr>
                  <a:t>running time of for loop  (line 2-5) : 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O(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+ ... 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n)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O(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(n!)) = O(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 )</m:t>
                        </m:r>
                      </m:e>
                    </m:func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Helvetica" pitchFamily="2" charset="0"/>
                    <a:cs typeface="Times New Roman" panose="02020603050405020304" pitchFamily="18" charset="0"/>
                  </a:rPr>
                  <a:t>by Stirling’s approximation </a:t>
                </a: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T(n)= O(n) + O(n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n) = O(n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3267D-84B6-EA44-A652-808DF677C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5875"/>
                <a:ext cx="10515600" cy="5356663"/>
              </a:xfrm>
              <a:blipFill>
                <a:blip r:embed="rId2"/>
                <a:stretch>
                  <a:fillRect l="-965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9CF4557-6C29-CD44-81E3-8EDC06CA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1" y="1285876"/>
            <a:ext cx="5719160" cy="26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79FC-DE78-8A46-9D25-CA3D96F8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F617-3D80-0E46-B732-A58ECB28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Stirling’s approximation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BB320-7740-DD43-9105-FA60F77B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33" y="1550084"/>
            <a:ext cx="43561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9DDE4-10F6-124C-80BB-CD30E5DA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32" y="2680494"/>
            <a:ext cx="2832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2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Quicksort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4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EF67-10C9-104D-B799-E757B067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4CBC-951F-824A-A416-07CD89F8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Divide : </a:t>
            </a:r>
            <a:r>
              <a:rPr lang="ko-KR" altLang="en-US" dirty="0"/>
              <a:t>배열 </a:t>
            </a:r>
            <a:r>
              <a:rPr lang="en-US" altLang="ko-KR" dirty="0"/>
              <a:t>A[</a:t>
            </a:r>
            <a:r>
              <a:rPr lang="en-US" altLang="ko-KR" dirty="0" err="1"/>
              <a:t>p..r</a:t>
            </a:r>
            <a:r>
              <a:rPr lang="en-US" altLang="ko-KR" dirty="0"/>
              <a:t>] </a:t>
            </a:r>
            <a:r>
              <a:rPr lang="ko-KR" altLang="en-US" dirty="0"/>
              <a:t>을 두 개의 부분 배열 </a:t>
            </a:r>
            <a:r>
              <a:rPr lang="en-US" altLang="ko-KR" dirty="0"/>
              <a:t>A[p..q-1] </a:t>
            </a:r>
            <a:r>
              <a:rPr lang="ko-KR" altLang="en-US" dirty="0"/>
              <a:t>과 </a:t>
            </a:r>
            <a:r>
              <a:rPr lang="en-US" altLang="ko-KR" dirty="0"/>
              <a:t>A[q+1..r] </a:t>
            </a:r>
            <a:r>
              <a:rPr lang="ko-KR" altLang="en-US" dirty="0"/>
              <a:t>로 분할 </a:t>
            </a:r>
            <a:r>
              <a:rPr lang="en-US" altLang="ko-KR" dirty="0" err="1"/>
              <a:t>s.t.</a:t>
            </a:r>
            <a:r>
              <a:rPr lang="en-US" altLang="ko-KR" dirty="0"/>
              <a:t> A[</a:t>
            </a:r>
            <a:r>
              <a:rPr lang="en-US" altLang="ko-KR" dirty="0" err="1"/>
              <a:t>i</a:t>
            </a:r>
            <a:r>
              <a:rPr lang="en-US" altLang="ko-KR" dirty="0"/>
              <a:t>] &lt;= A[q] for </a:t>
            </a:r>
            <a:r>
              <a:rPr lang="en-US" altLang="ko-KR" dirty="0" err="1"/>
              <a:t>i</a:t>
            </a:r>
            <a:r>
              <a:rPr lang="en-US" altLang="ko-KR" dirty="0"/>
              <a:t>&lt;q and A[</a:t>
            </a:r>
            <a:r>
              <a:rPr lang="en-US" altLang="ko-KR" dirty="0" err="1"/>
              <a:t>i</a:t>
            </a:r>
            <a:r>
              <a:rPr lang="en-US" altLang="ko-KR" dirty="0"/>
              <a:t>] &gt;= A[q] for </a:t>
            </a:r>
            <a:r>
              <a:rPr lang="en-US" altLang="ko-KR" dirty="0" err="1"/>
              <a:t>i</a:t>
            </a:r>
            <a:r>
              <a:rPr lang="en-US" altLang="ko-KR" dirty="0"/>
              <a:t>&gt;q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partition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Conquer : </a:t>
            </a:r>
            <a:r>
              <a:rPr lang="ko-KR" altLang="en-US" dirty="0"/>
              <a:t>두 개의 부분 배열 </a:t>
            </a:r>
            <a:r>
              <a:rPr lang="en-US" altLang="ko-KR" dirty="0"/>
              <a:t>A[p..q-1] </a:t>
            </a:r>
            <a:r>
              <a:rPr lang="ko-KR" altLang="en-US" dirty="0"/>
              <a:t>과 </a:t>
            </a:r>
            <a:r>
              <a:rPr lang="en-US" altLang="ko-KR" dirty="0"/>
              <a:t>A[q+1..r] </a:t>
            </a:r>
            <a:r>
              <a:rPr lang="ko-KR" altLang="en-US" dirty="0"/>
              <a:t>을 </a:t>
            </a:r>
            <a:r>
              <a:rPr lang="en-US" altLang="ko-KR" dirty="0"/>
              <a:t>quicksort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Combine :  do nothing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D0862-D56D-7E44-AD11-1C621D2F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3063834"/>
            <a:ext cx="4089400" cy="102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BC25AC-4DC1-2343-A479-A3FE077C970B}"/>
              </a:ext>
            </a:extLst>
          </p:cNvPr>
          <p:cNvSpPr txBox="1"/>
          <p:nvPr/>
        </p:nvSpPr>
        <p:spPr>
          <a:xfrm>
            <a:off x="5712031" y="30044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D13E75-2212-934F-99AE-191FC1F3A304}"/>
              </a:ext>
            </a:extLst>
          </p:cNvPr>
          <p:cNvCxnSpPr>
            <a:endCxn id="4" idx="1"/>
          </p:cNvCxnSpPr>
          <p:nvPr/>
        </p:nvCxnSpPr>
        <p:spPr>
          <a:xfrm>
            <a:off x="2984938" y="3466122"/>
            <a:ext cx="1066362" cy="112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9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E504-CF1A-0740-A559-F2E9C98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implementation of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093-5706-6649-8A1A-00DC72FB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331BC-B299-FF46-B670-61C11BA8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87" y="1825625"/>
            <a:ext cx="5232313" cy="22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4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BD3A-7E88-AF43-902A-83D30825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19"/>
            <a:ext cx="10515600" cy="1325563"/>
          </a:xfrm>
        </p:spPr>
        <p:txBody>
          <a:bodyPr/>
          <a:lstStyle/>
          <a:p>
            <a:r>
              <a:rPr lang="en-US" dirty="0"/>
              <a:t>Running times of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DBD-C27C-274C-8D13-0B096781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C7E6C-2836-A449-816C-0E2F0249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6" y="1245055"/>
            <a:ext cx="11173691" cy="48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8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093-5706-6649-8A1A-00DC72FB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5F2BD-F6D9-F04C-BBCB-DFE3B46B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63" y="365125"/>
            <a:ext cx="4942158" cy="3482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5833E-E1F6-E042-B751-9B861BFC1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57" y="4306270"/>
            <a:ext cx="5765800" cy="1193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E184E8-73DB-6A4A-90B5-C415CBDE9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576" y="692912"/>
            <a:ext cx="5412177" cy="2253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2FED15-65C4-0C4A-B971-B07CA858F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576" y="3286276"/>
            <a:ext cx="5317342" cy="22137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56138F-6E78-7E4D-8A1B-997A899577E5}"/>
              </a:ext>
            </a:extLst>
          </p:cNvPr>
          <p:cNvCxnSpPr>
            <a:cxnSpLocks/>
          </p:cNvCxnSpPr>
          <p:nvPr/>
        </p:nvCxnSpPr>
        <p:spPr>
          <a:xfrm flipH="1">
            <a:off x="5618515" y="1357930"/>
            <a:ext cx="889163" cy="11698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389FD97-0EF1-BF4C-BAD4-93F678886027}"/>
              </a:ext>
            </a:extLst>
          </p:cNvPr>
          <p:cNvSpPr/>
          <p:nvPr/>
        </p:nvSpPr>
        <p:spPr>
          <a:xfrm>
            <a:off x="5301221" y="1935678"/>
            <a:ext cx="244556" cy="12350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A4093-5706-6649-8A1A-00DC72FB3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                                           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A4093-5706-6649-8A1A-00DC72FB3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EF5F2BD-F6D9-F04C-BBCB-DFE3B46B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63" y="365125"/>
            <a:ext cx="5158868" cy="3635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4E09F-5555-7A4F-84CD-52C7D1777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845" y="0"/>
            <a:ext cx="344020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5833E-E1F6-E042-B751-9B861BFC1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63" y="4983163"/>
            <a:ext cx="5765800" cy="11938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7DCE7-B531-B64D-8EE7-9B5EAD873C64}"/>
              </a:ext>
            </a:extLst>
          </p:cNvPr>
          <p:cNvCxnSpPr/>
          <p:nvPr/>
        </p:nvCxnSpPr>
        <p:spPr>
          <a:xfrm flipV="1">
            <a:off x="1116949" y="567559"/>
            <a:ext cx="9677175" cy="483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FF4D9-193B-8D4E-8D43-82AB7F2337BD}"/>
              </a:ext>
            </a:extLst>
          </p:cNvPr>
          <p:cNvCxnSpPr/>
          <p:nvPr/>
        </p:nvCxnSpPr>
        <p:spPr>
          <a:xfrm>
            <a:off x="8408276" y="168166"/>
            <a:ext cx="283779" cy="1969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E7D510-D0B4-284B-BD93-14F09F885CF5}"/>
              </a:ext>
            </a:extLst>
          </p:cNvPr>
          <p:cNvCxnSpPr/>
          <p:nvPr/>
        </p:nvCxnSpPr>
        <p:spPr>
          <a:xfrm flipH="1">
            <a:off x="8628993" y="210207"/>
            <a:ext cx="84083" cy="1549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A79F922-6573-C44E-9AA1-E49A0207531B}"/>
              </a:ext>
            </a:extLst>
          </p:cNvPr>
          <p:cNvSpPr/>
          <p:nvPr/>
        </p:nvSpPr>
        <p:spPr>
          <a:xfrm flipV="1">
            <a:off x="9039637" y="2825102"/>
            <a:ext cx="630621" cy="324278"/>
          </a:xfrm>
          <a:prstGeom prst="curvedDown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1F1139F5-EBEA-4948-99A1-32CD1CEA784D}"/>
              </a:ext>
            </a:extLst>
          </p:cNvPr>
          <p:cNvSpPr/>
          <p:nvPr/>
        </p:nvSpPr>
        <p:spPr>
          <a:xfrm>
            <a:off x="9254836" y="3671455"/>
            <a:ext cx="692728" cy="328854"/>
          </a:xfrm>
          <a:prstGeom prst="curvedUp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C9D30983-006F-A74C-9636-B05FF0BE80D8}"/>
              </a:ext>
            </a:extLst>
          </p:cNvPr>
          <p:cNvSpPr/>
          <p:nvPr/>
        </p:nvSpPr>
        <p:spPr>
          <a:xfrm>
            <a:off x="9559636" y="6068291"/>
            <a:ext cx="1234488" cy="284763"/>
          </a:xfrm>
          <a:prstGeom prst="curvedDownArrow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6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E504-CF1A-0740-A559-F2E9C98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093-5706-6649-8A1A-00DC72FB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331BC-B299-FF46-B670-61C11BA8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32" y="1603266"/>
            <a:ext cx="5232313" cy="2297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5F2BD-F6D9-F04C-BBCB-DFE3B46B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3266"/>
            <a:ext cx="6096000" cy="42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0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E504-CF1A-0740-A559-F2E9C98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quicksort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093-5706-6649-8A1A-00DC72FB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4351338"/>
          </a:xfrm>
        </p:spPr>
        <p:txBody>
          <a:bodyPr/>
          <a:lstStyle/>
          <a:p>
            <a:r>
              <a:rPr lang="en-US" dirty="0"/>
              <a:t>running time of quicksort depends on whether the partitioning is balanced or unbalanced.</a:t>
            </a:r>
          </a:p>
          <a:p>
            <a:r>
              <a:rPr lang="en-US" dirty="0"/>
              <a:t>if the partitioning is balanced, the algorithm runs asymptotically as fast as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r>
              <a:rPr lang="en-US" dirty="0"/>
              <a:t>if the partitioning is unbalanced, the algorithm runs asymptotically as slowly as insertion sort.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331BC-B299-FF46-B670-61C11BA8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17" y="1858636"/>
            <a:ext cx="4880498" cy="21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1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E504-CF1A-0740-A559-F2E9C98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093-5706-6649-8A1A-00DC72FB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8" y="1825625"/>
            <a:ext cx="608016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partition</a:t>
            </a:r>
            <a:r>
              <a:rPr lang="ko-KR" altLang="en-US" dirty="0"/>
              <a:t> 이 항상 </a:t>
            </a:r>
            <a:r>
              <a:rPr lang="en-US" altLang="ko-KR" dirty="0"/>
              <a:t>0</a:t>
            </a:r>
            <a:r>
              <a:rPr lang="ko-KR" altLang="en-US" dirty="0"/>
              <a:t>개 원소의 </a:t>
            </a:r>
            <a:r>
              <a:rPr lang="en-US" altLang="ko-KR" dirty="0"/>
              <a:t>subarray </a:t>
            </a:r>
            <a:r>
              <a:rPr lang="ko-KR" altLang="en-US" dirty="0"/>
              <a:t>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ko-KR" altLang="en-US" dirty="0"/>
              <a:t>개 원소의 </a:t>
            </a:r>
            <a:r>
              <a:rPr lang="en-US" altLang="ko-KR" dirty="0"/>
              <a:t>subarray </a:t>
            </a:r>
            <a:r>
              <a:rPr lang="ko-KR" altLang="en-US" dirty="0"/>
              <a:t>로 나눠질 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예를 들면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dirty="0"/>
              <a:t>input </a:t>
            </a:r>
            <a:r>
              <a:rPr lang="ko-KR" altLang="en-US" dirty="0"/>
              <a:t>이 </a:t>
            </a:r>
            <a:r>
              <a:rPr lang="en-US" altLang="ko-KR" dirty="0"/>
              <a:t>sort</a:t>
            </a:r>
            <a:r>
              <a:rPr lang="ko-KR" altLang="en-US" dirty="0"/>
              <a:t>되어 있을 때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331BC-B299-FF46-B670-61C11BA8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17" y="1858636"/>
            <a:ext cx="4880498" cy="2142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926EE-AFE3-AF46-9BE7-911CAC59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00" y="4200814"/>
            <a:ext cx="4457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03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03" y="187377"/>
            <a:ext cx="10515600" cy="1325563"/>
          </a:xfrm>
        </p:spPr>
        <p:txBody>
          <a:bodyPr/>
          <a:lstStyle/>
          <a:p>
            <a:r>
              <a:rPr lang="en-US" altLang="ko-KR" dirty="0"/>
              <a:t>similar to insertion sort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/>
          </a:p>
        </p:txBody>
      </p:sp>
      <p:pic>
        <p:nvPicPr>
          <p:cNvPr id="7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2EF167AD-C448-0F45-BD4D-D4DA5A49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2778246"/>
            <a:ext cx="9954491" cy="23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E504-CF1A-0740-A559-F2E9C98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093-5706-6649-8A1A-00DC72FB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8" y="1825625"/>
            <a:ext cx="608016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partition</a:t>
            </a:r>
            <a:r>
              <a:rPr lang="ko-KR" altLang="en-US" dirty="0"/>
              <a:t> 이 항상</a:t>
            </a: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 </a:t>
            </a:r>
            <a:r>
              <a:rPr lang="ko-KR" altLang="en-US" dirty="0"/>
              <a:t>개의 원소를 가진 </a:t>
            </a:r>
            <a:r>
              <a:rPr lang="en-US" altLang="ko-KR" dirty="0"/>
              <a:t>2</a:t>
            </a:r>
            <a:r>
              <a:rPr lang="ko-KR" altLang="en-US" dirty="0"/>
              <a:t>개의  </a:t>
            </a:r>
            <a:r>
              <a:rPr lang="en-US" altLang="ko-KR" dirty="0"/>
              <a:t>subarrays </a:t>
            </a:r>
            <a:r>
              <a:rPr lang="ko-KR" altLang="en-US" dirty="0"/>
              <a:t>로 나눠질 때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                                 by master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331BC-B299-FF46-B670-61C11BA8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17" y="1858636"/>
            <a:ext cx="4880498" cy="2142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43F59-97C8-034C-8DCA-4EE7DC9C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8" y="3710348"/>
            <a:ext cx="3429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0E1-6124-F54F-AA97-98B5B0BC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79D1-C78B-974E-A124-5C33DA52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492F-69DA-4B47-9096-71AC1657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25625"/>
            <a:ext cx="7112000" cy="47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92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E504-CF1A-0740-A559-F2E9C98D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97" y="300295"/>
            <a:ext cx="10515600" cy="1325563"/>
          </a:xfrm>
        </p:spPr>
        <p:txBody>
          <a:bodyPr/>
          <a:lstStyle/>
          <a:p>
            <a:r>
              <a:rPr lang="en-US" dirty="0"/>
              <a:t> 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4093-5706-6649-8A1A-00DC72FB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9" y="1825625"/>
            <a:ext cx="4686910" cy="41951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quicksort </a:t>
            </a:r>
            <a:r>
              <a:rPr lang="ko-KR" altLang="en-US" dirty="0"/>
              <a:t>의 평균 수행 시간은 </a:t>
            </a:r>
            <a:r>
              <a:rPr lang="en-US" altLang="ko-KR" dirty="0"/>
              <a:t>best case </a:t>
            </a:r>
            <a:r>
              <a:rPr lang="ko-KR" altLang="en-US" dirty="0"/>
              <a:t>수행 시간에 가깝다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dirty="0"/>
              <a:t>partition</a:t>
            </a:r>
            <a:r>
              <a:rPr lang="ko-KR" altLang="en-US" dirty="0"/>
              <a:t> 이 항상  </a:t>
            </a:r>
            <a:r>
              <a:rPr lang="en-US" altLang="ko-KR" dirty="0"/>
              <a:t>9:1</a:t>
            </a:r>
            <a:r>
              <a:rPr lang="ko-KR" altLang="en-US" dirty="0"/>
              <a:t> 로 나눠진다면 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30438-94DE-7F46-B8C5-2392DE55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98" y="681037"/>
            <a:ext cx="6889305" cy="46255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251B3E-7FF4-4A41-9B7D-AAD5B9A35EEA}"/>
              </a:ext>
            </a:extLst>
          </p:cNvPr>
          <p:cNvCxnSpPr/>
          <p:nvPr/>
        </p:nvCxnSpPr>
        <p:spPr>
          <a:xfrm>
            <a:off x="4619501" y="3550722"/>
            <a:ext cx="64126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B89FF7-14A4-094D-B7E7-EAEDEFBB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94" y="4544558"/>
            <a:ext cx="5041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35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E504-CF1A-0740-A559-F2E9C98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quicksort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A4093-5706-6649-8A1A-00DC72FB3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891" y="4738254"/>
                <a:ext cx="10515600" cy="1540633"/>
              </a:xfrm>
            </p:spPr>
            <p:txBody>
              <a:bodyPr/>
              <a:lstStyle/>
              <a:p>
                <a:pPr lvl="1"/>
                <a:r>
                  <a:rPr lang="en-US" dirty="0"/>
                  <a:t>worst-case running time :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expected running time :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A4093-5706-6649-8A1A-00DC72FB3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891" y="4738254"/>
                <a:ext cx="10515600" cy="1540633"/>
              </a:xfrm>
              <a:blipFill>
                <a:blip r:embed="rId2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75331BC-B299-FF46-B670-61C11BA8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33" y="1603267"/>
            <a:ext cx="4766468" cy="2092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5F2BD-F6D9-F04C-BBCB-DFE3B46B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69" y="1603266"/>
            <a:ext cx="5314130" cy="37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3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F8EA-33DD-D245-8854-81EB2CCD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/>
          <a:lstStyle/>
          <a:p>
            <a:r>
              <a:rPr lang="en-US" dirty="0"/>
              <a:t>Comparison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5FEF-26F5-CA44-9106-5E2C9020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4"/>
            <a:ext cx="10515600" cy="52408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insertion sort </a:t>
            </a:r>
          </a:p>
          <a:p>
            <a:pPr lvl="1"/>
            <a:r>
              <a:rPr lang="en-US" dirty="0"/>
              <a:t>in-place sorting </a:t>
            </a:r>
          </a:p>
          <a:p>
            <a:pPr lvl="1"/>
            <a:r>
              <a:rPr lang="en-US" dirty="0"/>
              <a:t>worst-case running time : </a:t>
            </a:r>
          </a:p>
          <a:p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out-of-place sorting</a:t>
            </a:r>
          </a:p>
          <a:p>
            <a:pPr lvl="1"/>
            <a:r>
              <a:rPr lang="en-US" dirty="0"/>
              <a:t>running time : </a:t>
            </a:r>
          </a:p>
          <a:p>
            <a:r>
              <a:rPr lang="en-US" dirty="0"/>
              <a:t>heapsort </a:t>
            </a:r>
          </a:p>
          <a:p>
            <a:pPr lvl="1"/>
            <a:r>
              <a:rPr lang="en-US" dirty="0"/>
              <a:t>in-place sorting </a:t>
            </a:r>
          </a:p>
          <a:p>
            <a:pPr lvl="1"/>
            <a:r>
              <a:rPr lang="en-US" dirty="0"/>
              <a:t>running time :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r>
              <a:rPr lang="en-US" dirty="0"/>
              <a:t>quicksort </a:t>
            </a:r>
          </a:p>
          <a:p>
            <a:pPr lvl="1"/>
            <a:r>
              <a:rPr lang="en-US" dirty="0"/>
              <a:t>in-place sorting </a:t>
            </a:r>
          </a:p>
          <a:p>
            <a:pPr lvl="1"/>
            <a:r>
              <a:rPr lang="en-US" dirty="0"/>
              <a:t>worst-case running time : </a:t>
            </a:r>
          </a:p>
          <a:p>
            <a:pPr lvl="1"/>
            <a:r>
              <a:rPr lang="en-US" dirty="0"/>
              <a:t>expected running time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A6C7-95ED-C245-AA83-A43944EF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37" y="1983866"/>
            <a:ext cx="858520" cy="436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FF86E-BEE5-084D-AC1A-9933F4A3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594" y="3149775"/>
            <a:ext cx="1352843" cy="45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EED3E-6CEE-1649-A708-1B03271F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37" y="5506524"/>
            <a:ext cx="858520" cy="436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72020-DF59-E548-8EED-35727DF2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37" y="5943185"/>
            <a:ext cx="1352843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E504-CF1A-0740-A559-F2E9C98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randomized version of quicksort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E8ABB-1E34-E141-B155-CBB2062D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16" y="1825625"/>
            <a:ext cx="5702629" cy="184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8B7BE-CCFC-414E-89A1-B1B3ABA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35" y="4001294"/>
            <a:ext cx="4507264" cy="1627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23BC9-178C-8A43-A912-4D4B2D94D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217" y="3564653"/>
            <a:ext cx="4155583" cy="29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1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Heapsort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cf. “heap” in Java or Lisp : garbage-collected storage </a:t>
            </a:r>
          </a:p>
        </p:txBody>
      </p:sp>
    </p:spTree>
    <p:extLst>
      <p:ext uri="{BB962C8B-B14F-4D97-AF65-F5344CB8AC3E}">
        <p14:creationId xmlns:p14="http://schemas.microsoft.com/office/powerpoint/2010/main" val="392421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874"/>
            <a:ext cx="10515600" cy="4351338"/>
          </a:xfrm>
        </p:spPr>
        <p:txBody>
          <a:bodyPr/>
          <a:lstStyle/>
          <a:p>
            <a:r>
              <a:rPr lang="en-US" altLang="ko-KR" dirty="0"/>
              <a:t>(binary) heap :</a:t>
            </a:r>
            <a:r>
              <a:rPr lang="ko-KR" altLang="en-US" dirty="0"/>
              <a:t> </a:t>
            </a:r>
            <a:r>
              <a:rPr lang="en-US" altLang="ko-KR" dirty="0"/>
              <a:t>heap property, such as A[Parent(</a:t>
            </a:r>
            <a:r>
              <a:rPr lang="en-US" altLang="ko-KR" dirty="0" err="1"/>
              <a:t>i</a:t>
            </a:r>
            <a:r>
              <a:rPr lang="en-US" altLang="ko-KR" dirty="0"/>
              <a:t>)] &gt;= A[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ko-KR" altLang="en-US" dirty="0" err="1"/>
              <a:t>를</a:t>
            </a:r>
            <a:r>
              <a:rPr lang="ko-KR" altLang="en-US" dirty="0"/>
              <a:t> 만족하는 완전 이진 트리를 배열에 순서대로 저장한 것</a:t>
            </a:r>
            <a:endParaRPr lang="en-US" altLang="ko-KR" dirty="0"/>
          </a:p>
          <a:p>
            <a:pPr lvl="1"/>
            <a:r>
              <a:rPr lang="ko-KR" altLang="en-US" dirty="0"/>
              <a:t>완전 이진 트리 </a:t>
            </a:r>
            <a:r>
              <a:rPr lang="en-US" altLang="ko-KR" dirty="0"/>
              <a:t>:</a:t>
            </a:r>
            <a:r>
              <a:rPr lang="ko-KR" altLang="en-US" dirty="0"/>
              <a:t> 가장 낮은 레벨을 빼고는 완전히 차 있고 가장 낮은 레벨은 왼쪽부터 찬 트리</a:t>
            </a:r>
            <a:endParaRPr lang="en-US" altLang="ko-KR" dirty="0"/>
          </a:p>
          <a:p>
            <a:r>
              <a:rPr lang="en-US" altLang="ko-KR" dirty="0"/>
              <a:t>length of a heap : </a:t>
            </a:r>
            <a:r>
              <a:rPr lang="ko-KR" altLang="en-US" dirty="0"/>
              <a:t>배열에 저장된 모든 원소의 개수</a:t>
            </a:r>
            <a:endParaRPr lang="en-US" altLang="ko-KR" dirty="0"/>
          </a:p>
          <a:p>
            <a:r>
              <a:rPr lang="en-US" dirty="0"/>
              <a:t>size of a heap </a:t>
            </a:r>
            <a:r>
              <a:rPr lang="en-US" altLang="ko-KR" dirty="0"/>
              <a:t>:</a:t>
            </a:r>
            <a:r>
              <a:rPr lang="ko-KR" altLang="en-US" dirty="0"/>
              <a:t> 배열에 저장된 원소 중 </a:t>
            </a:r>
            <a:r>
              <a:rPr lang="en-US" altLang="ko-KR" dirty="0"/>
              <a:t>heap </a:t>
            </a:r>
            <a:r>
              <a:rPr lang="ko-KR" altLang="en-US" dirty="0"/>
              <a:t>에 속하는 원소의 </a:t>
            </a:r>
            <a:r>
              <a:rPr lang="ko-KR" altLang="en-US" dirty="0" err="1"/>
              <a:t>갯수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2D6CB-0F36-E948-9D54-CC55CA1E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43" y="3879808"/>
            <a:ext cx="7005027" cy="2613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76F97-FA5E-0C4D-8847-76B93315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7" y="3681391"/>
            <a:ext cx="2135304" cy="2811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3E9D5-E836-5242-891E-429A93DAFEE5}"/>
              </a:ext>
            </a:extLst>
          </p:cNvPr>
          <p:cNvSpPr txBox="1"/>
          <p:nvPr/>
        </p:nvSpPr>
        <p:spPr>
          <a:xfrm>
            <a:off x="10162308" y="5257800"/>
            <a:ext cx="259773" cy="307777"/>
          </a:xfrm>
          <a:prstGeom prst="rect">
            <a:avLst/>
          </a:prstGeom>
          <a:solidFill>
            <a:schemeClr val="accent1">
              <a:alpha val="31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7BB90-3FF6-6F4C-BA13-2F41C7F55649}"/>
              </a:ext>
            </a:extLst>
          </p:cNvPr>
          <p:cNvSpPr/>
          <p:nvPr/>
        </p:nvSpPr>
        <p:spPr>
          <a:xfrm>
            <a:off x="5164282" y="5794899"/>
            <a:ext cx="301336" cy="307834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6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3224-D6F9-7145-BD10-0A9B77F5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binary tree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D3362BA-F28A-9541-BA0D-56857821D3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13744"/>
            <a:ext cx="50292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0935-A039-1F4F-B522-19471D551678}"/>
              </a:ext>
            </a:extLst>
          </p:cNvPr>
          <p:cNvSpPr txBox="1"/>
          <p:nvPr/>
        </p:nvSpPr>
        <p:spPr>
          <a:xfrm>
            <a:off x="1181187" y="2611086"/>
            <a:ext cx="23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tree </a:t>
            </a:r>
            <a:r>
              <a:rPr lang="ko-KR" altLang="en-US" dirty="0"/>
              <a:t>가 아님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2C3FDA-B2EA-144A-A97B-C0EF06596E00}"/>
              </a:ext>
            </a:extLst>
          </p:cNvPr>
          <p:cNvCxnSpPr>
            <a:cxnSpLocks/>
          </p:cNvCxnSpPr>
          <p:nvPr/>
        </p:nvCxnSpPr>
        <p:spPr>
          <a:xfrm>
            <a:off x="3384157" y="2783349"/>
            <a:ext cx="735898" cy="1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1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en-US" dirty="0"/>
              <a:t>max heap (</a:t>
            </a:r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12" y="1059874"/>
            <a:ext cx="10934588" cy="4351338"/>
          </a:xfrm>
        </p:spPr>
        <p:txBody>
          <a:bodyPr/>
          <a:lstStyle/>
          <a:p>
            <a:r>
              <a:rPr lang="en-US" altLang="ko-KR" dirty="0"/>
              <a:t>heap property : A[Parent(</a:t>
            </a:r>
            <a:r>
              <a:rPr lang="en-US" altLang="ko-KR" dirty="0" err="1"/>
              <a:t>i</a:t>
            </a:r>
            <a:r>
              <a:rPr lang="en-US" altLang="ko-KR" dirty="0"/>
              <a:t>)] &gt;= A[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</a:p>
          <a:p>
            <a:r>
              <a:rPr lang="en-US" altLang="ko-KR" dirty="0"/>
              <a:t>height of a node : </a:t>
            </a:r>
            <a:r>
              <a:rPr lang="ko-KR" altLang="en-US" dirty="0"/>
              <a:t>노드에서 리프에 이르는 하향 경로 중 가장 긴 것의 </a:t>
            </a:r>
            <a:r>
              <a:rPr lang="en-US" altLang="ko-KR" dirty="0"/>
              <a:t>edge 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dirty="0"/>
              <a:t>height of a heap </a:t>
            </a:r>
            <a:r>
              <a:rPr lang="en-US" altLang="ko-KR" dirty="0"/>
              <a:t>: height of a root node =                 where n = size of heap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2D6CB-0F36-E948-9D54-CC55CA1E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07" y="3151163"/>
            <a:ext cx="8373688" cy="3123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BE1C6-F9DD-D847-8A92-748353177D5C}"/>
              </a:ext>
            </a:extLst>
          </p:cNvPr>
          <p:cNvSpPr txBox="1"/>
          <p:nvPr/>
        </p:nvSpPr>
        <p:spPr>
          <a:xfrm>
            <a:off x="2912012" y="324433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1F60E-F4D9-ED4B-8D9D-E9D7CF86B1AB}"/>
              </a:ext>
            </a:extLst>
          </p:cNvPr>
          <p:cNvSpPr txBox="1"/>
          <p:nvPr/>
        </p:nvSpPr>
        <p:spPr>
          <a:xfrm>
            <a:off x="1769607" y="3657600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E2D75-9DA3-C44D-9E76-53DBE7FB367D}"/>
              </a:ext>
            </a:extLst>
          </p:cNvPr>
          <p:cNvSpPr txBox="1"/>
          <p:nvPr/>
        </p:nvSpPr>
        <p:spPr>
          <a:xfrm>
            <a:off x="275222" y="4702474"/>
            <a:ext cx="15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non-leaf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77BCF-1922-6D40-AC56-F9CB0EEEE56D}"/>
              </a:ext>
            </a:extLst>
          </p:cNvPr>
          <p:cNvSpPr txBox="1"/>
          <p:nvPr/>
        </p:nvSpPr>
        <p:spPr>
          <a:xfrm>
            <a:off x="419212" y="5675511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node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F0981-39F5-7F44-B5FE-644A2937BC03}"/>
              </a:ext>
            </a:extLst>
          </p:cNvPr>
          <p:cNvCxnSpPr>
            <a:stCxn id="9" idx="3"/>
          </p:cNvCxnSpPr>
          <p:nvPr/>
        </p:nvCxnSpPr>
        <p:spPr>
          <a:xfrm flipV="1">
            <a:off x="1485786" y="5658328"/>
            <a:ext cx="427420" cy="20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5E2D2-5B18-2446-BDB0-AC929A19A08F}"/>
              </a:ext>
            </a:extLst>
          </p:cNvPr>
          <p:cNvCxnSpPr/>
          <p:nvPr/>
        </p:nvCxnSpPr>
        <p:spPr>
          <a:xfrm>
            <a:off x="1769607" y="4887140"/>
            <a:ext cx="509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31B144-CAB3-C640-B453-8D5DD1CD1798}"/>
              </a:ext>
            </a:extLst>
          </p:cNvPr>
          <p:cNvCxnSpPr>
            <a:cxnSpLocks/>
          </p:cNvCxnSpPr>
          <p:nvPr/>
        </p:nvCxnSpPr>
        <p:spPr>
          <a:xfrm>
            <a:off x="2414014" y="3985769"/>
            <a:ext cx="497998" cy="6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0DBA81-613B-F84F-9CAE-E927500DD0FA}"/>
              </a:ext>
            </a:extLst>
          </p:cNvPr>
          <p:cNvCxnSpPr/>
          <p:nvPr/>
        </p:nvCxnSpPr>
        <p:spPr>
          <a:xfrm>
            <a:off x="3493710" y="3438633"/>
            <a:ext cx="445244" cy="17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AFBB757-9E01-1A43-AB04-A416FA6B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75" y="2511868"/>
            <a:ext cx="1076569" cy="3921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4E1539-5403-3741-9A01-83052A575820}"/>
              </a:ext>
            </a:extLst>
          </p:cNvPr>
          <p:cNvSpPr txBox="1"/>
          <p:nvPr/>
        </p:nvSpPr>
        <p:spPr>
          <a:xfrm>
            <a:off x="5245999" y="392362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height=1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04094-6458-4D4E-BE42-7617B0720CA5}"/>
              </a:ext>
            </a:extLst>
          </p:cNvPr>
          <p:cNvSpPr txBox="1"/>
          <p:nvPr/>
        </p:nvSpPr>
        <p:spPr>
          <a:xfrm>
            <a:off x="2395684" y="362484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height=2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95AD5-2200-6149-B219-E1A571AAEE0E}"/>
              </a:ext>
            </a:extLst>
          </p:cNvPr>
          <p:cNvSpPr txBox="1"/>
          <p:nvPr/>
        </p:nvSpPr>
        <p:spPr>
          <a:xfrm>
            <a:off x="4327777" y="325551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height=3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8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en-US" dirty="0"/>
              <a:t>min heap (</a:t>
            </a: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ko-KR" dirty="0"/>
              <a:t>heap property : A[Parent(</a:t>
            </a:r>
            <a:r>
              <a:rPr lang="en-US" altLang="ko-KR" dirty="0" err="1"/>
              <a:t>i</a:t>
            </a:r>
            <a:r>
              <a:rPr lang="en-US" altLang="ko-KR" dirty="0"/>
              <a:t>)] &lt;= A[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1883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MAX-HEAPIFY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EE225-4BE5-FC41-8C9C-7D1CE85D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41" y="1652726"/>
            <a:ext cx="5344199" cy="3833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6787B-1162-6C4A-B0FD-FE08F5A3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9" y="1652726"/>
            <a:ext cx="6126221" cy="4353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678D3-7831-3845-9D69-AAEE93BED585}"/>
              </a:ext>
            </a:extLst>
          </p:cNvPr>
          <p:cNvSpPr txBox="1"/>
          <p:nvPr/>
        </p:nvSpPr>
        <p:spPr>
          <a:xfrm>
            <a:off x="355749" y="24384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F922-AA97-0641-8DAD-85D01D08E417}"/>
              </a:ext>
            </a:extLst>
          </p:cNvPr>
          <p:cNvSpPr txBox="1"/>
          <p:nvPr/>
        </p:nvSpPr>
        <p:spPr>
          <a:xfrm>
            <a:off x="1716839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67A73-1776-064A-A2E5-3DDA20783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962" y="4221163"/>
            <a:ext cx="1921879" cy="2530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61A80-C8F0-1E4D-80E0-8E3CB01208A3}"/>
              </a:ext>
            </a:extLst>
          </p:cNvPr>
          <p:cNvSpPr txBox="1"/>
          <p:nvPr/>
        </p:nvSpPr>
        <p:spPr>
          <a:xfrm>
            <a:off x="0" y="2091940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871CB-30D9-E04B-B1A9-AFAF21563AD1}"/>
              </a:ext>
            </a:extLst>
          </p:cNvPr>
          <p:cNvSpPr txBox="1"/>
          <p:nvPr/>
        </p:nvSpPr>
        <p:spPr>
          <a:xfrm>
            <a:off x="867792" y="225126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47D4A-5B22-4F4F-87DF-7FEFFEA41444}"/>
              </a:ext>
            </a:extLst>
          </p:cNvPr>
          <p:cNvCxnSpPr>
            <a:cxnSpLocks/>
          </p:cNvCxnSpPr>
          <p:nvPr/>
        </p:nvCxnSpPr>
        <p:spPr>
          <a:xfrm>
            <a:off x="604535" y="2435928"/>
            <a:ext cx="84413" cy="312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0A9958-F8C8-1749-8FDF-49869FB5BC3B}"/>
              </a:ext>
            </a:extLst>
          </p:cNvPr>
          <p:cNvSpPr txBox="1"/>
          <p:nvPr/>
        </p:nvSpPr>
        <p:spPr>
          <a:xfrm>
            <a:off x="4125310" y="2623066"/>
            <a:ext cx="8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EE61-AE48-8C46-A6B1-1D18F62DE764}"/>
              </a:ext>
            </a:extLst>
          </p:cNvPr>
          <p:cNvSpPr txBox="1"/>
          <p:nvPr/>
        </p:nvSpPr>
        <p:spPr>
          <a:xfrm>
            <a:off x="3631157" y="27154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8AB5D-D74C-5643-BEA6-D44D76D649F0}"/>
              </a:ext>
            </a:extLst>
          </p:cNvPr>
          <p:cNvSpPr txBox="1"/>
          <p:nvPr/>
        </p:nvSpPr>
        <p:spPr>
          <a:xfrm>
            <a:off x="3382371" y="309881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F5125-3693-B24C-BABD-49854220033F}"/>
              </a:ext>
            </a:extLst>
          </p:cNvPr>
          <p:cNvSpPr txBox="1"/>
          <p:nvPr/>
        </p:nvSpPr>
        <p:spPr>
          <a:xfrm>
            <a:off x="4235692" y="294992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DDAC9E-6CCC-8049-8380-2B30F08B9317}"/>
              </a:ext>
            </a:extLst>
          </p:cNvPr>
          <p:cNvCxnSpPr/>
          <p:nvPr/>
        </p:nvCxnSpPr>
        <p:spPr>
          <a:xfrm flipH="1">
            <a:off x="4235692" y="2900116"/>
            <a:ext cx="27940" cy="380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D14189-A610-AD44-8391-6F7E18693411}"/>
              </a:ext>
            </a:extLst>
          </p:cNvPr>
          <p:cNvSpPr txBox="1"/>
          <p:nvPr/>
        </p:nvSpPr>
        <p:spPr>
          <a:xfrm>
            <a:off x="992185" y="53017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37C54-9AC8-244C-AB9E-FBA447836EFD}"/>
              </a:ext>
            </a:extLst>
          </p:cNvPr>
          <p:cNvSpPr txBox="1"/>
          <p:nvPr/>
        </p:nvSpPr>
        <p:spPr>
          <a:xfrm>
            <a:off x="745954" y="5953710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l=18</a:t>
            </a:r>
          </a:p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r=19</a:t>
            </a:r>
          </a:p>
        </p:txBody>
      </p:sp>
    </p:spTree>
    <p:extLst>
      <p:ext uri="{BB962C8B-B14F-4D97-AF65-F5344CB8AC3E}">
        <p14:creationId xmlns:p14="http://schemas.microsoft.com/office/powerpoint/2010/main" val="274305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10175</TotalTime>
  <Words>717</Words>
  <Application>Microsoft Macintosh PowerPoint</Application>
  <PresentationFormat>Widescreen</PresentationFormat>
  <Paragraphs>178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Sorting Algorithms </vt:lpstr>
      <vt:lpstr>Running times of sorting algorithms</vt:lpstr>
      <vt:lpstr>Comparison Sorts</vt:lpstr>
      <vt:lpstr>Heapsort </vt:lpstr>
      <vt:lpstr>Heap</vt:lpstr>
      <vt:lpstr>examples of binary tree</vt:lpstr>
      <vt:lpstr>max heap (최대 힙)</vt:lpstr>
      <vt:lpstr>min heap (최소 힙)</vt:lpstr>
      <vt:lpstr>MAX-HEAPIFY</vt:lpstr>
      <vt:lpstr>running time of MAX-HEAPIFY</vt:lpstr>
      <vt:lpstr>BUILD-MAX-HEAP</vt:lpstr>
      <vt:lpstr>running time of BUILD-MAX-HEAP</vt:lpstr>
      <vt:lpstr>HEAPSORT</vt:lpstr>
      <vt:lpstr>PowerPoint Presentation</vt:lpstr>
      <vt:lpstr>running time of HEAPSORT</vt:lpstr>
      <vt:lpstr>Factorials</vt:lpstr>
      <vt:lpstr>Quicksort </vt:lpstr>
      <vt:lpstr>Divide-and-Conquer</vt:lpstr>
      <vt:lpstr>Recursive implementation of quicksort</vt:lpstr>
      <vt:lpstr>PowerPoint Presentation</vt:lpstr>
      <vt:lpstr>PowerPoint Presentation</vt:lpstr>
      <vt:lpstr>PowerPoint Presentation</vt:lpstr>
      <vt:lpstr>running time of quicksort </vt:lpstr>
      <vt:lpstr>worst case partitioning</vt:lpstr>
      <vt:lpstr>similar to insertion sort </vt:lpstr>
      <vt:lpstr>best case partitioning</vt:lpstr>
      <vt:lpstr>similar to mergesort</vt:lpstr>
      <vt:lpstr> average case</vt:lpstr>
      <vt:lpstr>running time of quicksort </vt:lpstr>
      <vt:lpstr>a randomized version of quicksort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(소프트웨어전공)임은진</cp:lastModifiedBy>
  <cp:revision>65</cp:revision>
  <dcterms:created xsi:type="dcterms:W3CDTF">2019-07-22T08:12:26Z</dcterms:created>
  <dcterms:modified xsi:type="dcterms:W3CDTF">2019-09-25T13:48:56Z</dcterms:modified>
</cp:coreProperties>
</file>