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5" r:id="rId8"/>
    <p:sldId id="263" r:id="rId9"/>
    <p:sldId id="283" r:id="rId10"/>
    <p:sldId id="264" r:id="rId11"/>
    <p:sldId id="281" r:id="rId12"/>
    <p:sldId id="282" r:id="rId13"/>
    <p:sldId id="268" r:id="rId14"/>
    <p:sldId id="286" r:id="rId15"/>
    <p:sldId id="266" r:id="rId16"/>
    <p:sldId id="288" r:id="rId17"/>
    <p:sldId id="289" r:id="rId18"/>
    <p:sldId id="290" r:id="rId19"/>
    <p:sldId id="291" r:id="rId20"/>
    <p:sldId id="269" r:id="rId21"/>
    <p:sldId id="267" r:id="rId22"/>
    <p:sldId id="270" r:id="rId23"/>
    <p:sldId id="271" r:id="rId24"/>
    <p:sldId id="272" r:id="rId25"/>
    <p:sldId id="274" r:id="rId26"/>
    <p:sldId id="273" r:id="rId27"/>
    <p:sldId id="284" r:id="rId28"/>
    <p:sldId id="276" r:id="rId29"/>
    <p:sldId id="279" r:id="rId30"/>
    <p:sldId id="277" r:id="rId31"/>
    <p:sldId id="280" r:id="rId32"/>
    <p:sldId id="292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소프트웨어전공)임은진" initials="(" lastIdx="1" clrIdx="0">
    <p:extLst>
      <p:ext uri="{19B8F6BF-5375-455C-9EA6-DF929625EA0E}">
        <p15:presenceInfo xmlns:p15="http://schemas.microsoft.com/office/powerpoint/2012/main" userId="S::ejim@kookmin.kr::942160bd-d9fc-4e28-a250-7a14a12c6f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13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21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5A33-5139-0A42-830E-F0729788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D630-73ED-0F40-963D-E417603D7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A17-2B0D-5942-8FC1-00F3DFFB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178A-C194-5C4E-AA0E-7E9FDBE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737F-1E3F-D846-A679-3CE8C1DF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1E5-D978-ED4E-9EF4-A4FA585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8E6F-BDD9-814A-8918-5D6F2241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6494-5BD6-C743-AED5-9999914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B31C-353F-6942-91A6-33EA4B37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E2F7-16ED-784A-AAAE-DF4DF506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C375B-CF0F-8C4A-B174-7DB2C2FCF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E566-B336-FF45-A58D-5491590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0374-4B60-714C-9960-C7AF4B81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F1C3-D1EF-9A43-A313-03E3C9C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0FED-F598-FD49-A8B6-30B00397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CF2C-85D8-B047-81D0-4B4D89B4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9A91-C7CA-2F4B-95A9-3ECD2698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9A05-9E97-1449-B8AD-24D6304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A041-E0C4-D645-8C79-0DA8A51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05BA-B728-1A47-98C3-977A496C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AC3C-D39A-8444-9746-AE4511A7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4A68-A0B5-984B-BEF0-5E9668FA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4F18-60C7-C849-9DD3-82D02BD8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10C9-AD23-BA47-B917-2DFEC0E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32F-22FD-E04C-8924-523CE65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E3A1-813E-F64D-A543-F1A79261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D48E-890D-3947-8C38-08804FD2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A5C2-D4ED-004E-A1A6-53E4F32B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3779-C322-C14A-9319-3DCC8AF7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F58C-3E41-2F49-B470-6AC7559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5BC0-C7BB-2B4A-A0DB-33E7C223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34A3-09CF-384E-9BA0-AC1EC5CC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CBDB-EBDA-6742-B690-A9EBA7D6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B88B2-BA90-CD45-B19C-025FFBDB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8F47-8DAD-124C-B463-B2E25DE0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5D1CC-D21B-8749-AE7C-9A93B753B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D416E-E49B-A545-A345-071B63D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7C474-F690-6D40-9E36-F6F98DC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EC4C3-AE9A-004D-BB78-198792F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62-1B63-6B4C-A0DE-BC2CD492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AFD0-4EFB-3A4F-BA5F-8AB93BCB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9BF9-0062-E24E-9E2A-72424AA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1053-AB11-374D-B0C9-E4B72175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52FCB-127C-A04D-9352-FDF861BD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414-48F7-3548-AC15-90E4A74D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5D9C-69CD-0742-B6DF-5605A34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E03A-6D21-6847-9CDA-48324662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E811-81DB-CF4E-A631-5D8A18D0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173B-70CF-964A-BA73-2365AD6E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8EC9-ECEA-AE48-A7A0-A74BCE58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00EC-4862-474C-B514-C968D406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AA5A-A5D6-BF40-A024-0E6A9B37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FC2E-9510-E548-AF75-13B1BCC8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D62BB-A674-FC41-BA5E-9ED158744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9483-19B8-6046-AE09-62B24DB5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D287-F117-2149-B64C-0F20762E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B904-CAFE-7042-9E44-5AC6BD1D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5941-4ED9-114F-A719-8BD0F2A5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1E3AA-EF22-A04E-9469-3AD6A0CC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01AB-0D11-5540-B6C9-0BD0385F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D350-FC80-BE42-B75F-77EEB9FD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4C07-114B-0D40-9E4C-48E2979E3F6D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7BAA-B07B-4841-9EB5-E7D806FAD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B6D7-068B-AD48-AE8D-940CA39C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B28-D1C4-2C4F-9737-D78FC5B0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알고리즘의 분석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D505-3EE2-FA4B-9B9D-5B6DBE57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5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C89-FAB3-FE48-9DDC-6517E797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algorithm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570F-DA93-6A46-995B-D04FA1D9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loop invariants (</a:t>
            </a:r>
            <a:r>
              <a:rPr lang="ko-KR" altLang="en-US" dirty="0"/>
              <a:t>루프 불변성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C89-FAB3-FE48-9DDC-6517E797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show loop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570F-DA93-6A46-995B-D04FA1D9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6192"/>
          </a:xfrm>
        </p:spPr>
        <p:txBody>
          <a:bodyPr>
            <a:normAutofit/>
          </a:bodyPr>
          <a:lstStyle/>
          <a:p>
            <a:r>
              <a:rPr lang="en-US" dirty="0"/>
              <a:t>similar to mathematical induction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Initialization : </a:t>
            </a:r>
            <a:r>
              <a:rPr lang="ko-KR" altLang="en-US" dirty="0"/>
              <a:t>루프가 첫번째 반복을 시작하기 전에 루프 불변성이 참이어야 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Maintenance : </a:t>
            </a:r>
            <a:r>
              <a:rPr lang="ko-KR" altLang="en-US" dirty="0"/>
              <a:t>루프의 반복이 시작되기 전에 루프 불변성이 참이었다면 다음 반복이 시작되기 전까지도 계속 참이어야 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Termination : </a:t>
            </a:r>
            <a:r>
              <a:rPr lang="ko-KR" altLang="en-US" dirty="0"/>
              <a:t>루프가 종료될 때 그 루프 </a:t>
            </a:r>
            <a:r>
              <a:rPr lang="ko-KR" altLang="en-US" dirty="0" err="1"/>
              <a:t>불변식이</a:t>
            </a:r>
            <a:r>
              <a:rPr lang="ko-KR" altLang="en-US" dirty="0"/>
              <a:t> 알고리즘의 타당성을 보이는데 도움이 될 유용한 특성을 가져야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C89-FAB3-FE48-9DDC-6517E797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show loop invariants of 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570F-DA93-6A46-995B-D04FA1D9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40" y="1525271"/>
            <a:ext cx="8372721" cy="473230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“1-8</a:t>
            </a:r>
            <a:r>
              <a:rPr lang="ko-KR" altLang="en-US" sz="2400" dirty="0"/>
              <a:t>행의 부분 배열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j-1]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/>
              <a:t>은 원래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j-1]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원소지만</a:t>
            </a:r>
            <a:r>
              <a:rPr lang="ko-KR" altLang="en-US" sz="2400" dirty="0"/>
              <a:t> </a:t>
            </a:r>
            <a:r>
              <a:rPr lang="en-US" altLang="ko-KR" sz="2400" dirty="0"/>
              <a:t>for loop</a:t>
            </a:r>
            <a:r>
              <a:rPr lang="ko-KR" altLang="en-US" sz="2400" dirty="0"/>
              <a:t>가 반복을 시작할 때마다 정렬된 순서로 구성된다</a:t>
            </a:r>
            <a:r>
              <a:rPr lang="en-US" altLang="ko-KR" sz="2400" dirty="0"/>
              <a:t>.”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sz="2400" dirty="0"/>
              <a:t>Initialization :  j=2</a:t>
            </a:r>
            <a:r>
              <a:rPr lang="ko-KR" altLang="en-US" sz="2400" dirty="0"/>
              <a:t> 일 때</a:t>
            </a:r>
            <a:r>
              <a:rPr lang="en-US" altLang="ko-KR" sz="2400" dirty="0"/>
              <a:t>,</a:t>
            </a:r>
            <a:r>
              <a:rPr lang="ko-KR" altLang="en-US" sz="2400" dirty="0"/>
              <a:t> 부분 배열은 </a:t>
            </a:r>
            <a:r>
              <a:rPr lang="en-US" altLang="ko-KR" sz="2400" dirty="0"/>
              <a:t>A[1]</a:t>
            </a:r>
            <a:r>
              <a:rPr lang="ko-KR" altLang="en-US" sz="2400" dirty="0"/>
              <a:t>이고 정렬되어 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sz="2400" dirty="0"/>
              <a:t>Maintenance : 4-7</a:t>
            </a:r>
            <a:r>
              <a:rPr lang="ko-KR" altLang="en-US" sz="2400" dirty="0"/>
              <a:t>행에서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A[j-1], A[j-2], A[j-3]…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오른쪽으로 한 자리씩 이동시키고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A[j]</a:t>
            </a:r>
            <a:r>
              <a:rPr lang="ko-K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적절한 위치에 삽입한다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j-1]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정렬되어 있었기 때문에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j]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정렬된 상태가 된다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sz="2400" dirty="0"/>
              <a:t>Termination :</a:t>
            </a:r>
            <a:r>
              <a:rPr lang="ko-KR" altLang="en-US" sz="2400" dirty="0"/>
              <a:t> </a:t>
            </a:r>
            <a:r>
              <a:rPr lang="en-US" altLang="ko-KR" sz="2400" dirty="0"/>
              <a:t>j=A.length+1</a:t>
            </a:r>
            <a:r>
              <a:rPr lang="ko-KR" altLang="en-US" sz="2400" dirty="0"/>
              <a:t> 일 때 끝나는데 이 때 </a:t>
            </a:r>
            <a:r>
              <a:rPr lang="ko-KR" altLang="en-US" sz="2400" dirty="0" err="1"/>
              <a:t>유지조건에</a:t>
            </a:r>
            <a:r>
              <a:rPr lang="ko-KR" altLang="en-US" sz="2400" dirty="0"/>
              <a:t> 의하여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정렬되어 있다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70542-9836-F442-B05D-36620D93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061" y="1525272"/>
            <a:ext cx="3542939" cy="27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C89-FAB3-FE48-9DDC-6517E797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algorithm efficient?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570F-DA93-6A46-995B-D04FA1D9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analyze the running time of the algorithm in terms of input size</a:t>
            </a:r>
            <a:r>
              <a:rPr lang="ko-KR" altLang="en-US" dirty="0"/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E2B-3F68-7C4C-9745-7C0B082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(Random Access Machine) model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AF57-F5C0-094B-95B0-391994C9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RAM (Random Access Machine) model  : </a:t>
            </a:r>
            <a:r>
              <a:rPr lang="ko-KR" altLang="en-US" dirty="0"/>
              <a:t>기본적인 </a:t>
            </a:r>
            <a:r>
              <a:rPr lang="ko-KR" altLang="en-US" dirty="0" err="1"/>
              <a:t>산술연산</a:t>
            </a:r>
            <a:r>
              <a:rPr lang="en-US" altLang="ko-KR" dirty="0"/>
              <a:t>,</a:t>
            </a:r>
            <a:r>
              <a:rPr lang="ko-KR" altLang="en-US" dirty="0"/>
              <a:t> 데이터 이동 연산</a:t>
            </a:r>
            <a:r>
              <a:rPr lang="en-US" altLang="ko-KR" dirty="0"/>
              <a:t>,</a:t>
            </a:r>
            <a:r>
              <a:rPr lang="ko-KR" altLang="en-US" dirty="0"/>
              <a:t> 제어 연산을 수행하는 명령어들을 가지고 있으며 이 명령어들을 한 개씩 상수 시간만큼 걸려서 수행한다고 가정한 모델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(</a:t>
            </a:r>
            <a:r>
              <a:rPr lang="ko-KR" altLang="en-US" dirty="0"/>
              <a:t>캐쉬나 가상 메모리와 같은 메모리 계층 구조가 없다고 가정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2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E2B-3F68-7C4C-9745-7C0B082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정렬의 분석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AF57-F5C0-094B-95B0-391994C9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1729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알고리즘의 </a:t>
            </a:r>
            <a:r>
              <a:rPr lang="ko-KR" altLang="en-US" dirty="0" err="1"/>
              <a:t>수행시간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수행된 </a:t>
            </a:r>
            <a:r>
              <a:rPr lang="ko-KR" altLang="en-US" dirty="0" err="1"/>
              <a:t>기본연산</a:t>
            </a:r>
            <a:r>
              <a:rPr lang="en-US" altLang="ko-KR" dirty="0"/>
              <a:t>(</a:t>
            </a:r>
            <a:r>
              <a:rPr lang="ko-KR" altLang="en-US" dirty="0"/>
              <a:t>혹은 단계</a:t>
            </a:r>
            <a:r>
              <a:rPr lang="en-US" altLang="ko-KR" dirty="0"/>
              <a:t>)</a:t>
            </a:r>
            <a:r>
              <a:rPr lang="ko-KR" altLang="en-US" dirty="0"/>
              <a:t> 의 </a:t>
            </a:r>
            <a:r>
              <a:rPr lang="ko-KR" altLang="en-US" dirty="0" err="1"/>
              <a:t>갯수를</a:t>
            </a:r>
            <a:r>
              <a:rPr lang="ko-KR" altLang="en-US" dirty="0"/>
              <a:t> 입력 크기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/>
              <a:t> </a:t>
            </a:r>
            <a:r>
              <a:rPr lang="ko-KR" altLang="en-US" dirty="0"/>
              <a:t>에 대한 함수로 나타냄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/>
              <a:t> </a:t>
            </a:r>
            <a:r>
              <a:rPr lang="en-US" dirty="0"/>
              <a:t>: j</a:t>
            </a:r>
            <a:r>
              <a:rPr lang="ko-KR" altLang="en-US" dirty="0"/>
              <a:t>값에 대한 </a:t>
            </a:r>
            <a:r>
              <a:rPr lang="en-US" altLang="ko-KR" dirty="0"/>
              <a:t>while loop </a:t>
            </a:r>
            <a:r>
              <a:rPr lang="ko-KR" altLang="en-US" dirty="0"/>
              <a:t>의 반복 횟수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                                                 </a:t>
            </a:r>
            <a:r>
              <a:rPr lang="en-US" altLang="ko-KR" dirty="0"/>
              <a:t>(input</a:t>
            </a:r>
            <a:r>
              <a:rPr lang="ko-KR" altLang="en-US" dirty="0"/>
              <a:t> </a:t>
            </a:r>
            <a:r>
              <a:rPr lang="en-US" altLang="ko-KR" dirty="0"/>
              <a:t>sequence </a:t>
            </a:r>
            <a:r>
              <a:rPr lang="ko-KR" altLang="en-US" dirty="0"/>
              <a:t>에 따라 다름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18A20-3BB5-C94E-838F-6656F1AA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028644"/>
            <a:ext cx="7289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E2B-3F68-7C4C-9745-7C0B082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정렬의 수행 시간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AF57-F5C0-094B-95B0-391994C9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17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A222A-C61B-9A46-833E-FFDAA643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61" y="1253331"/>
            <a:ext cx="7950200" cy="193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AE3C1-9817-DD47-BF62-84EA7B17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06" y="3251519"/>
            <a:ext cx="7289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8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E2B-3F68-7C4C-9745-7C0B082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Best case of insertion sort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AF57-F5C0-094B-95B0-391994C9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17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A222A-C61B-9A46-833E-FFDAA643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9" y="1050503"/>
            <a:ext cx="7950200" cy="193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9EFE7-1C5D-D044-92DD-249B313BA56C}"/>
              </a:ext>
            </a:extLst>
          </p:cNvPr>
          <p:cNvSpPr txBox="1"/>
          <p:nvPr/>
        </p:nvSpPr>
        <p:spPr>
          <a:xfrm>
            <a:off x="224852" y="3287590"/>
            <a:ext cx="5267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배열이 이미 정렬되어 있는 경우 </a:t>
            </a:r>
            <a:endParaRPr lang="en-US" altLang="ko-KR" sz="2400" dirty="0"/>
          </a:p>
          <a:p>
            <a:r>
              <a:rPr lang="ko-KR" altLang="en-US" sz="2400" dirty="0"/>
              <a:t>예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(1,2,3,4,5)</a:t>
            </a:r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행에서 </a:t>
            </a:r>
            <a:r>
              <a:rPr lang="en-US" altLang="ko-KR" sz="2400" dirty="0"/>
              <a:t>A&lt;=[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]key </a:t>
            </a:r>
            <a:r>
              <a:rPr lang="ko-KR" altLang="en-US" sz="2400" dirty="0"/>
              <a:t>이므로</a:t>
            </a:r>
            <a:endParaRPr lang="en-US" altLang="ko-KR" sz="2400" dirty="0"/>
          </a:p>
          <a:p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aseline="-250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            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+ b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n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에 대한 선형 함수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/>
              <a:t>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AC345-F562-0443-B02B-6B98EF18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134" y="2072938"/>
            <a:ext cx="6592532" cy="3112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6340E-E13A-F046-B6BC-87A3A561F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12" y="5276588"/>
            <a:ext cx="7632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4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E2B-3F68-7C4C-9745-7C0B082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Worst case of insertion sort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AF57-F5C0-094B-95B0-391994C9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17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A222A-C61B-9A46-833E-FFDAA643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9" y="1050503"/>
            <a:ext cx="7950200" cy="193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9EFE7-1C5D-D044-92DD-249B313BA56C}"/>
              </a:ext>
            </a:extLst>
          </p:cNvPr>
          <p:cNvSpPr txBox="1"/>
          <p:nvPr/>
        </p:nvSpPr>
        <p:spPr>
          <a:xfrm>
            <a:off x="409939" y="3267221"/>
            <a:ext cx="6164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배열이 역순으로 정렬되어 있는 경우 </a:t>
            </a:r>
            <a:endParaRPr lang="en-US" altLang="ko-KR" sz="2400" dirty="0"/>
          </a:p>
          <a:p>
            <a:r>
              <a:rPr lang="ko-KR" altLang="en-US" sz="2400" dirty="0"/>
              <a:t>예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(5,4,3,2,1)</a:t>
            </a:r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행에서 항상 </a:t>
            </a:r>
            <a:r>
              <a:rPr lang="en-US" altLang="ko-KR" sz="2400" dirty="0"/>
              <a:t>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]&gt;key </a:t>
            </a:r>
            <a:r>
              <a:rPr lang="ko-KR" altLang="en-US" sz="2400" dirty="0"/>
              <a:t>이므로</a:t>
            </a:r>
            <a:endParaRPr lang="en-US" altLang="ko-KR" sz="2400" dirty="0"/>
          </a:p>
          <a:p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AC345-F562-0443-B02B-6B98EF18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134" y="2072938"/>
            <a:ext cx="6592532" cy="31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3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E2B-3F68-7C4C-9745-7C0B082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Worst case of insertion sort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AF57-F5C0-094B-95B0-391994C9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17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A222A-C61B-9A46-833E-FFDAA643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9" y="1050503"/>
            <a:ext cx="7950200" cy="193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9EFE7-1C5D-D044-92DD-249B313BA56C}"/>
              </a:ext>
            </a:extLst>
          </p:cNvPr>
          <p:cNvSpPr txBox="1"/>
          <p:nvPr/>
        </p:nvSpPr>
        <p:spPr>
          <a:xfrm>
            <a:off x="224851" y="3287590"/>
            <a:ext cx="7345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배열이 역순으로 정렬되어 있는 경우 </a:t>
            </a:r>
            <a:r>
              <a:rPr lang="en-US" altLang="ko-KR" sz="2400" dirty="0"/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            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ko-KR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bn + c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n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에 대한 이차 함수 </a:t>
            </a:r>
            <a:r>
              <a:rPr lang="en-US" altLang="ko-KR" sz="2400" dirty="0"/>
              <a:t> 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7C7774-7B68-D743-AC11-639051CE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300" y="2074740"/>
            <a:ext cx="2806700" cy="2425700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28D07-8155-454A-8E72-0F4BFF740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93" y="3821000"/>
            <a:ext cx="79629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8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A696-1E3C-7648-8297-CEB6EB09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A235-3BB2-8B4D-BC15-8A71850F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/>
              <a:t>어떤 값이나 값의 집합을 </a:t>
            </a:r>
            <a:r>
              <a:rPr lang="ko-KR" altLang="en-US" b="1" dirty="0"/>
              <a:t>입력</a:t>
            </a:r>
            <a:r>
              <a:rPr lang="ko-KR" altLang="en-US" dirty="0"/>
              <a:t>으로 받아 또 다른 값이나 값의 집합을 </a:t>
            </a:r>
            <a:r>
              <a:rPr lang="ko-KR" altLang="en-US" b="1" dirty="0"/>
              <a:t>출력</a:t>
            </a:r>
            <a:r>
              <a:rPr lang="ko-KR" altLang="en-US" dirty="0"/>
              <a:t>하는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잘 정의된 계산 절차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잘 정의된 계산 문제를 풀기 위한 도구로 사용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8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357D-B152-B64E-AD84-A561BFAF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and average-case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C044-4C45-D040-AECE-37CD1795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 시간 분석을 할 때는 </a:t>
            </a:r>
            <a:r>
              <a:rPr lang="en-US" altLang="ko-KR" dirty="0"/>
              <a:t>worst-case </a:t>
            </a:r>
            <a:r>
              <a:rPr lang="ko-KR" altLang="en-US" dirty="0"/>
              <a:t>에 주로 관심이 있다</a:t>
            </a:r>
            <a:r>
              <a:rPr lang="en-US" altLang="ko-KR" dirty="0"/>
              <a:t>.</a:t>
            </a:r>
          </a:p>
          <a:p>
            <a:r>
              <a:rPr lang="en-US" dirty="0"/>
              <a:t>worst-case running time </a:t>
            </a:r>
            <a:r>
              <a:rPr lang="ko-KR" altLang="en-US" dirty="0"/>
              <a:t>은 모든 입력에 대한 수행 시간의 상한을 알려 준다</a:t>
            </a:r>
            <a:r>
              <a:rPr lang="en-US" altLang="ko-KR" dirty="0"/>
              <a:t>.</a:t>
            </a:r>
          </a:p>
          <a:p>
            <a:r>
              <a:rPr lang="en-US" dirty="0"/>
              <a:t>worst-case running time </a:t>
            </a:r>
            <a:r>
              <a:rPr lang="ko-KR" altLang="en-US" dirty="0"/>
              <a:t>는 </a:t>
            </a:r>
            <a:r>
              <a:rPr lang="en-US" altLang="ko-KR" dirty="0"/>
              <a:t>average-case</a:t>
            </a:r>
            <a:r>
              <a:rPr lang="ko-KR" altLang="en-US" dirty="0"/>
              <a:t> </a:t>
            </a:r>
            <a:r>
              <a:rPr lang="en-US" dirty="0"/>
              <a:t>running time</a:t>
            </a:r>
            <a:r>
              <a:rPr lang="en-US" altLang="ko-KR" dirty="0"/>
              <a:t> </a:t>
            </a:r>
            <a:r>
              <a:rPr lang="ko-KR" altLang="en-US" dirty="0"/>
              <a:t>와 비슷하거나 상수 배인 경우가 많다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6305-1C7F-424F-828E-BEB6C215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growth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증가 차수</a:t>
            </a:r>
            <a:r>
              <a:rPr lang="en-US" altLang="ko-KR" dirty="0"/>
              <a:t>) – </a:t>
            </a:r>
            <a:r>
              <a:rPr lang="en-US" altLang="ko-KR" dirty="0">
                <a:solidFill>
                  <a:srgbClr val="0070C0"/>
                </a:solidFill>
              </a:rPr>
              <a:t>more in Ch.3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25C6-9BC1-8143-917C-5CFB60666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 시간 </a:t>
            </a:r>
            <a:r>
              <a:rPr lang="en-US" altLang="ko-KR" dirty="0"/>
              <a:t>(</a:t>
            </a:r>
            <a:r>
              <a:rPr lang="ko-KR" altLang="en-US" dirty="0"/>
              <a:t>혹은 비용</a:t>
            </a:r>
            <a:r>
              <a:rPr lang="en-US" altLang="ko-KR" dirty="0"/>
              <a:t>)</a:t>
            </a:r>
            <a:r>
              <a:rPr lang="ko-KR" altLang="en-US" dirty="0"/>
              <a:t> 분석을 할 때 함수를 단순화한다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최고차항만</a:t>
            </a:r>
            <a:r>
              <a:rPr lang="ko-KR" altLang="en-US" dirty="0"/>
              <a:t> 고려한다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상수 계수를 무시한다</a:t>
            </a:r>
            <a:r>
              <a:rPr lang="en-US" altLang="ko-KR" dirty="0"/>
              <a:t>.</a:t>
            </a:r>
          </a:p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an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bn + c </a:t>
            </a:r>
          </a:p>
          <a:p>
            <a:pPr marL="0" indent="0">
              <a:buNone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T(n) equals to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T(n)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grows like n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Wingdings" pitchFamily="2" charset="2"/>
              <a:buChar char="à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order of growth is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Wingdings" pitchFamily="2" charset="2"/>
              <a:buChar char="à"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T(n) is </a:t>
            </a:r>
            <a:endParaRPr lang="en-US" altLang="ko-KR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à"/>
            </a:pPr>
            <a:endParaRPr lang="en-US" altLang="ko-KR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à"/>
            </a:pPr>
            <a:endParaRPr lang="en-US" dirty="0"/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1C4588D5-B5D0-4744-A1B3-D9A9B8A3739E}"/>
              </a:ext>
            </a:extLst>
          </p:cNvPr>
          <p:cNvSpPr/>
          <p:nvPr/>
        </p:nvSpPr>
        <p:spPr>
          <a:xfrm>
            <a:off x="1630496" y="3844887"/>
            <a:ext cx="1509311" cy="550844"/>
          </a:xfrm>
          <a:prstGeom prst="mathMultiply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0D7A1-02AC-9348-B6D4-D792222A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07" y="5370109"/>
            <a:ext cx="963979" cy="5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4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3D49-242E-EB42-A8A6-E109D9A7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설계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874D-B00D-8E41-8A78-EFEDF2CD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approach : insertion sort</a:t>
            </a:r>
          </a:p>
          <a:p>
            <a:r>
              <a:rPr lang="en-US" dirty="0"/>
              <a:t>divide-and-conquer approach : merge sort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8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9781-0412-3E4A-8AE4-17F52E75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more in Ch. 4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7057-1B59-914F-BE16-522616DB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</a:t>
            </a:r>
          </a:p>
          <a:p>
            <a:r>
              <a:rPr lang="en-US" dirty="0"/>
              <a:t>Conquer</a:t>
            </a:r>
          </a:p>
          <a:p>
            <a:r>
              <a:rPr lang="en-US" dirty="0"/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13972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7DCE-37DF-1649-A255-4A0FA0C9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7BC7-37F8-7946-9345-2F4B32AC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Divide : </a:t>
            </a:r>
            <a:r>
              <a:rPr lang="ko-KR" altLang="en-US" dirty="0"/>
              <a:t>정렬할 </a:t>
            </a:r>
            <a:r>
              <a:rPr lang="en-US" altLang="ko-KR" dirty="0"/>
              <a:t>n</a:t>
            </a:r>
            <a:r>
              <a:rPr lang="ko-KR" altLang="en-US" dirty="0"/>
              <a:t>개 원소의 배열을 </a:t>
            </a:r>
            <a:r>
              <a:rPr lang="en-US" altLang="ko-KR" dirty="0"/>
              <a:t>n/2</a:t>
            </a:r>
            <a:r>
              <a:rPr lang="ko-KR" altLang="en-US" dirty="0"/>
              <a:t>개씩 부분 수열 </a:t>
            </a:r>
            <a:r>
              <a:rPr lang="en-US" altLang="ko-KR" dirty="0"/>
              <a:t>2</a:t>
            </a:r>
            <a:r>
              <a:rPr lang="ko-KR" altLang="en-US" dirty="0"/>
              <a:t>개로 분할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Conquer :</a:t>
            </a:r>
            <a:r>
              <a:rPr lang="ko-KR" altLang="en-US" dirty="0"/>
              <a:t> 병합 정렬을 이용해 두 부분 배열을 재귀적으로 정렬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Combine : </a:t>
            </a:r>
            <a:r>
              <a:rPr lang="ko-KR" altLang="en-US" dirty="0"/>
              <a:t>정렬된 두 개의 부분 배열을 병합해 정렬된 배열 하나로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0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9C60-56B6-5D4A-BEB8-5835403F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2A7B-7B03-BF4E-B927-AD86571D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A0BA2-7DF9-F743-BDB3-F1B0CF07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889000"/>
            <a:ext cx="10464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5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ADA3-8FF6-9044-992D-DD87CB5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542DD-0A0F-6F44-BCC5-3DB87352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9" y="155575"/>
            <a:ext cx="6832600" cy="63373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3BEE5-5883-0745-BB51-209AD3B2B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9205" y="2434726"/>
            <a:ext cx="8192805" cy="39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08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6282-D6C1-C041-8493-420DA5D0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/ out-of-place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1EA0-68CB-EA44-8D32-3A874778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6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62D1-C1F5-F642-8CD1-8912F0B5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B250-5E02-0D4F-88E1-5713ABF1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MERGE-SORT(A,1,A.length)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CFC01-9FD3-FB40-87BD-001703A8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58294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39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F0E1-6124-F54F-AA97-98B5B0BC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operation of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79D1-C78B-974E-A124-5C33DA52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492F-69DA-4B47-9096-71AC1657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825625"/>
            <a:ext cx="7112000" cy="47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4E90-8711-2648-837C-80AC6334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07A4-6CCA-E044-B3B2-6F039A371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sequence </a:t>
            </a:r>
            <a:r>
              <a:rPr lang="ko-KR" altLang="en-US" dirty="0"/>
              <a:t>는 주로 배열에 저장되어 있고</a:t>
            </a: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/>
              <a:t>는 </a:t>
            </a:r>
            <a:r>
              <a:rPr lang="en-US" altLang="ko-KR" dirty="0"/>
              <a:t>key</a:t>
            </a:r>
            <a:r>
              <a:rPr lang="ko-KR" altLang="en-US" dirty="0"/>
              <a:t> 이고 실제로는 각 </a:t>
            </a:r>
            <a:r>
              <a:rPr lang="en-US" altLang="ko-KR" dirty="0"/>
              <a:t>key </a:t>
            </a:r>
            <a:r>
              <a:rPr lang="ko-KR" altLang="en-US" dirty="0"/>
              <a:t>로 대표되는 </a:t>
            </a:r>
            <a:r>
              <a:rPr lang="en-US" altLang="ko-KR" dirty="0"/>
              <a:t>satellite data 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instance (</a:t>
            </a:r>
            <a:r>
              <a:rPr lang="ko-KR" altLang="en-US" dirty="0"/>
              <a:t>사례</a:t>
            </a:r>
            <a:r>
              <a:rPr lang="en-US" altLang="ko-KR" dirty="0"/>
              <a:t>)</a:t>
            </a:r>
            <a:r>
              <a:rPr lang="en-US" dirty="0"/>
              <a:t> of a problem </a:t>
            </a:r>
          </a:p>
          <a:p>
            <a:pPr marL="0" indent="0">
              <a:buNone/>
            </a:pPr>
            <a:r>
              <a:rPr lang="en-US" dirty="0"/>
              <a:t>input : (31, 41, 59, 26, 41, 58)</a:t>
            </a:r>
          </a:p>
          <a:p>
            <a:pPr marL="0" indent="0">
              <a:buNone/>
            </a:pPr>
            <a:r>
              <a:rPr lang="en-US" dirty="0"/>
              <a:t>output : (26, 31, 41, 41, 58, 59)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9C28D-45D4-5E43-91F5-3D975DE1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81" y="1825624"/>
            <a:ext cx="1046247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25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F0E1-6124-F54F-AA97-98B5B0BC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divide-and-conquer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79D1-C78B-974E-A124-5C33DA52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15BD7-2ACB-774B-AE3C-864B6656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55" y="2435340"/>
            <a:ext cx="5867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42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F0E1-6124-F54F-AA97-98B5B0BC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D54BAC12-F525-B849-BCDE-4074AD63A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950" y="2007394"/>
            <a:ext cx="4318000" cy="977900"/>
          </a:xfrm>
        </p:spPr>
      </p:pic>
    </p:spTree>
    <p:extLst>
      <p:ext uri="{BB962C8B-B14F-4D97-AF65-F5344CB8AC3E}">
        <p14:creationId xmlns:p14="http://schemas.microsoft.com/office/powerpoint/2010/main" val="22522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9F5C-E7A6-1749-886E-B00A0B32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for analysis of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D622-0AE7-2D45-A41D-A5980E2EE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50D6D-34D7-C944-B4F6-6C8EBB95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7" y="1825625"/>
            <a:ext cx="5637077" cy="2636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1F48D-42AE-204B-864A-265F1E3F1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044288" cy="45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04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ABFD-1727-784B-9533-9138221F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</a:t>
            </a:r>
            <a:r>
              <a:rPr lang="en-US" dirty="0" err="1"/>
              <a:t>mergesort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7479-9DF9-124B-9AE2-B0958E5E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solution to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by master method in Chapter 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195EF-87C6-B24B-A842-7DBA5D3A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3429000"/>
            <a:ext cx="1395664" cy="451539"/>
          </a:xfrm>
          <a:prstGeom prst="rect">
            <a:avLst/>
          </a:prstGeom>
        </p:spPr>
      </p:pic>
      <p:pic>
        <p:nvPicPr>
          <p:cNvPr id="5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AEB39171-41EA-2B4B-A6B2-203DFF99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644" y="1791703"/>
            <a:ext cx="4626424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22E5-A06A-5A4C-8F84-D2B259DB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Algorithm (</a:t>
            </a:r>
            <a:r>
              <a:rPr lang="ko-KR" altLang="en-US" dirty="0"/>
              <a:t>타당한 알고리즘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E79E-0B12-CF4E-B1CE-7C60B731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correct algorithm solves the problem. </a:t>
            </a:r>
          </a:p>
        </p:txBody>
      </p:sp>
    </p:spTree>
    <p:extLst>
      <p:ext uri="{BB962C8B-B14F-4D97-AF65-F5344CB8AC3E}">
        <p14:creationId xmlns:p14="http://schemas.microsoft.com/office/powerpoint/2010/main" val="279779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33413-8DC0-C447-B449-299C9246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Insertion Sort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삽입 정렬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D5B6E16-BFFD-3644-BDB5-466632DC9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557603"/>
            <a:ext cx="6553545" cy="575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4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05F2-5FE1-824E-A290-D194E32F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</a:t>
            </a:r>
            <a:r>
              <a:rPr lang="ko-KR" altLang="en-US" dirty="0"/>
              <a:t>의 단계  </a:t>
            </a:r>
            <a:r>
              <a:rPr lang="en-US" altLang="ko-KR" dirty="0"/>
              <a:t>input: </a:t>
            </a:r>
            <a:r>
              <a:rPr lang="ko-KR" altLang="en-US" dirty="0"/>
              <a:t> </a:t>
            </a:r>
            <a:r>
              <a:rPr lang="en-US" altLang="ko-KR" dirty="0"/>
              <a:t>(5,2,4,6,1,3)</a:t>
            </a:r>
            <a:endParaRPr lang="en-US" dirty="0"/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59605AC1-49A0-9344-8BA0-EFCFDD0A3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0840"/>
            <a:ext cx="10515600" cy="2500908"/>
          </a:xfrm>
        </p:spPr>
      </p:pic>
    </p:spTree>
    <p:extLst>
      <p:ext uri="{BB962C8B-B14F-4D97-AF65-F5344CB8AC3E}">
        <p14:creationId xmlns:p14="http://schemas.microsoft.com/office/powerpoint/2010/main" val="372764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339-ABBD-2846-BFAE-39777232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75"/>
            <a:ext cx="10515600" cy="881309"/>
          </a:xfrm>
        </p:spPr>
        <p:txBody>
          <a:bodyPr/>
          <a:lstStyle/>
          <a:p>
            <a:r>
              <a:rPr lang="en-US" dirty="0"/>
              <a:t>Pseudocode(</a:t>
            </a:r>
            <a:r>
              <a:rPr lang="ko-KR" altLang="en-US" dirty="0" err="1"/>
              <a:t>의사코드</a:t>
            </a:r>
            <a:r>
              <a:rPr lang="en-US" altLang="ko-KR" dirty="0"/>
              <a:t>)</a:t>
            </a:r>
            <a:r>
              <a:rPr lang="ko-KR" altLang="en-US" dirty="0"/>
              <a:t> 로 표현된 </a:t>
            </a:r>
            <a:r>
              <a:rPr lang="en-US" altLang="ko-KR" dirty="0"/>
              <a:t>algorithm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3DD36-F1F0-8941-9E37-01CA0FFA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57" y="2193360"/>
            <a:ext cx="7187775" cy="32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4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339-ABBD-2846-BFAE-39777232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40"/>
            <a:ext cx="10515600" cy="881309"/>
          </a:xfrm>
        </p:spPr>
        <p:txBody>
          <a:bodyPr/>
          <a:lstStyle/>
          <a:p>
            <a:r>
              <a:rPr lang="en-US" dirty="0"/>
              <a:t>Pseudocode(</a:t>
            </a:r>
            <a:r>
              <a:rPr lang="ko-KR" altLang="en-US" dirty="0" err="1"/>
              <a:t>의사코드</a:t>
            </a:r>
            <a:r>
              <a:rPr lang="en-US" altLang="ko-KR" dirty="0"/>
              <a:t>)</a:t>
            </a:r>
            <a:r>
              <a:rPr lang="ko-KR" altLang="en-US" dirty="0"/>
              <a:t> 로 표현된 </a:t>
            </a:r>
            <a:r>
              <a:rPr lang="en-US" altLang="ko-KR" dirty="0"/>
              <a:t>algorithm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3DD36-F1F0-8941-9E37-01CA0FFA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37" y="2625521"/>
            <a:ext cx="7187775" cy="322478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2E2ED-3883-0C46-8215-4B5AC40D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64" y="1464991"/>
            <a:ext cx="10515600" cy="1924452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(</a:t>
            </a:r>
            <a:r>
              <a:rPr lang="en-US" dirty="0"/>
              <a:t>while, for, repeat-until</a:t>
            </a:r>
            <a:r>
              <a:rPr lang="en-US" altLang="ko-KR" dirty="0"/>
              <a:t>)</a:t>
            </a:r>
            <a:r>
              <a:rPr lang="ko-KR" altLang="en-US" dirty="0"/>
              <a:t> 이나 </a:t>
            </a:r>
            <a:r>
              <a:rPr lang="ko-KR" altLang="en-US" dirty="0" err="1"/>
              <a:t>조건문</a:t>
            </a:r>
            <a:r>
              <a:rPr 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if, then, else</a:t>
            </a:r>
            <a:r>
              <a:rPr lang="en-US" altLang="ko-KR" dirty="0"/>
              <a:t>)</a:t>
            </a:r>
            <a:r>
              <a:rPr lang="ko-KR" altLang="en-US" dirty="0"/>
              <a:t> 이 아니면 행 순서로 수행된다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20E912D6-7F74-C54E-91A8-23FA403F2F2E}"/>
              </a:ext>
            </a:extLst>
          </p:cNvPr>
          <p:cNvSpPr/>
          <p:nvPr/>
        </p:nvSpPr>
        <p:spPr>
          <a:xfrm>
            <a:off x="209320" y="3576901"/>
            <a:ext cx="1035586" cy="444256"/>
          </a:xfrm>
          <a:prstGeom prst="wedgeRectCallout">
            <a:avLst>
              <a:gd name="adj1" fmla="val 129768"/>
              <a:gd name="adj2" fmla="val -108192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행 번호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0A4B2BC5-D6C9-324F-805D-F41262E52D8F}"/>
              </a:ext>
            </a:extLst>
          </p:cNvPr>
          <p:cNvSpPr/>
          <p:nvPr/>
        </p:nvSpPr>
        <p:spPr>
          <a:xfrm>
            <a:off x="209320" y="4549972"/>
            <a:ext cx="1697517" cy="1167781"/>
          </a:xfrm>
          <a:prstGeom prst="wedgeRectCallout">
            <a:avLst>
              <a:gd name="adj1" fmla="val 111700"/>
              <a:gd name="adj2" fmla="val -96273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주석문은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//</a:t>
            </a:r>
            <a:r>
              <a:rPr lang="ko-KR" altLang="en-US" dirty="0">
                <a:solidFill>
                  <a:schemeClr val="tx1"/>
                </a:solidFill>
              </a:rPr>
              <a:t>로 시작되며 수행되지 않는다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7217F002-AD50-F54C-996C-3BA732E34704}"/>
              </a:ext>
            </a:extLst>
          </p:cNvPr>
          <p:cNvSpPr/>
          <p:nvPr/>
        </p:nvSpPr>
        <p:spPr>
          <a:xfrm>
            <a:off x="209319" y="2394378"/>
            <a:ext cx="2353455" cy="362006"/>
          </a:xfrm>
          <a:prstGeom prst="wedgeRectCallout">
            <a:avLst>
              <a:gd name="adj1" fmla="val 105761"/>
              <a:gd name="adj2" fmla="val 4593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프로시저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B032259A-1F3D-D043-999F-D46CC3FE1371}"/>
              </a:ext>
            </a:extLst>
          </p:cNvPr>
          <p:cNvSpPr/>
          <p:nvPr/>
        </p:nvSpPr>
        <p:spPr>
          <a:xfrm>
            <a:off x="5216577" y="2073335"/>
            <a:ext cx="2353455" cy="466937"/>
          </a:xfrm>
          <a:prstGeom prst="wedgeRectCallout">
            <a:avLst>
              <a:gd name="adj1" fmla="val -83890"/>
              <a:gd name="adj2" fmla="val 81762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프로시저 매개변수들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D4E02464-AAB8-224D-B786-C6983BA656C9}"/>
              </a:ext>
            </a:extLst>
          </p:cNvPr>
          <p:cNvSpPr/>
          <p:nvPr/>
        </p:nvSpPr>
        <p:spPr>
          <a:xfrm>
            <a:off x="6685613" y="4285561"/>
            <a:ext cx="5297067" cy="571251"/>
          </a:xfrm>
          <a:prstGeom prst="wedgeRectCallout">
            <a:avLst>
              <a:gd name="adj1" fmla="val -54674"/>
              <a:gd name="adj2" fmla="val -153294"/>
            </a:avLst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ko-KR" altLang="en-US" dirty="0">
                <a:solidFill>
                  <a:schemeClr val="tx1"/>
                </a:solidFill>
              </a:rPr>
              <a:t>블록</a:t>
            </a:r>
            <a:r>
              <a:rPr lang="en-US" altLang="ko-KR" dirty="0">
                <a:solidFill>
                  <a:schemeClr val="tx1"/>
                </a:solidFill>
              </a:rPr>
              <a:t> : j </a:t>
            </a:r>
            <a:r>
              <a:rPr lang="ko-KR" altLang="en-US" dirty="0">
                <a:solidFill>
                  <a:schemeClr val="tx1"/>
                </a:solidFill>
              </a:rPr>
              <a:t>의 값을 </a:t>
            </a:r>
            <a:r>
              <a:rPr lang="en-US" altLang="ko-KR" dirty="0">
                <a:solidFill>
                  <a:schemeClr val="tx1"/>
                </a:solidFill>
              </a:rPr>
              <a:t>2,3,4,…</a:t>
            </a:r>
            <a:r>
              <a:rPr lang="en-US" altLang="ko-KR" dirty="0" err="1">
                <a:solidFill>
                  <a:schemeClr val="tx1"/>
                </a:solidFill>
              </a:rPr>
              <a:t>A.length</a:t>
            </a:r>
            <a:r>
              <a:rPr lang="ko-KR" altLang="en-US" dirty="0">
                <a:solidFill>
                  <a:schemeClr val="tx1"/>
                </a:solidFill>
              </a:rPr>
              <a:t>로 바꾸면서 수행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loop</a:t>
            </a:r>
            <a:r>
              <a:rPr lang="ko-KR" altLang="en-US" dirty="0">
                <a:solidFill>
                  <a:schemeClr val="tx1"/>
                </a:solidFill>
              </a:rPr>
              <a:t>가 끝났을 때 </a:t>
            </a:r>
            <a:r>
              <a:rPr lang="en-US" altLang="ko-KR" dirty="0">
                <a:solidFill>
                  <a:schemeClr val="tx1"/>
                </a:solidFill>
              </a:rPr>
              <a:t>j</a:t>
            </a:r>
            <a:r>
              <a:rPr lang="ko-KR" altLang="en-US" dirty="0">
                <a:solidFill>
                  <a:schemeClr val="tx1"/>
                </a:solidFill>
              </a:rPr>
              <a:t>의 값은 </a:t>
            </a:r>
            <a:r>
              <a:rPr lang="en-US" altLang="ko-KR" dirty="0">
                <a:solidFill>
                  <a:schemeClr val="tx1"/>
                </a:solidFill>
              </a:rPr>
              <a:t>A.length+1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A3C14-21C9-6541-A5E9-31065FF18C02}"/>
              </a:ext>
            </a:extLst>
          </p:cNvPr>
          <p:cNvSpPr/>
          <p:nvPr/>
        </p:nvSpPr>
        <p:spPr>
          <a:xfrm>
            <a:off x="2908092" y="3468558"/>
            <a:ext cx="3477718" cy="24669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EC531F7-50C4-6048-B849-ED17BA3F9295}"/>
              </a:ext>
            </a:extLst>
          </p:cNvPr>
          <p:cNvSpPr/>
          <p:nvPr/>
        </p:nvSpPr>
        <p:spPr>
          <a:xfrm>
            <a:off x="6910466" y="5406050"/>
            <a:ext cx="4355198" cy="366324"/>
          </a:xfrm>
          <a:prstGeom prst="wedgeRectCallout">
            <a:avLst>
              <a:gd name="adj1" fmla="val -81333"/>
              <a:gd name="adj2" fmla="val -173863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while </a:t>
            </a:r>
            <a:r>
              <a:rPr lang="ko-KR" altLang="en-US" dirty="0">
                <a:solidFill>
                  <a:schemeClr val="tx1"/>
                </a:solidFill>
              </a:rPr>
              <a:t>블록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 조건이 참인 동안 반복 수행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6BAFB7DC-596E-754F-BFED-1869DC94589D}"/>
              </a:ext>
            </a:extLst>
          </p:cNvPr>
          <p:cNvSpPr/>
          <p:nvPr/>
        </p:nvSpPr>
        <p:spPr>
          <a:xfrm>
            <a:off x="2263515" y="6250898"/>
            <a:ext cx="2383436" cy="404735"/>
          </a:xfrm>
          <a:prstGeom prst="wedgeRectCallout">
            <a:avLst>
              <a:gd name="adj1" fmla="val -35927"/>
              <a:gd name="adj2" fmla="val -141204"/>
            </a:avLst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들여쓰기 </a:t>
            </a:r>
            <a:r>
              <a:rPr lang="en-US" altLang="ko-KR" dirty="0">
                <a:solidFill>
                  <a:schemeClr val="tx1"/>
                </a:solidFill>
              </a:rPr>
              <a:t>(indentation)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CE90EE35-3275-A94D-8B27-DDE37C11799E}"/>
              </a:ext>
            </a:extLst>
          </p:cNvPr>
          <p:cNvSpPr/>
          <p:nvPr/>
        </p:nvSpPr>
        <p:spPr>
          <a:xfrm>
            <a:off x="5938609" y="2680393"/>
            <a:ext cx="1951220" cy="342364"/>
          </a:xfrm>
          <a:prstGeom prst="wedgeRectCallout">
            <a:avLst>
              <a:gd name="adj1" fmla="val -95691"/>
              <a:gd name="adj2" fmla="val 9315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배열의 원소 </a:t>
            </a:r>
            <a:r>
              <a:rPr lang="ko-KR" altLang="en-US" dirty="0" err="1">
                <a:solidFill>
                  <a:schemeClr val="tx1"/>
                </a:solidFill>
              </a:rPr>
              <a:t>갯수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CACD8815-EBAB-4A43-8C56-9FB722193AEB}"/>
              </a:ext>
            </a:extLst>
          </p:cNvPr>
          <p:cNvSpPr/>
          <p:nvPr/>
        </p:nvSpPr>
        <p:spPr>
          <a:xfrm>
            <a:off x="7740210" y="3115926"/>
            <a:ext cx="2016333" cy="342364"/>
          </a:xfrm>
          <a:prstGeom prst="wedgeRectCallout">
            <a:avLst>
              <a:gd name="adj1" fmla="val -213474"/>
              <a:gd name="adj2" fmla="val 101906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배열의 </a:t>
            </a:r>
            <a:r>
              <a:rPr lang="en-US" altLang="ko-KR" dirty="0">
                <a:solidFill>
                  <a:schemeClr val="tx1"/>
                </a:solidFill>
              </a:rPr>
              <a:t>j</a:t>
            </a:r>
            <a:r>
              <a:rPr lang="ko-KR" altLang="en-US" dirty="0">
                <a:solidFill>
                  <a:schemeClr val="tx1"/>
                </a:solidFill>
              </a:rPr>
              <a:t>번째 원소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E5C6F0-F581-BA46-9F86-1261A835F77E}"/>
              </a:ext>
            </a:extLst>
          </p:cNvPr>
          <p:cNvSpPr/>
          <p:nvPr/>
        </p:nvSpPr>
        <p:spPr>
          <a:xfrm>
            <a:off x="3455233" y="4856813"/>
            <a:ext cx="2076137" cy="674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2706B1-32A7-0944-948F-C43BA387924F}"/>
              </a:ext>
            </a:extLst>
          </p:cNvPr>
          <p:cNvSpPr/>
          <p:nvPr/>
        </p:nvSpPr>
        <p:spPr>
          <a:xfrm>
            <a:off x="2431493" y="3468559"/>
            <a:ext cx="394578" cy="2422276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472D0-4E3E-484A-9870-6DF22ACFEC0B}"/>
              </a:ext>
            </a:extLst>
          </p:cNvPr>
          <p:cNvSpPr/>
          <p:nvPr/>
        </p:nvSpPr>
        <p:spPr>
          <a:xfrm>
            <a:off x="3043003" y="4856813"/>
            <a:ext cx="299804" cy="674557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CF08728D-6C12-5E4B-B7A0-53464C4B1795}"/>
              </a:ext>
            </a:extLst>
          </p:cNvPr>
          <p:cNvSpPr/>
          <p:nvPr/>
        </p:nvSpPr>
        <p:spPr>
          <a:xfrm>
            <a:off x="5156616" y="6253396"/>
            <a:ext cx="2383436" cy="404735"/>
          </a:xfrm>
          <a:prstGeom prst="wedgeRectCallout">
            <a:avLst>
              <a:gd name="adj1" fmla="val -127751"/>
              <a:gd name="adj2" fmla="val -218982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들여쓰기 </a:t>
            </a:r>
            <a:r>
              <a:rPr lang="en-US" altLang="ko-KR" dirty="0">
                <a:solidFill>
                  <a:schemeClr val="tx1"/>
                </a:solidFill>
              </a:rPr>
              <a:t>(indentation)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2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339-ABBD-2846-BFAE-39777232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1309"/>
          </a:xfrm>
        </p:spPr>
        <p:txBody>
          <a:bodyPr/>
          <a:lstStyle/>
          <a:p>
            <a:r>
              <a:rPr lang="en-US" dirty="0"/>
              <a:t>insertion sort </a:t>
            </a:r>
            <a:r>
              <a:rPr lang="ko-KR" altLang="en-US" dirty="0"/>
              <a:t>의 동작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3DD36-F1F0-8941-9E37-01CA0FFA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1309"/>
            <a:ext cx="7187775" cy="3224785"/>
          </a:xfrm>
          <a:prstGeom prst="rect">
            <a:avLst/>
          </a:prstGeom>
        </p:spPr>
      </p:pic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064CA85A-7455-C948-BA8B-61419F011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4364298"/>
            <a:ext cx="10325100" cy="24556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6166F0-BCF4-0341-A1C3-D532D689EDE1}"/>
              </a:ext>
            </a:extLst>
          </p:cNvPr>
          <p:cNvSpPr txBox="1"/>
          <p:nvPr/>
        </p:nvSpPr>
        <p:spPr>
          <a:xfrm>
            <a:off x="6191250" y="3773531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   key=4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1B0F3-81B7-E448-8340-ABDA58DCC6C5}"/>
              </a:ext>
            </a:extLst>
          </p:cNvPr>
          <p:cNvSpPr txBox="1"/>
          <p:nvPr/>
        </p:nvSpPr>
        <p:spPr>
          <a:xfrm>
            <a:off x="5499100" y="5296201"/>
            <a:ext cx="42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22EDBD-A739-7E4E-9652-10FB3CCD9AD1}"/>
              </a:ext>
            </a:extLst>
          </p:cNvPr>
          <p:cNvCxnSpPr>
            <a:cxnSpLocks/>
          </p:cNvCxnSpPr>
          <p:nvPr/>
        </p:nvCxnSpPr>
        <p:spPr>
          <a:xfrm flipV="1">
            <a:off x="5670550" y="5037997"/>
            <a:ext cx="143443" cy="42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8B4E3F-AE1A-CB47-991F-A2181B2C1A2E}"/>
              </a:ext>
            </a:extLst>
          </p:cNvPr>
          <p:cNvCxnSpPr/>
          <p:nvPr/>
        </p:nvCxnSpPr>
        <p:spPr>
          <a:xfrm flipH="1" flipV="1">
            <a:off x="5397500" y="5019462"/>
            <a:ext cx="273050" cy="44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6280</TotalTime>
  <Words>860</Words>
  <Application>Microsoft Macintosh PowerPoint</Application>
  <PresentationFormat>Widescreen</PresentationFormat>
  <Paragraphs>161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Office Theme</vt:lpstr>
      <vt:lpstr>알고리즘의 분석</vt:lpstr>
      <vt:lpstr>알고리즘이란?</vt:lpstr>
      <vt:lpstr>Sorting Problem</vt:lpstr>
      <vt:lpstr>Correct Algorithm (타당한 알고리즘)</vt:lpstr>
      <vt:lpstr>Insertion Sort 삽입 정렬</vt:lpstr>
      <vt:lpstr>insertion sort 의 단계  input:  (5,2,4,6,1,3)</vt:lpstr>
      <vt:lpstr>Pseudocode(의사코드) 로 표현된 algorithm</vt:lpstr>
      <vt:lpstr>Pseudocode(의사코드) 로 표현된 algorithm</vt:lpstr>
      <vt:lpstr>insertion sort 의 동작</vt:lpstr>
      <vt:lpstr>Is the algorithm correct?</vt:lpstr>
      <vt:lpstr>How to show loop invariants</vt:lpstr>
      <vt:lpstr>How to show loop invariants of insertion sort</vt:lpstr>
      <vt:lpstr>Is the algorithm efficient?</vt:lpstr>
      <vt:lpstr>RAM (Random Access Machine) model </vt:lpstr>
      <vt:lpstr>삽입 정렬의 분석 </vt:lpstr>
      <vt:lpstr>삽입 정렬의 수행 시간 </vt:lpstr>
      <vt:lpstr>Best case of insertion sort </vt:lpstr>
      <vt:lpstr>Worst case of insertion sort </vt:lpstr>
      <vt:lpstr>Worst case of insertion sort - 2 </vt:lpstr>
      <vt:lpstr>worst-case and average-case analysis</vt:lpstr>
      <vt:lpstr>Order of growth (증가 차수) – more in Ch.3</vt:lpstr>
      <vt:lpstr>알고리즘의 설계 </vt:lpstr>
      <vt:lpstr>Divide-and-conquer  more in Ch. 4 </vt:lpstr>
      <vt:lpstr>Mergesort</vt:lpstr>
      <vt:lpstr>PowerPoint Presentation</vt:lpstr>
      <vt:lpstr>PowerPoint Presentation</vt:lpstr>
      <vt:lpstr>in-place / out-of-place sorting</vt:lpstr>
      <vt:lpstr>PowerPoint Presentation</vt:lpstr>
      <vt:lpstr>The operation of mergesort</vt:lpstr>
      <vt:lpstr>Analysis of divide-and-conquer algorithms</vt:lpstr>
      <vt:lpstr>Analysis of mergesort</vt:lpstr>
      <vt:lpstr>recursion tree for analysis of mergesort</vt:lpstr>
      <vt:lpstr>Time complexity of mergesort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알고리즘의 분석</dc:title>
  <dc:creator>(소프트웨어전공)임은진</dc:creator>
  <cp:lastModifiedBy>(소프트웨어전공)임은진</cp:lastModifiedBy>
  <cp:revision>41</cp:revision>
  <dcterms:created xsi:type="dcterms:W3CDTF">2019-07-22T08:12:26Z</dcterms:created>
  <dcterms:modified xsi:type="dcterms:W3CDTF">2019-09-02T09:46:14Z</dcterms:modified>
</cp:coreProperties>
</file>