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jL8Xs8dZO+Yr+oQT/E2d/3SwRx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701169f332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g1701169f332_0_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01169f332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1701169f332_0_1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Cover_Course Name">
  <p:cSld name="Front Cover_Course Nam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좌석, 벡터그래픽이(가) 표시된 사진&#10;&#10;자동 생성된 설명" id="13" name="Google Shape;1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15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cap="flat" cmpd="thickThin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" name="Google Shape;1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15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15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b="0" i="0" lang="ko-KR" sz="831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31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5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b="1" i="0" lang="ko-KR" sz="105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Char char="✔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저성장&amp;#39;에 발목 잡힌 &amp;#39;한국 제조업&amp;#39;… &amp;#39;AI&amp;#39;와 사랑에 빠질 수 있을까 - 인더스트리뉴스" id="23" name="Google Shape;23;p16"/>
          <p:cNvPicPr preferRelativeResize="0"/>
          <p:nvPr/>
        </p:nvPicPr>
        <p:blipFill rotWithShape="1">
          <a:blip r:embed="rId2">
            <a:alphaModFix amt="49000"/>
          </a:blip>
          <a:srcRect b="0" l="0" r="14659" t="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6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좌석, 벡터그래픽이(가) 표시된 사진&#10;&#10;자동 생성된 설명" id="26" name="Google Shape;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6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28" name="Google Shape;2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pter &amp; Sub Unit">
  <p:cSld name="1_Chapter &amp; Sub Uni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17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" name="Google Shape;3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7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anchorCtr="0" anchor="ctr" bIns="34975" lIns="0" spcFirstLastPara="1" rIns="0" wrap="square" tIns="3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"/>
              <a:buChar char="✔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"/>
              <a:buChar char="▪"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8645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b="0" i="0" sz="1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967" lvl="0" marL="457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b="0" i="0" sz="22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b="0" i="0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042" lvl="2" marL="1371600" marR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b="0" i="0" sz="17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7660" lvl="3" marL="18288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7660" lvl="4" marL="22860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9755" lvl="5" marL="27432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9755" lvl="6" marL="32004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9755" lvl="7" marL="36576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9755" lvl="8" marL="41148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b="0" i="0" sz="57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b="1" i="0" lang="ko-KR" sz="200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4차 미니프로젝트_</a:t>
            </a:r>
            <a:r>
              <a:rPr lang="ko-KR" sz="4000">
                <a:solidFill>
                  <a:schemeClr val="dk1"/>
                </a:solidFill>
              </a:rPr>
              <a:t>생활인구 예측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1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cap="flat" cmpd="sng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텍스트, 클립아트이(가) 표시된 사진&#10;&#10;자동 생성된 설명" id="49" name="Google Shape;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  <a:ln cap="flat" cmpd="sng" w="9525">
            <a:solidFill>
              <a:srgbClr val="009B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</a:rPr>
              <a:t>A026194 문성균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432620" y="510866"/>
            <a:ext cx="4911167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전처리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578975" y="1705450"/>
            <a:ext cx="79062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100">
                <a:solidFill>
                  <a:schemeClr val="dk1"/>
                </a:solidFill>
                <a:highlight>
                  <a:srgbClr val="EDEBE9"/>
                </a:highlight>
              </a:rPr>
              <a:t>1. Year / Month / Day / WeekDay / Hour + 전체 데이터​</a:t>
            </a:r>
            <a:endParaRPr sz="2100">
              <a:solidFill>
                <a:schemeClr val="dk1"/>
              </a:solidFill>
              <a:highlight>
                <a:srgbClr val="EDEBE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100">
                <a:solidFill>
                  <a:schemeClr val="dk1"/>
                </a:solidFill>
                <a:highlight>
                  <a:srgbClr val="EDEBE9"/>
                </a:highlight>
              </a:rPr>
              <a:t>​</a:t>
            </a:r>
            <a:endParaRPr sz="2100">
              <a:solidFill>
                <a:schemeClr val="dk1"/>
              </a:solidFill>
              <a:highlight>
                <a:srgbClr val="EDEBE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100">
                <a:solidFill>
                  <a:schemeClr val="dk1"/>
                </a:solidFill>
                <a:highlight>
                  <a:srgbClr val="EDEBE9"/>
                </a:highlight>
              </a:rPr>
              <a:t>​</a:t>
            </a:r>
            <a:endParaRPr sz="2100">
              <a:solidFill>
                <a:schemeClr val="dk1"/>
              </a:solidFill>
              <a:highlight>
                <a:srgbClr val="EDEBE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100">
                <a:solidFill>
                  <a:schemeClr val="dk1"/>
                </a:solidFill>
                <a:highlight>
                  <a:srgbClr val="EDEBE9"/>
                </a:highlight>
              </a:rPr>
              <a:t>2. Year / Month / Day / WeekDay / Hour + 데이터 Summary​</a:t>
            </a:r>
            <a:endParaRPr sz="2100">
              <a:solidFill>
                <a:schemeClr val="dk1"/>
              </a:solidFill>
              <a:highlight>
                <a:srgbClr val="EDEBE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100">
                <a:solidFill>
                  <a:schemeClr val="dk1"/>
                </a:solidFill>
                <a:highlight>
                  <a:srgbClr val="EDEBE9"/>
                </a:highlight>
              </a:rPr>
              <a:t>    - 남자 전체 합 / 여자 전체 합​</a:t>
            </a:r>
            <a:endParaRPr sz="2100">
              <a:solidFill>
                <a:schemeClr val="dk1"/>
              </a:solidFill>
              <a:highlight>
                <a:srgbClr val="EDEBE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100">
                <a:solidFill>
                  <a:schemeClr val="dk1"/>
                </a:solidFill>
                <a:highlight>
                  <a:srgbClr val="EDEBE9"/>
                </a:highlight>
              </a:rPr>
              <a:t>    - 연령대별 합​</a:t>
            </a:r>
            <a:endParaRPr sz="2100">
              <a:solidFill>
                <a:schemeClr val="dk1"/>
              </a:solidFill>
              <a:highlight>
                <a:srgbClr val="EDEBE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100">
                <a:solidFill>
                  <a:schemeClr val="dk1"/>
                </a:solidFill>
                <a:highlight>
                  <a:srgbClr val="EDEBE9"/>
                </a:highlight>
              </a:rPr>
              <a:t>    - 남자 연령대별 합​</a:t>
            </a:r>
            <a:endParaRPr sz="2100">
              <a:solidFill>
                <a:schemeClr val="dk1"/>
              </a:solidFill>
              <a:highlight>
                <a:srgbClr val="EDEBE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100">
                <a:solidFill>
                  <a:schemeClr val="dk1"/>
                </a:solidFill>
                <a:highlight>
                  <a:srgbClr val="EDEBE9"/>
                </a:highlight>
              </a:rPr>
              <a:t>    - 여자 연령대별 합​</a:t>
            </a:r>
            <a:endParaRPr sz="2100">
              <a:solidFill>
                <a:schemeClr val="dk1"/>
              </a:solidFill>
              <a:highlight>
                <a:srgbClr val="EDEB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01169f332_0_2"/>
          <p:cNvSpPr txBox="1"/>
          <p:nvPr>
            <p:ph type="title"/>
          </p:nvPr>
        </p:nvSpPr>
        <p:spPr>
          <a:xfrm>
            <a:off x="432620" y="510866"/>
            <a:ext cx="4911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모델링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1701169f332_0_2"/>
          <p:cNvSpPr txBox="1"/>
          <p:nvPr/>
        </p:nvSpPr>
        <p:spPr>
          <a:xfrm>
            <a:off x="818550" y="2154650"/>
            <a:ext cx="79062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highlight>
                  <a:srgbClr val="EDEBE9"/>
                </a:highlight>
              </a:rPr>
              <a:t>1. Year / Month / Day / WeekDay / Hour + 전체 데이터​</a:t>
            </a:r>
            <a:endParaRPr sz="1800">
              <a:solidFill>
                <a:schemeClr val="dk1"/>
              </a:solidFill>
              <a:highlight>
                <a:srgbClr val="EDEBE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highlight>
                  <a:srgbClr val="EDEBE9"/>
                </a:highlight>
              </a:rPr>
              <a:t>    - RMSE : 770.034916​</a:t>
            </a:r>
            <a:endParaRPr sz="1800">
              <a:solidFill>
                <a:schemeClr val="dk1"/>
              </a:solidFill>
              <a:highlight>
                <a:srgbClr val="EDEBE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highlight>
                  <a:srgbClr val="EDEBE9"/>
                </a:highlight>
              </a:rPr>
              <a:t>    - R2 Score : 0.810233​</a:t>
            </a:r>
            <a:endParaRPr sz="1800">
              <a:solidFill>
                <a:schemeClr val="dk1"/>
              </a:solidFill>
              <a:highlight>
                <a:srgbClr val="EDEBE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highlight>
                  <a:srgbClr val="EDEBE9"/>
                </a:highlight>
              </a:rPr>
              <a:t>​</a:t>
            </a:r>
            <a:endParaRPr sz="1800">
              <a:solidFill>
                <a:schemeClr val="dk1"/>
              </a:solidFill>
              <a:highlight>
                <a:srgbClr val="EDEBE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highlight>
                  <a:srgbClr val="EDEBE9"/>
                </a:highlight>
              </a:rPr>
              <a:t>​</a:t>
            </a:r>
            <a:endParaRPr sz="1800">
              <a:solidFill>
                <a:schemeClr val="dk1"/>
              </a:solidFill>
              <a:highlight>
                <a:srgbClr val="EDEBE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highlight>
                  <a:srgbClr val="EDEBE9"/>
                </a:highlight>
              </a:rPr>
              <a:t>2. Year / Month / Day / WeekDay / Hour + 데이터 Summary​</a:t>
            </a:r>
            <a:endParaRPr sz="1800">
              <a:solidFill>
                <a:schemeClr val="dk1"/>
              </a:solidFill>
              <a:highlight>
                <a:srgbClr val="EDEBE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highlight>
                  <a:srgbClr val="EDEBE9"/>
                </a:highlight>
              </a:rPr>
              <a:t>    - RMSE : 799.126103​</a:t>
            </a:r>
            <a:endParaRPr sz="1800">
              <a:solidFill>
                <a:schemeClr val="dk1"/>
              </a:solidFill>
              <a:highlight>
                <a:srgbClr val="EDEBE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highlight>
                  <a:srgbClr val="EDEBE9"/>
                </a:highlight>
              </a:rPr>
              <a:t>    - R2 Score : 0.795624​</a:t>
            </a:r>
            <a:endParaRPr sz="2100">
              <a:solidFill>
                <a:schemeClr val="dk1"/>
              </a:solidFill>
              <a:highlight>
                <a:srgbClr val="EDEBE9"/>
              </a:highlight>
            </a:endParaRPr>
          </a:p>
        </p:txBody>
      </p:sp>
      <p:sp>
        <p:nvSpPr>
          <p:cNvPr id="63" name="Google Shape;63;g1701169f332_0_2"/>
          <p:cNvSpPr txBox="1"/>
          <p:nvPr/>
        </p:nvSpPr>
        <p:spPr>
          <a:xfrm>
            <a:off x="818550" y="1427500"/>
            <a:ext cx="5749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ko-KR" sz="2500"/>
              <a:t>CatBoostRegressor</a:t>
            </a:r>
            <a:endParaRPr sz="2500"/>
          </a:p>
        </p:txBody>
      </p:sp>
      <p:pic>
        <p:nvPicPr>
          <p:cNvPr id="64" name="Google Shape;64;g1701169f332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300" y="4984700"/>
            <a:ext cx="6537099" cy="10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01169f332_0_18"/>
          <p:cNvSpPr txBox="1"/>
          <p:nvPr>
            <p:ph type="title"/>
          </p:nvPr>
        </p:nvSpPr>
        <p:spPr>
          <a:xfrm>
            <a:off x="432620" y="510866"/>
            <a:ext cx="4911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모델링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701169f332_0_18"/>
          <p:cNvSpPr txBox="1"/>
          <p:nvPr/>
        </p:nvSpPr>
        <p:spPr>
          <a:xfrm>
            <a:off x="818550" y="1427500"/>
            <a:ext cx="5749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ko-KR" sz="2500"/>
              <a:t>CatBoostRegressor Stack</a:t>
            </a:r>
            <a:endParaRPr sz="2500"/>
          </a:p>
        </p:txBody>
      </p:sp>
      <p:pic>
        <p:nvPicPr>
          <p:cNvPr id="71" name="Google Shape;71;g1701169f332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150" y="2225500"/>
            <a:ext cx="6303649" cy="15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701169f332_0_18"/>
          <p:cNvSpPr/>
          <p:nvPr/>
        </p:nvSpPr>
        <p:spPr>
          <a:xfrm>
            <a:off x="4370175" y="3951550"/>
            <a:ext cx="522600" cy="1044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g1701169f332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150" y="5312125"/>
            <a:ext cx="6877050" cy="3905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</Properties>
</file>