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68" r:id="rId3"/>
    <p:sldId id="263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3" r:id="rId17"/>
    <p:sldId id="284" r:id="rId18"/>
    <p:sldId id="260" r:id="rId19"/>
    <p:sldId id="286" r:id="rId20"/>
    <p:sldId id="290" r:id="rId21"/>
    <p:sldId id="287" r:id="rId22"/>
    <p:sldId id="288" r:id="rId23"/>
    <p:sldId id="291" r:id="rId24"/>
    <p:sldId id="289" r:id="rId25"/>
    <p:sldId id="292" r:id="rId26"/>
    <p:sldId id="293" r:id="rId27"/>
    <p:sldId id="294" r:id="rId28"/>
    <p:sldId id="295" r:id="rId29"/>
    <p:sldId id="296" r:id="rId30"/>
    <p:sldId id="29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715B-6A00-46A5-8593-E35F6C1E8B5C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6964-5615-4DB4-9443-67AECB9AC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3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C483C-1072-34CA-80A8-4A973B5CE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4ABF7-6CE1-DF22-BB14-B83D81FCD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74105-2B04-9BDB-7DB1-B9BC2587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DF2B2-2F1A-72A9-C23D-80B3D433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5AF9C-4CEB-523E-3E09-05FAAE08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A7DDA-C7C3-85BE-8DCF-16495C7B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56F30-2EB8-4416-D038-BFC18BB19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138B0-29AE-76DE-5EDF-88B068A4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0EE75-B28D-89E4-1B08-7A718EA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51BA3-EFD0-8287-8CA5-2E388EA0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7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6B3EF-2923-B4BA-A1A1-0C528296C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23486-A371-971D-C81F-F5CB5AC0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1D670-8E1F-E57D-439A-898C3880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A25DE-E757-DF71-D473-5304D96F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9AD85-97F1-4319-9749-3CCD9A0A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21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BE4C-6AB6-4BA2-57FC-DAA548B1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D71E1-485B-5A3F-6BFD-901DD9975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F3470-ED75-1FCE-400A-CE4FD15A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DB440-E2F2-A3AD-EAE3-8D2CAC36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AD203-252F-3B44-826A-D97DA07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6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35A8-239B-AF02-1BD0-F11A92F8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CEC23-52EB-9C6D-1837-F5CB942E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3D75-5DA6-1B48-E245-8E3857A6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5C966-478A-EB11-4FCD-A00BF979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E2233-5BE8-DE57-FE65-B8D2D6E3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84C5-5CE2-2708-C895-634D7E17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B3B8-18F1-8FF8-0468-798D2572F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6B78E-90C5-518E-37C9-F7A5E334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64458-618B-26A3-68FF-4E112BF1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EB34-0AF1-4011-9376-0E8AF163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0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325C-C04C-CED1-CA15-507D663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14FBF-5C46-0405-1125-2A926B3F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5BC3C-CD15-2944-A191-E13B9C0C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167CC-9991-E8C9-84DA-190F0C44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0C366-6D15-B0CF-CB9D-BDDF1E9F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E4103-0B93-E186-CE02-1ED164D8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63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76AD1-979E-402F-E9F1-5A3ECDB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870D1-2DAE-DC06-4FA8-0D3B61D5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DA8C3-91DD-F2D3-0E49-598CEB49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E78C7-595E-BE56-4D77-81FC14219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8ABE3-4069-9FF3-C6F8-3EA08D234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955B4-8C2B-C888-4268-ADE8068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AB6CE3-0E3C-A1A1-AA0E-03E96E6F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EB185-C8CA-042E-E1B7-4B98AB7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6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D0620-B5AB-83D3-52D3-2F409BD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C68FB4-81E1-E60C-DC76-08990800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0E8393-4389-0536-FFF8-C97A36F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F9DD9-583A-C280-CC96-5F83BEA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58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80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1F8B1-FE97-EBDD-586C-427AC770AA0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A14D8B-51E1-F074-3EA5-355980A3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E1A9C-5DA1-0E03-470E-5084EB48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6011-375F-0349-6281-DF92B571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528FC-B0B4-4990-54F6-73116638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B45C1-F2F4-6637-598C-BFCFF68D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1EF0F-EADB-C5E9-09F3-BD7AD370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94641-41C5-DCC4-0A0F-B45C8816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95BBA-49E1-8C48-36DF-40F94C9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76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FC04-71E8-CE79-C70A-969F15B4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804F-014B-F5DB-06B1-6931CC23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1CB576-98E5-D082-9FDA-7188A503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1AEBDA-89D8-E4DD-252A-2C2B7EA7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C1B2A-0F3A-CCC3-CFF4-0667D019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FA124-8081-9889-3E89-EAF00E8C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52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84F8-4D17-47BF-D4CC-8888B16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109540-7630-B9D2-59C0-B8FAB9B0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FBB7B-3747-2429-2914-FA4A66E4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91B34-194E-5CD2-3780-134C04FE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9E2D-9A11-7D77-45A7-3ABFFCF6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3C160-2ED1-7E77-5607-F4D21832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7D39-EE8C-8E9A-B4A8-6FAC292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CC399-EA96-04FA-9607-A3EB8F98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4135-1F23-6958-4EAF-69B463F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D826D-9F31-BE1A-50B0-4789C77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1AA0A-E658-C628-177F-C5854C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65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9FB527-B31C-BAA1-6530-3485395A9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33E080-4B0B-2411-780B-ABCB9D6A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7F8BB-E7F2-2856-C0AD-FD9836A6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0D645-8DBA-26F1-14BA-A3FBA0A9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500E0-7D34-6A87-39BF-A960B57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216CC-FB09-3C0E-E84D-591A9E22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7C572-ADBD-0C3E-FBD7-129D1716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7F50A-E03C-AFCB-A065-21A9DE1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7B385-ED41-4934-DF79-246F2C4F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B38E4-5E56-F4B7-CA6A-F910702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7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2C9BA-BD90-FE26-73E9-7BA1CE9B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D9F5D-0CAF-32DF-F324-99DDA3F0D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D6BB79-93C2-D1A0-1196-44C207B5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94F2F-16BE-CF82-4920-DEBE093E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D58BC-35B7-E0C7-1FCF-892AB08A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05353-6128-331D-E006-BEB57D5F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9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12D67-BB21-0AA6-B12C-C0526563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CB18E-D900-2922-8435-6F31BCC8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FC9F4-E71E-7B81-9285-BCA6ED8E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BFC509-C76A-B570-28B4-ED0C0A989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91CFA9-C1A5-AE78-DAC7-F12DAAEAE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428934-4B6D-D53F-49F0-A2DE918D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3C23EF-FC3C-A211-0F76-F02D73F1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24B114-150C-5D74-9767-5E72BE05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2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4710C-5EFB-3327-0391-3C4CBEC4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2978D-D787-89E9-5CBC-C200D31D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C58E22-4D73-68EF-159C-C234A7BC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B3AEE-E4BA-1E35-A9CF-CB2B2AB7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0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5D366-BA47-1527-BD5C-675251A6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2C3D5E-6AB5-AF69-CCD8-483DFC3B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C85A3-FF01-D25F-8658-D391694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09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7B8C2-8C85-641A-5622-EBC3FB1F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B2BE2-9C4D-7D17-E4AE-891CC4BF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18FA1-33DA-EE2B-D0AA-1CD1295D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E4A7D-C5E5-5428-E200-17754849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B260B-BEA4-8255-D716-3F1CDF4E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488AD-421B-BA26-6B2A-63A69C5C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8270E-35AB-6127-A841-4F17DEBF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15316-09DB-717F-9A6E-470C18B8D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31535-ADCC-D5F5-67B7-6850B307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A7691-E601-7AAB-A7DD-E4CBF2D3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F77BE-A2DA-78F3-F69A-177942D0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462C5-DE39-8D3A-A421-00D5DF57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7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F6EA8-DC25-DBCD-CC06-09549925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F4274-553C-5762-FDFC-58BC940D4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4B8B6-0210-B8D1-F2A4-6D593D15D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F75C-4FD9-4EB2-BDDF-B34BD1730C61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D2841-0A7A-9896-D433-C97A25353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FC8CB-6D05-A91A-1A6E-A0AD22F3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2E98-1D22-436E-B665-8AFE13D66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1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57034A-7644-C986-9AB7-1881E867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A744D4-17D8-0666-66EC-9368DD65F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4947-220B-A9D8-71B8-AE97F4F31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6A0F-3B97-4D8F-957A-977AD0ADBB82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D3C01-4B9B-3D7B-D06B-9E317A8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22AF7-5B72-5003-E0B6-54EF57E0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0D16-DE91-49B5-A029-D44BD88A4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8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BC87E-D777-9874-4EF0-99DBB02F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400" dirty="0">
                <a:solidFill>
                  <a:schemeClr val="tx2"/>
                </a:solidFill>
              </a:rPr>
              <a:t>Section1 Project</a:t>
            </a:r>
            <a:br>
              <a:rPr lang="en-US" altLang="ko-KR" sz="3400" dirty="0">
                <a:solidFill>
                  <a:schemeClr val="tx2"/>
                </a:solidFill>
              </a:rPr>
            </a:br>
            <a:r>
              <a:rPr lang="ko-KR" altLang="en-US" sz="3400" dirty="0">
                <a:solidFill>
                  <a:schemeClr val="tx2"/>
                </a:solidFill>
              </a:rPr>
              <a:t>데이터 기반 게임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E4098-2D6F-BF87-CC7F-D3B89DE84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8040" y="5356305"/>
            <a:ext cx="1669536" cy="417285"/>
          </a:xfrm>
        </p:spPr>
        <p:txBody>
          <a:bodyPr anchor="b">
            <a:normAutofit fontScale="92500"/>
          </a:bodyPr>
          <a:lstStyle/>
          <a:p>
            <a:pPr algn="l"/>
            <a:r>
              <a:rPr lang="en-US" altLang="ko-KR" sz="2000" dirty="0">
                <a:solidFill>
                  <a:schemeClr val="tx2"/>
                </a:solidFill>
              </a:rPr>
              <a:t>AI_18_</a:t>
            </a:r>
            <a:r>
              <a:rPr lang="ko-KR" altLang="en-US" sz="2000" dirty="0">
                <a:solidFill>
                  <a:schemeClr val="tx2"/>
                </a:solidFill>
              </a:rPr>
              <a:t>최민석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97C8501-89C8-1EE9-C183-4049D6D6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4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8B6B9-E782-C57F-0903-30B3BD89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472C4"/>
                </a:solidFill>
              </a:rPr>
              <a:t>‘Year’ </a:t>
            </a:r>
            <a:r>
              <a:rPr lang="ko-KR" altLang="en-US" b="1" dirty="0">
                <a:solidFill>
                  <a:srgbClr val="4472C4"/>
                </a:solidFill>
              </a:rPr>
              <a:t>열의 이상치를 확인</a:t>
            </a:r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31286F4F-BF30-395F-7E5E-D9683F50B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08" y="2065096"/>
            <a:ext cx="4610570" cy="3915827"/>
          </a:xfr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4EFC4A2E-0C3A-88FA-6519-EFC464CA8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19" y="2065096"/>
            <a:ext cx="4503681" cy="3777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52F8E4-4A6C-AC87-0685-F6F1C8105B42}"/>
              </a:ext>
            </a:extLst>
          </p:cNvPr>
          <p:cNvSpPr txBox="1"/>
          <p:nvPr/>
        </p:nvSpPr>
        <p:spPr>
          <a:xfrm>
            <a:off x="8024326" y="2936557"/>
            <a:ext cx="307911" cy="12003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8F4EA-E0F3-9934-C796-80BD972663B2}"/>
              </a:ext>
            </a:extLst>
          </p:cNvPr>
          <p:cNvSpPr txBox="1"/>
          <p:nvPr/>
        </p:nvSpPr>
        <p:spPr>
          <a:xfrm>
            <a:off x="2251787" y="4423235"/>
            <a:ext cx="307911" cy="12003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634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F950-A7A4-E01F-8E04-14BBB74E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472C4"/>
                </a:solidFill>
              </a:rPr>
              <a:t>‘Year’ </a:t>
            </a:r>
            <a:r>
              <a:rPr lang="ko-KR" altLang="en-US" b="1" dirty="0">
                <a:solidFill>
                  <a:srgbClr val="4472C4"/>
                </a:solidFill>
              </a:rPr>
              <a:t>열의 이상치를 확인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135AA9A-1827-119F-1476-008C27E9E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5418"/>
            <a:ext cx="5137764" cy="4405382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FF028E0-1DD2-65E6-EEA1-A6545F2727BE}"/>
              </a:ext>
            </a:extLst>
          </p:cNvPr>
          <p:cNvSpPr/>
          <p:nvPr/>
        </p:nvSpPr>
        <p:spPr>
          <a:xfrm>
            <a:off x="6519912" y="3275045"/>
            <a:ext cx="989045" cy="681135"/>
          </a:xfrm>
          <a:prstGeom prst="right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D397C-0C93-3284-523D-4B4AB05AA313}"/>
              </a:ext>
            </a:extLst>
          </p:cNvPr>
          <p:cNvSpPr txBox="1"/>
          <p:nvPr/>
        </p:nvSpPr>
        <p:spPr>
          <a:xfrm>
            <a:off x="8407469" y="2940517"/>
            <a:ext cx="185620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   → 2000</a:t>
            </a:r>
          </a:p>
          <a:p>
            <a:r>
              <a:rPr lang="en-US" altLang="ko-KR" b="1" dirty="0"/>
              <a:t>1   → 2001</a:t>
            </a:r>
          </a:p>
          <a:p>
            <a:r>
              <a:rPr lang="en-US" altLang="ko-KR" b="1" dirty="0"/>
              <a:t>2   → 2002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80 → 1980</a:t>
            </a:r>
          </a:p>
          <a:p>
            <a:r>
              <a:rPr lang="en-US" altLang="ko-KR" b="1" dirty="0"/>
              <a:t>90 → 1900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712F30-32FA-B25B-F15F-738FA3485E46}"/>
              </a:ext>
            </a:extLst>
          </p:cNvPr>
          <p:cNvCxnSpPr>
            <a:cxnSpLocks/>
          </p:cNvCxnSpPr>
          <p:nvPr/>
        </p:nvCxnSpPr>
        <p:spPr>
          <a:xfrm>
            <a:off x="929151" y="3199743"/>
            <a:ext cx="44244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1FE89A-964E-6E3F-9C90-EBAEF297CF11}"/>
              </a:ext>
            </a:extLst>
          </p:cNvPr>
          <p:cNvCxnSpPr>
            <a:cxnSpLocks/>
          </p:cNvCxnSpPr>
          <p:nvPr/>
        </p:nvCxnSpPr>
        <p:spPr>
          <a:xfrm>
            <a:off x="929151" y="4761065"/>
            <a:ext cx="18119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02BB76-3A21-D24E-A70C-DFD218642F3B}"/>
              </a:ext>
            </a:extLst>
          </p:cNvPr>
          <p:cNvCxnSpPr>
            <a:cxnSpLocks/>
          </p:cNvCxnSpPr>
          <p:nvPr/>
        </p:nvCxnSpPr>
        <p:spPr>
          <a:xfrm>
            <a:off x="929151" y="6300616"/>
            <a:ext cx="18119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6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68B1-0036-65C0-1B8B-15A4CEDA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472C4"/>
                </a:solidFill>
              </a:rPr>
              <a:t>‘Genre’ </a:t>
            </a:r>
            <a:r>
              <a:rPr lang="ko-KR" altLang="en-US" b="1" dirty="0">
                <a:solidFill>
                  <a:srgbClr val="4472C4"/>
                </a:solidFill>
              </a:rPr>
              <a:t>열의 이상치를 확인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698281-FE06-5435-A279-ECF51DD07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68" y="1690688"/>
            <a:ext cx="4002184" cy="5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7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3D9A-93B0-2718-1D43-A7A24C5F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472C4"/>
                </a:solidFill>
              </a:rPr>
              <a:t>‘Publisher’ </a:t>
            </a:r>
            <a:r>
              <a:rPr lang="ko-KR" altLang="en-US" b="1" dirty="0">
                <a:solidFill>
                  <a:srgbClr val="4472C4"/>
                </a:solidFill>
              </a:rPr>
              <a:t>열의 이상치를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A26B5-95E2-ACCC-2650-136171C18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1275"/>
            <a:ext cx="8801863" cy="3246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D40ED-570F-A104-F503-27408DA80CB1}"/>
              </a:ext>
            </a:extLst>
          </p:cNvPr>
          <p:cNvSpPr txBox="1"/>
          <p:nvPr/>
        </p:nvSpPr>
        <p:spPr>
          <a:xfrm>
            <a:off x="5932713" y="1970606"/>
            <a:ext cx="785327" cy="32316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129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DE803-D5A6-7B41-A1E5-F3354502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rgbClr val="4472C4"/>
                </a:solidFill>
              </a:rPr>
              <a:t>Data Preprocessing &amp; EDA </a:t>
            </a:r>
            <a:r>
              <a:rPr lang="ko-KR" altLang="en-US" b="1" dirty="0">
                <a:solidFill>
                  <a:srgbClr val="4472C4"/>
                </a:solidFill>
              </a:rPr>
              <a:t>가 끝난 </a:t>
            </a:r>
            <a:br>
              <a:rPr lang="en-US" altLang="ko-KR" b="1" dirty="0">
                <a:solidFill>
                  <a:srgbClr val="4472C4"/>
                </a:solidFill>
              </a:rPr>
            </a:br>
            <a:r>
              <a:rPr lang="ko-KR" altLang="en-US" b="1" dirty="0">
                <a:solidFill>
                  <a:srgbClr val="4472C4"/>
                </a:solidFill>
              </a:rPr>
              <a:t>최종 데이터프레임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059E7-EF23-9D04-91CF-A1F3611AA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1932"/>
            <a:ext cx="10181202" cy="4267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4DD00-B154-6837-C9EE-8F909CB77762}"/>
              </a:ext>
            </a:extLst>
          </p:cNvPr>
          <p:cNvSpPr txBox="1"/>
          <p:nvPr/>
        </p:nvSpPr>
        <p:spPr>
          <a:xfrm>
            <a:off x="10450287" y="1970608"/>
            <a:ext cx="569116" cy="430887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6996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BC87E-D777-9874-4EF0-99DBB02F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127" y="1349136"/>
            <a:ext cx="5069305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kumimoji="0" lang="en-US" altLang="ko-KR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Part</a:t>
            </a:r>
            <a:r>
              <a:rPr kumimoji="0" lang="ko-KR" altLang="en-US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lang="en-US" altLang="ko-KR" sz="56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2</a:t>
            </a:r>
            <a:r>
              <a:rPr kumimoji="0" lang="en-US" altLang="ko-KR" sz="5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 </a:t>
            </a:r>
            <a:r>
              <a:rPr kumimoji="0" lang="ko-KR" altLang="en-US" sz="56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지역에 </a:t>
            </a:r>
            <a:br>
              <a:rPr kumimoji="0" lang="en-US" altLang="ko-KR" sz="56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r>
              <a:rPr kumimoji="0" lang="ko-KR" altLang="en-US" sz="56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따라 선호하는 </a:t>
            </a:r>
            <a:br>
              <a:rPr kumimoji="0" lang="en-US" altLang="ko-KR" sz="56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r>
              <a:rPr kumimoji="0" lang="ko-KR" altLang="en-US" sz="56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게임 장르에 대한 분석</a:t>
            </a:r>
            <a:b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endParaRPr lang="ko-KR" altLang="en-US" sz="50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97C8501-89C8-1EE9-C183-4049D6D6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2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E193D-E15E-F0BC-5677-6DCC20AE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지역에 따라 선호하는 게임 장르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D851D69-4847-1367-4726-09830112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5143"/>
            <a:ext cx="4863092" cy="4130423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D413BE0-C026-8DA3-0778-0707C6BE9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91" y="1573131"/>
            <a:ext cx="3689288" cy="371173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1307D52-6FFA-FA99-37DE-FBAD50B4AF12}"/>
              </a:ext>
            </a:extLst>
          </p:cNvPr>
          <p:cNvSpPr/>
          <p:nvPr/>
        </p:nvSpPr>
        <p:spPr>
          <a:xfrm>
            <a:off x="5892569" y="3532559"/>
            <a:ext cx="989045" cy="681135"/>
          </a:xfrm>
          <a:prstGeom prst="right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BF58748-5DF3-5C63-4E27-3D8CFD18C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891" y="5498117"/>
            <a:ext cx="2462026" cy="9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1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6DD921-86BC-6E4E-EF7C-990B180BC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60" y="1323225"/>
            <a:ext cx="6815476" cy="55347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4E6E42-6EE6-DA7E-BD5E-5141938B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지역에 따라 선호하는 게임 장르 그래프</a:t>
            </a:r>
          </a:p>
        </p:txBody>
      </p:sp>
    </p:spTree>
    <p:extLst>
      <p:ext uri="{BB962C8B-B14F-4D97-AF65-F5344CB8AC3E}">
        <p14:creationId xmlns:p14="http://schemas.microsoft.com/office/powerpoint/2010/main" val="37182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643A-CD10-79DB-421D-DAD8787E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지역에 따라 선호하는 게임 장르 수치화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6D7F1B0-2292-F940-F163-644DBAA5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0" y="1994113"/>
            <a:ext cx="5716135" cy="2246947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B5A182DE-8CDA-BA9A-BA36-00EA5C208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40" y="4624456"/>
            <a:ext cx="5719690" cy="2088325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57FD4987-1738-64EC-651D-593FC366634D}"/>
              </a:ext>
            </a:extLst>
          </p:cNvPr>
          <p:cNvSpPr/>
          <p:nvPr/>
        </p:nvSpPr>
        <p:spPr>
          <a:xfrm>
            <a:off x="8410281" y="1994113"/>
            <a:ext cx="2851768" cy="1520890"/>
          </a:xfrm>
          <a:prstGeom prst="wedgeRoundRectCallout">
            <a:avLst>
              <a:gd name="adj1" fmla="val -114359"/>
              <a:gd name="adj2" fmla="val 45936"/>
              <a:gd name="adj3" fmla="val 16667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일본지역 제외 출고량 </a:t>
            </a:r>
            <a:r>
              <a:rPr lang="en-US" altLang="ko-KR" dirty="0"/>
              <a:t>Top3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6B5EAAD6-B738-D0D6-085E-791F7A0D3FE8}"/>
              </a:ext>
            </a:extLst>
          </p:cNvPr>
          <p:cNvSpPr/>
          <p:nvPr/>
        </p:nvSpPr>
        <p:spPr>
          <a:xfrm>
            <a:off x="8410281" y="4624456"/>
            <a:ext cx="2851768" cy="1520890"/>
          </a:xfrm>
          <a:prstGeom prst="wedgeRoundRectCallout">
            <a:avLst>
              <a:gd name="adj1" fmla="val -114359"/>
              <a:gd name="adj2" fmla="val 45936"/>
              <a:gd name="adj3" fmla="val 16667"/>
            </a:avLst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일본지역  출고량 </a:t>
            </a:r>
            <a:endParaRPr lang="en-US" altLang="ko-KR" dirty="0"/>
          </a:p>
          <a:p>
            <a:pPr algn="ctr"/>
            <a:r>
              <a:rPr lang="en-US" altLang="ko-KR" dirty="0"/>
              <a:t>Top3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597238-874F-F5BE-01A9-D1A6AD4262A4}"/>
              </a:ext>
            </a:extLst>
          </p:cNvPr>
          <p:cNvSpPr txBox="1"/>
          <p:nvPr/>
        </p:nvSpPr>
        <p:spPr>
          <a:xfrm>
            <a:off x="4002833" y="4624456"/>
            <a:ext cx="1054359" cy="20467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3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CE468-0A01-D3CC-AA22-51326887B820}"/>
              </a:ext>
            </a:extLst>
          </p:cNvPr>
          <p:cNvSpPr txBox="1"/>
          <p:nvPr/>
        </p:nvSpPr>
        <p:spPr>
          <a:xfrm>
            <a:off x="1598646" y="1994113"/>
            <a:ext cx="2180252" cy="22313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3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CB34B-0FD7-B2B4-D4CD-7CFEE3602B51}"/>
              </a:ext>
            </a:extLst>
          </p:cNvPr>
          <p:cNvSpPr txBox="1"/>
          <p:nvPr/>
        </p:nvSpPr>
        <p:spPr>
          <a:xfrm>
            <a:off x="4839479" y="2009680"/>
            <a:ext cx="1604796" cy="22313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3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790749-6027-B3C0-A6FC-990F634ABC65}"/>
              </a:ext>
            </a:extLst>
          </p:cNvPr>
          <p:cNvCxnSpPr>
            <a:cxnSpLocks/>
          </p:cNvCxnSpPr>
          <p:nvPr/>
        </p:nvCxnSpPr>
        <p:spPr>
          <a:xfrm>
            <a:off x="838200" y="3181082"/>
            <a:ext cx="6080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151914-9E1A-CE54-6ECF-6DB8244CDA46}"/>
              </a:ext>
            </a:extLst>
          </p:cNvPr>
          <p:cNvCxnSpPr>
            <a:cxnSpLocks/>
          </p:cNvCxnSpPr>
          <p:nvPr/>
        </p:nvCxnSpPr>
        <p:spPr>
          <a:xfrm>
            <a:off x="838200" y="3628951"/>
            <a:ext cx="6080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BAF65A3-9082-2373-692D-4E278084B6AB}"/>
              </a:ext>
            </a:extLst>
          </p:cNvPr>
          <p:cNvCxnSpPr>
            <a:cxnSpLocks/>
          </p:cNvCxnSpPr>
          <p:nvPr/>
        </p:nvCxnSpPr>
        <p:spPr>
          <a:xfrm>
            <a:off x="782214" y="4023947"/>
            <a:ext cx="76044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D8FF555-90D3-F916-A2E1-446E0D6D98B4}"/>
              </a:ext>
            </a:extLst>
          </p:cNvPr>
          <p:cNvCxnSpPr>
            <a:cxnSpLocks/>
          </p:cNvCxnSpPr>
          <p:nvPr/>
        </p:nvCxnSpPr>
        <p:spPr>
          <a:xfrm>
            <a:off x="754221" y="5722118"/>
            <a:ext cx="113989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92C09FE-4209-7C36-F1EF-9D397D75A3FB}"/>
              </a:ext>
            </a:extLst>
          </p:cNvPr>
          <p:cNvCxnSpPr>
            <a:cxnSpLocks/>
          </p:cNvCxnSpPr>
          <p:nvPr/>
        </p:nvCxnSpPr>
        <p:spPr>
          <a:xfrm>
            <a:off x="999931" y="6145346"/>
            <a:ext cx="6080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81B32BE-A463-0517-DA3D-C85E6C32F367}"/>
              </a:ext>
            </a:extLst>
          </p:cNvPr>
          <p:cNvCxnSpPr>
            <a:cxnSpLocks/>
          </p:cNvCxnSpPr>
          <p:nvPr/>
        </p:nvCxnSpPr>
        <p:spPr>
          <a:xfrm>
            <a:off x="1009262" y="6552543"/>
            <a:ext cx="6080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1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BC87E-D777-9874-4EF0-99DBB02F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127" y="1349136"/>
            <a:ext cx="5069305" cy="3034857"/>
          </a:xfrm>
        </p:spPr>
        <p:txBody>
          <a:bodyPr anchor="b">
            <a:normAutofit/>
          </a:bodyPr>
          <a:lstStyle/>
          <a:p>
            <a:pPr algn="r"/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Part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3  </a:t>
            </a:r>
            <a: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연도별 </a:t>
            </a:r>
            <a:br>
              <a:rPr kumimoji="0" lang="en-US" altLang="ko-KR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게임 트렌드에 </a:t>
            </a:r>
            <a:br>
              <a:rPr kumimoji="0" lang="en-US" altLang="ko-KR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대한 분석</a:t>
            </a:r>
            <a:b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endParaRPr lang="ko-KR" altLang="en-US" sz="50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97C8501-89C8-1EE9-C183-4049D6D6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39202" y="385528"/>
            <a:ext cx="739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1651184" y="1871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2725707" y="1871175"/>
            <a:ext cx="4124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pc="-300" dirty="0">
                <a:solidFill>
                  <a:srgbClr val="3A38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 &amp; EDA</a:t>
            </a:r>
            <a:endParaRPr kumimoji="0" lang="ko-KR" altLang="en-US" sz="2400" b="1" i="0" u="none" strike="noStrike" kern="1200" cap="none" spc="-30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1651184" y="30420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2725707" y="3042050"/>
            <a:ext cx="1070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pc="-300" dirty="0">
                <a:solidFill>
                  <a:srgbClr val="3A3838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지역에 따라 선호하는 게임 장르에 대한 분석</a:t>
            </a:r>
            <a:endParaRPr kumimoji="0" lang="ko-KR" altLang="en-US" sz="2400" b="1" i="0" u="none" strike="noStrike" kern="1200" cap="none" spc="-30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G마켓 산스 TTF Medium" panose="02000000000000000000" pitchFamily="2" charset="-127"/>
              <a:ea typeface="G마켓 산스 TTF Medium" panose="02000000000000000000" pitchFamily="2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1651184" y="42129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2725707" y="4212925"/>
            <a:ext cx="1070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30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연도별 게임 트렌드에 대한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1651185" y="53838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Pretendard"/>
                <a:cs typeface="+mn-cs"/>
              </a:rPr>
              <a:t>4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2725707" y="5383800"/>
            <a:ext cx="1070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30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다음 분기에 설계해야 할 게임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rPr>
              <a:t>a table of contents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마켓 산스 TTF Light" panose="02000000000000000000" pitchFamily="2" charset="-127"/>
              <a:ea typeface="G마켓 산스 TTF Light" panose="02000000000000000000" pitchFamily="2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DCBCEE-423A-D5E2-D8AA-D6612C50F97A}"/>
              </a:ext>
            </a:extLst>
          </p:cNvPr>
          <p:cNvSpPr/>
          <p:nvPr/>
        </p:nvSpPr>
        <p:spPr>
          <a:xfrm>
            <a:off x="9610725" y="6396335"/>
            <a:ext cx="258127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643A-CD10-79DB-421D-DAD8787E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연도별 게임 트렌드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AFA703E-63C6-85AE-0288-6CC4E09FF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9" y="1882123"/>
            <a:ext cx="5796762" cy="43380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451F2D-E971-3E1E-7F54-015E1AB6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10" y="2140712"/>
            <a:ext cx="5464716" cy="382085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5960FA8-F007-D45F-9723-C1F38876A094}"/>
              </a:ext>
            </a:extLst>
          </p:cNvPr>
          <p:cNvCxnSpPr>
            <a:cxnSpLocks/>
          </p:cNvCxnSpPr>
          <p:nvPr/>
        </p:nvCxnSpPr>
        <p:spPr>
          <a:xfrm flipV="1">
            <a:off x="7949682" y="2873829"/>
            <a:ext cx="2258008" cy="2500604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4ED1EB-A0D1-5E82-FA01-0524BDE0CEE7}"/>
              </a:ext>
            </a:extLst>
          </p:cNvPr>
          <p:cNvCxnSpPr>
            <a:cxnSpLocks/>
          </p:cNvCxnSpPr>
          <p:nvPr/>
        </p:nvCxnSpPr>
        <p:spPr>
          <a:xfrm>
            <a:off x="10207690" y="2952750"/>
            <a:ext cx="1146110" cy="232410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643A-CD10-79DB-421D-DAD8787E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4472C4"/>
                </a:solidFill>
              </a:rPr>
              <a:t>Decade</a:t>
            </a:r>
            <a:r>
              <a:rPr lang="ko-KR" altLang="en-US" b="1" dirty="0">
                <a:solidFill>
                  <a:srgbClr val="4472C4"/>
                </a:solidFill>
              </a:rPr>
              <a:t>별 선호하는 게임 장르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6F146-650C-5394-61A0-6739F8A082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2"/>
            <a:ext cx="4320000" cy="43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B4A2F1-B7D7-0290-187F-74A93E5FB8D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2" y="1325562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33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643A-CD10-79DB-421D-DAD8787E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>
                <a:solidFill>
                  <a:srgbClr val="4472C4"/>
                </a:solidFill>
              </a:rPr>
              <a:t>Decade</a:t>
            </a:r>
            <a:r>
              <a:rPr lang="ko-KR" altLang="en-US" b="1" dirty="0">
                <a:solidFill>
                  <a:srgbClr val="4472C4"/>
                </a:solidFill>
              </a:rPr>
              <a:t>별 선호하는 게임 장르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A1AFFC-93F9-8EAC-998D-E41F104C8C8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3101"/>
            <a:ext cx="4320000" cy="43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082204-6F67-0807-D87E-265CD80043D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02" y="1503101"/>
            <a:ext cx="432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5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643A-CD10-79DB-421D-DAD8787E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4437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장르별 게임 판매량 변화 </a:t>
            </a:r>
            <a:r>
              <a:rPr lang="en-US" altLang="ko-KR" b="1" dirty="0">
                <a:solidFill>
                  <a:srgbClr val="4472C4"/>
                </a:solidFill>
              </a:rPr>
              <a:t>– </a:t>
            </a:r>
            <a:r>
              <a:rPr lang="ko-KR" altLang="en-US" b="1" dirty="0">
                <a:solidFill>
                  <a:srgbClr val="4472C4"/>
                </a:solidFill>
              </a:rPr>
              <a:t>성장 가능성 </a:t>
            </a:r>
            <a:r>
              <a:rPr lang="en-US" altLang="ko-KR" b="1" dirty="0">
                <a:solidFill>
                  <a:srgbClr val="4472C4"/>
                </a:solidFill>
              </a:rPr>
              <a:t>O</a:t>
            </a:r>
            <a:endParaRPr lang="ko-KR" altLang="en-US" b="1" dirty="0">
              <a:solidFill>
                <a:srgbClr val="4472C4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07D11C-A0BE-4730-D731-2B2046D878A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10" y="1538294"/>
            <a:ext cx="3673158" cy="259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896291-E99A-524B-A45E-F833ED8F0CC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10" y="4266000"/>
            <a:ext cx="3672000" cy="259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219584-C78C-887B-4F2B-7C8A9630C2D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5" y="1538294"/>
            <a:ext cx="3672000" cy="25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C8ED6C-AAC7-CAB0-8060-26BAE7DA333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74" y="4266000"/>
            <a:ext cx="3673158" cy="2592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60FEA9-B042-1F13-539D-FC5F468ED95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53" y="1538294"/>
            <a:ext cx="3672000" cy="259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B58175-A990-E3AA-91C7-26F6E1B1F27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7" y="4266000"/>
            <a:ext cx="3673158" cy="259200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82E301B-6D71-83A2-7FBC-05CC2563EBA3}"/>
              </a:ext>
            </a:extLst>
          </p:cNvPr>
          <p:cNvSpPr/>
          <p:nvPr/>
        </p:nvSpPr>
        <p:spPr>
          <a:xfrm>
            <a:off x="1017038" y="1798400"/>
            <a:ext cx="1147665" cy="401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Shooter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A5883FB-B0F9-45FD-9731-DF33617ABCEE}"/>
              </a:ext>
            </a:extLst>
          </p:cNvPr>
          <p:cNvSpPr/>
          <p:nvPr/>
        </p:nvSpPr>
        <p:spPr>
          <a:xfrm>
            <a:off x="4771054" y="1798400"/>
            <a:ext cx="1147665" cy="401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Racing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B265364-109A-DAE2-1C5D-AF040925B61C}"/>
              </a:ext>
            </a:extLst>
          </p:cNvPr>
          <p:cNvSpPr/>
          <p:nvPr/>
        </p:nvSpPr>
        <p:spPr>
          <a:xfrm>
            <a:off x="8540621" y="1798400"/>
            <a:ext cx="1147665" cy="401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A35957-307D-C650-09DE-CA9166004C0B}"/>
              </a:ext>
            </a:extLst>
          </p:cNvPr>
          <p:cNvSpPr/>
          <p:nvPr/>
        </p:nvSpPr>
        <p:spPr>
          <a:xfrm>
            <a:off x="1017038" y="4532269"/>
            <a:ext cx="1147665" cy="401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Misc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52C6EB-58F6-7462-3A0A-E1752BF2F835}"/>
              </a:ext>
            </a:extLst>
          </p:cNvPr>
          <p:cNvSpPr/>
          <p:nvPr/>
        </p:nvSpPr>
        <p:spPr>
          <a:xfrm>
            <a:off x="4771053" y="4532269"/>
            <a:ext cx="1592425" cy="401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Role_Playing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E2F40ED-306A-28E8-50A5-950D62B6E6A9}"/>
              </a:ext>
            </a:extLst>
          </p:cNvPr>
          <p:cNvSpPr/>
          <p:nvPr/>
        </p:nvSpPr>
        <p:spPr>
          <a:xfrm>
            <a:off x="8540621" y="4529863"/>
            <a:ext cx="1147665" cy="401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Sports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5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643A-CD10-79DB-421D-DAD8787E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2616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장르별 게임 판매량 변화 </a:t>
            </a:r>
            <a:r>
              <a:rPr lang="en-US" altLang="ko-KR" b="1" dirty="0">
                <a:solidFill>
                  <a:srgbClr val="4472C4"/>
                </a:solidFill>
              </a:rPr>
              <a:t>– </a:t>
            </a:r>
            <a:r>
              <a:rPr lang="ko-KR" altLang="en-US" b="1" dirty="0">
                <a:solidFill>
                  <a:srgbClr val="4472C4"/>
                </a:solidFill>
              </a:rPr>
              <a:t>성장 가능성 </a:t>
            </a:r>
            <a:r>
              <a:rPr lang="en-US" altLang="ko-KR" b="1" dirty="0">
                <a:solidFill>
                  <a:srgbClr val="4472C4"/>
                </a:solidFill>
              </a:rPr>
              <a:t>X</a:t>
            </a:r>
            <a:endParaRPr lang="ko-KR" altLang="en-US" b="1" dirty="0">
              <a:solidFill>
                <a:srgbClr val="4472C4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2D02FD-5528-A428-B6B5-3A88A8582943}"/>
              </a:ext>
            </a:extLst>
          </p:cNvPr>
          <p:cNvGrpSpPr/>
          <p:nvPr/>
        </p:nvGrpSpPr>
        <p:grpSpPr>
          <a:xfrm>
            <a:off x="509685" y="1555966"/>
            <a:ext cx="11172630" cy="5302034"/>
            <a:chOff x="509685" y="1555966"/>
            <a:chExt cx="11172630" cy="53020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E1916F9-904C-33AB-F88A-F93EB2CD858F}"/>
                </a:ext>
              </a:extLst>
            </p:cNvPr>
            <p:cNvGrpSpPr/>
            <p:nvPr/>
          </p:nvGrpSpPr>
          <p:grpSpPr>
            <a:xfrm>
              <a:off x="509685" y="1555966"/>
              <a:ext cx="11172630" cy="5302034"/>
              <a:chOff x="280698" y="317468"/>
              <a:chExt cx="11172630" cy="530203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E985C036-0E0D-F627-C7D9-1BB163E70513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98" y="3027502"/>
                <a:ext cx="3672000" cy="2592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FCD049E-F0E2-1ECB-F421-0913BB891A0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172" y="3027502"/>
                <a:ext cx="3672000" cy="2592000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B8D4366-1B3A-817C-A5A3-F32495D5CA4D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013" y="317468"/>
                <a:ext cx="3672000" cy="2592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CA350630-944C-361C-2FB1-A8BA729407BF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1328" y="3027502"/>
                <a:ext cx="3672000" cy="2592000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DDDAE80-4329-82B1-D130-DCB755F5700A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698" y="317468"/>
                <a:ext cx="3672000" cy="2592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22E68BD-B111-C318-5D5F-BE674B3480D3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1328" y="317468"/>
                <a:ext cx="3672000" cy="2592000"/>
              </a:xfrm>
              <a:prstGeom prst="rect">
                <a:avLst/>
              </a:prstGeom>
            </p:spPr>
          </p:pic>
        </p:grp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ED27331-1C41-E60E-AB25-0EA9A76E690B}"/>
                </a:ext>
              </a:extLst>
            </p:cNvPr>
            <p:cNvSpPr/>
            <p:nvPr/>
          </p:nvSpPr>
          <p:spPr>
            <a:xfrm>
              <a:off x="2901821" y="1808722"/>
              <a:ext cx="1147665" cy="401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Strategy</a:t>
              </a:r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E8CD8F0-8D7C-2827-3B58-36DFC1205386}"/>
                </a:ext>
              </a:extLst>
            </p:cNvPr>
            <p:cNvSpPr/>
            <p:nvPr/>
          </p:nvSpPr>
          <p:spPr>
            <a:xfrm>
              <a:off x="6441622" y="1808722"/>
              <a:ext cx="1380541" cy="401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Adventure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3CA4F5B-5390-DAA6-891A-8F1C5AB947F2}"/>
                </a:ext>
              </a:extLst>
            </p:cNvPr>
            <p:cNvSpPr/>
            <p:nvPr/>
          </p:nvSpPr>
          <p:spPr>
            <a:xfrm>
              <a:off x="10189029" y="1808722"/>
              <a:ext cx="1351787" cy="401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Simulation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1758763-D450-4CE2-4B49-456FBEB1F12C}"/>
                </a:ext>
              </a:extLst>
            </p:cNvPr>
            <p:cNvSpPr/>
            <p:nvPr/>
          </p:nvSpPr>
          <p:spPr>
            <a:xfrm>
              <a:off x="2901821" y="4527733"/>
              <a:ext cx="1147665" cy="401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Fighting</a:t>
              </a:r>
              <a:endParaRPr lang="ko-KR" altLang="en-US" dirty="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3990A59-63F6-7793-AF4A-B5EB5BA622A0}"/>
                </a:ext>
              </a:extLst>
            </p:cNvPr>
            <p:cNvSpPr/>
            <p:nvPr/>
          </p:nvSpPr>
          <p:spPr>
            <a:xfrm>
              <a:off x="6674498" y="4539387"/>
              <a:ext cx="1147665" cy="401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Platform</a:t>
              </a:r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A99AA83-F096-2E63-892B-F72FE031B470}"/>
                </a:ext>
              </a:extLst>
            </p:cNvPr>
            <p:cNvSpPr/>
            <p:nvPr/>
          </p:nvSpPr>
          <p:spPr>
            <a:xfrm>
              <a:off x="10393151" y="4527732"/>
              <a:ext cx="1147665" cy="4012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Puzzle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1680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BC87E-D777-9874-4EF0-99DBB02F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127" y="1349136"/>
            <a:ext cx="5516675" cy="3034857"/>
          </a:xfrm>
        </p:spPr>
        <p:txBody>
          <a:bodyPr anchor="b">
            <a:normAutofit/>
          </a:bodyPr>
          <a:lstStyle/>
          <a:p>
            <a:pPr algn="r"/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Part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lang="en-US" altLang="ko-KR" sz="5000" dirty="0">
                <a:solidFill>
                  <a:srgbClr val="FFFF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4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 </a:t>
            </a:r>
            <a: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다음 분기에 </a:t>
            </a:r>
            <a:br>
              <a:rPr kumimoji="0" lang="en-US" altLang="ko-KR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설계해야 할 게임</a:t>
            </a:r>
            <a:br>
              <a:rPr kumimoji="0" lang="ko-KR" altLang="en-US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</a:br>
            <a:endParaRPr lang="ko-KR" altLang="en-US" sz="50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97C8501-89C8-1EE9-C183-4049D6D6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4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FDE62-CC49-CA83-C290-20E73FC6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데이터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76AE73-35D4-EA74-20AE-2D9E86C1D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9815"/>
            <a:ext cx="5640223" cy="394357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F14E82-1F67-0E77-B72C-6CDE31B22EC8}"/>
              </a:ext>
            </a:extLst>
          </p:cNvPr>
          <p:cNvGrpSpPr/>
          <p:nvPr/>
        </p:nvGrpSpPr>
        <p:grpSpPr>
          <a:xfrm>
            <a:off x="358385" y="2399815"/>
            <a:ext cx="5044040" cy="3943571"/>
            <a:chOff x="1215904" y="2817456"/>
            <a:chExt cx="3406435" cy="23090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AB5F570-0389-63F2-677F-E4C150FA3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904" y="2817456"/>
              <a:ext cx="3406435" cy="23090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24F503-CD25-2522-82E7-62297D946B75}"/>
                </a:ext>
              </a:extLst>
            </p:cNvPr>
            <p:cNvSpPr txBox="1"/>
            <p:nvPr/>
          </p:nvSpPr>
          <p:spPr>
            <a:xfrm>
              <a:off x="1846262" y="4848369"/>
              <a:ext cx="461110" cy="17592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/>
            </a:p>
          </p:txBody>
        </p:sp>
      </p:grpSp>
      <p:sp>
        <p:nvSpPr>
          <p:cNvPr id="39" name="말풍선: 모서리가 둥근 사각형 38">
            <a:extLst>
              <a:ext uri="{FF2B5EF4-FFF2-40B4-BE49-F238E27FC236}">
                <a16:creationId xmlns:a16="http://schemas.microsoft.com/office/drawing/2014/main" id="{8773A7FB-C2E6-A690-738A-8CDA5DFE8AE5}"/>
              </a:ext>
            </a:extLst>
          </p:cNvPr>
          <p:cNvSpPr/>
          <p:nvPr/>
        </p:nvSpPr>
        <p:spPr>
          <a:xfrm>
            <a:off x="3293707" y="1521813"/>
            <a:ext cx="2715208" cy="597160"/>
          </a:xfrm>
          <a:prstGeom prst="wedgeRoundRectCallout">
            <a:avLst>
              <a:gd name="adj1" fmla="val -20129"/>
              <a:gd name="adj2" fmla="val 81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지역별 총 게임 판매량</a:t>
            </a:r>
          </a:p>
        </p:txBody>
      </p:sp>
      <p:sp>
        <p:nvSpPr>
          <p:cNvPr id="40" name="말풍선: 모서리가 둥근 사각형 39">
            <a:extLst>
              <a:ext uri="{FF2B5EF4-FFF2-40B4-BE49-F238E27FC236}">
                <a16:creationId xmlns:a16="http://schemas.microsoft.com/office/drawing/2014/main" id="{EB905973-C8E9-6871-8F10-D7139C6023DD}"/>
              </a:ext>
            </a:extLst>
          </p:cNvPr>
          <p:cNvSpPr/>
          <p:nvPr/>
        </p:nvSpPr>
        <p:spPr>
          <a:xfrm>
            <a:off x="6200902" y="1521813"/>
            <a:ext cx="3521595" cy="597160"/>
          </a:xfrm>
          <a:prstGeom prst="wedgeRoundRectCallout">
            <a:avLst>
              <a:gd name="adj1" fmla="val 22139"/>
              <a:gd name="adj2" fmla="val 8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Decade</a:t>
            </a:r>
            <a:r>
              <a:rPr lang="ko-KR" altLang="en-US" dirty="0"/>
              <a:t>에 따른 총 게임 판매량</a:t>
            </a:r>
          </a:p>
        </p:txBody>
      </p:sp>
    </p:spTree>
    <p:extLst>
      <p:ext uri="{BB962C8B-B14F-4D97-AF65-F5344CB8AC3E}">
        <p14:creationId xmlns:p14="http://schemas.microsoft.com/office/powerpoint/2010/main" val="3450253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93338-C0F5-9FA8-8A0A-E4335A30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데이터 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ADE931-99BA-E971-C033-7DC1329C02BA}"/>
              </a:ext>
            </a:extLst>
          </p:cNvPr>
          <p:cNvGrpSpPr/>
          <p:nvPr/>
        </p:nvGrpSpPr>
        <p:grpSpPr>
          <a:xfrm>
            <a:off x="687018" y="1996787"/>
            <a:ext cx="4463159" cy="4320000"/>
            <a:chOff x="7451711" y="1269000"/>
            <a:chExt cx="4463159" cy="432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7EEA747-9EA1-81B5-0F4F-209322FD2B9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870" y="1269000"/>
              <a:ext cx="4320000" cy="4320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9EFC2A-3587-73B6-119C-69354608E0D5}"/>
                </a:ext>
              </a:extLst>
            </p:cNvPr>
            <p:cNvSpPr txBox="1"/>
            <p:nvPr/>
          </p:nvSpPr>
          <p:spPr>
            <a:xfrm>
              <a:off x="7451711" y="4379829"/>
              <a:ext cx="785025" cy="27482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0D6666-15C5-8331-A466-0CD37A0279DD}"/>
                </a:ext>
              </a:extLst>
            </p:cNvPr>
            <p:cNvSpPr txBox="1"/>
            <p:nvPr/>
          </p:nvSpPr>
          <p:spPr>
            <a:xfrm>
              <a:off x="7760244" y="1962706"/>
              <a:ext cx="785025" cy="27482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B4C8173-0EDB-06F6-575C-9444E26854C3}"/>
              </a:ext>
            </a:extLst>
          </p:cNvPr>
          <p:cNvGrpSpPr/>
          <p:nvPr/>
        </p:nvGrpSpPr>
        <p:grpSpPr>
          <a:xfrm>
            <a:off x="7041825" y="1494745"/>
            <a:ext cx="3672000" cy="5148722"/>
            <a:chOff x="6018772" y="1655411"/>
            <a:chExt cx="3672000" cy="514872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22181E1-7F59-EB7F-41F3-7A871B8CEF02}"/>
                </a:ext>
              </a:extLst>
            </p:cNvPr>
            <p:cNvGrpSpPr/>
            <p:nvPr/>
          </p:nvGrpSpPr>
          <p:grpSpPr>
            <a:xfrm>
              <a:off x="6018772" y="4212133"/>
              <a:ext cx="3672000" cy="2592000"/>
              <a:chOff x="495725" y="1538294"/>
              <a:chExt cx="3672000" cy="2592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2FED8E0F-25DD-C71C-2FCB-C503CE6357C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25" y="1538294"/>
                <a:ext cx="3672000" cy="2592000"/>
              </a:xfrm>
              <a:prstGeom prst="rect">
                <a:avLst/>
              </a:prstGeom>
            </p:spPr>
          </p:pic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AE296A6-A071-A44A-F26F-9CC17C6EDD13}"/>
                  </a:ext>
                </a:extLst>
              </p:cNvPr>
              <p:cNvSpPr/>
              <p:nvPr/>
            </p:nvSpPr>
            <p:spPr>
              <a:xfrm>
                <a:off x="1017038" y="1798400"/>
                <a:ext cx="1147665" cy="4012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Shooter</a:t>
                </a:r>
                <a:endParaRPr lang="ko-KR" altLang="en-US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2EBFADF-08E4-6E1B-E292-D2B31E745A73}"/>
                </a:ext>
              </a:extLst>
            </p:cNvPr>
            <p:cNvGrpSpPr/>
            <p:nvPr/>
          </p:nvGrpSpPr>
          <p:grpSpPr>
            <a:xfrm>
              <a:off x="6018772" y="1655411"/>
              <a:ext cx="3672000" cy="2592000"/>
              <a:chOff x="8024853" y="1538294"/>
              <a:chExt cx="3672000" cy="259200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0456505-E50F-65B7-0FDD-D89556E694AF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4853" y="1538294"/>
                <a:ext cx="3672000" cy="2592000"/>
              </a:xfrm>
              <a:prstGeom prst="rect">
                <a:avLst/>
              </a:prstGeom>
            </p:spPr>
          </p:pic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8AD82E1-FF44-AAFE-0DAC-FE110DFD1C58}"/>
                  </a:ext>
                </a:extLst>
              </p:cNvPr>
              <p:cNvSpPr/>
              <p:nvPr/>
            </p:nvSpPr>
            <p:spPr>
              <a:xfrm>
                <a:off x="8540621" y="1798400"/>
                <a:ext cx="1147665" cy="4012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Action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8539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F1CF-1585-CC13-F276-E09E25C7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4472C4"/>
                </a:solidFill>
              </a:rPr>
              <a:t>다음 분기에 설계해야 할 게임 장르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F7DAF0-E7B7-0E20-A8A7-AC22131D814E}"/>
              </a:ext>
            </a:extLst>
          </p:cNvPr>
          <p:cNvGrpSpPr/>
          <p:nvPr/>
        </p:nvGrpSpPr>
        <p:grpSpPr>
          <a:xfrm>
            <a:off x="6266008" y="2366171"/>
            <a:ext cx="5400000" cy="3416861"/>
            <a:chOff x="275753" y="2291526"/>
            <a:chExt cx="5400000" cy="3416861"/>
          </a:xfrm>
        </p:grpSpPr>
        <p:pic>
          <p:nvPicPr>
            <p:cNvPr id="7" name="그림 6" descr="텍스트, 나무, 실외이(가) 표시된 사진&#10;&#10;자동 생성된 설명">
              <a:extLst>
                <a:ext uri="{FF2B5EF4-FFF2-40B4-BE49-F238E27FC236}">
                  <a16:creationId xmlns:a16="http://schemas.microsoft.com/office/drawing/2014/main" id="{99BFBE1A-0EAE-5810-58A0-8E0FB5C84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53" y="2291526"/>
              <a:ext cx="5400000" cy="303656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93A924-52C0-3256-517B-B64F1F1F323B}"/>
                </a:ext>
              </a:extLst>
            </p:cNvPr>
            <p:cNvSpPr txBox="1"/>
            <p:nvPr/>
          </p:nvSpPr>
          <p:spPr>
            <a:xfrm>
              <a:off x="1296955" y="5339055"/>
              <a:ext cx="32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‘Shooter’ </a:t>
              </a:r>
              <a:r>
                <a:rPr lang="ko-KR" altLang="en-US" dirty="0"/>
                <a:t>장르 게임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EB88E5-554F-2E9E-EA9F-A51010A79931}"/>
              </a:ext>
            </a:extLst>
          </p:cNvPr>
          <p:cNvGrpSpPr/>
          <p:nvPr/>
        </p:nvGrpSpPr>
        <p:grpSpPr>
          <a:xfrm>
            <a:off x="525994" y="2366171"/>
            <a:ext cx="5400000" cy="3405897"/>
            <a:chOff x="6516248" y="2291526"/>
            <a:chExt cx="5400000" cy="3405897"/>
          </a:xfrm>
        </p:grpSpPr>
        <p:pic>
          <p:nvPicPr>
            <p:cNvPr id="5" name="그림 4" descr="잔디, 실외이(가) 표시된 사진&#10;&#10;자동 생성된 설명">
              <a:extLst>
                <a:ext uri="{FF2B5EF4-FFF2-40B4-BE49-F238E27FC236}">
                  <a16:creationId xmlns:a16="http://schemas.microsoft.com/office/drawing/2014/main" id="{2D8930C9-FEA5-1C57-8963-1A41BF4F1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48" y="2291526"/>
              <a:ext cx="5400000" cy="30375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263F6B-6A2C-CA3D-6414-E4C4B1C8A1C0}"/>
                </a:ext>
              </a:extLst>
            </p:cNvPr>
            <p:cNvSpPr txBox="1"/>
            <p:nvPr/>
          </p:nvSpPr>
          <p:spPr>
            <a:xfrm>
              <a:off x="7602052" y="5328091"/>
              <a:ext cx="32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‘Action’ </a:t>
              </a:r>
              <a:r>
                <a:rPr lang="ko-KR" altLang="en-US" dirty="0"/>
                <a:t>장르 게임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568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97C8501-89C8-1EE9-C183-4049D6D6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제목 1">
            <a:extLst>
              <a:ext uri="{FF2B5EF4-FFF2-40B4-BE49-F238E27FC236}">
                <a16:creationId xmlns:a16="http://schemas.microsoft.com/office/drawing/2014/main" id="{AA0984D6-7778-3F93-7688-A7EAE82D0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1577" y="2794881"/>
            <a:ext cx="4805996" cy="1297115"/>
          </a:xfrm>
        </p:spPr>
        <p:txBody>
          <a:bodyPr anchor="t">
            <a:normAutofit/>
          </a:bodyPr>
          <a:lstStyle/>
          <a:p>
            <a:r>
              <a:rPr lang="ko-KR" altLang="en-US" sz="6600" dirty="0">
                <a:solidFill>
                  <a:schemeClr val="tx2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983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BC87E-D777-9874-4EF0-99DBB02F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Part</a:t>
            </a:r>
            <a:r>
              <a:rPr kumimoji="0" lang="ko-KR" alt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en-US" altLang="ko-KR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1  </a:t>
            </a:r>
            <a:r>
              <a:rPr kumimoji="0" lang="en-US" altLang="ko-KR" sz="50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Data Preprocessing &amp; EDA</a:t>
            </a:r>
            <a:endParaRPr lang="ko-KR" altLang="en-US" sz="50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297C8501-89C8-1EE9-C183-4049D6D6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A1165-AB34-49A0-0AA9-C57FFB63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>
                <a:solidFill>
                  <a:srgbClr val="4472C4"/>
                </a:solidFill>
              </a:rPr>
              <a:t>정제하지 않은 데이터프레임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B0F71A-41AE-1CD5-B8B9-BA2E8AB9A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6" y="2032388"/>
            <a:ext cx="10600344" cy="4320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EE936A-4044-5A0B-8296-681838C138D5}"/>
              </a:ext>
            </a:extLst>
          </p:cNvPr>
          <p:cNvSpPr txBox="1"/>
          <p:nvPr/>
        </p:nvSpPr>
        <p:spPr>
          <a:xfrm>
            <a:off x="1026368" y="1961466"/>
            <a:ext cx="849084" cy="44627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3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3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1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500" dirty="0"/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C061A-D049-28AF-E2E7-1FE432A526CB}"/>
              </a:ext>
            </a:extLst>
          </p:cNvPr>
          <p:cNvSpPr txBox="1"/>
          <p:nvPr/>
        </p:nvSpPr>
        <p:spPr>
          <a:xfrm>
            <a:off x="8668139" y="4968764"/>
            <a:ext cx="466531" cy="3077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008B9-4CAC-42AD-F17E-DD9783F8439B}"/>
              </a:ext>
            </a:extLst>
          </p:cNvPr>
          <p:cNvSpPr txBox="1"/>
          <p:nvPr/>
        </p:nvSpPr>
        <p:spPr>
          <a:xfrm>
            <a:off x="9296401" y="4968764"/>
            <a:ext cx="466531" cy="3077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E0A58-5895-DBF3-63E1-897CCC20F16E}"/>
              </a:ext>
            </a:extLst>
          </p:cNvPr>
          <p:cNvSpPr txBox="1"/>
          <p:nvPr/>
        </p:nvSpPr>
        <p:spPr>
          <a:xfrm>
            <a:off x="5402424" y="1961466"/>
            <a:ext cx="466531" cy="446276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3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3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1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5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083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23BF65F3-A5E7-161A-457D-DB9DDDE40202}"/>
              </a:ext>
            </a:extLst>
          </p:cNvPr>
          <p:cNvGrpSpPr/>
          <p:nvPr/>
        </p:nvGrpSpPr>
        <p:grpSpPr>
          <a:xfrm>
            <a:off x="3900794" y="1457545"/>
            <a:ext cx="7453006" cy="5019869"/>
            <a:chOff x="2944341" y="658246"/>
            <a:chExt cx="7453006" cy="501986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EDD69A6-30D8-077D-9ABF-424B6CEE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4341" y="1433541"/>
              <a:ext cx="7453006" cy="322353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BDD067-931A-AC32-35CB-729110D4C853}"/>
                </a:ext>
              </a:extLst>
            </p:cNvPr>
            <p:cNvSpPr txBox="1"/>
            <p:nvPr/>
          </p:nvSpPr>
          <p:spPr>
            <a:xfrm>
              <a:off x="7572257" y="2230858"/>
              <a:ext cx="353981" cy="30777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5F73553-C736-3C0C-FA68-AA796E8C0A88}"/>
                </a:ext>
              </a:extLst>
            </p:cNvPr>
            <p:cNvGrpSpPr/>
            <p:nvPr/>
          </p:nvGrpSpPr>
          <p:grpSpPr>
            <a:xfrm>
              <a:off x="8270391" y="4118973"/>
              <a:ext cx="353982" cy="569387"/>
              <a:chOff x="6155543" y="6147944"/>
              <a:chExt cx="353982" cy="56938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AFA3FB-1984-966D-F0C5-8D6E217EBACF}"/>
                  </a:ext>
                </a:extLst>
              </p:cNvPr>
              <p:cNvSpPr txBox="1"/>
              <p:nvPr/>
            </p:nvSpPr>
            <p:spPr>
              <a:xfrm>
                <a:off x="6155543" y="6147944"/>
                <a:ext cx="353981" cy="307777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CBDE73-14A9-CB76-47BA-30BB08056A82}"/>
                  </a:ext>
                </a:extLst>
              </p:cNvPr>
              <p:cNvSpPr txBox="1"/>
              <p:nvPr/>
            </p:nvSpPr>
            <p:spPr>
              <a:xfrm>
                <a:off x="6155544" y="6455721"/>
                <a:ext cx="353981" cy="261610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B9DFC2-AF58-6AA8-8480-C7CE926B0B96}"/>
                </a:ext>
              </a:extLst>
            </p:cNvPr>
            <p:cNvSpPr txBox="1"/>
            <p:nvPr/>
          </p:nvSpPr>
          <p:spPr>
            <a:xfrm>
              <a:off x="7572258" y="1703216"/>
              <a:ext cx="353981" cy="30777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D96774-4E63-F2E3-FFDC-F34FA514809E}"/>
                </a:ext>
              </a:extLst>
            </p:cNvPr>
            <p:cNvSpPr txBox="1"/>
            <p:nvPr/>
          </p:nvSpPr>
          <p:spPr>
            <a:xfrm>
              <a:off x="7567344" y="3319771"/>
              <a:ext cx="353981" cy="30777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9D3942-D127-94FE-D9FB-A87A882428F7}"/>
                </a:ext>
              </a:extLst>
            </p:cNvPr>
            <p:cNvSpPr txBox="1"/>
            <p:nvPr/>
          </p:nvSpPr>
          <p:spPr>
            <a:xfrm>
              <a:off x="8261061" y="1964537"/>
              <a:ext cx="353981" cy="30777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86EA3E-51E5-A417-C653-B3E85F08C520}"/>
                </a:ext>
              </a:extLst>
            </p:cNvPr>
            <p:cNvSpPr txBox="1"/>
            <p:nvPr/>
          </p:nvSpPr>
          <p:spPr>
            <a:xfrm>
              <a:off x="7572258" y="2774857"/>
              <a:ext cx="353981" cy="30777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84A563-FF36-6909-097D-C4AD9C6F2ABE}"/>
                </a:ext>
              </a:extLst>
            </p:cNvPr>
            <p:cNvSpPr txBox="1"/>
            <p:nvPr/>
          </p:nvSpPr>
          <p:spPr>
            <a:xfrm>
              <a:off x="7572257" y="3847413"/>
              <a:ext cx="353981" cy="30777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A9026E-8E34-F025-6E6A-62E9D3DED703}"/>
                </a:ext>
              </a:extLst>
            </p:cNvPr>
            <p:cNvSpPr txBox="1"/>
            <p:nvPr/>
          </p:nvSpPr>
          <p:spPr>
            <a:xfrm>
              <a:off x="8270392" y="3599529"/>
              <a:ext cx="353981" cy="30777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C08055-C390-3247-64F8-1EA841F364E7}"/>
                </a:ext>
              </a:extLst>
            </p:cNvPr>
            <p:cNvSpPr txBox="1"/>
            <p:nvPr/>
          </p:nvSpPr>
          <p:spPr>
            <a:xfrm>
              <a:off x="10043366" y="2495073"/>
              <a:ext cx="353981" cy="30777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33" name="곱하기 기호 32">
              <a:extLst>
                <a:ext uri="{FF2B5EF4-FFF2-40B4-BE49-F238E27FC236}">
                  <a16:creationId xmlns:a16="http://schemas.microsoft.com/office/drawing/2014/main" id="{E23662A7-6517-54B5-FC2B-04C23363323E}"/>
                </a:ext>
              </a:extLst>
            </p:cNvPr>
            <p:cNvSpPr/>
            <p:nvPr/>
          </p:nvSpPr>
          <p:spPr>
            <a:xfrm>
              <a:off x="3541939" y="658246"/>
              <a:ext cx="675051" cy="501986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7F035F8-A147-DEAE-1002-6A159F7DAF3B}"/>
              </a:ext>
            </a:extLst>
          </p:cNvPr>
          <p:cNvGrpSpPr/>
          <p:nvPr/>
        </p:nvGrpSpPr>
        <p:grpSpPr>
          <a:xfrm>
            <a:off x="494331" y="2354198"/>
            <a:ext cx="2651449" cy="3199522"/>
            <a:chOff x="4543425" y="1422812"/>
            <a:chExt cx="1552575" cy="1778564"/>
          </a:xfrm>
        </p:grpSpPr>
        <p:pic>
          <p:nvPicPr>
            <p:cNvPr id="11" name="그림 10" descr="테이블이(가) 표시된 사진&#10;&#10;자동 생성된 설명">
              <a:extLst>
                <a:ext uri="{FF2B5EF4-FFF2-40B4-BE49-F238E27FC236}">
                  <a16:creationId xmlns:a16="http://schemas.microsoft.com/office/drawing/2014/main" id="{5B75D0AE-7501-EEFF-18C7-29410A0B0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3425" y="1730589"/>
              <a:ext cx="1196444" cy="147078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E65D1F-A68B-0BA2-131B-7F7C13575E44}"/>
                </a:ext>
              </a:extLst>
            </p:cNvPr>
            <p:cNvSpPr txBox="1"/>
            <p:nvPr/>
          </p:nvSpPr>
          <p:spPr>
            <a:xfrm>
              <a:off x="4581525" y="1422812"/>
              <a:ext cx="1514475" cy="256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/>
                <a:t>결측치</a:t>
              </a:r>
              <a:r>
                <a:rPr lang="ko-KR" altLang="en-US" sz="2400" dirty="0"/>
                <a:t> 개수</a:t>
              </a:r>
            </a:p>
          </p:txBody>
        </p:sp>
      </p:grpSp>
      <p:sp>
        <p:nvSpPr>
          <p:cNvPr id="45" name="제목 1">
            <a:extLst>
              <a:ext uri="{FF2B5EF4-FFF2-40B4-BE49-F238E27FC236}">
                <a16:creationId xmlns:a16="http://schemas.microsoft.com/office/drawing/2014/main" id="{0A1AB541-5EE6-4183-1BC4-17075900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 err="1">
                <a:solidFill>
                  <a:srgbClr val="4472C4"/>
                </a:solidFill>
              </a:rPr>
              <a:t>결측치</a:t>
            </a:r>
            <a:r>
              <a:rPr lang="ko-KR" altLang="en-US" b="1" dirty="0">
                <a:solidFill>
                  <a:srgbClr val="4472C4"/>
                </a:solidFill>
              </a:rPr>
              <a:t> 제거 및 </a:t>
            </a:r>
            <a:r>
              <a:rPr lang="en-US" altLang="ko-KR" b="1" dirty="0">
                <a:solidFill>
                  <a:srgbClr val="4472C4"/>
                </a:solidFill>
              </a:rPr>
              <a:t>‘Unnamed: 0’ </a:t>
            </a:r>
            <a:r>
              <a:rPr lang="ko-KR" altLang="en-US" b="1" dirty="0">
                <a:solidFill>
                  <a:srgbClr val="4472C4"/>
                </a:solidFill>
              </a:rPr>
              <a:t>열 삭제</a:t>
            </a:r>
          </a:p>
        </p:txBody>
      </p:sp>
    </p:spTree>
    <p:extLst>
      <p:ext uri="{BB962C8B-B14F-4D97-AF65-F5344CB8AC3E}">
        <p14:creationId xmlns:p14="http://schemas.microsoft.com/office/powerpoint/2010/main" val="173936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84339-FE6E-A09C-9C10-BDA89C11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26" y="357867"/>
            <a:ext cx="4073811" cy="6332182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4472C4"/>
                </a:solidFill>
              </a:rPr>
              <a:t>‘Year’ </a:t>
            </a:r>
            <a:r>
              <a:rPr lang="ko-KR" altLang="en-US" b="1" dirty="0">
                <a:solidFill>
                  <a:srgbClr val="4472C4"/>
                </a:solidFill>
              </a:rPr>
              <a:t>열 데이터 정제</a:t>
            </a:r>
            <a:endParaRPr lang="en-US" altLang="ko-KR" b="1" dirty="0">
              <a:solidFill>
                <a:srgbClr val="4472C4"/>
              </a:solidFill>
            </a:endParaRPr>
          </a:p>
          <a:p>
            <a:r>
              <a:rPr lang="en-US" altLang="ko-KR" sz="2000" dirty="0" err="1"/>
              <a:t>df</a:t>
            </a:r>
            <a:r>
              <a:rPr lang="en-US" altLang="ko-KR" sz="2000" dirty="0"/>
              <a:t>['Year'] = </a:t>
            </a:r>
            <a:r>
              <a:rPr lang="en-US" altLang="ko-KR" sz="2000" dirty="0" err="1"/>
              <a:t>df</a:t>
            </a:r>
            <a:r>
              <a:rPr lang="en-US" altLang="ko-KR" sz="2000" dirty="0"/>
              <a:t>['Year'].</a:t>
            </a:r>
            <a:r>
              <a:rPr lang="en-US" altLang="ko-KR" sz="2000" dirty="0" err="1"/>
              <a:t>astype</a:t>
            </a:r>
            <a:r>
              <a:rPr lang="en-US" altLang="ko-KR" sz="2000" dirty="0"/>
              <a:t>(int)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076C0C-B2B2-46BC-DDCE-7D149E34E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6" y="1451419"/>
            <a:ext cx="733173" cy="5060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5BC60D-6FAB-4D6C-F1DC-65D491524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98" y="1425727"/>
            <a:ext cx="671989" cy="509991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665BCB-39C6-7CC2-8439-17E7736E3060}"/>
              </a:ext>
            </a:extLst>
          </p:cNvPr>
          <p:cNvSpPr/>
          <p:nvPr/>
        </p:nvSpPr>
        <p:spPr>
          <a:xfrm>
            <a:off x="1640001" y="3088432"/>
            <a:ext cx="989045" cy="681135"/>
          </a:xfrm>
          <a:prstGeom prst="right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C24157-9C55-5AFD-6E8A-7CDE15A5EA42}"/>
              </a:ext>
            </a:extLst>
          </p:cNvPr>
          <p:cNvSpPr/>
          <p:nvPr/>
        </p:nvSpPr>
        <p:spPr>
          <a:xfrm>
            <a:off x="4406339" y="357866"/>
            <a:ext cx="7518183" cy="6332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32637-232C-0AEF-33AE-33CC3EA21D87}"/>
              </a:ext>
            </a:extLst>
          </p:cNvPr>
          <p:cNvSpPr txBox="1"/>
          <p:nvPr/>
        </p:nvSpPr>
        <p:spPr>
          <a:xfrm>
            <a:off x="6294642" y="357866"/>
            <a:ext cx="3829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472C4"/>
                </a:solidFill>
              </a:rPr>
              <a:t>‘Sales’ </a:t>
            </a:r>
            <a:r>
              <a:rPr lang="ko-KR" altLang="en-US" sz="2800" b="1" dirty="0">
                <a:solidFill>
                  <a:srgbClr val="4472C4"/>
                </a:solidFill>
              </a:rPr>
              <a:t>열 데이터 정제</a:t>
            </a:r>
          </a:p>
        </p:txBody>
      </p:sp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7042EE58-96BF-4DE4-10AA-97646F0E6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95" y="1998219"/>
            <a:ext cx="2880610" cy="3246401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C403876-41A3-692C-5C95-96E33F7F31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538" y="1998219"/>
            <a:ext cx="2972058" cy="325402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BD9A12C-912D-2248-7490-BD2C6B6AEC6A}"/>
              </a:ext>
            </a:extLst>
          </p:cNvPr>
          <p:cNvSpPr/>
          <p:nvPr/>
        </p:nvSpPr>
        <p:spPr>
          <a:xfrm>
            <a:off x="7725207" y="3085417"/>
            <a:ext cx="989045" cy="681135"/>
          </a:xfrm>
          <a:prstGeom prst="rightArrow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A37D763-1C88-2DC8-8069-1AB96F2ECE3A}"/>
              </a:ext>
            </a:extLst>
          </p:cNvPr>
          <p:cNvCxnSpPr/>
          <p:nvPr/>
        </p:nvCxnSpPr>
        <p:spPr>
          <a:xfrm>
            <a:off x="4903992" y="2537269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0F7167-083F-B838-451E-5838DCF47E56}"/>
              </a:ext>
            </a:extLst>
          </p:cNvPr>
          <p:cNvCxnSpPr/>
          <p:nvPr/>
        </p:nvCxnSpPr>
        <p:spPr>
          <a:xfrm>
            <a:off x="5551692" y="2537269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9BC49E-2DE5-F8FF-E8BA-C26DA1172F9D}"/>
              </a:ext>
            </a:extLst>
          </p:cNvPr>
          <p:cNvCxnSpPr/>
          <p:nvPr/>
        </p:nvCxnSpPr>
        <p:spPr>
          <a:xfrm>
            <a:off x="6294642" y="2537269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B7A5A46-B96E-AB54-43EF-3351BB5FFF0F}"/>
              </a:ext>
            </a:extLst>
          </p:cNvPr>
          <p:cNvCxnSpPr/>
          <p:nvPr/>
        </p:nvCxnSpPr>
        <p:spPr>
          <a:xfrm>
            <a:off x="8999742" y="2537269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D76F563-C0E3-B064-7AE4-9598680E4032}"/>
              </a:ext>
            </a:extLst>
          </p:cNvPr>
          <p:cNvCxnSpPr/>
          <p:nvPr/>
        </p:nvCxnSpPr>
        <p:spPr>
          <a:xfrm>
            <a:off x="9669191" y="2531363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B38F55-425F-7E36-4C5D-47C193F76666}"/>
              </a:ext>
            </a:extLst>
          </p:cNvPr>
          <p:cNvCxnSpPr/>
          <p:nvPr/>
        </p:nvCxnSpPr>
        <p:spPr>
          <a:xfrm>
            <a:off x="10342767" y="2544507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9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AF14-C350-DD2D-9CC0-1BBC714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472C4"/>
                </a:solidFill>
              </a:rPr>
              <a:t>EDA </a:t>
            </a:r>
            <a:r>
              <a:rPr lang="ko-KR" altLang="en-US" b="1" dirty="0">
                <a:solidFill>
                  <a:srgbClr val="4472C4"/>
                </a:solidFill>
              </a:rPr>
              <a:t>진행 후 데이터프레임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779EB-D24B-E16C-4BCE-1209403C2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655377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3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66F74-6BC5-B9CB-87C9-C630A0F4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b="1" dirty="0">
                <a:solidFill>
                  <a:srgbClr val="4472C4"/>
                </a:solidFill>
              </a:rPr>
              <a:t>Name’ </a:t>
            </a:r>
            <a:r>
              <a:rPr lang="ko-KR" altLang="en-US" b="1" dirty="0">
                <a:solidFill>
                  <a:srgbClr val="4472C4"/>
                </a:solidFill>
              </a:rPr>
              <a:t>열의 이상치를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0689E-3C1E-8EB7-F571-B1BD7C527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71489"/>
            <a:ext cx="10797308" cy="397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422D02-9A7A-ECB1-C5D7-4FB94ADF8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1269"/>
            <a:ext cx="10797309" cy="1325563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058B25A-6FD3-0D86-D0CA-8B9530FAA2C2}"/>
              </a:ext>
            </a:extLst>
          </p:cNvPr>
          <p:cNvSpPr/>
          <p:nvPr/>
        </p:nvSpPr>
        <p:spPr>
          <a:xfrm>
            <a:off x="5952269" y="3499952"/>
            <a:ext cx="569168" cy="88640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90DEEC-1BA5-D1FA-6556-845E1E654841}"/>
              </a:ext>
            </a:extLst>
          </p:cNvPr>
          <p:cNvCxnSpPr/>
          <p:nvPr/>
        </p:nvCxnSpPr>
        <p:spPr>
          <a:xfrm>
            <a:off x="7544555" y="4972559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AB44A8-DD1B-8A80-BCBC-109E0F3698F7}"/>
              </a:ext>
            </a:extLst>
          </p:cNvPr>
          <p:cNvCxnSpPr/>
          <p:nvPr/>
        </p:nvCxnSpPr>
        <p:spPr>
          <a:xfrm>
            <a:off x="8617576" y="4981890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F32793-023E-A272-DC91-808FDEE6ED36}"/>
              </a:ext>
            </a:extLst>
          </p:cNvPr>
          <p:cNvCxnSpPr/>
          <p:nvPr/>
        </p:nvCxnSpPr>
        <p:spPr>
          <a:xfrm>
            <a:off x="9718588" y="4991221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3168DD-76E1-A525-6B4A-F7F5F0A73922}"/>
              </a:ext>
            </a:extLst>
          </p:cNvPr>
          <p:cNvCxnSpPr/>
          <p:nvPr/>
        </p:nvCxnSpPr>
        <p:spPr>
          <a:xfrm>
            <a:off x="11052865" y="5003398"/>
            <a:ext cx="38607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06C70D-A6FF-85D0-6943-3F12D672D231}"/>
              </a:ext>
            </a:extLst>
          </p:cNvPr>
          <p:cNvSpPr txBox="1"/>
          <p:nvPr/>
        </p:nvSpPr>
        <p:spPr>
          <a:xfrm>
            <a:off x="7525894" y="2370161"/>
            <a:ext cx="461110" cy="7386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E7785-27A7-DC4E-810F-D1052A3109C8}"/>
              </a:ext>
            </a:extLst>
          </p:cNvPr>
          <p:cNvSpPr txBox="1"/>
          <p:nvPr/>
        </p:nvSpPr>
        <p:spPr>
          <a:xfrm>
            <a:off x="8570923" y="2370161"/>
            <a:ext cx="461110" cy="7386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DCC7B-293A-53C1-5D2B-3915C0DE2799}"/>
              </a:ext>
            </a:extLst>
          </p:cNvPr>
          <p:cNvSpPr txBox="1"/>
          <p:nvPr/>
        </p:nvSpPr>
        <p:spPr>
          <a:xfrm>
            <a:off x="9681071" y="2365615"/>
            <a:ext cx="461110" cy="7386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3E108E-5D08-65AE-950D-EC0B16AC819D}"/>
              </a:ext>
            </a:extLst>
          </p:cNvPr>
          <p:cNvSpPr txBox="1"/>
          <p:nvPr/>
        </p:nvSpPr>
        <p:spPr>
          <a:xfrm>
            <a:off x="11015348" y="2365615"/>
            <a:ext cx="461110" cy="7386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393995-9482-01F3-773F-175FB2FC6835}"/>
              </a:ext>
            </a:extLst>
          </p:cNvPr>
          <p:cNvCxnSpPr>
            <a:cxnSpLocks/>
          </p:cNvCxnSpPr>
          <p:nvPr/>
        </p:nvCxnSpPr>
        <p:spPr>
          <a:xfrm flipH="1">
            <a:off x="7737593" y="3190875"/>
            <a:ext cx="21955" cy="1409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362BA3A-914F-084A-A816-A6E5ACD859A2}"/>
              </a:ext>
            </a:extLst>
          </p:cNvPr>
          <p:cNvCxnSpPr>
            <a:cxnSpLocks/>
          </p:cNvCxnSpPr>
          <p:nvPr/>
        </p:nvCxnSpPr>
        <p:spPr>
          <a:xfrm flipH="1">
            <a:off x="8779523" y="3179895"/>
            <a:ext cx="21955" cy="1409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19FB83E-845B-365D-7323-2B109069D928}"/>
              </a:ext>
            </a:extLst>
          </p:cNvPr>
          <p:cNvCxnSpPr>
            <a:cxnSpLocks/>
          </p:cNvCxnSpPr>
          <p:nvPr/>
        </p:nvCxnSpPr>
        <p:spPr>
          <a:xfrm flipH="1">
            <a:off x="9914300" y="3179895"/>
            <a:ext cx="21955" cy="1409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968C93-3090-7D00-907D-B4FEDBFA6DD5}"/>
              </a:ext>
            </a:extLst>
          </p:cNvPr>
          <p:cNvCxnSpPr>
            <a:cxnSpLocks/>
          </p:cNvCxnSpPr>
          <p:nvPr/>
        </p:nvCxnSpPr>
        <p:spPr>
          <a:xfrm flipH="1">
            <a:off x="11223948" y="3190875"/>
            <a:ext cx="21955" cy="14097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9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BB71C80-717F-9852-D757-8AADCBEC9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214" y="2373302"/>
            <a:ext cx="3395335" cy="3876854"/>
          </a:xfrm>
          <a:prstGeom prst="rect">
            <a:avLst/>
          </a:prstGeom>
        </p:spPr>
      </p:pic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EA0E7164-4AB2-FAF7-28AA-8737993AD84B}"/>
              </a:ext>
            </a:extLst>
          </p:cNvPr>
          <p:cNvSpPr/>
          <p:nvPr/>
        </p:nvSpPr>
        <p:spPr>
          <a:xfrm>
            <a:off x="8589881" y="3730704"/>
            <a:ext cx="2390775" cy="1325563"/>
          </a:xfrm>
          <a:prstGeom prst="wedgeEllipseCallout">
            <a:avLst>
              <a:gd name="adj1" fmla="val -50713"/>
              <a:gd name="adj2" fmla="val 646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실제 존재하는 게임 </a:t>
            </a:r>
            <a:r>
              <a:rPr lang="en-US" altLang="ko-KR" dirty="0">
                <a:solidFill>
                  <a:schemeClr val="tx1"/>
                </a:solidFill>
              </a:rPr>
              <a:t>Platform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FBE086-1033-C3C7-15B3-2BC1C704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4472C4"/>
                </a:solidFill>
              </a:rPr>
              <a:t>‘Platform’ </a:t>
            </a:r>
            <a:r>
              <a:rPr lang="ko-KR" altLang="en-US" b="1" dirty="0">
                <a:solidFill>
                  <a:srgbClr val="4472C4"/>
                </a:solidFill>
              </a:rPr>
              <a:t>열의 이상치를 확인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1BD901F-69F8-1C35-742C-6CCB3D827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16" y="1766468"/>
            <a:ext cx="3647972" cy="4483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2400A-969D-3657-D934-B8D695B2CA8E}"/>
              </a:ext>
            </a:extLst>
          </p:cNvPr>
          <p:cNvSpPr txBox="1"/>
          <p:nvPr/>
        </p:nvSpPr>
        <p:spPr>
          <a:xfrm>
            <a:off x="6892214" y="5229413"/>
            <a:ext cx="1412031" cy="98488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800" dirty="0"/>
          </a:p>
          <a:p>
            <a:endParaRPr lang="en-US" altLang="ko-KR" sz="14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1379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289</Words>
  <Application>Microsoft Office PowerPoint</Application>
  <PresentationFormat>와이드스크린</PresentationFormat>
  <Paragraphs>183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G마켓 산스 TTF Light</vt:lpstr>
      <vt:lpstr>G마켓 산스 TTF Medium</vt:lpstr>
      <vt:lpstr>Pretendard</vt:lpstr>
      <vt:lpstr>Pretendard ExtraBold</vt:lpstr>
      <vt:lpstr>Arial</vt:lpstr>
      <vt:lpstr>맑은 고딕</vt:lpstr>
      <vt:lpstr>Office 테마</vt:lpstr>
      <vt:lpstr>1_Office 테마</vt:lpstr>
      <vt:lpstr>Section1 Project 데이터 기반 게임 설계</vt:lpstr>
      <vt:lpstr>PowerPoint 프레젠테이션</vt:lpstr>
      <vt:lpstr>Part 1  Data Preprocessing &amp; EDA</vt:lpstr>
      <vt:lpstr> 정제하지 않은 데이터프레임</vt:lpstr>
      <vt:lpstr> 결측치 제거 및 ‘Unnamed: 0’ 열 삭제</vt:lpstr>
      <vt:lpstr>PowerPoint 프레젠테이션</vt:lpstr>
      <vt:lpstr>EDA 진행 후 데이터프레임</vt:lpstr>
      <vt:lpstr>‘Name’ 열의 이상치를 확인</vt:lpstr>
      <vt:lpstr>‘Platform’ 열의 이상치를 확인</vt:lpstr>
      <vt:lpstr>‘Year’ 열의 이상치를 확인</vt:lpstr>
      <vt:lpstr>‘Year’ 열의 이상치를 확인</vt:lpstr>
      <vt:lpstr>‘Genre’ 열의 이상치를 확인</vt:lpstr>
      <vt:lpstr>‘Publisher’ 열의 이상치를 확인</vt:lpstr>
      <vt:lpstr>Data Preprocessing &amp; EDA 가 끝난  최종 데이터프레임</vt:lpstr>
      <vt:lpstr>Part 2  지역에  따라 선호하는  게임 장르에 대한 분석 </vt:lpstr>
      <vt:lpstr>지역에 따라 선호하는 게임 장르</vt:lpstr>
      <vt:lpstr>지역에 따라 선호하는 게임 장르 그래프</vt:lpstr>
      <vt:lpstr>지역에 따라 선호하는 게임 장르 수치화</vt:lpstr>
      <vt:lpstr>Part 3  연도별  게임 트렌드에  대한 분석 </vt:lpstr>
      <vt:lpstr>연도별 게임 트렌드</vt:lpstr>
      <vt:lpstr>Decade별 선호하는 게임 장르</vt:lpstr>
      <vt:lpstr>Decade별 선호하는 게임 장르</vt:lpstr>
      <vt:lpstr>장르별 게임 판매량 변화 – 성장 가능성 O</vt:lpstr>
      <vt:lpstr>장르별 게임 판매량 변화 – 성장 가능성 X</vt:lpstr>
      <vt:lpstr>Part 4  다음 분기에  설계해야 할 게임 </vt:lpstr>
      <vt:lpstr>데이터 분석</vt:lpstr>
      <vt:lpstr>데이터 분석</vt:lpstr>
      <vt:lpstr>다음 분기에 설계해야 할 게임 장르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민석</dc:creator>
  <cp:lastModifiedBy>최 민석</cp:lastModifiedBy>
  <cp:revision>20</cp:revision>
  <dcterms:created xsi:type="dcterms:W3CDTF">2023-03-10T08:44:20Z</dcterms:created>
  <dcterms:modified xsi:type="dcterms:W3CDTF">2023-03-13T05:09:27Z</dcterms:modified>
</cp:coreProperties>
</file>