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</p:sldIdLst>
  <p:sldSz cx="12192000" cy="6858000"/>
  <p:notesSz cx="6858000" cy="11906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17997-412E-2546-56F1-2A901E92BC66}" v="2437" dt="2020-02-26T22:34:06.139"/>
    <p1510:client id="{46C19451-DEBE-45FC-8A69-09FEAED4188B}" v="342" dt="2020-02-27T02:37:39.489"/>
    <p1510:client id="{501AD27E-BDA9-5884-819C-3D83C516A3DD}" v="244" dt="2020-02-26T23:14:51.885"/>
    <p1510:client id="{905BBCC9-1AFE-E52A-4FC1-FFC0C9E8E13C}" v="257" dt="2020-02-27T15:19:17.892"/>
    <p1510:client id="{94B56239-FBE4-4550-9035-BF2FB0153422}" v="1459" dt="2020-02-27T03:35:29.482"/>
    <p1510:client id="{BCF2CADF-1EC1-EC51-8BD0-15A76D385131}" v="21" dt="2020-02-27T00:03:39.929"/>
    <p1510:client id="{CC15DFE1-D7EF-F626-E1B9-C9DA523FBC74}" v="547" dt="2020-02-27T02:07:59.157"/>
    <p1510:client id="{D6209562-8291-6C30-1FA3-B7B591CD8547}" v="215" dt="2020-02-27T13:58:56.262"/>
    <p1510:client id="{DD7D83D8-FA2E-4B54-8E3D-C6FAE9B577B8}" v="3379" dt="2020-02-27T15:30:10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in Hazarika" userId="2d942fa979812a0e" providerId="LiveId" clId="{5781706D-70A0-4D7A-9C33-B60B46E01CB9}"/>
    <pc:docChg chg="custSel modSld">
      <pc:chgData name="Rubin Hazarika" userId="2d942fa979812a0e" providerId="LiveId" clId="{5781706D-70A0-4D7A-9C33-B60B46E01CB9}" dt="2020-02-27T16:02:53.419" v="42" actId="20577"/>
      <pc:docMkLst>
        <pc:docMk/>
      </pc:docMkLst>
      <pc:sldChg chg="modSp mod">
        <pc:chgData name="Rubin Hazarika" userId="2d942fa979812a0e" providerId="LiveId" clId="{5781706D-70A0-4D7A-9C33-B60B46E01CB9}" dt="2020-02-27T16:02:53.419" v="42" actId="20577"/>
        <pc:sldMkLst>
          <pc:docMk/>
          <pc:sldMk cId="3819881510" sldId="257"/>
        </pc:sldMkLst>
        <pc:spChg chg="mod">
          <ac:chgData name="Rubin Hazarika" userId="2d942fa979812a0e" providerId="LiveId" clId="{5781706D-70A0-4D7A-9C33-B60B46E01CB9}" dt="2020-02-27T16:02:39.146" v="1" actId="1076"/>
          <ac:spMkLst>
            <pc:docMk/>
            <pc:sldMk cId="3819881510" sldId="257"/>
            <ac:spMk id="2" creationId="{D9D70DAF-ADB6-4242-9071-44BF1E1D1B4B}"/>
          </ac:spMkLst>
        </pc:spChg>
        <pc:spChg chg="mod">
          <ac:chgData name="Rubin Hazarika" userId="2d942fa979812a0e" providerId="LiveId" clId="{5781706D-70A0-4D7A-9C33-B60B46E01CB9}" dt="2020-02-27T16:02:53.419" v="42" actId="20577"/>
          <ac:spMkLst>
            <pc:docMk/>
            <pc:sldMk cId="3819881510" sldId="257"/>
            <ac:spMk id="3" creationId="{33AEB681-D322-451D-9B80-779B2161D2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DDBAF-6B8F-4615-B97E-30D3D0CB8993}" type="datetimeFigureOut">
              <a:rPr lang="en-US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2E759-21DD-45B4-9DE6-E5AEA9A9C56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4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We want to understand and solve, computationally, the electric structure problem – how do electrons behave in electric field generated by atomic </a:t>
            </a:r>
            <a:r>
              <a:rPr lang="en-US" err="1">
                <a:cs typeface="Calibri"/>
              </a:rPr>
              <a:t>nucluei</a:t>
            </a:r>
          </a:p>
          <a:p>
            <a:r>
              <a:rPr lang="en-US">
                <a:cs typeface="Calibri"/>
              </a:rPr>
              <a:t>- Thus, we need to understand the quantum state involved in the interactions and need to model the states using the Schrodinger equation; this equation models the evolution of a state psi using the energy operator (the Hamiltonian)</a:t>
            </a:r>
          </a:p>
          <a:p>
            <a:r>
              <a:rPr lang="en-US">
                <a:cs typeface="Calibri"/>
              </a:rPr>
              <a:t>- So, as an alternative to solving various partial differential equations, can we use neural networks to identify the  defining features of a quantum system without needless calculations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2E759-21DD-45B4-9DE6-E5AEA9A9C56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53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Now, this paper targets one specific system, given a single electron in a confining potential, can we identify the energy eigenstates of the system : can we find E0, E1, etc. </a:t>
            </a:r>
          </a:p>
          <a:p>
            <a:r>
              <a:rPr lang="en-US">
                <a:cs typeface="Calibri"/>
              </a:rPr>
              <a:t>- The system can be modelled by the time independent Schrodinger equation where the Hamiltonian H is an operator that describes the potential and kinetic energies of the system </a:t>
            </a:r>
          </a:p>
          <a:p>
            <a:r>
              <a:rPr lang="en-US">
                <a:cs typeface="Calibri"/>
              </a:rPr>
              <a:t>- There are algorithm that aim to address the computational difficulties using machine learning algorithms 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2E759-21DD-45B4-9DE6-E5AEA9A9C56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26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>
                <a:cs typeface="Calibri"/>
              </a:rPr>
              <a:t>ReLU</a:t>
            </a:r>
            <a:r>
              <a:rPr lang="en-US">
                <a:cs typeface="Calibri"/>
              </a:rPr>
              <a:t> = Rectified Linear Unit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CNN = Convolutional Neural Network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Layers chosen for speed an accuracy, all layers have </a:t>
            </a:r>
            <a:r>
              <a:rPr lang="en-US" dirty="0" err="1">
                <a:cs typeface="Calibri"/>
              </a:rPr>
              <a:t>ReLU</a:t>
            </a:r>
            <a:r>
              <a:rPr lang="en-US" dirty="0">
                <a:cs typeface="Calibri"/>
              </a:rPr>
              <a:t> activation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12 layers, 7 reducing, 5 non reducing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Reducing layers are 3x3 pixels in width, 64 filters, and 2x2 stride to reduce image size by factor of 2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Non-reducing are 16 filters with 4x4 size, used to preserve image resolution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Final layer of width 1024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1000 epochs for no loss decrease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2E759-21DD-45B4-9DE6-E5AEA9A9C56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Goal</a:t>
            </a:r>
          </a:p>
          <a:p>
            <a:r>
              <a:rPr lang="en-US">
                <a:cs typeface="Calibri"/>
              </a:rPr>
              <a:t>     - Recreate the results for HO and ISW classes</a:t>
            </a:r>
          </a:p>
          <a:p>
            <a:r>
              <a:rPr lang="en-US">
                <a:cs typeface="Calibri"/>
              </a:rPr>
              <a:t>     - Create results for GW (electric potential on ISW) and DB (like resonant tunneling diode)</a:t>
            </a:r>
          </a:p>
          <a:p>
            <a:r>
              <a:rPr lang="en-US">
                <a:cs typeface="Calibri"/>
              </a:rPr>
              <a:t>     - Try use new results to improve IW type potential performance</a:t>
            </a:r>
          </a:p>
          <a:p>
            <a:r>
              <a:rPr lang="en-US">
                <a:cs typeface="Calibri"/>
              </a:rPr>
              <a:t>     - Includes validating on potential different from the training potential and mixed train datasets</a:t>
            </a:r>
          </a:p>
          <a:p>
            <a:r>
              <a:rPr lang="en-US">
                <a:cs typeface="Calibri"/>
              </a:rPr>
              <a:t>- Data</a:t>
            </a:r>
          </a:p>
          <a:p>
            <a:r>
              <a:rPr lang="en-US">
                <a:cs typeface="Calibri"/>
              </a:rPr>
              <a:t>     - Same method as detailed in paper</a:t>
            </a:r>
          </a:p>
          <a:p>
            <a:r>
              <a:rPr lang="en-US">
                <a:cs typeface="Calibri"/>
              </a:rPr>
              <a:t>     - Generate potentials with known functions, translate to heatmap matrix</a:t>
            </a:r>
          </a:p>
          <a:p>
            <a:r>
              <a:rPr lang="en-US">
                <a:cs typeface="Calibri"/>
              </a:rPr>
              <a:t>     - Use potential fuction to find ground state energy via zero finding</a:t>
            </a:r>
          </a:p>
          <a:p>
            <a:r>
              <a:rPr lang="en-US">
                <a:cs typeface="Calibri"/>
              </a:rPr>
              <a:t>- Challenges</a:t>
            </a:r>
          </a:p>
          <a:p>
            <a:r>
              <a:rPr lang="en-US">
                <a:cs typeface="Calibri"/>
              </a:rPr>
              <a:t>     - number of samples required (200,000) per potential class</a:t>
            </a:r>
          </a:p>
          <a:p>
            <a:r>
              <a:rPr lang="en-US">
                <a:cs typeface="Calibri"/>
              </a:rPr>
              <a:t>     - getting discontinuous potentals to preform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2E759-21DD-45B4-9DE6-E5AEA9A9C56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9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3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3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3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7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3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5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471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9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6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04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Deep learning: The Schrödinger Equation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Brandon Brisbane | Meetinder lail | Daniel CHelso | </a:t>
            </a:r>
            <a:r>
              <a:rPr lang="en-US" err="1"/>
              <a:t>rubin</a:t>
            </a:r>
            <a:r>
              <a:rPr lang="en-US"/>
              <a:t> </a:t>
            </a:r>
            <a:r>
              <a:rPr lang="en-US" err="1"/>
              <a:t>hazarika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0DAF-ADB6-4242-9071-44BF1E1D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1882"/>
            <a:ext cx="11029616" cy="1013800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EB681-D322-451D-9B80-779B2161D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 b="1" dirty="0"/>
              <a:t>Big picture:</a:t>
            </a:r>
            <a:r>
              <a:rPr lang="en-US" dirty="0"/>
              <a:t> solving the 'electronic structure problem’ – how do electrons behave in </a:t>
            </a:r>
            <a:r>
              <a:rPr lang="en-US"/>
              <a:t>a potential?</a:t>
            </a:r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r>
              <a:rPr lang="en-US" dirty="0"/>
              <a:t>Computationally intensive to compute solutions by solving various differential equations – difficulty scales with molecule size</a:t>
            </a:r>
          </a:p>
          <a:p>
            <a:pPr marL="305435" indent="-305435"/>
            <a:endParaRPr lang="en-US" dirty="0"/>
          </a:p>
          <a:p>
            <a:pPr marL="305435" indent="-305435"/>
            <a:r>
              <a:rPr lang="en-US" dirty="0"/>
              <a:t>Can we learn properties of the state system using neural networks?</a:t>
            </a:r>
          </a:p>
          <a:p>
            <a:pPr marL="305435" indent="-305435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629920" lvl="1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</p:txBody>
      </p:sp>
      <p:pic>
        <p:nvPicPr>
          <p:cNvPr id="4" name="Picture 6" descr="A close up of a clock&#10;&#10;Description generated with high confidence">
            <a:extLst>
              <a:ext uri="{FF2B5EF4-FFF2-40B4-BE49-F238E27FC236}">
                <a16:creationId xmlns:a16="http://schemas.microsoft.com/office/drawing/2014/main" id="{5AD67150-562E-4CB4-ADCA-1D142843D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833836"/>
            <a:ext cx="2743200" cy="58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8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08B7-8E9A-4011-AFA4-FA4A27EF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target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130B-75FC-46DB-80C6-BEE560D08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677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 b="1" dirty="0"/>
              <a:t>Specific system: </a:t>
            </a:r>
            <a:r>
              <a:rPr lang="en-US" dirty="0"/>
              <a:t>one electron in a confining potential – identify energy eigenstates of system 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305435" indent="-305435"/>
            <a:endParaRPr lang="en-US" dirty="0"/>
          </a:p>
          <a:p>
            <a:pPr marL="342900" indent="-305435">
              <a:buFont typeface="Wingdings 2"/>
              <a:buChar char=""/>
            </a:pPr>
            <a:endParaRPr lang="en-US"/>
          </a:p>
          <a:p>
            <a:pPr marL="342900" indent="-305435"/>
            <a:endParaRPr lang="en-US" dirty="0"/>
          </a:p>
          <a:p>
            <a:pPr marL="342900" indent="-305435"/>
            <a:r>
              <a:rPr lang="en-US" dirty="0"/>
              <a:t>Algorithms presented here make use of "featureless learning" to circumvent problems</a:t>
            </a:r>
          </a:p>
          <a:p>
            <a:pPr marL="704850" lvl="1" indent="-342900">
              <a:buAutoNum type="arabicPeriod"/>
            </a:pPr>
            <a:r>
              <a:rPr lang="en-US" dirty="0"/>
              <a:t>Scalability </a:t>
            </a:r>
          </a:p>
          <a:p>
            <a:pPr marL="704850" lvl="1" indent="-342900">
              <a:buAutoNum type="arabicPeriod"/>
            </a:pPr>
            <a:r>
              <a:rPr lang="en-US" dirty="0"/>
              <a:t>Feature-specific learning</a:t>
            </a:r>
          </a:p>
          <a:p>
            <a:pPr marL="704850" lvl="1" indent="-342900">
              <a:buAutoNum type="arabicPeriod"/>
            </a:pPr>
            <a:r>
              <a:rPr lang="en-US" dirty="0"/>
              <a:t>Limited atomic models</a:t>
            </a:r>
          </a:p>
          <a:p>
            <a:pPr marL="704850" lvl="1" indent="-342900">
              <a:buAutoNum type="arabicPeriod"/>
            </a:pPr>
            <a:endParaRPr lang="en-US" dirty="0"/>
          </a:p>
          <a:p>
            <a:pPr marL="342900" indent="-305435"/>
            <a:endParaRPr lang="en-US"/>
          </a:p>
          <a:p>
            <a:pPr marL="305435" indent="-305435"/>
            <a:endParaRPr lang="en-US"/>
          </a:p>
          <a:p>
            <a:pPr marL="305435" indent="-305435"/>
            <a:endParaRPr lang="en-US"/>
          </a:p>
          <a:p>
            <a:pPr marL="305435" indent="-305435"/>
            <a:endParaRPr lang="en-US"/>
          </a:p>
          <a:p>
            <a:pPr marL="305435" indent="-305435"/>
            <a:endParaRPr lang="en-US"/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57B531C-130D-42EA-9EF6-3A66A837A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438" y="2491666"/>
            <a:ext cx="5331124" cy="187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7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80AC-00FE-4A8C-AE46-510751E4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0B92BD1-C7C4-479B-9ABC-ED3DF60652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32017" t="44922" r="32017" b="22422"/>
          <a:stretch/>
        </p:blipFill>
        <p:spPr>
          <a:xfrm>
            <a:off x="200024" y="2495154"/>
            <a:ext cx="5891316" cy="299639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03D4F-4D63-4B84-9086-1A1F5F1870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05435" indent="-305435"/>
            <a:r>
              <a:rPr lang="en-US" dirty="0"/>
              <a:t>Takes potential distribution and turns into images</a:t>
            </a:r>
          </a:p>
          <a:p>
            <a:pPr marL="305435" indent="-305435"/>
            <a:r>
              <a:rPr lang="en-US" dirty="0"/>
              <a:t>Run a CNN on the data</a:t>
            </a:r>
          </a:p>
          <a:p>
            <a:pPr marL="305435" indent="-305435"/>
            <a:r>
              <a:rPr lang="en-US" dirty="0"/>
              <a:t>Repeated convolutional layers used</a:t>
            </a:r>
          </a:p>
          <a:p>
            <a:pPr marL="305435" indent="-305435"/>
            <a:r>
              <a:rPr lang="en-US" dirty="0"/>
              <a:t>12 layers, each of which adds training parameters</a:t>
            </a:r>
          </a:p>
          <a:p>
            <a:pPr marL="305435" indent="-305435"/>
            <a:r>
              <a:rPr lang="en-US" dirty="0"/>
              <a:t>Final convolutional layer feeds into fully connected final layer with single output</a:t>
            </a:r>
          </a:p>
          <a:p>
            <a:pPr marL="305435" indent="-305435"/>
            <a:r>
              <a:rPr lang="en-US" dirty="0"/>
              <a:t>Used to compute mean-squared loss value</a:t>
            </a:r>
          </a:p>
          <a:p>
            <a:pPr marL="305435" indent="-305435"/>
            <a:r>
              <a:rPr lang="en-US" dirty="0"/>
              <a:t>Results in eigenvalues and energy levels for the system</a:t>
            </a:r>
          </a:p>
        </p:txBody>
      </p:sp>
    </p:spTree>
    <p:extLst>
      <p:ext uri="{BB962C8B-B14F-4D97-AF65-F5344CB8AC3E}">
        <p14:creationId xmlns:p14="http://schemas.microsoft.com/office/powerpoint/2010/main" val="429391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B94F-A6F3-4537-8FAF-62CC4DEB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experimental results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E55C758A-CE8A-4E59-811C-47C425A06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3032611"/>
            <a:ext cx="11029615" cy="2704756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865F6F6-3063-4942-973E-A6452EB3C501}"/>
              </a:ext>
            </a:extLst>
          </p:cNvPr>
          <p:cNvSpPr txBox="1"/>
          <p:nvPr/>
        </p:nvSpPr>
        <p:spPr>
          <a:xfrm>
            <a:off x="903962" y="2271386"/>
            <a:ext cx="100604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3D3D3D"/>
                </a:solidFill>
              </a:rPr>
              <a:t>Below are the graphs that were obtained for simple harmonic oscillator, infinite well, double well inverted gaussian and the randomly generated potentials. </a:t>
            </a:r>
          </a:p>
        </p:txBody>
      </p:sp>
    </p:spTree>
    <p:extLst>
      <p:ext uri="{BB962C8B-B14F-4D97-AF65-F5344CB8AC3E}">
        <p14:creationId xmlns:p14="http://schemas.microsoft.com/office/powerpoint/2010/main" val="251846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BA4D-04A7-4573-A064-A44B2BF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SUMMARY OF 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FE2AC-8C52-4CD4-87C2-8992BE85B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056921"/>
            <a:ext cx="11029615" cy="26591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305435" indent="-305435"/>
            <a:r>
              <a:rPr lang="en-US"/>
              <a:t>200,000 samples and 1000 epochs were added  </a:t>
            </a:r>
          </a:p>
          <a:p>
            <a:pPr marL="305435" indent="-305435"/>
            <a:r>
              <a:rPr lang="en-US"/>
              <a:t>Random potentials did not perform well at higher energies</a:t>
            </a:r>
          </a:p>
          <a:p>
            <a:pPr marL="305435" indent="-305435"/>
            <a:r>
              <a:rPr lang="en-US"/>
              <a:t>Finally, a model was trained on all four classes of potentials, which has a MAE of 5.90 </a:t>
            </a:r>
            <a:r>
              <a:rPr lang="en-US" err="1"/>
              <a:t>mHA</a:t>
            </a:r>
            <a:endParaRPr lang="en-US"/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A82493C5-EB29-49A5-94E4-C993EE071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51498"/>
              </p:ext>
            </p:extLst>
          </p:nvPr>
        </p:nvGraphicFramePr>
        <p:xfrm>
          <a:off x="1901190" y="2019681"/>
          <a:ext cx="816864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2840637564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3530824555"/>
                    </a:ext>
                  </a:extLst>
                </a:gridCol>
              </a:tblGrid>
              <a:tr h="333673">
                <a:tc>
                  <a:txBody>
                    <a:bodyPr/>
                    <a:lstStyle/>
                    <a:p>
                      <a:r>
                        <a:rPr lang="en-US"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Median Absolute Error (MAE)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867215"/>
                  </a:ext>
                </a:extLst>
              </a:tr>
              <a:tr h="333673">
                <a:tc>
                  <a:txBody>
                    <a:bodyPr/>
                    <a:lstStyle/>
                    <a:p>
                      <a:r>
                        <a:rPr lang="en-US"/>
                        <a:t>Simple harmonic oscillator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1.51 </a:t>
                      </a:r>
                      <a:r>
                        <a:rPr lang="en-US" err="1"/>
                        <a:t>mHA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8293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en-US"/>
                        <a:t>Infinite Well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5.04 </a:t>
                      </a:r>
                      <a:r>
                        <a:rPr lang="en-US" sz="1800" b="0" i="0" u="none" strike="noStrike" noProof="0" err="1">
                          <a:latin typeface="Gill Sans MT"/>
                        </a:rPr>
                        <a:t>mHA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01365"/>
                  </a:ext>
                </a:extLst>
              </a:tr>
              <a:tr h="333673">
                <a:tc>
                  <a:txBody>
                    <a:bodyPr/>
                    <a:lstStyle/>
                    <a:p>
                      <a:r>
                        <a:rPr lang="en-US"/>
                        <a:t>Gaussian Potentials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2.70 </a:t>
                      </a:r>
                      <a:r>
                        <a:rPr lang="en-US" sz="1800" b="0" i="0" u="none" strike="noStrike" noProof="0" err="1">
                          <a:latin typeface="Gill Sans MT"/>
                        </a:rPr>
                        <a:t>mHA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53363"/>
                  </a:ext>
                </a:extLst>
              </a:tr>
              <a:tr h="3336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Random Potentials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2.13 </a:t>
                      </a:r>
                      <a:r>
                        <a:rPr lang="en-US" sz="1800" b="0" i="0" u="none" strike="noStrike" noProof="0" err="1">
                          <a:latin typeface="Gill Sans MT"/>
                        </a:rPr>
                        <a:t>mHA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138789"/>
                  </a:ext>
                </a:extLst>
              </a:tr>
              <a:tr h="3336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Additoinal 200,000 samples, 1000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1.49 </a:t>
                      </a:r>
                      <a:r>
                        <a:rPr lang="en-US" sz="1800" b="0" i="0" u="none" strike="noStrike" noProof="0" err="1">
                          <a:latin typeface="Gill Sans MT"/>
                        </a:rPr>
                        <a:t>mHA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751657"/>
                  </a:ext>
                </a:extLst>
              </a:tr>
              <a:tr h="3336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Random Class on Gaussian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2.94 </a:t>
                      </a:r>
                      <a:r>
                        <a:rPr lang="en-US" sz="1800" b="0" i="0" u="none" strike="noStrike" noProof="0" err="1">
                          <a:latin typeface="Gill Sans MT"/>
                        </a:rPr>
                        <a:t>mHA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465909"/>
                  </a:ext>
                </a:extLst>
              </a:tr>
              <a:tr h="3336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 model trained on all four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5.90 </a:t>
                      </a:r>
                      <a:r>
                        <a:rPr lang="en-US" sz="1800" b="0" i="0" u="none" strike="noStrike" noProof="0" err="1">
                          <a:latin typeface="Gill Sans MT"/>
                        </a:rPr>
                        <a:t>mHA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36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59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CF05-03AA-4E33-865D-332D7394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FD55-84A8-4455-A20D-062CD7AED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52" y="2007968"/>
            <a:ext cx="4756296" cy="4027953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/>
              <a:t>Goal</a:t>
            </a:r>
          </a:p>
          <a:p>
            <a:pPr marL="629920" lvl="1" indent="-305435"/>
            <a:r>
              <a:rPr lang="en-US" sz="1800"/>
              <a:t>Recreate the results for the haramonic ocsillator and infinite well potentials</a:t>
            </a:r>
          </a:p>
          <a:p>
            <a:pPr marL="629920" lvl="1" indent="-305435"/>
            <a:r>
              <a:rPr lang="en-US" sz="1800"/>
              <a:t>Create results for "gradient well" and "double barriar" potentials</a:t>
            </a:r>
          </a:p>
          <a:p>
            <a:pPr marL="629920" lvl="1" indent="-305435"/>
            <a:r>
              <a:rPr lang="en-US" sz="1800"/>
              <a:t>Attempt to use new results to train a model better at solving "well type" (discontinuous potentials) cases</a:t>
            </a:r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D0B915C-3639-4E36-8D94-CE389B8FD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351" y="2011283"/>
            <a:ext cx="2428875" cy="2428875"/>
          </a:xfrm>
          <a:prstGeom prst="rect">
            <a:avLst/>
          </a:prstGeom>
        </p:spPr>
      </p:pic>
      <p:pic>
        <p:nvPicPr>
          <p:cNvPr id="6" name="Picture 6" descr="A picture containing monitor, television, screen, dark&#10;&#10;Description generated with very high confidence">
            <a:extLst>
              <a:ext uri="{FF2B5EF4-FFF2-40B4-BE49-F238E27FC236}">
                <a16:creationId xmlns:a16="http://schemas.microsoft.com/office/drawing/2014/main" id="{5B732237-D536-40C4-A864-3D6EF8068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4986" y="3598783"/>
            <a:ext cx="2428875" cy="2428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33CE3D-CE2C-4707-B1E7-F3E2FCE91500}"/>
              </a:ext>
            </a:extLst>
          </p:cNvPr>
          <p:cNvSpPr txBox="1"/>
          <p:nvPr/>
        </p:nvSpPr>
        <p:spPr>
          <a:xfrm>
            <a:off x="6100233" y="4449233"/>
            <a:ext cx="247861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Double Barriar Well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2A273D-8894-4052-894F-C90948415DBA}"/>
              </a:ext>
            </a:extLst>
          </p:cNvPr>
          <p:cNvSpPr txBox="1"/>
          <p:nvPr/>
        </p:nvSpPr>
        <p:spPr>
          <a:xfrm>
            <a:off x="9179982" y="3274482"/>
            <a:ext cx="241511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Gradient Well</a:t>
            </a:r>
          </a:p>
        </p:txBody>
      </p:sp>
    </p:spTree>
    <p:extLst>
      <p:ext uri="{BB962C8B-B14F-4D97-AF65-F5344CB8AC3E}">
        <p14:creationId xmlns:p14="http://schemas.microsoft.com/office/powerpoint/2010/main" val="17037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F027-D557-4FA0-855C-19032EDC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9009D-33EA-426C-A46D-04083421D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000"/>
              <a:t>Roadmap</a:t>
            </a:r>
          </a:p>
          <a:p>
            <a:pPr marL="629920" lvl="1" indent="-305435"/>
            <a:r>
              <a:rPr lang="en-US" sz="1800"/>
              <a:t>Stage 1: Generate potential heatmaps and ground state energies</a:t>
            </a:r>
          </a:p>
          <a:p>
            <a:pPr marL="629920" lvl="1" indent="-305435"/>
            <a:r>
              <a:rPr lang="en-US" sz="1800"/>
              <a:t>Stage 2: Build CNN; test on reduced set of harmonic ocillator potentials</a:t>
            </a:r>
          </a:p>
          <a:p>
            <a:pPr marL="629920" lvl="1" indent="-305435"/>
            <a:r>
              <a:rPr lang="en-US" sz="1800"/>
              <a:t>Stage 3: Generate results for potentials from paper; fine tune network</a:t>
            </a:r>
          </a:p>
          <a:p>
            <a:pPr marL="629920" lvl="1" indent="-305435"/>
            <a:r>
              <a:rPr lang="en-US" sz="1800"/>
              <a:t>Stage 4: Generate reults for new potentials, collect full set of results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*Each stage is expected to take 4-7 days to complete</a:t>
            </a:r>
          </a:p>
        </p:txBody>
      </p:sp>
    </p:spTree>
    <p:extLst>
      <p:ext uri="{BB962C8B-B14F-4D97-AF65-F5344CB8AC3E}">
        <p14:creationId xmlns:p14="http://schemas.microsoft.com/office/powerpoint/2010/main" val="1292932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804</Words>
  <Application>Microsoft Office PowerPoint</Application>
  <PresentationFormat>Widescreen</PresentationFormat>
  <Paragraphs>108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</vt:lpstr>
      <vt:lpstr>Deep learning: The Schrödinger Equation</vt:lpstr>
      <vt:lpstr>Introduction</vt:lpstr>
      <vt:lpstr>The target problem</vt:lpstr>
      <vt:lpstr>Methodology</vt:lpstr>
      <vt:lpstr>Summary of experimental results</vt:lpstr>
      <vt:lpstr> SUMMARY OF EXPERIMENTAL RESULTS</vt:lpstr>
      <vt:lpstr>Our Project</vt:lpstr>
      <vt:lpstr>Our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Rubin Hazarika</cp:lastModifiedBy>
  <cp:revision>112</cp:revision>
  <dcterms:created xsi:type="dcterms:W3CDTF">2020-02-26T20:28:53Z</dcterms:created>
  <dcterms:modified xsi:type="dcterms:W3CDTF">2020-02-27T16:02:54Z</dcterms:modified>
</cp:coreProperties>
</file>