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f7111780edb94f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f7111780edb94f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f7111780edb94fe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f7111780edb94fe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f7111780edb94fe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f7111780edb94fe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f7111780edb94f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7111780edb94f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f7111780edb94f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f7111780edb94f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f7111780edb94fe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f7111780edb94fe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f7111780edb94fe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f7111780edb94fe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f7111780edb94fe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f7111780edb94fe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f7111780edb94fe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f7111780edb94fe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f7111780edb94fe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f7111780edb94fe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f7111780edb94fe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f7111780edb94fe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oracle.com/technetwork/tutorials/tutorials-1876574.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Nouveautés Java 15v et 16</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 Deprecated/redéveloppement</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solidFill>
                  <a:schemeClr val="dk1"/>
                </a:solidFill>
              </a:rPr>
              <a:t>Activation RMI devient deprecated</a:t>
            </a:r>
            <a:endParaRPr b="1" sz="1600">
              <a:solidFill>
                <a:schemeClr val="dk1"/>
              </a:solidFill>
            </a:endParaRPr>
          </a:p>
          <a:p>
            <a:pPr indent="0" lvl="0" marL="0" rtl="0" algn="l">
              <a:spcBef>
                <a:spcPts val="1200"/>
              </a:spcBef>
              <a:spcAft>
                <a:spcPts val="0"/>
              </a:spcAft>
              <a:buNone/>
            </a:pPr>
            <a:r>
              <a:rPr lang="en" sz="1300">
                <a:solidFill>
                  <a:srgbClr val="212529"/>
                </a:solidFill>
                <a:highlight>
                  <a:srgbClr val="FFFFFF"/>
                </a:highlight>
                <a:latin typeface="Verdana"/>
                <a:ea typeface="Verdana"/>
                <a:cs typeface="Verdana"/>
                <a:sym typeface="Verdana"/>
              </a:rPr>
              <a:t>Déprécier le </a:t>
            </a:r>
            <a:r>
              <a:rPr i="1" lang="en" sz="1300">
                <a:solidFill>
                  <a:srgbClr val="212529"/>
                </a:solidFill>
                <a:highlight>
                  <a:srgbClr val="FFFFFF"/>
                </a:highlight>
                <a:latin typeface="Verdana"/>
                <a:ea typeface="Verdana"/>
                <a:cs typeface="Verdana"/>
                <a:sym typeface="Verdana"/>
              </a:rPr>
              <a:t>mécanisme d’activation RMI</a:t>
            </a:r>
            <a:r>
              <a:rPr lang="en" sz="1300">
                <a:solidFill>
                  <a:srgbClr val="212529"/>
                </a:solidFill>
                <a:highlight>
                  <a:srgbClr val="FFFFFF"/>
                </a:highlight>
                <a:latin typeface="Verdana"/>
                <a:ea typeface="Verdana"/>
                <a:cs typeface="Verdana"/>
                <a:sym typeface="Verdana"/>
              </a:rPr>
              <a:t> pour la suppression future. RMI Activation est une partie obsolète de RMI qui est facultative depuis Java 8. Aucune autre partie du RMI ne sera dépréciée.</a:t>
            </a:r>
            <a:endParaRPr sz="1300">
              <a:solidFill>
                <a:srgbClr val="212529"/>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300">
              <a:solidFill>
                <a:srgbClr val="212529"/>
              </a:solidFill>
              <a:highlight>
                <a:srgbClr val="FFFFFF"/>
              </a:highlight>
              <a:latin typeface="Verdana"/>
              <a:ea typeface="Verdana"/>
              <a:cs typeface="Verdana"/>
              <a:sym typeface="Verdana"/>
            </a:endParaRPr>
          </a:p>
          <a:p>
            <a:pPr indent="0" lvl="0" marL="0" rtl="0" algn="l">
              <a:spcBef>
                <a:spcPts val="1200"/>
              </a:spcBef>
              <a:spcAft>
                <a:spcPts val="0"/>
              </a:spcAft>
              <a:buNone/>
            </a:pPr>
            <a:r>
              <a:rPr b="1" lang="en" sz="1600">
                <a:solidFill>
                  <a:srgbClr val="212529"/>
                </a:solidFill>
                <a:highlight>
                  <a:srgbClr val="FFFFFF"/>
                </a:highlight>
                <a:latin typeface="Verdana"/>
                <a:ea typeface="Verdana"/>
                <a:cs typeface="Verdana"/>
                <a:sym typeface="Verdana"/>
              </a:rPr>
              <a:t>Réimplémentation de l’API Legacy DatagramSocket</a:t>
            </a:r>
            <a:endParaRPr b="1" sz="1600">
              <a:solidFill>
                <a:srgbClr val="212529"/>
              </a:solidFill>
              <a:highlight>
                <a:srgbClr val="FFFFFF"/>
              </a:highlight>
              <a:latin typeface="Verdana"/>
              <a:ea typeface="Verdana"/>
              <a:cs typeface="Verdana"/>
              <a:sym typeface="Verdana"/>
            </a:endParaRPr>
          </a:p>
          <a:p>
            <a:pPr indent="0" lvl="0" marL="0" rtl="0" algn="just">
              <a:spcBef>
                <a:spcPts val="1200"/>
              </a:spcBef>
              <a:spcAft>
                <a:spcPts val="0"/>
              </a:spcAft>
              <a:buNone/>
            </a:pPr>
            <a:r>
              <a:rPr lang="en" sz="1300">
                <a:solidFill>
                  <a:srgbClr val="212529"/>
                </a:solidFill>
                <a:highlight>
                  <a:srgbClr val="FFFFFF"/>
                </a:highlight>
                <a:latin typeface="Verdana"/>
                <a:ea typeface="Verdana"/>
                <a:cs typeface="Verdana"/>
                <a:sym typeface="Verdana"/>
              </a:rPr>
              <a:t>Cette fonctionnalité remplace les anciennes implémentations des API</a:t>
            </a:r>
            <a:endParaRPr sz="1300">
              <a:solidFill>
                <a:srgbClr val="212529"/>
              </a:solidFill>
              <a:highlight>
                <a:srgbClr val="FFFFFF"/>
              </a:highlight>
              <a:latin typeface="Verdana"/>
              <a:ea typeface="Verdana"/>
              <a:cs typeface="Verdana"/>
              <a:sym typeface="Verdana"/>
            </a:endParaRPr>
          </a:p>
          <a:p>
            <a:pPr indent="-311150" lvl="0" marL="457200" rtl="0" algn="l">
              <a:spcBef>
                <a:spcPts val="600"/>
              </a:spcBef>
              <a:spcAft>
                <a:spcPts val="0"/>
              </a:spcAft>
              <a:buClr>
                <a:srgbClr val="212529"/>
              </a:buClr>
              <a:buSzPts val="1300"/>
              <a:buFont typeface="Verdana"/>
              <a:buChar char="●"/>
            </a:pPr>
            <a:r>
              <a:rPr lang="en" sz="1400">
                <a:solidFill>
                  <a:srgbClr val="212529"/>
                </a:solidFill>
                <a:highlight>
                  <a:srgbClr val="ECECEC"/>
                </a:highlight>
                <a:latin typeface="Courier New"/>
                <a:ea typeface="Courier New"/>
                <a:cs typeface="Courier New"/>
                <a:sym typeface="Courier New"/>
              </a:rPr>
              <a:t>java.net.DatagramSocket</a:t>
            </a:r>
            <a:endParaRPr sz="1400">
              <a:solidFill>
                <a:srgbClr val="212529"/>
              </a:solidFill>
              <a:highlight>
                <a:srgbClr val="ECECEC"/>
              </a:highlight>
              <a:latin typeface="Courier New"/>
              <a:ea typeface="Courier New"/>
              <a:cs typeface="Courier New"/>
              <a:sym typeface="Courier New"/>
            </a:endParaRPr>
          </a:p>
          <a:p>
            <a:pPr indent="-311150" lvl="0" marL="457200" rtl="0" algn="l">
              <a:spcBef>
                <a:spcPts val="0"/>
              </a:spcBef>
              <a:spcAft>
                <a:spcPts val="0"/>
              </a:spcAft>
              <a:buClr>
                <a:srgbClr val="212529"/>
              </a:buClr>
              <a:buSzPts val="1300"/>
              <a:buFont typeface="Verdana"/>
              <a:buChar char="●"/>
            </a:pPr>
            <a:r>
              <a:rPr lang="en" sz="1400">
                <a:solidFill>
                  <a:srgbClr val="212529"/>
                </a:solidFill>
                <a:highlight>
                  <a:srgbClr val="ECECEC"/>
                </a:highlight>
                <a:latin typeface="Courier New"/>
                <a:ea typeface="Courier New"/>
                <a:cs typeface="Courier New"/>
                <a:sym typeface="Courier New"/>
              </a:rPr>
              <a:t>java.net.MulticastSocket</a:t>
            </a:r>
            <a:endParaRPr sz="1400">
              <a:solidFill>
                <a:srgbClr val="212529"/>
              </a:solidFill>
              <a:highlight>
                <a:srgbClr val="ECECEC"/>
              </a:highlight>
              <a:latin typeface="Courier New"/>
              <a:ea typeface="Courier New"/>
              <a:cs typeface="Courier New"/>
              <a:sym typeface="Courier New"/>
            </a:endParaRPr>
          </a:p>
          <a:p>
            <a:pPr indent="0" lvl="0" marL="0" rtl="0" algn="just">
              <a:spcBef>
                <a:spcPts val="1400"/>
              </a:spcBef>
              <a:spcAft>
                <a:spcPts val="0"/>
              </a:spcAft>
              <a:buNone/>
            </a:pPr>
            <a:r>
              <a:rPr lang="en" sz="1300">
                <a:solidFill>
                  <a:srgbClr val="212529"/>
                </a:solidFill>
                <a:highlight>
                  <a:srgbClr val="FFFFFF"/>
                </a:highlight>
                <a:latin typeface="Verdana"/>
                <a:ea typeface="Verdana"/>
                <a:cs typeface="Verdana"/>
                <a:sym typeface="Verdana"/>
              </a:rPr>
              <a:t>par des implémentations plus simples et plus modernes qui sont faciles à maintenir et à déboguer. Les nouvelles implémentations seront faciles à adapter.</a:t>
            </a:r>
            <a:endParaRPr sz="1300">
              <a:solidFill>
                <a:srgbClr val="212529"/>
              </a:solidFill>
              <a:highlight>
                <a:srgbClr val="FFFFFF"/>
              </a:highlight>
              <a:latin typeface="Verdana"/>
              <a:ea typeface="Verdana"/>
              <a:cs typeface="Verdana"/>
              <a:sym typeface="Verdana"/>
            </a:endParaRPr>
          </a:p>
          <a:p>
            <a:pPr indent="0" lvl="0" marL="0" rtl="0" algn="l">
              <a:spcBef>
                <a:spcPts val="600"/>
              </a:spcBef>
              <a:spcAft>
                <a:spcPts val="1200"/>
              </a:spcAft>
              <a:buNone/>
            </a:pPr>
            <a:r>
              <a:t/>
            </a:r>
            <a:endParaRPr sz="1300">
              <a:solidFill>
                <a:srgbClr val="212529"/>
              </a:solidFill>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 Deprecated/redéveloppement</a:t>
            </a:r>
            <a:endParaRPr/>
          </a:p>
        </p:txBody>
      </p:sp>
      <p:sp>
        <p:nvSpPr>
          <p:cNvPr id="115" name="Google Shape;115;p2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00"/>
              <a:t>Deux nouveaux Garbage Collector</a:t>
            </a:r>
            <a:endParaRPr b="1" sz="1600"/>
          </a:p>
          <a:p>
            <a:pPr indent="0" lvl="0" marL="0" rtl="0" algn="l">
              <a:spcBef>
                <a:spcPts val="1200"/>
              </a:spcBef>
              <a:spcAft>
                <a:spcPts val="0"/>
              </a:spcAft>
              <a:buNone/>
            </a:pPr>
            <a:r>
              <a:rPr b="1" lang="en" sz="1600"/>
              <a:t>Zcg</a:t>
            </a:r>
            <a:endParaRPr b="1" sz="1600"/>
          </a:p>
          <a:p>
            <a:pPr indent="0" lvl="0" marL="0" rtl="0" algn="just">
              <a:spcBef>
                <a:spcPts val="1200"/>
              </a:spcBef>
              <a:spcAft>
                <a:spcPts val="0"/>
              </a:spcAft>
              <a:buNone/>
            </a:pPr>
            <a:r>
              <a:rPr lang="en" sz="1316">
                <a:solidFill>
                  <a:srgbClr val="212529"/>
                </a:solidFill>
                <a:highlight>
                  <a:srgbClr val="FFFFFF"/>
                </a:highlight>
                <a:latin typeface="Verdana"/>
                <a:ea typeface="Verdana"/>
                <a:cs typeface="Verdana"/>
                <a:sym typeface="Verdana"/>
              </a:rPr>
              <a:t>e projet ZGC a réellement commencé avec Java 11. Il s’agit d’un sujet complexe qui devait être introduit progressivement pour permettre aux utilisateurs de fournir leurs commentaires et d’avoir des bogues corrigés. En Java 15, cette fonctionnalité est considérée comme complète et prête à être utilisée en mode production.</a:t>
            </a:r>
            <a:endParaRPr sz="1316">
              <a:solidFill>
                <a:srgbClr val="212529"/>
              </a:solidFill>
              <a:highlight>
                <a:srgbClr val="FFFFFF"/>
              </a:highlight>
              <a:latin typeface="Verdana"/>
              <a:ea typeface="Verdana"/>
              <a:cs typeface="Verdana"/>
              <a:sym typeface="Verdana"/>
            </a:endParaRPr>
          </a:p>
          <a:p>
            <a:pPr indent="0" lvl="0" marL="0" rtl="0" algn="just">
              <a:spcBef>
                <a:spcPts val="600"/>
              </a:spcBef>
              <a:spcAft>
                <a:spcPts val="0"/>
              </a:spcAft>
              <a:buNone/>
            </a:pPr>
            <a:r>
              <a:rPr lang="en" sz="1316">
                <a:solidFill>
                  <a:srgbClr val="212529"/>
                </a:solidFill>
                <a:highlight>
                  <a:srgbClr val="FFFFFF"/>
                </a:highlight>
                <a:latin typeface="Verdana"/>
                <a:ea typeface="Verdana"/>
                <a:cs typeface="Verdana"/>
                <a:sym typeface="Verdana"/>
              </a:rPr>
              <a:t>ZGC peut être activé à l’aide des options de ligne de commande </a:t>
            </a:r>
            <a:r>
              <a:rPr lang="en" sz="1416">
                <a:solidFill>
                  <a:srgbClr val="7F0055"/>
                </a:solidFill>
                <a:highlight>
                  <a:srgbClr val="ECECEC"/>
                </a:highlight>
                <a:latin typeface="Courier New"/>
                <a:ea typeface="Courier New"/>
                <a:cs typeface="Courier New"/>
                <a:sym typeface="Courier New"/>
              </a:rPr>
              <a:t>-</a:t>
            </a:r>
            <a:r>
              <a:rPr lang="en" sz="1416">
                <a:solidFill>
                  <a:srgbClr val="212529"/>
                </a:solidFill>
                <a:highlight>
                  <a:srgbClr val="ECECEC"/>
                </a:highlight>
                <a:latin typeface="Courier New"/>
                <a:ea typeface="Courier New"/>
                <a:cs typeface="Courier New"/>
                <a:sym typeface="Courier New"/>
              </a:rPr>
              <a:t>XX:</a:t>
            </a:r>
            <a:r>
              <a:rPr lang="en" sz="1416">
                <a:solidFill>
                  <a:srgbClr val="7F0055"/>
                </a:solidFill>
                <a:highlight>
                  <a:srgbClr val="ECECEC"/>
                </a:highlight>
                <a:latin typeface="Courier New"/>
                <a:ea typeface="Courier New"/>
                <a:cs typeface="Courier New"/>
                <a:sym typeface="Courier New"/>
              </a:rPr>
              <a:t>+</a:t>
            </a:r>
            <a:r>
              <a:rPr lang="en" sz="1416">
                <a:solidFill>
                  <a:srgbClr val="212529"/>
                </a:solidFill>
                <a:highlight>
                  <a:srgbClr val="ECECEC"/>
                </a:highlight>
                <a:latin typeface="Courier New"/>
                <a:ea typeface="Courier New"/>
                <a:cs typeface="Courier New"/>
                <a:sym typeface="Courier New"/>
              </a:rPr>
              <a:t>UnlockExperimentalVMOptions </a:t>
            </a:r>
            <a:r>
              <a:rPr lang="en" sz="1416">
                <a:solidFill>
                  <a:srgbClr val="7F0055"/>
                </a:solidFill>
                <a:highlight>
                  <a:srgbClr val="ECECEC"/>
                </a:highlight>
                <a:latin typeface="Courier New"/>
                <a:ea typeface="Courier New"/>
                <a:cs typeface="Courier New"/>
                <a:sym typeface="Courier New"/>
              </a:rPr>
              <a:t>-</a:t>
            </a:r>
            <a:r>
              <a:rPr lang="en" sz="1416">
                <a:solidFill>
                  <a:srgbClr val="212529"/>
                </a:solidFill>
                <a:highlight>
                  <a:srgbClr val="ECECEC"/>
                </a:highlight>
                <a:latin typeface="Courier New"/>
                <a:ea typeface="Courier New"/>
                <a:cs typeface="Courier New"/>
                <a:sym typeface="Courier New"/>
              </a:rPr>
              <a:t>XX:</a:t>
            </a:r>
            <a:r>
              <a:rPr lang="en" sz="1416">
                <a:solidFill>
                  <a:srgbClr val="7F0055"/>
                </a:solidFill>
                <a:highlight>
                  <a:srgbClr val="ECECEC"/>
                </a:highlight>
                <a:latin typeface="Courier New"/>
                <a:ea typeface="Courier New"/>
                <a:cs typeface="Courier New"/>
                <a:sym typeface="Courier New"/>
              </a:rPr>
              <a:t>+</a:t>
            </a:r>
            <a:r>
              <a:rPr lang="en" sz="1416">
                <a:solidFill>
                  <a:srgbClr val="212529"/>
                </a:solidFill>
                <a:highlight>
                  <a:srgbClr val="ECECEC"/>
                </a:highlight>
                <a:latin typeface="Courier New"/>
                <a:ea typeface="Courier New"/>
                <a:cs typeface="Courier New"/>
                <a:sym typeface="Courier New"/>
              </a:rPr>
              <a:t>UseZGC</a:t>
            </a:r>
            <a:r>
              <a:rPr lang="en" sz="1316">
                <a:solidFill>
                  <a:srgbClr val="212529"/>
                </a:solidFill>
                <a:highlight>
                  <a:srgbClr val="FFFFFF"/>
                </a:highlight>
                <a:latin typeface="Verdana"/>
                <a:ea typeface="Verdana"/>
                <a:cs typeface="Verdana"/>
                <a:sym typeface="Verdana"/>
              </a:rPr>
              <a:t>.</a:t>
            </a:r>
            <a:endParaRPr sz="1316">
              <a:solidFill>
                <a:srgbClr val="212529"/>
              </a:solidFill>
              <a:highlight>
                <a:srgbClr val="FFFFFF"/>
              </a:highlight>
              <a:latin typeface="Verdana"/>
              <a:ea typeface="Verdana"/>
              <a:cs typeface="Verdana"/>
              <a:sym typeface="Verdana"/>
            </a:endParaRPr>
          </a:p>
          <a:p>
            <a:pPr indent="0" lvl="0" marL="139700" rtl="0" algn="ctr">
              <a:spcBef>
                <a:spcPts val="600"/>
              </a:spcBef>
              <a:spcAft>
                <a:spcPts val="0"/>
              </a:spcAft>
              <a:buNone/>
            </a:pPr>
            <a:r>
              <a:rPr lang="en" sz="1316">
                <a:solidFill>
                  <a:srgbClr val="212529"/>
                </a:solidFill>
                <a:highlight>
                  <a:srgbClr val="FFFFFF"/>
                </a:highlight>
                <a:latin typeface="Verdana"/>
                <a:ea typeface="Verdana"/>
                <a:cs typeface="Verdana"/>
                <a:sym typeface="Verdana"/>
              </a:rPr>
              <a:t>Cette fonctionnalité offre ce collecteur d’ordures maintenant, mais ne change pas la valeur par défaut qui reste</a:t>
            </a:r>
            <a:r>
              <a:rPr b="1" lang="en" sz="1316">
                <a:solidFill>
                  <a:srgbClr val="446372"/>
                </a:solidFill>
                <a:highlight>
                  <a:srgbClr val="FFFFFF"/>
                </a:highlight>
                <a:uFill>
                  <a:noFill/>
                </a:uFill>
                <a:latin typeface="Verdana"/>
                <a:ea typeface="Verdana"/>
                <a:cs typeface="Verdana"/>
                <a:sym typeface="Verdana"/>
                <a:hlinkClick r:id="rId3">
                  <a:extLst>
                    <a:ext uri="{A12FA001-AC4F-418D-AE19-62706E023703}">
                      <ahyp:hlinkClr val="tx"/>
                    </a:ext>
                  </a:extLst>
                </a:hlinkClick>
              </a:rPr>
              <a:t>G1</a:t>
            </a:r>
            <a:r>
              <a:rPr lang="en" sz="1316">
                <a:solidFill>
                  <a:srgbClr val="212529"/>
                </a:solidFill>
                <a:highlight>
                  <a:srgbClr val="FFFFFF"/>
                </a:highlight>
                <a:latin typeface="Verdana"/>
                <a:ea typeface="Verdana"/>
                <a:cs typeface="Verdana"/>
                <a:sym typeface="Verdana"/>
              </a:rPr>
              <a:t>.</a:t>
            </a:r>
            <a:endParaRPr sz="1316">
              <a:solidFill>
                <a:srgbClr val="212529"/>
              </a:solidFill>
              <a:highlight>
                <a:srgbClr val="FFFFFF"/>
              </a:highlight>
              <a:latin typeface="Verdana"/>
              <a:ea typeface="Verdana"/>
              <a:cs typeface="Verdana"/>
              <a:sym typeface="Verdana"/>
            </a:endParaRPr>
          </a:p>
          <a:p>
            <a:pPr indent="0" lvl="0" marL="0" rtl="0" algn="l">
              <a:spcBef>
                <a:spcPts val="600"/>
              </a:spcBef>
              <a:spcAft>
                <a:spcPts val="0"/>
              </a:spcAft>
              <a:buNone/>
            </a:pPr>
            <a:r>
              <a:rPr b="1" lang="en" sz="1600"/>
              <a:t>Shenandoah</a:t>
            </a:r>
            <a:endParaRPr b="1" sz="1600"/>
          </a:p>
          <a:p>
            <a:pPr indent="0" lvl="0" marL="0" rtl="0" algn="just">
              <a:spcBef>
                <a:spcPts val="1200"/>
              </a:spcBef>
              <a:spcAft>
                <a:spcPts val="0"/>
              </a:spcAft>
              <a:buNone/>
            </a:pPr>
            <a:r>
              <a:rPr lang="en" sz="1224">
                <a:solidFill>
                  <a:srgbClr val="212529"/>
                </a:solidFill>
                <a:highlight>
                  <a:srgbClr val="FFFFFF"/>
                </a:highlight>
                <a:latin typeface="Verdana"/>
                <a:ea typeface="Verdana"/>
                <a:cs typeface="Verdana"/>
                <a:sym typeface="Verdana"/>
              </a:rPr>
              <a:t>Semblable à ZGC ici Shenandoah est un éboueur qui est prêt pour l'environnement de production. Il a été introduit comme expérimental en Java 12.</a:t>
            </a:r>
            <a:endParaRPr sz="1224">
              <a:solidFill>
                <a:srgbClr val="212529"/>
              </a:solidFill>
              <a:highlight>
                <a:srgbClr val="FFFFFF"/>
              </a:highlight>
              <a:latin typeface="Verdana"/>
              <a:ea typeface="Verdana"/>
              <a:cs typeface="Verdana"/>
              <a:sym typeface="Verdana"/>
            </a:endParaRPr>
          </a:p>
          <a:p>
            <a:pPr indent="0" lvl="0" marL="0" rtl="0" algn="just">
              <a:spcBef>
                <a:spcPts val="600"/>
              </a:spcBef>
              <a:spcAft>
                <a:spcPts val="0"/>
              </a:spcAft>
              <a:buNone/>
            </a:pPr>
            <a:r>
              <a:rPr lang="en" sz="1224">
                <a:solidFill>
                  <a:srgbClr val="212529"/>
                </a:solidFill>
                <a:highlight>
                  <a:srgbClr val="FFFFFF"/>
                </a:highlight>
                <a:latin typeface="Verdana"/>
                <a:ea typeface="Verdana"/>
                <a:cs typeface="Verdana"/>
                <a:sym typeface="Verdana"/>
              </a:rPr>
              <a:t>Il peut être activé avec </a:t>
            </a:r>
            <a:r>
              <a:rPr b="1" lang="en" sz="1324">
                <a:solidFill>
                  <a:srgbClr val="3366CC"/>
                </a:solidFill>
                <a:highlight>
                  <a:srgbClr val="ECECEC"/>
                </a:highlight>
                <a:latin typeface="Courier New"/>
                <a:ea typeface="Courier New"/>
                <a:cs typeface="Courier New"/>
                <a:sym typeface="Courier New"/>
              </a:rPr>
              <a:t>xx</a:t>
            </a:r>
            <a:r>
              <a:rPr lang="en" sz="1324">
                <a:solidFill>
                  <a:srgbClr val="7F0055"/>
                </a:solidFill>
                <a:highlight>
                  <a:srgbClr val="ECECEC"/>
                </a:highlight>
                <a:latin typeface="Courier New"/>
                <a:ea typeface="Courier New"/>
                <a:cs typeface="Courier New"/>
                <a:sym typeface="Courier New"/>
              </a:rPr>
              <a:t>:+</a:t>
            </a:r>
            <a:r>
              <a:rPr lang="en" sz="1324">
                <a:solidFill>
                  <a:srgbClr val="212529"/>
                </a:solidFill>
                <a:highlight>
                  <a:srgbClr val="ECECEC"/>
                </a:highlight>
                <a:latin typeface="Courier New"/>
                <a:ea typeface="Courier New"/>
                <a:cs typeface="Courier New"/>
                <a:sym typeface="Courier New"/>
              </a:rPr>
              <a:t>UnlockExperimentalVMOptions </a:t>
            </a:r>
            <a:r>
              <a:rPr lang="en" sz="1324">
                <a:solidFill>
                  <a:srgbClr val="7F0055"/>
                </a:solidFill>
                <a:highlight>
                  <a:srgbClr val="ECECEC"/>
                </a:highlight>
                <a:latin typeface="Courier New"/>
                <a:ea typeface="Courier New"/>
                <a:cs typeface="Courier New"/>
                <a:sym typeface="Courier New"/>
              </a:rPr>
              <a:t>-</a:t>
            </a:r>
            <a:r>
              <a:rPr lang="en" sz="1324">
                <a:solidFill>
                  <a:srgbClr val="212529"/>
                </a:solidFill>
                <a:highlight>
                  <a:srgbClr val="ECECEC"/>
                </a:highlight>
                <a:latin typeface="Courier New"/>
                <a:ea typeface="Courier New"/>
                <a:cs typeface="Courier New"/>
                <a:sym typeface="Courier New"/>
              </a:rPr>
              <a:t>XX:</a:t>
            </a:r>
            <a:r>
              <a:rPr lang="en" sz="1324">
                <a:solidFill>
                  <a:srgbClr val="7F0055"/>
                </a:solidFill>
                <a:highlight>
                  <a:srgbClr val="ECECEC"/>
                </a:highlight>
                <a:latin typeface="Courier New"/>
                <a:ea typeface="Courier New"/>
                <a:cs typeface="Courier New"/>
                <a:sym typeface="Courier New"/>
              </a:rPr>
              <a:t>+</a:t>
            </a:r>
            <a:r>
              <a:rPr lang="en" sz="1324">
                <a:solidFill>
                  <a:srgbClr val="212529"/>
                </a:solidFill>
                <a:highlight>
                  <a:srgbClr val="ECECEC"/>
                </a:highlight>
                <a:latin typeface="Courier New"/>
                <a:ea typeface="Courier New"/>
                <a:cs typeface="Courier New"/>
                <a:sym typeface="Courier New"/>
              </a:rPr>
              <a:t>UseShenandoahGC</a:t>
            </a:r>
            <a:r>
              <a:rPr lang="en" sz="1224">
                <a:solidFill>
                  <a:srgbClr val="212529"/>
                </a:solidFill>
                <a:highlight>
                  <a:srgbClr val="FFFFFF"/>
                </a:highlight>
                <a:latin typeface="Verdana"/>
                <a:ea typeface="Verdana"/>
                <a:cs typeface="Verdana"/>
                <a:sym typeface="Verdana"/>
              </a:rPr>
              <a:t>. Cette fonctionnalité conserve le collecteur d’ordures G1 par défaut.</a:t>
            </a:r>
            <a:endParaRPr sz="1224">
              <a:solidFill>
                <a:srgbClr val="212529"/>
              </a:solidFill>
              <a:highlight>
                <a:srgbClr val="FFFFFF"/>
              </a:highlight>
              <a:latin typeface="Verdana"/>
              <a:ea typeface="Verdana"/>
              <a:cs typeface="Verdana"/>
              <a:sym typeface="Verdana"/>
            </a:endParaRPr>
          </a:p>
          <a:p>
            <a:pPr indent="0" lvl="0" marL="0" rtl="0" algn="l">
              <a:spcBef>
                <a:spcPts val="600"/>
              </a:spcBef>
              <a:spcAft>
                <a:spcPts val="1200"/>
              </a:spcAft>
              <a:buNone/>
            </a:pPr>
            <a:r>
              <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Classe scellé</a:t>
            </a:r>
            <a:endParaRPr b="1" sz="1900"/>
          </a:p>
          <a:p>
            <a:pPr indent="0" lvl="0" marL="0" rtl="0" algn="l">
              <a:spcBef>
                <a:spcPts val="1200"/>
              </a:spcBef>
              <a:spcAft>
                <a:spcPts val="0"/>
              </a:spcAft>
              <a:buNone/>
            </a:pPr>
            <a:r>
              <a:rPr lang="en"/>
              <a:t>Une classe scellé ne peut être étendu ni implémenté, sauf par les classes explicitement autorisées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solidFill>
                  <a:srgbClr val="0033FF"/>
                </a:solidFill>
                <a:latin typeface="Courier New"/>
                <a:ea typeface="Courier New"/>
                <a:cs typeface="Courier New"/>
                <a:sym typeface="Courier New"/>
              </a:rPr>
              <a:t>package</a:t>
            </a:r>
            <a:r>
              <a:rPr lang="en" sz="1200">
                <a:solidFill>
                  <a:srgbClr val="212529"/>
                </a:solidFill>
                <a:latin typeface="Courier New"/>
                <a:ea typeface="Courier New"/>
                <a:cs typeface="Courier New"/>
                <a:sym typeface="Courier New"/>
              </a:rPr>
              <a:t> com.example.geometry;</a:t>
            </a:r>
            <a:endParaRPr sz="1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b="1" lang="en" sz="1200">
                <a:solidFill>
                  <a:srgbClr val="7F0055"/>
                </a:solidFill>
                <a:latin typeface="Courier New"/>
                <a:ea typeface="Courier New"/>
                <a:cs typeface="Courier New"/>
                <a:sym typeface="Courier New"/>
              </a:rPr>
              <a:t>public</a:t>
            </a:r>
            <a:r>
              <a:rPr lang="en" sz="1200">
                <a:solidFill>
                  <a:srgbClr val="212529"/>
                </a:solidFill>
                <a:latin typeface="Courier New"/>
                <a:ea typeface="Courier New"/>
                <a:cs typeface="Courier New"/>
                <a:sym typeface="Courier New"/>
              </a:rPr>
              <a:t> sealed </a:t>
            </a:r>
            <a:r>
              <a:rPr lang="en" sz="1200">
                <a:solidFill>
                  <a:srgbClr val="3066AC"/>
                </a:solidFill>
                <a:latin typeface="Courier New"/>
                <a:ea typeface="Courier New"/>
                <a:cs typeface="Courier New"/>
                <a:sym typeface="Courier New"/>
              </a:rPr>
              <a:t>class</a:t>
            </a:r>
            <a:r>
              <a:rPr lang="en" sz="1200">
                <a:solidFill>
                  <a:srgbClr val="212529"/>
                </a:solidFill>
                <a:latin typeface="Courier New"/>
                <a:ea typeface="Courier New"/>
                <a:cs typeface="Courier New"/>
                <a:sym typeface="Courier New"/>
              </a:rPr>
              <a:t> Shape</a:t>
            </a:r>
            <a:endParaRPr sz="1200">
              <a:solidFill>
                <a:srgbClr val="212529"/>
              </a:solidFill>
              <a:latin typeface="Courier New"/>
              <a:ea typeface="Courier New"/>
              <a:cs typeface="Courier New"/>
              <a:sym typeface="Courier New"/>
            </a:endParaRPr>
          </a:p>
          <a:p>
            <a:pPr indent="0" lvl="0" marL="114300" rtl="0" algn="l">
              <a:spcBef>
                <a:spcPts val="1200"/>
              </a:spcBef>
              <a:spcAft>
                <a:spcPts val="0"/>
              </a:spcAft>
              <a:buNone/>
            </a:pPr>
            <a:r>
              <a:rPr b="1" lang="en" sz="1200">
                <a:solidFill>
                  <a:srgbClr val="7F0055"/>
                </a:solidFill>
                <a:latin typeface="Courier New"/>
                <a:ea typeface="Courier New"/>
                <a:cs typeface="Courier New"/>
                <a:sym typeface="Courier New"/>
              </a:rPr>
              <a:t>permits</a:t>
            </a:r>
            <a:r>
              <a:rPr lang="en" sz="1200">
                <a:solidFill>
                  <a:srgbClr val="212529"/>
                </a:solidFill>
                <a:latin typeface="Courier New"/>
                <a:ea typeface="Courier New"/>
                <a:cs typeface="Courier New"/>
                <a:sym typeface="Courier New"/>
              </a:rPr>
              <a:t> Circle, Rectangle, Square </a:t>
            </a:r>
            <a:r>
              <a:rPr lang="en" sz="1200">
                <a:solidFill>
                  <a:srgbClr val="7F0055"/>
                </a:solidFill>
                <a:latin typeface="Courier New"/>
                <a:ea typeface="Courier New"/>
                <a:cs typeface="Courier New"/>
                <a:sym typeface="Courier New"/>
              </a:rPr>
              <a:t>{</a:t>
            </a:r>
            <a:r>
              <a:rPr lang="en" sz="1200">
                <a:solidFill>
                  <a:srgbClr val="212529"/>
                </a:solidFill>
                <a:latin typeface="Courier New"/>
                <a:ea typeface="Courier New"/>
                <a:cs typeface="Courier New"/>
                <a:sym typeface="Courier New"/>
              </a:rPr>
              <a:t>...</a:t>
            </a:r>
            <a:r>
              <a:rPr lang="en" sz="1200">
                <a:solidFill>
                  <a:srgbClr val="7F0055"/>
                </a:solidFill>
                <a:latin typeface="Courier New"/>
                <a:ea typeface="Courier New"/>
                <a:cs typeface="Courier New"/>
                <a:sym typeface="Courier New"/>
              </a:rPr>
              <a:t>}</a:t>
            </a:r>
            <a:endParaRPr sz="1200">
              <a:solidFill>
                <a:srgbClr val="7F0055"/>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20000"/>
              </a:lnSpc>
              <a:spcBef>
                <a:spcPts val="1500"/>
              </a:spcBef>
              <a:spcAft>
                <a:spcPts val="0"/>
              </a:spcAft>
              <a:buNone/>
            </a:pPr>
            <a:r>
              <a:rPr b="1" lang="en"/>
              <a:t>Correspondance de motifs (Pattern matching) par instanceof</a:t>
            </a:r>
            <a:endParaRPr b="1"/>
          </a:p>
          <a:p>
            <a:pPr indent="0" lvl="0" marL="0" rtl="0" algn="just">
              <a:spcBef>
                <a:spcPts val="1500"/>
              </a:spcBef>
              <a:spcAft>
                <a:spcPts val="0"/>
              </a:spcAft>
              <a:buNone/>
            </a:pPr>
            <a:r>
              <a:rPr lang="en" sz="1691">
                <a:solidFill>
                  <a:srgbClr val="212529"/>
                </a:solidFill>
                <a:highlight>
                  <a:srgbClr val="FFFFFF"/>
                </a:highlight>
                <a:latin typeface="Verdana"/>
                <a:ea typeface="Verdana"/>
                <a:cs typeface="Verdana"/>
                <a:sym typeface="Verdana"/>
              </a:rPr>
              <a:t>JDK 15 améliore le langage de programmation Java avec l’appariement des motifs pour l’opérateur </a:t>
            </a:r>
            <a:r>
              <a:rPr b="1" lang="en" sz="1691">
                <a:solidFill>
                  <a:srgbClr val="7F0055"/>
                </a:solidFill>
                <a:highlight>
                  <a:srgbClr val="ECECEC"/>
                </a:highlight>
                <a:latin typeface="Courier New"/>
                <a:ea typeface="Courier New"/>
                <a:cs typeface="Courier New"/>
                <a:sym typeface="Courier New"/>
              </a:rPr>
              <a:t>instanceof</a:t>
            </a:r>
            <a:r>
              <a:rPr lang="en" sz="1691">
                <a:solidFill>
                  <a:srgbClr val="212529"/>
                </a:solidFill>
                <a:highlight>
                  <a:srgbClr val="FFFFFF"/>
                </a:highlight>
                <a:latin typeface="Verdana"/>
                <a:ea typeface="Verdana"/>
                <a:cs typeface="Verdana"/>
                <a:sym typeface="Verdana"/>
              </a:rPr>
              <a:t>. </a:t>
            </a:r>
            <a:endParaRPr sz="1691">
              <a:solidFill>
                <a:srgbClr val="212529"/>
              </a:solidFill>
              <a:highlight>
                <a:srgbClr val="FFFFFF"/>
              </a:highlight>
              <a:latin typeface="Verdana"/>
              <a:ea typeface="Verdana"/>
              <a:cs typeface="Verdana"/>
              <a:sym typeface="Verdana"/>
            </a:endParaRPr>
          </a:p>
          <a:p>
            <a:pPr indent="0" lvl="0" marL="0" rtl="0" algn="just">
              <a:spcBef>
                <a:spcPts val="600"/>
              </a:spcBef>
              <a:spcAft>
                <a:spcPts val="0"/>
              </a:spcAft>
              <a:buNone/>
            </a:pPr>
            <a:r>
              <a:rPr i="1" lang="en" sz="1691">
                <a:solidFill>
                  <a:srgbClr val="212529"/>
                </a:solidFill>
                <a:highlight>
                  <a:srgbClr val="FFFFFF"/>
                </a:highlight>
                <a:latin typeface="Verdana"/>
                <a:ea typeface="Verdana"/>
                <a:cs typeface="Verdana"/>
                <a:sym typeface="Verdana"/>
              </a:rPr>
              <a:t>La correspondance des motifs</a:t>
            </a:r>
            <a:r>
              <a:rPr lang="en" sz="1691">
                <a:solidFill>
                  <a:srgbClr val="212529"/>
                </a:solidFill>
                <a:highlight>
                  <a:srgbClr val="FFFFFF"/>
                </a:highlight>
                <a:latin typeface="Verdana"/>
                <a:ea typeface="Verdana"/>
                <a:cs typeface="Verdana"/>
                <a:sym typeface="Verdana"/>
              </a:rPr>
              <a:t> permet d’exprimer une logique commune dans un programme, à savoir l’extraction conditionnelle de composants à partir d’objets, de manière plus concise et sécuritaire. Il s’agit d'une </a:t>
            </a:r>
            <a:r>
              <a:rPr i="1" lang="en" sz="1691">
                <a:solidFill>
                  <a:srgbClr val="212529"/>
                </a:solidFill>
                <a:highlight>
                  <a:srgbClr val="FFFFFF"/>
                </a:highlight>
                <a:latin typeface="Verdana"/>
                <a:ea typeface="Verdana"/>
                <a:cs typeface="Verdana"/>
                <a:sym typeface="Verdana"/>
              </a:rPr>
              <a:t>fonctionnalité d’aperçu</a:t>
            </a:r>
            <a:r>
              <a:rPr lang="en" sz="1691">
                <a:solidFill>
                  <a:srgbClr val="212529"/>
                </a:solidFill>
                <a:highlight>
                  <a:srgbClr val="FFFFFF"/>
                </a:highlight>
                <a:latin typeface="Verdana"/>
                <a:ea typeface="Verdana"/>
                <a:cs typeface="Verdana"/>
                <a:sym typeface="Verdana"/>
              </a:rPr>
              <a:t> dans JDK 15.</a:t>
            </a:r>
            <a:endParaRPr sz="1691">
              <a:solidFill>
                <a:srgbClr val="212529"/>
              </a:solidFill>
              <a:highlight>
                <a:srgbClr val="FFFFFF"/>
              </a:highlight>
              <a:latin typeface="Verdana"/>
              <a:ea typeface="Verdana"/>
              <a:cs typeface="Verdana"/>
              <a:sym typeface="Verdana"/>
            </a:endParaRPr>
          </a:p>
          <a:p>
            <a:pPr indent="0" lvl="0" marL="0" rtl="0" algn="just">
              <a:spcBef>
                <a:spcPts val="600"/>
              </a:spcBef>
              <a:spcAft>
                <a:spcPts val="0"/>
              </a:spcAft>
              <a:buNone/>
            </a:pPr>
            <a:r>
              <a:rPr lang="en" sz="1691">
                <a:solidFill>
                  <a:srgbClr val="212529"/>
                </a:solidFill>
                <a:highlight>
                  <a:srgbClr val="FFFFFF"/>
                </a:highlight>
                <a:latin typeface="Verdana"/>
                <a:ea typeface="Verdana"/>
                <a:cs typeface="Verdana"/>
                <a:sym typeface="Verdana"/>
              </a:rPr>
              <a:t>Le but de cette fonctionnalité est de se débarrasser du code répétitif et standard</a:t>
            </a:r>
            <a:endParaRPr sz="1691">
              <a:solidFill>
                <a:srgbClr val="212529"/>
              </a:solidFill>
              <a:highlight>
                <a:srgbClr val="FFFFFF"/>
              </a:highlight>
              <a:latin typeface="Verdana"/>
              <a:ea typeface="Verdana"/>
              <a:cs typeface="Verdana"/>
              <a:sym typeface="Verdana"/>
            </a:endParaRPr>
          </a:p>
          <a:p>
            <a:pPr indent="0" lvl="0" marL="0" rtl="0" algn="just">
              <a:spcBef>
                <a:spcPts val="600"/>
              </a:spcBef>
              <a:spcAft>
                <a:spcPts val="0"/>
              </a:spcAft>
              <a:buNone/>
            </a:pPr>
            <a:r>
              <a:t/>
            </a:r>
            <a:endParaRPr sz="1691">
              <a:solidFill>
                <a:srgbClr val="212529"/>
              </a:solidFill>
              <a:highlight>
                <a:srgbClr val="FFFFFF"/>
              </a:highlight>
              <a:latin typeface="Verdana"/>
              <a:ea typeface="Verdana"/>
              <a:cs typeface="Verdana"/>
              <a:sym typeface="Verdana"/>
            </a:endParaRPr>
          </a:p>
          <a:p>
            <a:pPr indent="0" lvl="0" marL="0" rtl="0" algn="just">
              <a:spcBef>
                <a:spcPts val="600"/>
              </a:spcBef>
              <a:spcAft>
                <a:spcPts val="600"/>
              </a:spcAft>
              <a:buNone/>
            </a:pPr>
            <a:r>
              <a:t/>
            </a:r>
            <a:endParaRPr sz="1691">
              <a:solidFill>
                <a:srgbClr val="212529"/>
              </a:solidFill>
              <a:highlight>
                <a:srgbClr val="FFFFFF"/>
              </a:highlight>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just">
              <a:lnSpc>
                <a:spcPct val="120000"/>
              </a:lnSpc>
              <a:spcBef>
                <a:spcPts val="1500"/>
              </a:spcBef>
              <a:spcAft>
                <a:spcPts val="0"/>
              </a:spcAft>
              <a:buNone/>
            </a:pPr>
            <a:r>
              <a:rPr b="1" lang="en" sz="2271"/>
              <a:t>Correspondance de motifs (Pattern matching) par instanceof</a:t>
            </a:r>
            <a:endParaRPr b="1" sz="2271"/>
          </a:p>
          <a:p>
            <a:pPr indent="0" lvl="0" marL="0" rtl="0" algn="l">
              <a:spcBef>
                <a:spcPts val="1500"/>
              </a:spcBef>
              <a:spcAft>
                <a:spcPts val="0"/>
              </a:spcAft>
              <a:buNone/>
            </a:pPr>
            <a:r>
              <a:rPr lang="en" sz="2371"/>
              <a:t>Avant java 15</a:t>
            </a:r>
            <a:endParaRPr sz="2371"/>
          </a:p>
          <a:p>
            <a:pPr indent="0" lvl="0" marL="0" rtl="0" algn="l">
              <a:spcBef>
                <a:spcPts val="1200"/>
              </a:spcBef>
              <a:spcAft>
                <a:spcPts val="0"/>
              </a:spcAft>
              <a:buNone/>
            </a:pPr>
            <a:r>
              <a:rPr b="1" lang="en" sz="1821">
                <a:solidFill>
                  <a:srgbClr val="7F0055"/>
                </a:solidFill>
                <a:latin typeface="Courier New"/>
                <a:ea typeface="Courier New"/>
                <a:cs typeface="Courier New"/>
                <a:sym typeface="Courier New"/>
              </a:rPr>
              <a:t>if</a:t>
            </a:r>
            <a:r>
              <a:rPr lang="en" sz="1821">
                <a:solidFill>
                  <a:srgbClr val="212529"/>
                </a:solidFill>
                <a:latin typeface="Courier New"/>
                <a:ea typeface="Courier New"/>
                <a:cs typeface="Courier New"/>
                <a:sym typeface="Courier New"/>
              </a:rPr>
              <a:t> </a:t>
            </a:r>
            <a:r>
              <a:rPr lang="en" sz="1821">
                <a:solidFill>
                  <a:srgbClr val="7F0055"/>
                </a:solidFill>
                <a:latin typeface="Courier New"/>
                <a:ea typeface="Courier New"/>
                <a:cs typeface="Courier New"/>
                <a:sym typeface="Courier New"/>
              </a:rPr>
              <a:t>(</a:t>
            </a:r>
            <a:r>
              <a:rPr lang="en" sz="1821">
                <a:solidFill>
                  <a:srgbClr val="212529"/>
                </a:solidFill>
                <a:latin typeface="Courier New"/>
                <a:ea typeface="Courier New"/>
                <a:cs typeface="Courier New"/>
                <a:sym typeface="Courier New"/>
              </a:rPr>
              <a:t>obj </a:t>
            </a:r>
            <a:r>
              <a:rPr b="1" lang="en" sz="1821">
                <a:solidFill>
                  <a:srgbClr val="7F0055"/>
                </a:solidFill>
                <a:latin typeface="Courier New"/>
                <a:ea typeface="Courier New"/>
                <a:cs typeface="Courier New"/>
                <a:sym typeface="Courier New"/>
              </a:rPr>
              <a:t>instanceof</a:t>
            </a:r>
            <a:r>
              <a:rPr lang="en" sz="1821">
                <a:solidFill>
                  <a:srgbClr val="212529"/>
                </a:solidFill>
                <a:latin typeface="Courier New"/>
                <a:ea typeface="Courier New"/>
                <a:cs typeface="Courier New"/>
                <a:sym typeface="Courier New"/>
              </a:rPr>
              <a:t> Integer) </a:t>
            </a:r>
            <a:r>
              <a:rPr lang="en" sz="1821">
                <a:solidFill>
                  <a:srgbClr val="7F0055"/>
                </a:solidFill>
                <a:latin typeface="Courier New"/>
                <a:ea typeface="Courier New"/>
                <a:cs typeface="Courier New"/>
                <a:sym typeface="Courier New"/>
              </a:rPr>
              <a:t>{</a:t>
            </a:r>
            <a:endParaRPr sz="1821">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1821">
                <a:solidFill>
                  <a:srgbClr val="212529"/>
                </a:solidFill>
                <a:latin typeface="Courier New"/>
                <a:ea typeface="Courier New"/>
                <a:cs typeface="Courier New"/>
                <a:sym typeface="Courier New"/>
              </a:rPr>
              <a:t>    Integer i </a:t>
            </a:r>
            <a:r>
              <a:rPr lang="en" sz="1821">
                <a:solidFill>
                  <a:srgbClr val="7F0055"/>
                </a:solidFill>
                <a:latin typeface="Courier New"/>
                <a:ea typeface="Courier New"/>
                <a:cs typeface="Courier New"/>
                <a:sym typeface="Courier New"/>
              </a:rPr>
              <a:t>=</a:t>
            </a:r>
            <a:r>
              <a:rPr lang="en" sz="1821">
                <a:solidFill>
                  <a:srgbClr val="212529"/>
                </a:solidFill>
                <a:latin typeface="Courier New"/>
                <a:ea typeface="Courier New"/>
                <a:cs typeface="Courier New"/>
                <a:sym typeface="Courier New"/>
              </a:rPr>
              <a:t> </a:t>
            </a:r>
            <a:r>
              <a:rPr lang="en" sz="1821">
                <a:solidFill>
                  <a:srgbClr val="7F0055"/>
                </a:solidFill>
                <a:latin typeface="Courier New"/>
                <a:ea typeface="Courier New"/>
                <a:cs typeface="Courier New"/>
                <a:sym typeface="Courier New"/>
              </a:rPr>
              <a:t>(</a:t>
            </a:r>
            <a:r>
              <a:rPr lang="en" sz="1821">
                <a:solidFill>
                  <a:srgbClr val="212529"/>
                </a:solidFill>
                <a:latin typeface="Courier New"/>
                <a:ea typeface="Courier New"/>
                <a:cs typeface="Courier New"/>
                <a:sym typeface="Courier New"/>
              </a:rPr>
              <a:t>Integer) obj;</a:t>
            </a:r>
            <a:endParaRPr sz="1821">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1821">
                <a:solidFill>
                  <a:srgbClr val="212529"/>
                </a:solidFill>
                <a:latin typeface="Courier New"/>
                <a:ea typeface="Courier New"/>
                <a:cs typeface="Courier New"/>
                <a:sym typeface="Courier New"/>
              </a:rPr>
              <a:t>    </a:t>
            </a:r>
            <a:r>
              <a:rPr lang="en" sz="1821">
                <a:solidFill>
                  <a:srgbClr val="999999"/>
                </a:solidFill>
                <a:latin typeface="Courier New"/>
                <a:ea typeface="Courier New"/>
                <a:cs typeface="Courier New"/>
                <a:sym typeface="Courier New"/>
              </a:rPr>
              <a:t>//faire quelque chose avec i en tant que Integer</a:t>
            </a:r>
            <a:endParaRPr sz="1821">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1821">
                <a:solidFill>
                  <a:srgbClr val="7F0055"/>
                </a:solidFill>
                <a:latin typeface="Courier New"/>
                <a:ea typeface="Courier New"/>
                <a:cs typeface="Courier New"/>
                <a:sym typeface="Courier New"/>
              </a:rPr>
              <a:t>}</a:t>
            </a:r>
            <a:r>
              <a:rPr lang="en" sz="1821">
                <a:solidFill>
                  <a:srgbClr val="212529"/>
                </a:solidFill>
                <a:latin typeface="Courier New"/>
                <a:ea typeface="Courier New"/>
                <a:cs typeface="Courier New"/>
                <a:sym typeface="Courier New"/>
              </a:rPr>
              <a:t> </a:t>
            </a:r>
            <a:r>
              <a:rPr b="1" lang="en" sz="1821">
                <a:solidFill>
                  <a:srgbClr val="7F0055"/>
                </a:solidFill>
                <a:latin typeface="Courier New"/>
                <a:ea typeface="Courier New"/>
                <a:cs typeface="Courier New"/>
                <a:sym typeface="Courier New"/>
              </a:rPr>
              <a:t>else</a:t>
            </a:r>
            <a:r>
              <a:rPr lang="en" sz="1821">
                <a:solidFill>
                  <a:srgbClr val="212529"/>
                </a:solidFill>
                <a:latin typeface="Courier New"/>
                <a:ea typeface="Courier New"/>
                <a:cs typeface="Courier New"/>
                <a:sym typeface="Courier New"/>
              </a:rPr>
              <a:t> </a:t>
            </a:r>
            <a:r>
              <a:rPr lang="en" sz="1821">
                <a:solidFill>
                  <a:srgbClr val="7F0055"/>
                </a:solidFill>
                <a:latin typeface="Courier New"/>
                <a:ea typeface="Courier New"/>
                <a:cs typeface="Courier New"/>
                <a:sym typeface="Courier New"/>
              </a:rPr>
              <a:t>{</a:t>
            </a:r>
            <a:endParaRPr sz="1821">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1821">
                <a:solidFill>
                  <a:srgbClr val="212529"/>
                </a:solidFill>
                <a:latin typeface="Courier New"/>
                <a:ea typeface="Courier New"/>
                <a:cs typeface="Courier New"/>
                <a:sym typeface="Courier New"/>
              </a:rPr>
              <a:t>    Object obj </a:t>
            </a:r>
            <a:r>
              <a:rPr lang="en" sz="1821">
                <a:solidFill>
                  <a:srgbClr val="7F0055"/>
                </a:solidFill>
                <a:latin typeface="Courier New"/>
                <a:ea typeface="Courier New"/>
                <a:cs typeface="Courier New"/>
                <a:sym typeface="Courier New"/>
              </a:rPr>
              <a:t>=</a:t>
            </a:r>
            <a:r>
              <a:rPr lang="en" sz="1821">
                <a:solidFill>
                  <a:srgbClr val="212529"/>
                </a:solidFill>
                <a:latin typeface="Courier New"/>
                <a:ea typeface="Courier New"/>
                <a:cs typeface="Courier New"/>
                <a:sym typeface="Courier New"/>
              </a:rPr>
              <a:t> obj;</a:t>
            </a:r>
            <a:endParaRPr sz="1821">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1821">
                <a:solidFill>
                  <a:srgbClr val="212529"/>
                </a:solidFill>
                <a:latin typeface="Courier New"/>
                <a:ea typeface="Courier New"/>
                <a:cs typeface="Courier New"/>
                <a:sym typeface="Courier New"/>
              </a:rPr>
              <a:t>    </a:t>
            </a:r>
            <a:r>
              <a:rPr lang="en" sz="1821">
                <a:solidFill>
                  <a:srgbClr val="999999"/>
                </a:solidFill>
                <a:latin typeface="Courier New"/>
                <a:ea typeface="Courier New"/>
                <a:cs typeface="Courier New"/>
                <a:sym typeface="Courier New"/>
              </a:rPr>
              <a:t>//faire quelque chose avec obj en tant qu'Objet</a:t>
            </a:r>
            <a:endParaRPr sz="1821">
              <a:solidFill>
                <a:srgbClr val="212529"/>
              </a:solidFill>
              <a:latin typeface="Courier New"/>
              <a:ea typeface="Courier New"/>
              <a:cs typeface="Courier New"/>
              <a:sym typeface="Courier New"/>
            </a:endParaRPr>
          </a:p>
          <a:p>
            <a:pPr indent="0" lvl="0" marL="114300" rtl="0" algn="l">
              <a:spcBef>
                <a:spcPts val="1200"/>
              </a:spcBef>
              <a:spcAft>
                <a:spcPts val="0"/>
              </a:spcAft>
              <a:buNone/>
            </a:pPr>
            <a:r>
              <a:rPr lang="en" sz="1821">
                <a:solidFill>
                  <a:srgbClr val="7F0055"/>
                </a:solidFill>
                <a:latin typeface="Courier New"/>
                <a:ea typeface="Courier New"/>
                <a:cs typeface="Courier New"/>
                <a:sym typeface="Courier New"/>
              </a:rPr>
              <a:t>}</a:t>
            </a:r>
            <a:endParaRPr sz="1821">
              <a:solidFill>
                <a:srgbClr val="7F0055"/>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20000"/>
              </a:lnSpc>
              <a:spcBef>
                <a:spcPts val="1500"/>
              </a:spcBef>
              <a:spcAft>
                <a:spcPts val="0"/>
              </a:spcAft>
              <a:buNone/>
            </a:pPr>
            <a:r>
              <a:rPr b="1" lang="en" sz="1829"/>
              <a:t>Correspondance de motifs (Pattern matching) par instanceof</a:t>
            </a:r>
            <a:endParaRPr b="1" sz="1829"/>
          </a:p>
          <a:p>
            <a:pPr indent="0" lvl="0" marL="0" rtl="0" algn="l">
              <a:spcBef>
                <a:spcPts val="1500"/>
              </a:spcBef>
              <a:spcAft>
                <a:spcPts val="0"/>
              </a:spcAft>
              <a:buNone/>
            </a:pPr>
            <a:r>
              <a:rPr lang="en" sz="1639"/>
              <a:t>Avec java 15</a:t>
            </a:r>
            <a:endParaRPr sz="1639"/>
          </a:p>
          <a:p>
            <a:pPr indent="0" lvl="0" marL="0" rtl="0" algn="l">
              <a:spcBef>
                <a:spcPts val="1200"/>
              </a:spcBef>
              <a:spcAft>
                <a:spcPts val="0"/>
              </a:spcAft>
              <a:buNone/>
            </a:pPr>
            <a:r>
              <a:rPr b="1" lang="en" sz="1616">
                <a:solidFill>
                  <a:srgbClr val="7F0055"/>
                </a:solidFill>
                <a:latin typeface="Courier New"/>
                <a:ea typeface="Courier New"/>
                <a:cs typeface="Courier New"/>
                <a:sym typeface="Courier New"/>
              </a:rPr>
              <a:t>if</a:t>
            </a:r>
            <a:r>
              <a:rPr lang="en" sz="1616">
                <a:solidFill>
                  <a:srgbClr val="212529"/>
                </a:solidFill>
                <a:latin typeface="Courier New"/>
                <a:ea typeface="Courier New"/>
                <a:cs typeface="Courier New"/>
                <a:sym typeface="Courier New"/>
              </a:rPr>
              <a:t> </a:t>
            </a:r>
            <a:r>
              <a:rPr lang="en" sz="1616">
                <a:solidFill>
                  <a:srgbClr val="7F0055"/>
                </a:solidFill>
                <a:latin typeface="Courier New"/>
                <a:ea typeface="Courier New"/>
                <a:cs typeface="Courier New"/>
                <a:sym typeface="Courier New"/>
              </a:rPr>
              <a:t>(</a:t>
            </a:r>
            <a:r>
              <a:rPr lang="en" sz="1616">
                <a:solidFill>
                  <a:srgbClr val="212529"/>
                </a:solidFill>
                <a:latin typeface="Courier New"/>
                <a:ea typeface="Courier New"/>
                <a:cs typeface="Courier New"/>
                <a:sym typeface="Courier New"/>
              </a:rPr>
              <a:t>obj </a:t>
            </a:r>
            <a:r>
              <a:rPr b="1" lang="en" sz="1616">
                <a:solidFill>
                  <a:srgbClr val="7F0055"/>
                </a:solidFill>
                <a:latin typeface="Courier New"/>
                <a:ea typeface="Courier New"/>
                <a:cs typeface="Courier New"/>
                <a:sym typeface="Courier New"/>
              </a:rPr>
              <a:t>instanceof</a:t>
            </a:r>
            <a:r>
              <a:rPr lang="en" sz="1616">
                <a:solidFill>
                  <a:srgbClr val="212529"/>
                </a:solidFill>
                <a:latin typeface="Courier New"/>
                <a:ea typeface="Courier New"/>
                <a:cs typeface="Courier New"/>
                <a:sym typeface="Courier New"/>
              </a:rPr>
              <a:t> Integer i) </a:t>
            </a:r>
            <a:r>
              <a:rPr lang="en" sz="1616">
                <a:solidFill>
                  <a:srgbClr val="7F0055"/>
                </a:solidFill>
                <a:latin typeface="Courier New"/>
                <a:ea typeface="Courier New"/>
                <a:cs typeface="Courier New"/>
                <a:sym typeface="Courier New"/>
              </a:rPr>
              <a:t>{</a:t>
            </a:r>
            <a:endParaRPr sz="1616">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1616">
                <a:solidFill>
                  <a:srgbClr val="212529"/>
                </a:solidFill>
                <a:latin typeface="Courier New"/>
                <a:ea typeface="Courier New"/>
                <a:cs typeface="Courier New"/>
                <a:sym typeface="Courier New"/>
              </a:rPr>
              <a:t>    </a:t>
            </a:r>
            <a:r>
              <a:rPr lang="en" sz="1616">
                <a:solidFill>
                  <a:srgbClr val="999999"/>
                </a:solidFill>
                <a:latin typeface="Courier New"/>
                <a:ea typeface="Courier New"/>
                <a:cs typeface="Courier New"/>
                <a:sym typeface="Courier New"/>
              </a:rPr>
              <a:t>// faire quelque chose avec i</a:t>
            </a:r>
            <a:endParaRPr sz="1616">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1616">
                <a:solidFill>
                  <a:srgbClr val="7F0055"/>
                </a:solidFill>
                <a:latin typeface="Courier New"/>
                <a:ea typeface="Courier New"/>
                <a:cs typeface="Courier New"/>
                <a:sym typeface="Courier New"/>
              </a:rPr>
              <a:t>}</a:t>
            </a:r>
            <a:r>
              <a:rPr lang="en" sz="1616">
                <a:solidFill>
                  <a:srgbClr val="212529"/>
                </a:solidFill>
                <a:latin typeface="Courier New"/>
                <a:ea typeface="Courier New"/>
                <a:cs typeface="Courier New"/>
                <a:sym typeface="Courier New"/>
              </a:rPr>
              <a:t> </a:t>
            </a:r>
            <a:r>
              <a:rPr b="1" lang="en" sz="1616">
                <a:solidFill>
                  <a:srgbClr val="7F0055"/>
                </a:solidFill>
                <a:latin typeface="Courier New"/>
                <a:ea typeface="Courier New"/>
                <a:cs typeface="Courier New"/>
                <a:sym typeface="Courier New"/>
              </a:rPr>
              <a:t>else</a:t>
            </a:r>
            <a:r>
              <a:rPr lang="en" sz="1616">
                <a:solidFill>
                  <a:srgbClr val="212529"/>
                </a:solidFill>
                <a:latin typeface="Courier New"/>
                <a:ea typeface="Courier New"/>
                <a:cs typeface="Courier New"/>
                <a:sym typeface="Courier New"/>
              </a:rPr>
              <a:t> </a:t>
            </a:r>
            <a:r>
              <a:rPr lang="en" sz="1616">
                <a:solidFill>
                  <a:srgbClr val="7F0055"/>
                </a:solidFill>
                <a:latin typeface="Courier New"/>
                <a:ea typeface="Courier New"/>
                <a:cs typeface="Courier New"/>
                <a:sym typeface="Courier New"/>
              </a:rPr>
              <a:t>{</a:t>
            </a:r>
            <a:endParaRPr sz="1616">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1616">
                <a:solidFill>
                  <a:srgbClr val="212529"/>
                </a:solidFill>
                <a:latin typeface="Courier New"/>
                <a:ea typeface="Courier New"/>
                <a:cs typeface="Courier New"/>
                <a:sym typeface="Courier New"/>
              </a:rPr>
              <a:t>    </a:t>
            </a:r>
            <a:r>
              <a:rPr lang="en" sz="1616">
                <a:solidFill>
                  <a:srgbClr val="999999"/>
                </a:solidFill>
                <a:latin typeface="Courier New"/>
                <a:ea typeface="Courier New"/>
                <a:cs typeface="Courier New"/>
                <a:sym typeface="Courier New"/>
              </a:rPr>
              <a:t>// impossibilité de faire quelque chose avec i ici</a:t>
            </a:r>
            <a:endParaRPr sz="1616">
              <a:solidFill>
                <a:srgbClr val="212529"/>
              </a:solidFill>
              <a:latin typeface="Courier New"/>
              <a:ea typeface="Courier New"/>
              <a:cs typeface="Courier New"/>
              <a:sym typeface="Courier New"/>
            </a:endParaRPr>
          </a:p>
          <a:p>
            <a:pPr indent="0" lvl="0" marL="114300" rtl="0" algn="l">
              <a:spcBef>
                <a:spcPts val="1200"/>
              </a:spcBef>
              <a:spcAft>
                <a:spcPts val="0"/>
              </a:spcAft>
              <a:buNone/>
            </a:pPr>
            <a:r>
              <a:rPr lang="en" sz="1616">
                <a:solidFill>
                  <a:srgbClr val="7F0055"/>
                </a:solidFill>
                <a:latin typeface="Courier New"/>
                <a:ea typeface="Courier New"/>
                <a:cs typeface="Courier New"/>
                <a:sym typeface="Courier New"/>
              </a:rPr>
              <a:t>}</a:t>
            </a:r>
            <a:endParaRPr sz="1616">
              <a:solidFill>
                <a:srgbClr val="7F0055"/>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a:t>
            </a:r>
            <a:endParaRPr/>
          </a:p>
        </p:txBody>
      </p:sp>
      <p:sp>
        <p:nvSpPr>
          <p:cNvPr id="85" name="Google Shape;85;p18"/>
          <p:cNvSpPr txBox="1"/>
          <p:nvPr>
            <p:ph idx="1" type="body"/>
          </p:nvPr>
        </p:nvSpPr>
        <p:spPr>
          <a:xfrm>
            <a:off x="311700" y="1152475"/>
            <a:ext cx="8520600" cy="39069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 sz="7000"/>
              <a:t>Enregistrement (Records)</a:t>
            </a:r>
            <a:endParaRPr b="1" sz="7000"/>
          </a:p>
          <a:p>
            <a:pPr indent="0" lvl="0" marL="0" rtl="0" algn="l">
              <a:spcBef>
                <a:spcPts val="1200"/>
              </a:spcBef>
              <a:spcAft>
                <a:spcPts val="0"/>
              </a:spcAft>
              <a:buNone/>
            </a:pPr>
            <a:r>
              <a:rPr lang="en" sz="7400"/>
              <a:t>Avant java 15</a:t>
            </a:r>
            <a:endParaRPr sz="7400"/>
          </a:p>
          <a:p>
            <a:pPr indent="0" lvl="0" marL="0" rtl="0" algn="l">
              <a:spcBef>
                <a:spcPts val="1200"/>
              </a:spcBef>
              <a:spcAft>
                <a:spcPts val="0"/>
              </a:spcAft>
              <a:buNone/>
            </a:pPr>
            <a:r>
              <a:rPr b="1" lang="en" sz="3988">
                <a:solidFill>
                  <a:srgbClr val="7F0055"/>
                </a:solidFill>
                <a:latin typeface="Courier New"/>
                <a:ea typeface="Courier New"/>
                <a:cs typeface="Courier New"/>
                <a:sym typeface="Courier New"/>
              </a:rPr>
              <a:t>final</a:t>
            </a:r>
            <a:r>
              <a:rPr lang="en" sz="3988">
                <a:solidFill>
                  <a:srgbClr val="212529"/>
                </a:solidFill>
                <a:latin typeface="Courier New"/>
                <a:ea typeface="Courier New"/>
                <a:cs typeface="Courier New"/>
                <a:sym typeface="Courier New"/>
              </a:rPr>
              <a:t> </a:t>
            </a:r>
            <a:r>
              <a:rPr lang="en" sz="3988">
                <a:solidFill>
                  <a:srgbClr val="3066AC"/>
                </a:solidFill>
                <a:latin typeface="Courier New"/>
                <a:ea typeface="Courier New"/>
                <a:cs typeface="Courier New"/>
                <a:sym typeface="Courier New"/>
              </a:rPr>
              <a:t>class</a:t>
            </a:r>
            <a:r>
              <a:rPr lang="en" sz="3988">
                <a:solidFill>
                  <a:srgbClr val="212529"/>
                </a:solidFill>
                <a:latin typeface="Courier New"/>
                <a:ea typeface="Courier New"/>
                <a:cs typeface="Courier New"/>
                <a:sym typeface="Courier New"/>
              </a:rPr>
              <a:t> Person </a:t>
            </a:r>
            <a:r>
              <a:rPr lang="en" sz="3988">
                <a:solidFill>
                  <a:srgbClr val="7F0055"/>
                </a:solidFill>
                <a:latin typeface="Courier New"/>
                <a:ea typeface="Courier New"/>
                <a:cs typeface="Courier New"/>
                <a:sym typeface="Courier New"/>
              </a:rPr>
              <a:t>{</a:t>
            </a:r>
            <a:endParaRPr sz="3988">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3988">
                <a:solidFill>
                  <a:srgbClr val="212529"/>
                </a:solidFill>
                <a:latin typeface="Courier New"/>
                <a:ea typeface="Courier New"/>
                <a:cs typeface="Courier New"/>
                <a:sym typeface="Courier New"/>
              </a:rPr>
              <a:t>    </a:t>
            </a:r>
            <a:r>
              <a:rPr b="1" lang="en" sz="3988">
                <a:solidFill>
                  <a:srgbClr val="7F0055"/>
                </a:solidFill>
                <a:latin typeface="Courier New"/>
                <a:ea typeface="Courier New"/>
                <a:cs typeface="Courier New"/>
                <a:sym typeface="Courier New"/>
              </a:rPr>
              <a:t>public</a:t>
            </a:r>
            <a:r>
              <a:rPr lang="en" sz="3988">
                <a:solidFill>
                  <a:srgbClr val="212529"/>
                </a:solidFill>
                <a:latin typeface="Courier New"/>
                <a:ea typeface="Courier New"/>
                <a:cs typeface="Courier New"/>
                <a:sym typeface="Courier New"/>
              </a:rPr>
              <a:t> </a:t>
            </a:r>
            <a:r>
              <a:rPr b="1" lang="en" sz="3988">
                <a:solidFill>
                  <a:srgbClr val="7F0055"/>
                </a:solidFill>
                <a:latin typeface="Courier New"/>
                <a:ea typeface="Courier New"/>
                <a:cs typeface="Courier New"/>
                <a:sym typeface="Courier New"/>
              </a:rPr>
              <a:t>final</a:t>
            </a:r>
            <a:r>
              <a:rPr lang="en" sz="3988">
                <a:solidFill>
                  <a:srgbClr val="212529"/>
                </a:solidFill>
                <a:latin typeface="Courier New"/>
                <a:ea typeface="Courier New"/>
                <a:cs typeface="Courier New"/>
                <a:sym typeface="Courier New"/>
              </a:rPr>
              <a:t> String firstname;</a:t>
            </a:r>
            <a:endParaRPr sz="3988">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3988">
                <a:solidFill>
                  <a:srgbClr val="212529"/>
                </a:solidFill>
                <a:latin typeface="Courier New"/>
                <a:ea typeface="Courier New"/>
                <a:cs typeface="Courier New"/>
                <a:sym typeface="Courier New"/>
              </a:rPr>
              <a:t>    </a:t>
            </a:r>
            <a:r>
              <a:rPr b="1" lang="en" sz="3988">
                <a:solidFill>
                  <a:srgbClr val="7F0055"/>
                </a:solidFill>
                <a:latin typeface="Courier New"/>
                <a:ea typeface="Courier New"/>
                <a:cs typeface="Courier New"/>
                <a:sym typeface="Courier New"/>
              </a:rPr>
              <a:t>public</a:t>
            </a:r>
            <a:r>
              <a:rPr lang="en" sz="3988">
                <a:solidFill>
                  <a:srgbClr val="212529"/>
                </a:solidFill>
                <a:latin typeface="Courier New"/>
                <a:ea typeface="Courier New"/>
                <a:cs typeface="Courier New"/>
                <a:sym typeface="Courier New"/>
              </a:rPr>
              <a:t> </a:t>
            </a:r>
            <a:r>
              <a:rPr b="1" lang="en" sz="3988">
                <a:solidFill>
                  <a:srgbClr val="7F0055"/>
                </a:solidFill>
                <a:latin typeface="Courier New"/>
                <a:ea typeface="Courier New"/>
                <a:cs typeface="Courier New"/>
                <a:sym typeface="Courier New"/>
              </a:rPr>
              <a:t>final</a:t>
            </a:r>
            <a:r>
              <a:rPr lang="en" sz="3988">
                <a:solidFill>
                  <a:srgbClr val="212529"/>
                </a:solidFill>
                <a:latin typeface="Courier New"/>
                <a:ea typeface="Courier New"/>
                <a:cs typeface="Courier New"/>
                <a:sym typeface="Courier New"/>
              </a:rPr>
              <a:t> String lastname;</a:t>
            </a:r>
            <a:endParaRPr sz="3988">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3988">
                <a:solidFill>
                  <a:srgbClr val="212529"/>
                </a:solidFill>
                <a:latin typeface="Courier New"/>
                <a:ea typeface="Courier New"/>
                <a:cs typeface="Courier New"/>
                <a:sym typeface="Courier New"/>
              </a:rPr>
              <a:t>    </a:t>
            </a:r>
            <a:r>
              <a:rPr b="1" lang="en" sz="3988">
                <a:solidFill>
                  <a:srgbClr val="7F0055"/>
                </a:solidFill>
                <a:latin typeface="Courier New"/>
                <a:ea typeface="Courier New"/>
                <a:cs typeface="Courier New"/>
                <a:sym typeface="Courier New"/>
              </a:rPr>
              <a:t>public</a:t>
            </a:r>
            <a:r>
              <a:rPr lang="en" sz="3988">
                <a:solidFill>
                  <a:srgbClr val="212529"/>
                </a:solidFill>
                <a:latin typeface="Courier New"/>
                <a:ea typeface="Courier New"/>
                <a:cs typeface="Courier New"/>
                <a:sym typeface="Courier New"/>
              </a:rPr>
              <a:t> </a:t>
            </a:r>
            <a:r>
              <a:rPr lang="en" sz="3988">
                <a:solidFill>
                  <a:srgbClr val="000080"/>
                </a:solidFill>
                <a:latin typeface="Courier New"/>
                <a:ea typeface="Courier New"/>
                <a:cs typeface="Courier New"/>
                <a:sym typeface="Courier New"/>
              </a:rPr>
              <a:t>Person</a:t>
            </a:r>
            <a:r>
              <a:rPr lang="en" sz="3988">
                <a:solidFill>
                  <a:srgbClr val="7F0055"/>
                </a:solidFill>
                <a:latin typeface="Courier New"/>
                <a:ea typeface="Courier New"/>
                <a:cs typeface="Courier New"/>
                <a:sym typeface="Courier New"/>
              </a:rPr>
              <a:t>(</a:t>
            </a:r>
            <a:r>
              <a:rPr lang="en" sz="3988">
                <a:solidFill>
                  <a:srgbClr val="212529"/>
                </a:solidFill>
                <a:latin typeface="Courier New"/>
                <a:ea typeface="Courier New"/>
                <a:cs typeface="Courier New"/>
                <a:sym typeface="Courier New"/>
              </a:rPr>
              <a:t>String firstname, String lastname) </a:t>
            </a:r>
            <a:r>
              <a:rPr lang="en" sz="3988">
                <a:solidFill>
                  <a:srgbClr val="7F0055"/>
                </a:solidFill>
                <a:latin typeface="Courier New"/>
                <a:ea typeface="Courier New"/>
                <a:cs typeface="Courier New"/>
                <a:sym typeface="Courier New"/>
              </a:rPr>
              <a:t>{</a:t>
            </a:r>
            <a:endParaRPr sz="3988">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3988">
                <a:solidFill>
                  <a:srgbClr val="212529"/>
                </a:solidFill>
                <a:latin typeface="Courier New"/>
                <a:ea typeface="Courier New"/>
                <a:cs typeface="Courier New"/>
                <a:sym typeface="Courier New"/>
              </a:rPr>
              <a:t>        </a:t>
            </a:r>
            <a:r>
              <a:rPr lang="en" sz="3988">
                <a:solidFill>
                  <a:srgbClr val="008080"/>
                </a:solidFill>
                <a:latin typeface="Courier New"/>
                <a:ea typeface="Courier New"/>
                <a:cs typeface="Courier New"/>
                <a:sym typeface="Courier New"/>
              </a:rPr>
              <a:t>this</a:t>
            </a:r>
            <a:r>
              <a:rPr lang="en" sz="3988">
                <a:solidFill>
                  <a:srgbClr val="212529"/>
                </a:solidFill>
                <a:latin typeface="Courier New"/>
                <a:ea typeface="Courier New"/>
                <a:cs typeface="Courier New"/>
                <a:sym typeface="Courier New"/>
              </a:rPr>
              <a:t>.firstname </a:t>
            </a:r>
            <a:r>
              <a:rPr lang="en" sz="3988">
                <a:solidFill>
                  <a:srgbClr val="7F0055"/>
                </a:solidFill>
                <a:latin typeface="Courier New"/>
                <a:ea typeface="Courier New"/>
                <a:cs typeface="Courier New"/>
                <a:sym typeface="Courier New"/>
              </a:rPr>
              <a:t>=</a:t>
            </a:r>
            <a:r>
              <a:rPr lang="en" sz="3988">
                <a:solidFill>
                  <a:srgbClr val="212529"/>
                </a:solidFill>
                <a:latin typeface="Courier New"/>
                <a:ea typeface="Courier New"/>
                <a:cs typeface="Courier New"/>
                <a:sym typeface="Courier New"/>
              </a:rPr>
              <a:t> firstname;</a:t>
            </a:r>
            <a:endParaRPr sz="3988">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3988">
                <a:solidFill>
                  <a:srgbClr val="212529"/>
                </a:solidFill>
                <a:latin typeface="Courier New"/>
                <a:ea typeface="Courier New"/>
                <a:cs typeface="Courier New"/>
                <a:sym typeface="Courier New"/>
              </a:rPr>
              <a:t>        </a:t>
            </a:r>
            <a:r>
              <a:rPr lang="en" sz="3988">
                <a:solidFill>
                  <a:srgbClr val="008080"/>
                </a:solidFill>
                <a:latin typeface="Courier New"/>
                <a:ea typeface="Courier New"/>
                <a:cs typeface="Courier New"/>
                <a:sym typeface="Courier New"/>
              </a:rPr>
              <a:t>this</a:t>
            </a:r>
            <a:r>
              <a:rPr lang="en" sz="3988">
                <a:solidFill>
                  <a:srgbClr val="212529"/>
                </a:solidFill>
                <a:latin typeface="Courier New"/>
                <a:ea typeface="Courier New"/>
                <a:cs typeface="Courier New"/>
                <a:sym typeface="Courier New"/>
              </a:rPr>
              <a:t>.lastname </a:t>
            </a:r>
            <a:r>
              <a:rPr lang="en" sz="3988">
                <a:solidFill>
                  <a:srgbClr val="7F0055"/>
                </a:solidFill>
                <a:latin typeface="Courier New"/>
                <a:ea typeface="Courier New"/>
                <a:cs typeface="Courier New"/>
                <a:sym typeface="Courier New"/>
              </a:rPr>
              <a:t>=</a:t>
            </a:r>
            <a:r>
              <a:rPr lang="en" sz="3988">
                <a:solidFill>
                  <a:srgbClr val="212529"/>
                </a:solidFill>
                <a:latin typeface="Courier New"/>
                <a:ea typeface="Courier New"/>
                <a:cs typeface="Courier New"/>
                <a:sym typeface="Courier New"/>
              </a:rPr>
              <a:t> lastname;</a:t>
            </a:r>
            <a:endParaRPr sz="3988">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3988">
                <a:solidFill>
                  <a:srgbClr val="212529"/>
                </a:solidFill>
                <a:latin typeface="Courier New"/>
                <a:ea typeface="Courier New"/>
                <a:cs typeface="Courier New"/>
                <a:sym typeface="Courier New"/>
              </a:rPr>
              <a:t>    </a:t>
            </a:r>
            <a:r>
              <a:rPr lang="en" sz="3988">
                <a:solidFill>
                  <a:srgbClr val="7F0055"/>
                </a:solidFill>
                <a:latin typeface="Courier New"/>
                <a:ea typeface="Courier New"/>
                <a:cs typeface="Courier New"/>
                <a:sym typeface="Courier New"/>
              </a:rPr>
              <a:t>}</a:t>
            </a:r>
            <a:endParaRPr sz="3988">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3988">
                <a:solidFill>
                  <a:srgbClr val="212529"/>
                </a:solidFill>
                <a:latin typeface="Courier New"/>
                <a:ea typeface="Courier New"/>
                <a:cs typeface="Courier New"/>
                <a:sym typeface="Courier New"/>
              </a:rPr>
              <a:t>    </a:t>
            </a:r>
            <a:r>
              <a:rPr lang="en" sz="3988">
                <a:solidFill>
                  <a:srgbClr val="999999"/>
                </a:solidFill>
                <a:latin typeface="Courier New"/>
                <a:ea typeface="Courier New"/>
                <a:cs typeface="Courier New"/>
                <a:sym typeface="Courier New"/>
              </a:rPr>
              <a:t>// ici on doit implementer equals, hashCode, toString</a:t>
            </a:r>
            <a:endParaRPr sz="3988">
              <a:solidFill>
                <a:srgbClr val="212529"/>
              </a:solidFill>
              <a:latin typeface="Courier New"/>
              <a:ea typeface="Courier New"/>
              <a:cs typeface="Courier New"/>
              <a:sym typeface="Courier New"/>
            </a:endParaRPr>
          </a:p>
          <a:p>
            <a:pPr indent="0" lvl="0" marL="114300" rtl="0" algn="l">
              <a:spcBef>
                <a:spcPts val="1200"/>
              </a:spcBef>
              <a:spcAft>
                <a:spcPts val="0"/>
              </a:spcAft>
              <a:buNone/>
            </a:pPr>
            <a:r>
              <a:rPr lang="en" sz="3988">
                <a:solidFill>
                  <a:srgbClr val="212529"/>
                </a:solidFill>
                <a:latin typeface="Courier New"/>
                <a:ea typeface="Courier New"/>
                <a:cs typeface="Courier New"/>
                <a:sym typeface="Courier New"/>
              </a:rPr>
              <a:t>    </a:t>
            </a:r>
            <a:r>
              <a:rPr lang="en" sz="3988">
                <a:solidFill>
                  <a:srgbClr val="999999"/>
                </a:solidFill>
                <a:latin typeface="Courier New"/>
                <a:ea typeface="Courier New"/>
                <a:cs typeface="Courier New"/>
                <a:sym typeface="Courier New"/>
              </a:rPr>
              <a:t>// il s'agit du code répétitif et standard }</a:t>
            </a:r>
            <a:endParaRPr sz="3988">
              <a:solidFill>
                <a:srgbClr val="999999"/>
              </a:solidFill>
              <a:latin typeface="Courier New"/>
              <a:ea typeface="Courier New"/>
              <a:cs typeface="Courier New"/>
              <a:sym typeface="Courier New"/>
            </a:endParaRPr>
          </a:p>
          <a:p>
            <a:pPr indent="0" lvl="0" marL="0" rtl="0" algn="l">
              <a:spcBef>
                <a:spcPts val="0"/>
              </a:spcBef>
              <a:spcAft>
                <a:spcPts val="120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000"/>
              <a:t>Enregistrement (Records)</a:t>
            </a:r>
            <a:endParaRPr b="1" sz="7000"/>
          </a:p>
          <a:p>
            <a:pPr indent="0" lvl="0" marL="0" rtl="0" algn="l">
              <a:spcBef>
                <a:spcPts val="1200"/>
              </a:spcBef>
              <a:spcAft>
                <a:spcPts val="0"/>
              </a:spcAft>
              <a:buNone/>
            </a:pPr>
            <a:r>
              <a:rPr lang="en" sz="7400"/>
              <a:t>Avec Lombok</a:t>
            </a:r>
            <a:endParaRPr sz="7400"/>
          </a:p>
          <a:p>
            <a:pPr indent="0" lvl="0" marL="0" rtl="0" algn="l">
              <a:spcBef>
                <a:spcPts val="1200"/>
              </a:spcBef>
              <a:spcAft>
                <a:spcPts val="0"/>
              </a:spcAft>
              <a:buNone/>
            </a:pPr>
            <a:r>
              <a:rPr lang="en" sz="4200">
                <a:solidFill>
                  <a:srgbClr val="0033FF"/>
                </a:solidFill>
                <a:latin typeface="Courier New"/>
                <a:ea typeface="Courier New"/>
                <a:cs typeface="Courier New"/>
                <a:sym typeface="Courier New"/>
              </a:rPr>
              <a:t>import</a:t>
            </a:r>
            <a:r>
              <a:rPr lang="en" sz="4200">
                <a:solidFill>
                  <a:srgbClr val="212529"/>
                </a:solidFill>
                <a:latin typeface="Courier New"/>
                <a:ea typeface="Courier New"/>
                <a:cs typeface="Courier New"/>
                <a:sym typeface="Courier New"/>
              </a:rPr>
              <a:t> lombok.AccessLevel;</a:t>
            </a:r>
            <a:endParaRPr sz="4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4200">
                <a:solidFill>
                  <a:srgbClr val="0033FF"/>
                </a:solidFill>
                <a:latin typeface="Courier New"/>
                <a:ea typeface="Courier New"/>
                <a:cs typeface="Courier New"/>
                <a:sym typeface="Courier New"/>
              </a:rPr>
              <a:t>import</a:t>
            </a:r>
            <a:r>
              <a:rPr lang="en" sz="4200">
                <a:solidFill>
                  <a:srgbClr val="212529"/>
                </a:solidFill>
                <a:latin typeface="Courier New"/>
                <a:ea typeface="Courier New"/>
                <a:cs typeface="Courier New"/>
                <a:sym typeface="Courier New"/>
              </a:rPr>
              <a:t> lombok.AllArgsConstructor;</a:t>
            </a:r>
            <a:endParaRPr sz="4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4200">
                <a:solidFill>
                  <a:srgbClr val="0033FF"/>
                </a:solidFill>
                <a:latin typeface="Courier New"/>
                <a:ea typeface="Courier New"/>
                <a:cs typeface="Courier New"/>
                <a:sym typeface="Courier New"/>
              </a:rPr>
              <a:t>import</a:t>
            </a:r>
            <a:r>
              <a:rPr lang="en" sz="4200">
                <a:solidFill>
                  <a:srgbClr val="212529"/>
                </a:solidFill>
                <a:latin typeface="Courier New"/>
                <a:ea typeface="Courier New"/>
                <a:cs typeface="Courier New"/>
                <a:sym typeface="Courier New"/>
              </a:rPr>
              <a:t> lombok.Getter;</a:t>
            </a:r>
            <a:endParaRPr sz="4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4200">
                <a:solidFill>
                  <a:srgbClr val="0033FF"/>
                </a:solidFill>
                <a:latin typeface="Courier New"/>
                <a:ea typeface="Courier New"/>
                <a:cs typeface="Courier New"/>
                <a:sym typeface="Courier New"/>
              </a:rPr>
              <a:t>import</a:t>
            </a:r>
            <a:r>
              <a:rPr lang="en" sz="4200">
                <a:solidFill>
                  <a:srgbClr val="212529"/>
                </a:solidFill>
                <a:latin typeface="Courier New"/>
                <a:ea typeface="Courier New"/>
                <a:cs typeface="Courier New"/>
                <a:sym typeface="Courier New"/>
              </a:rPr>
              <a:t> lombok.Setter;</a:t>
            </a:r>
            <a:endParaRPr sz="4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4200">
                <a:solidFill>
                  <a:srgbClr val="3366CC"/>
                </a:solidFill>
                <a:latin typeface="Courier New"/>
                <a:ea typeface="Courier New"/>
                <a:cs typeface="Courier New"/>
                <a:sym typeface="Courier New"/>
              </a:rPr>
              <a:t>@Getter</a:t>
            </a:r>
            <a:endParaRPr sz="4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4200">
                <a:solidFill>
                  <a:srgbClr val="3366CC"/>
                </a:solidFill>
                <a:latin typeface="Courier New"/>
                <a:ea typeface="Courier New"/>
                <a:cs typeface="Courier New"/>
                <a:sym typeface="Courier New"/>
              </a:rPr>
              <a:t>@Setter</a:t>
            </a:r>
            <a:endParaRPr sz="4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4200">
                <a:solidFill>
                  <a:srgbClr val="3366CC"/>
                </a:solidFill>
                <a:latin typeface="Courier New"/>
                <a:ea typeface="Courier New"/>
                <a:cs typeface="Courier New"/>
                <a:sym typeface="Courier New"/>
              </a:rPr>
              <a:t>@AllArgsConstructor</a:t>
            </a:r>
            <a:r>
              <a:rPr lang="en" sz="4200">
                <a:solidFill>
                  <a:srgbClr val="7F0055"/>
                </a:solidFill>
                <a:latin typeface="Courier New"/>
                <a:ea typeface="Courier New"/>
                <a:cs typeface="Courier New"/>
                <a:sym typeface="Courier New"/>
              </a:rPr>
              <a:t>(</a:t>
            </a:r>
            <a:r>
              <a:rPr lang="en" sz="4200">
                <a:solidFill>
                  <a:srgbClr val="212529"/>
                </a:solidFill>
                <a:latin typeface="Courier New"/>
                <a:ea typeface="Courier New"/>
                <a:cs typeface="Courier New"/>
                <a:sym typeface="Courier New"/>
              </a:rPr>
              <a:t>access </a:t>
            </a:r>
            <a:r>
              <a:rPr lang="en" sz="4200">
                <a:solidFill>
                  <a:srgbClr val="7F0055"/>
                </a:solidFill>
                <a:latin typeface="Courier New"/>
                <a:ea typeface="Courier New"/>
                <a:cs typeface="Courier New"/>
                <a:sym typeface="Courier New"/>
              </a:rPr>
              <a:t>=</a:t>
            </a:r>
            <a:r>
              <a:rPr lang="en" sz="4200">
                <a:solidFill>
                  <a:srgbClr val="212529"/>
                </a:solidFill>
                <a:latin typeface="Courier New"/>
                <a:ea typeface="Courier New"/>
                <a:cs typeface="Courier New"/>
                <a:sym typeface="Courier New"/>
              </a:rPr>
              <a:t> AccessLevel.PUBLIC)</a:t>
            </a:r>
            <a:endParaRPr sz="4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4200">
                <a:solidFill>
                  <a:srgbClr val="212529"/>
                </a:solidFill>
                <a:latin typeface="Courier New"/>
                <a:ea typeface="Courier New"/>
                <a:cs typeface="Courier New"/>
                <a:sym typeface="Courier New"/>
              </a:rPr>
              <a:t>    </a:t>
            </a:r>
            <a:r>
              <a:rPr b="1" lang="en" sz="4200">
                <a:solidFill>
                  <a:srgbClr val="7F0055"/>
                </a:solidFill>
                <a:latin typeface="Courier New"/>
                <a:ea typeface="Courier New"/>
                <a:cs typeface="Courier New"/>
                <a:sym typeface="Courier New"/>
              </a:rPr>
              <a:t>public</a:t>
            </a:r>
            <a:r>
              <a:rPr lang="en" sz="4200">
                <a:solidFill>
                  <a:srgbClr val="212529"/>
                </a:solidFill>
                <a:latin typeface="Courier New"/>
                <a:ea typeface="Courier New"/>
                <a:cs typeface="Courier New"/>
                <a:sym typeface="Courier New"/>
              </a:rPr>
              <a:t> </a:t>
            </a:r>
            <a:r>
              <a:rPr lang="en" sz="4200">
                <a:solidFill>
                  <a:srgbClr val="3066AC"/>
                </a:solidFill>
                <a:latin typeface="Courier New"/>
                <a:ea typeface="Courier New"/>
                <a:cs typeface="Courier New"/>
                <a:sym typeface="Courier New"/>
              </a:rPr>
              <a:t>class</a:t>
            </a:r>
            <a:r>
              <a:rPr lang="en" sz="4200">
                <a:solidFill>
                  <a:srgbClr val="212529"/>
                </a:solidFill>
                <a:latin typeface="Courier New"/>
                <a:ea typeface="Courier New"/>
                <a:cs typeface="Courier New"/>
                <a:sym typeface="Courier New"/>
              </a:rPr>
              <a:t> Person </a:t>
            </a:r>
            <a:r>
              <a:rPr lang="en" sz="4200">
                <a:solidFill>
                  <a:srgbClr val="7F0055"/>
                </a:solidFill>
                <a:latin typeface="Courier New"/>
                <a:ea typeface="Courier New"/>
                <a:cs typeface="Courier New"/>
                <a:sym typeface="Courier New"/>
              </a:rPr>
              <a:t>{</a:t>
            </a:r>
            <a:endParaRPr sz="4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4200">
                <a:solidFill>
                  <a:srgbClr val="212529"/>
                </a:solidFill>
                <a:latin typeface="Courier New"/>
                <a:ea typeface="Courier New"/>
                <a:cs typeface="Courier New"/>
                <a:sym typeface="Courier New"/>
              </a:rPr>
              <a:t>    </a:t>
            </a:r>
            <a:r>
              <a:rPr b="1" lang="en" sz="4200">
                <a:solidFill>
                  <a:srgbClr val="7F0055"/>
                </a:solidFill>
                <a:latin typeface="Courier New"/>
                <a:ea typeface="Courier New"/>
                <a:cs typeface="Courier New"/>
                <a:sym typeface="Courier New"/>
              </a:rPr>
              <a:t>public</a:t>
            </a:r>
            <a:r>
              <a:rPr lang="en" sz="4200">
                <a:solidFill>
                  <a:srgbClr val="212529"/>
                </a:solidFill>
                <a:latin typeface="Courier New"/>
                <a:ea typeface="Courier New"/>
                <a:cs typeface="Courier New"/>
                <a:sym typeface="Courier New"/>
              </a:rPr>
              <a:t> </a:t>
            </a:r>
            <a:r>
              <a:rPr b="1" lang="en" sz="4200">
                <a:solidFill>
                  <a:srgbClr val="7F0055"/>
                </a:solidFill>
                <a:latin typeface="Courier New"/>
                <a:ea typeface="Courier New"/>
                <a:cs typeface="Courier New"/>
                <a:sym typeface="Courier New"/>
              </a:rPr>
              <a:t>final</a:t>
            </a:r>
            <a:r>
              <a:rPr lang="en" sz="4200">
                <a:solidFill>
                  <a:srgbClr val="212529"/>
                </a:solidFill>
                <a:latin typeface="Courier New"/>
                <a:ea typeface="Courier New"/>
                <a:cs typeface="Courier New"/>
                <a:sym typeface="Courier New"/>
              </a:rPr>
              <a:t> String firstname;</a:t>
            </a:r>
            <a:endParaRPr sz="420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n" sz="4200">
                <a:solidFill>
                  <a:srgbClr val="212529"/>
                </a:solidFill>
                <a:latin typeface="Courier New"/>
                <a:ea typeface="Courier New"/>
                <a:cs typeface="Courier New"/>
                <a:sym typeface="Courier New"/>
              </a:rPr>
              <a:t>    </a:t>
            </a:r>
            <a:r>
              <a:rPr b="1" lang="en" sz="4200">
                <a:solidFill>
                  <a:srgbClr val="7F0055"/>
                </a:solidFill>
                <a:latin typeface="Courier New"/>
                <a:ea typeface="Courier New"/>
                <a:cs typeface="Courier New"/>
                <a:sym typeface="Courier New"/>
              </a:rPr>
              <a:t>public</a:t>
            </a:r>
            <a:r>
              <a:rPr lang="en" sz="4200">
                <a:solidFill>
                  <a:srgbClr val="212529"/>
                </a:solidFill>
                <a:latin typeface="Courier New"/>
                <a:ea typeface="Courier New"/>
                <a:cs typeface="Courier New"/>
                <a:sym typeface="Courier New"/>
              </a:rPr>
              <a:t> </a:t>
            </a:r>
            <a:r>
              <a:rPr b="1" lang="en" sz="4200">
                <a:solidFill>
                  <a:srgbClr val="7F0055"/>
                </a:solidFill>
                <a:latin typeface="Courier New"/>
                <a:ea typeface="Courier New"/>
                <a:cs typeface="Courier New"/>
                <a:sym typeface="Courier New"/>
              </a:rPr>
              <a:t>final</a:t>
            </a:r>
            <a:r>
              <a:rPr lang="en" sz="4200">
                <a:solidFill>
                  <a:srgbClr val="212529"/>
                </a:solidFill>
                <a:latin typeface="Courier New"/>
                <a:ea typeface="Courier New"/>
                <a:cs typeface="Courier New"/>
                <a:sym typeface="Courier New"/>
              </a:rPr>
              <a:t> String lastname;}</a:t>
            </a:r>
            <a:endParaRPr sz="74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3235"/>
              <a:t>Enregistrement (Records)</a:t>
            </a:r>
            <a:endParaRPr b="1" sz="3235"/>
          </a:p>
          <a:p>
            <a:pPr indent="0" lvl="0" marL="0" rtl="0" algn="l">
              <a:spcBef>
                <a:spcPts val="1200"/>
              </a:spcBef>
              <a:spcAft>
                <a:spcPts val="0"/>
              </a:spcAft>
              <a:buNone/>
            </a:pPr>
            <a:r>
              <a:rPr lang="en" sz="3635"/>
              <a:t>Avec Java 15</a:t>
            </a:r>
            <a:endParaRPr sz="3635"/>
          </a:p>
          <a:p>
            <a:pPr indent="0" lvl="0" marL="114300" rtl="0" algn="l">
              <a:spcBef>
                <a:spcPts val="1200"/>
              </a:spcBef>
              <a:spcAft>
                <a:spcPts val="0"/>
              </a:spcAft>
              <a:buNone/>
            </a:pPr>
            <a:r>
              <a:rPr b="1" lang="en" sz="1558">
                <a:solidFill>
                  <a:srgbClr val="7F0055"/>
                </a:solidFill>
                <a:latin typeface="Courier New"/>
                <a:ea typeface="Courier New"/>
                <a:cs typeface="Courier New"/>
                <a:sym typeface="Courier New"/>
              </a:rPr>
              <a:t>record</a:t>
            </a:r>
            <a:r>
              <a:rPr lang="en" sz="1558">
                <a:solidFill>
                  <a:srgbClr val="212529"/>
                </a:solidFill>
                <a:latin typeface="Courier New"/>
                <a:ea typeface="Courier New"/>
                <a:cs typeface="Courier New"/>
                <a:sym typeface="Courier New"/>
              </a:rPr>
              <a:t> </a:t>
            </a:r>
            <a:r>
              <a:rPr lang="en" sz="1558">
                <a:solidFill>
                  <a:srgbClr val="000080"/>
                </a:solidFill>
                <a:latin typeface="Courier New"/>
                <a:ea typeface="Courier New"/>
                <a:cs typeface="Courier New"/>
                <a:sym typeface="Courier New"/>
              </a:rPr>
              <a:t>Person</a:t>
            </a:r>
            <a:r>
              <a:rPr lang="en" sz="1558">
                <a:solidFill>
                  <a:srgbClr val="7F0055"/>
                </a:solidFill>
                <a:latin typeface="Courier New"/>
                <a:ea typeface="Courier New"/>
                <a:cs typeface="Courier New"/>
                <a:sym typeface="Courier New"/>
              </a:rPr>
              <a:t>(</a:t>
            </a:r>
            <a:r>
              <a:rPr lang="en" sz="1558">
                <a:solidFill>
                  <a:srgbClr val="212529"/>
                </a:solidFill>
                <a:latin typeface="Courier New"/>
                <a:ea typeface="Courier New"/>
                <a:cs typeface="Courier New"/>
                <a:sym typeface="Courier New"/>
              </a:rPr>
              <a:t>String firstname, String lastname) </a:t>
            </a:r>
            <a:r>
              <a:rPr lang="en" sz="1558">
                <a:solidFill>
                  <a:srgbClr val="7F0055"/>
                </a:solidFill>
                <a:latin typeface="Courier New"/>
                <a:ea typeface="Courier New"/>
                <a:cs typeface="Courier New"/>
                <a:sym typeface="Courier New"/>
              </a:rPr>
              <a:t>{</a:t>
            </a:r>
            <a:r>
              <a:rPr lang="en" sz="1558">
                <a:solidFill>
                  <a:srgbClr val="212529"/>
                </a:solidFill>
                <a:latin typeface="Courier New"/>
                <a:ea typeface="Courier New"/>
                <a:cs typeface="Courier New"/>
                <a:sym typeface="Courier New"/>
              </a:rPr>
              <a:t> </a:t>
            </a:r>
            <a:r>
              <a:rPr lang="en" sz="1558">
                <a:solidFill>
                  <a:srgbClr val="7F0055"/>
                </a:solidFill>
                <a:latin typeface="Courier New"/>
                <a:ea typeface="Courier New"/>
                <a:cs typeface="Courier New"/>
                <a:sym typeface="Courier New"/>
              </a:rPr>
              <a:t>}</a:t>
            </a:r>
            <a:endParaRPr sz="1558">
              <a:solidFill>
                <a:srgbClr val="7F0055"/>
              </a:solidFill>
              <a:latin typeface="Courier New"/>
              <a:ea typeface="Courier New"/>
              <a:cs typeface="Courier New"/>
              <a:sym typeface="Courier New"/>
            </a:endParaRPr>
          </a:p>
          <a:p>
            <a:pPr indent="0" lvl="0" marL="114300" rtl="0" algn="l">
              <a:spcBef>
                <a:spcPts val="0"/>
              </a:spcBef>
              <a:spcAft>
                <a:spcPts val="0"/>
              </a:spcAft>
              <a:buNone/>
            </a:pPr>
            <a:r>
              <a:t/>
            </a:r>
            <a:endParaRPr sz="2058">
              <a:solidFill>
                <a:srgbClr val="7F0055"/>
              </a:solidFill>
              <a:latin typeface="Courier New"/>
              <a:ea typeface="Courier New"/>
              <a:cs typeface="Courier New"/>
              <a:sym typeface="Courier New"/>
            </a:endParaRPr>
          </a:p>
          <a:p>
            <a:pPr indent="0" lvl="0" marL="0" rtl="0" algn="just">
              <a:spcBef>
                <a:spcPts val="600"/>
              </a:spcBef>
              <a:spcAft>
                <a:spcPts val="0"/>
              </a:spcAft>
              <a:buNone/>
            </a:pPr>
            <a:r>
              <a:rPr lang="en" sz="1400">
                <a:solidFill>
                  <a:srgbClr val="212529"/>
                </a:solidFill>
                <a:highlight>
                  <a:srgbClr val="FFFFFF"/>
                </a:highlight>
                <a:latin typeface="Verdana"/>
                <a:ea typeface="Verdana"/>
                <a:cs typeface="Verdana"/>
                <a:sym typeface="Verdana"/>
              </a:rPr>
              <a:t>Avec cette fonctionnalité on peut écrire plus facilement un POJO (Plain Old Java Object) en utilisant un record.</a:t>
            </a:r>
            <a:endParaRPr sz="1400">
              <a:solidFill>
                <a:srgbClr val="212529"/>
              </a:solidFill>
              <a:highlight>
                <a:srgbClr val="FFFFFF"/>
              </a:highlight>
              <a:latin typeface="Verdana"/>
              <a:ea typeface="Verdana"/>
              <a:cs typeface="Verdana"/>
              <a:sym typeface="Verdana"/>
            </a:endParaRPr>
          </a:p>
          <a:p>
            <a:pPr indent="0" lvl="0" marL="0" rtl="0" algn="just">
              <a:spcBef>
                <a:spcPts val="600"/>
              </a:spcBef>
              <a:spcAft>
                <a:spcPts val="0"/>
              </a:spcAft>
              <a:buNone/>
            </a:pPr>
            <a:r>
              <a:rPr lang="en" sz="1400">
                <a:solidFill>
                  <a:srgbClr val="212529"/>
                </a:solidFill>
                <a:highlight>
                  <a:srgbClr val="FFFFFF"/>
                </a:highlight>
                <a:latin typeface="Verdana"/>
                <a:ea typeface="Verdana"/>
                <a:cs typeface="Verdana"/>
                <a:sym typeface="Verdana"/>
              </a:rPr>
              <a:t>On n'a plus besoin d'implémenter les méthodes de base </a:t>
            </a:r>
            <a:r>
              <a:rPr lang="en" sz="1500">
                <a:solidFill>
                  <a:srgbClr val="000080"/>
                </a:solidFill>
                <a:highlight>
                  <a:srgbClr val="ECECEC"/>
                </a:highlight>
                <a:latin typeface="Courier New"/>
                <a:ea typeface="Courier New"/>
                <a:cs typeface="Courier New"/>
                <a:sym typeface="Courier New"/>
              </a:rPr>
              <a:t>equals</a:t>
            </a:r>
            <a:r>
              <a:rPr lang="en" sz="1500">
                <a:solidFill>
                  <a:srgbClr val="7F0055"/>
                </a:solidFill>
                <a:highlight>
                  <a:srgbClr val="ECECEC"/>
                </a:highlight>
                <a:latin typeface="Courier New"/>
                <a:ea typeface="Courier New"/>
                <a:cs typeface="Courier New"/>
                <a:sym typeface="Courier New"/>
              </a:rPr>
              <a:t>(</a:t>
            </a:r>
            <a:r>
              <a:rPr lang="en" sz="1500">
                <a:solidFill>
                  <a:srgbClr val="212529"/>
                </a:solidFill>
                <a:highlight>
                  <a:srgbClr val="ECECEC"/>
                </a:highlight>
                <a:latin typeface="Courier New"/>
                <a:ea typeface="Courier New"/>
                <a:cs typeface="Courier New"/>
                <a:sym typeface="Courier New"/>
              </a:rPr>
              <a:t>)</a:t>
            </a:r>
            <a:r>
              <a:rPr lang="en" sz="1400">
                <a:solidFill>
                  <a:srgbClr val="212529"/>
                </a:solidFill>
                <a:highlight>
                  <a:srgbClr val="FFFFFF"/>
                </a:highlight>
                <a:latin typeface="Verdana"/>
                <a:ea typeface="Verdana"/>
                <a:cs typeface="Verdana"/>
                <a:sym typeface="Verdana"/>
              </a:rPr>
              <a:t> et </a:t>
            </a:r>
            <a:r>
              <a:rPr lang="en" sz="1500">
                <a:solidFill>
                  <a:srgbClr val="000080"/>
                </a:solidFill>
                <a:highlight>
                  <a:srgbClr val="ECECEC"/>
                </a:highlight>
                <a:latin typeface="Courier New"/>
                <a:ea typeface="Courier New"/>
                <a:cs typeface="Courier New"/>
                <a:sym typeface="Courier New"/>
              </a:rPr>
              <a:t>hashCode</a:t>
            </a:r>
            <a:r>
              <a:rPr lang="en" sz="1500">
                <a:solidFill>
                  <a:srgbClr val="7F0055"/>
                </a:solidFill>
                <a:highlight>
                  <a:srgbClr val="ECECEC"/>
                </a:highlight>
                <a:latin typeface="Courier New"/>
                <a:ea typeface="Courier New"/>
                <a:cs typeface="Courier New"/>
                <a:sym typeface="Courier New"/>
              </a:rPr>
              <a:t>(</a:t>
            </a:r>
            <a:r>
              <a:rPr lang="en" sz="1500">
                <a:solidFill>
                  <a:srgbClr val="212529"/>
                </a:solidFill>
                <a:highlight>
                  <a:srgbClr val="ECECEC"/>
                </a:highlight>
                <a:latin typeface="Courier New"/>
                <a:ea typeface="Courier New"/>
                <a:cs typeface="Courier New"/>
                <a:sym typeface="Courier New"/>
              </a:rPr>
              <a:t>)</a:t>
            </a:r>
            <a:r>
              <a:rPr lang="en" sz="1400">
                <a:solidFill>
                  <a:srgbClr val="212529"/>
                </a:solidFill>
                <a:highlight>
                  <a:srgbClr val="FFFFFF"/>
                </a:highlight>
                <a:latin typeface="Verdana"/>
                <a:ea typeface="Verdana"/>
                <a:cs typeface="Verdana"/>
                <a:sym typeface="Verdana"/>
              </a:rPr>
              <a:t>.</a:t>
            </a:r>
            <a:endParaRPr sz="1400">
              <a:solidFill>
                <a:srgbClr val="212529"/>
              </a:solidFill>
              <a:highlight>
                <a:srgbClr val="FFFFFF"/>
              </a:highlight>
              <a:latin typeface="Verdana"/>
              <a:ea typeface="Verdana"/>
              <a:cs typeface="Verdana"/>
              <a:sym typeface="Verdana"/>
            </a:endParaRPr>
          </a:p>
          <a:p>
            <a:pPr indent="0" lvl="0" marL="0" rtl="0" algn="just">
              <a:spcBef>
                <a:spcPts val="600"/>
              </a:spcBef>
              <a:spcAft>
                <a:spcPts val="0"/>
              </a:spcAft>
              <a:buNone/>
            </a:pPr>
            <a:r>
              <a:rPr lang="en" sz="1400">
                <a:solidFill>
                  <a:srgbClr val="212529"/>
                </a:solidFill>
                <a:highlight>
                  <a:srgbClr val="FFFFFF"/>
                </a:highlight>
                <a:latin typeface="Verdana"/>
                <a:ea typeface="Verdana"/>
                <a:cs typeface="Verdana"/>
                <a:sym typeface="Verdana"/>
              </a:rPr>
              <a:t>La fonctionnalité records peut éventuellement remplacer la bibliothèque Lombok.</a:t>
            </a:r>
            <a:endParaRPr sz="1400">
              <a:solidFill>
                <a:srgbClr val="212529"/>
              </a:solidFill>
              <a:highlight>
                <a:srgbClr val="FFFFFF"/>
              </a:highlight>
              <a:latin typeface="Verdana"/>
              <a:ea typeface="Verdana"/>
              <a:cs typeface="Verdana"/>
              <a:sym typeface="Verdana"/>
            </a:endParaRPr>
          </a:p>
          <a:p>
            <a:pPr indent="0" lvl="0" marL="0" rtl="0" algn="l">
              <a:spcBef>
                <a:spcPts val="600"/>
              </a:spcBef>
              <a:spcAft>
                <a:spcPts val="0"/>
              </a:spcAft>
              <a:buNone/>
            </a:pPr>
            <a:r>
              <a:t/>
            </a:r>
            <a:endParaRPr sz="1358">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15: Deprecated/redéveloppement</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rPr>
              <a:t>Suppression du moteur JavaScript Nashorn</a:t>
            </a:r>
            <a:endParaRPr b="1" sz="1600">
              <a:solidFill>
                <a:schemeClr val="dk1"/>
              </a:solidFill>
            </a:endParaRPr>
          </a:p>
          <a:p>
            <a:pPr indent="0" lvl="0" marL="0" rtl="0" algn="l">
              <a:spcBef>
                <a:spcPts val="1200"/>
              </a:spcBef>
              <a:spcAft>
                <a:spcPts val="0"/>
              </a:spcAft>
              <a:buNone/>
            </a:pPr>
            <a:r>
              <a:rPr lang="en" sz="1300">
                <a:solidFill>
                  <a:srgbClr val="212529"/>
                </a:solidFill>
                <a:highlight>
                  <a:srgbClr val="FFFFFF"/>
                </a:highlight>
                <a:latin typeface="Verdana"/>
                <a:ea typeface="Verdana"/>
                <a:cs typeface="Verdana"/>
                <a:sym typeface="Verdana"/>
              </a:rPr>
              <a:t>Le moteur de script Nashorn JavaScript et les API, ainsi que l ’outil jjs sont supprimés. Le moteur, les API et l’outil ont été déconseillés (deprecated) pour être retirés en Java 11 avec l’intention de les supprimer dans une version ultérieure. La raison en était que l’équipe considérait qu’il était difficile de les maintenir.</a:t>
            </a:r>
            <a:endParaRPr sz="1300">
              <a:solidFill>
                <a:srgbClr val="212529"/>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300">
              <a:solidFill>
                <a:srgbClr val="212529"/>
              </a:solidFill>
              <a:highlight>
                <a:srgbClr val="FFFFFF"/>
              </a:highlight>
              <a:latin typeface="Verdana"/>
              <a:ea typeface="Verdana"/>
              <a:cs typeface="Verdana"/>
              <a:sym typeface="Verdana"/>
            </a:endParaRPr>
          </a:p>
          <a:p>
            <a:pPr indent="0" lvl="0" marL="0" rtl="0" algn="l">
              <a:spcBef>
                <a:spcPts val="1200"/>
              </a:spcBef>
              <a:spcAft>
                <a:spcPts val="0"/>
              </a:spcAft>
              <a:buNone/>
            </a:pPr>
            <a:r>
              <a:rPr b="1" lang="en" sz="1600">
                <a:solidFill>
                  <a:srgbClr val="212529"/>
                </a:solidFill>
                <a:highlight>
                  <a:srgbClr val="FFFFFF"/>
                </a:highlight>
                <a:latin typeface="Verdana"/>
                <a:ea typeface="Verdana"/>
                <a:cs typeface="Verdana"/>
                <a:sym typeface="Verdana"/>
              </a:rPr>
              <a:t>Suppression des ports Solaris et SPARC</a:t>
            </a:r>
            <a:endParaRPr b="1" sz="1600">
              <a:solidFill>
                <a:srgbClr val="212529"/>
              </a:solidFill>
              <a:highlight>
                <a:srgbClr val="FFFFFF"/>
              </a:highlight>
              <a:latin typeface="Verdana"/>
              <a:ea typeface="Verdana"/>
              <a:cs typeface="Verdana"/>
              <a:sym typeface="Verdana"/>
            </a:endParaRPr>
          </a:p>
          <a:p>
            <a:pPr indent="0" lvl="0" marL="0" rtl="0" algn="l">
              <a:spcBef>
                <a:spcPts val="1200"/>
              </a:spcBef>
              <a:spcAft>
                <a:spcPts val="1200"/>
              </a:spcAft>
              <a:buNone/>
            </a:pPr>
            <a:r>
              <a:rPr lang="en" sz="1300">
                <a:solidFill>
                  <a:srgbClr val="212529"/>
                </a:solidFill>
                <a:highlight>
                  <a:srgbClr val="FFFFFF"/>
                </a:highlight>
                <a:latin typeface="Verdana"/>
                <a:ea typeface="Verdana"/>
                <a:cs typeface="Verdana"/>
                <a:sym typeface="Verdana"/>
              </a:rPr>
              <a:t>Suppression du code source et du support de compilation des ports Solaris/SPARC, Solaris/x64 et Linux/SPARC. Ces ports ont été depreciés pour suppression dans JDK 14 avec l’intention expresse de les supprimer dans une future version.</a:t>
            </a:r>
            <a:endParaRPr sz="1700">
              <a:solidFill>
                <a:srgbClr val="212529"/>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