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33" r:id="rId2"/>
    <p:sldMasterId id="2147483753" r:id="rId3"/>
    <p:sldMasterId id="2147483773" r:id="rId4"/>
    <p:sldMasterId id="2147483793" r:id="rId5"/>
    <p:sldMasterId id="2147483813" r:id="rId6"/>
  </p:sldMasterIdLst>
  <p:notesMasterIdLst>
    <p:notesMasterId r:id="rId38"/>
  </p:notesMasterIdLst>
  <p:sldIdLst>
    <p:sldId id="292" r:id="rId7"/>
    <p:sldId id="303" r:id="rId8"/>
    <p:sldId id="301" r:id="rId9"/>
    <p:sldId id="265" r:id="rId10"/>
    <p:sldId id="357" r:id="rId11"/>
    <p:sldId id="380" r:id="rId12"/>
    <p:sldId id="364" r:id="rId13"/>
    <p:sldId id="385" r:id="rId14"/>
    <p:sldId id="348" r:id="rId15"/>
    <p:sldId id="381" r:id="rId16"/>
    <p:sldId id="382" r:id="rId17"/>
    <p:sldId id="329" r:id="rId18"/>
    <p:sldId id="384" r:id="rId19"/>
    <p:sldId id="336" r:id="rId20"/>
    <p:sldId id="369" r:id="rId21"/>
    <p:sldId id="373" r:id="rId22"/>
    <p:sldId id="332" r:id="rId23"/>
    <p:sldId id="299" r:id="rId24"/>
    <p:sldId id="375" r:id="rId25"/>
    <p:sldId id="376" r:id="rId26"/>
    <p:sldId id="285" r:id="rId27"/>
    <p:sldId id="286" r:id="rId28"/>
    <p:sldId id="379" r:id="rId29"/>
    <p:sldId id="306" r:id="rId30"/>
    <p:sldId id="377" r:id="rId31"/>
    <p:sldId id="378" r:id="rId32"/>
    <p:sldId id="360" r:id="rId33"/>
    <p:sldId id="383" r:id="rId34"/>
    <p:sldId id="386" r:id="rId35"/>
    <p:sldId id="371" r:id="rId36"/>
    <p:sldId id="372" r:id="rId37"/>
  </p:sldIdLst>
  <p:sldSz cx="9906000" cy="6858000" type="A4"/>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0" userDrawn="1">
          <p15:clr>
            <a:srgbClr val="A4A3A4"/>
          </p15:clr>
        </p15:guide>
        <p15:guide id="2" orient="horz" pos="3829">
          <p15:clr>
            <a:srgbClr val="A4A3A4"/>
          </p15:clr>
        </p15:guide>
        <p15:guide id="3" orient="horz" pos="725">
          <p15:clr>
            <a:srgbClr val="A4A3A4"/>
          </p15:clr>
        </p15:guide>
        <p15:guide id="4" pos="384">
          <p15:clr>
            <a:srgbClr val="A4A3A4"/>
          </p15:clr>
        </p15:guide>
        <p15:guide id="5" pos="58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4660"/>
  </p:normalViewPr>
  <p:slideViewPr>
    <p:cSldViewPr snapToGrid="0" showGuides="1">
      <p:cViewPr varScale="1">
        <p:scale>
          <a:sx n="77" d="100"/>
          <a:sy n="77" d="100"/>
        </p:scale>
        <p:origin x="1368" y="90"/>
      </p:cViewPr>
      <p:guideLst>
        <p:guide orient="horz" pos="480"/>
        <p:guide orient="horz" pos="3829"/>
        <p:guide orient="horz" pos="725"/>
        <p:guide pos="384"/>
        <p:guide pos="5889"/>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77006" cy="512081"/>
          </a:xfrm>
          <a:prstGeom prst="rect">
            <a:avLst/>
          </a:prstGeom>
        </p:spPr>
        <p:txBody>
          <a:bodyPr vert="horz" lIns="94744" tIns="47372" rIns="94744" bIns="47372" rtlCol="0"/>
          <a:lstStyle>
            <a:lvl1pPr algn="l">
              <a:defRPr sz="1200"/>
            </a:lvl1pPr>
          </a:lstStyle>
          <a:p>
            <a:endParaRPr lang="en-US"/>
          </a:p>
        </p:txBody>
      </p:sp>
      <p:sp>
        <p:nvSpPr>
          <p:cNvPr id="3" name="Date Placeholder 2"/>
          <p:cNvSpPr>
            <a:spLocks noGrp="1"/>
          </p:cNvSpPr>
          <p:nvPr>
            <p:ph type="dt" idx="1"/>
          </p:nvPr>
        </p:nvSpPr>
        <p:spPr>
          <a:xfrm>
            <a:off x="4020689" y="0"/>
            <a:ext cx="3077006" cy="512081"/>
          </a:xfrm>
          <a:prstGeom prst="rect">
            <a:avLst/>
          </a:prstGeom>
        </p:spPr>
        <p:txBody>
          <a:bodyPr vert="horz" lIns="94744" tIns="47372" rIns="94744" bIns="47372" rtlCol="0"/>
          <a:lstStyle>
            <a:lvl1pPr algn="r">
              <a:defRPr sz="1200"/>
            </a:lvl1pPr>
          </a:lstStyle>
          <a:p>
            <a:fld id="{A5F1BAF4-DA39-43A3-AF98-C5576C572C90}" type="datetimeFigureOut">
              <a:rPr lang="en-US" smtClean="0"/>
              <a:t>7/15/2019</a:t>
            </a:fld>
            <a:endParaRPr lang="en-US"/>
          </a:p>
        </p:txBody>
      </p:sp>
      <p:sp>
        <p:nvSpPr>
          <p:cNvPr id="4" name="Slide Image Placeholder 3"/>
          <p:cNvSpPr>
            <a:spLocks noGrp="1" noRot="1" noChangeAspect="1"/>
          </p:cNvSpPr>
          <p:nvPr>
            <p:ph type="sldImg" idx="2"/>
          </p:nvPr>
        </p:nvSpPr>
        <p:spPr>
          <a:xfrm>
            <a:off x="777875" y="766763"/>
            <a:ext cx="5543550" cy="3838575"/>
          </a:xfrm>
          <a:prstGeom prst="rect">
            <a:avLst/>
          </a:prstGeom>
          <a:noFill/>
          <a:ln w="12700">
            <a:solidFill>
              <a:prstClr val="black"/>
            </a:solidFill>
          </a:ln>
        </p:spPr>
        <p:txBody>
          <a:bodyPr vert="horz" lIns="94744" tIns="47372" rIns="94744" bIns="47372" rtlCol="0" anchor="ctr"/>
          <a:lstStyle/>
          <a:p>
            <a:endParaRPr lang="en-US"/>
          </a:p>
        </p:txBody>
      </p:sp>
      <p:sp>
        <p:nvSpPr>
          <p:cNvPr id="5" name="Notes Placeholder 4"/>
          <p:cNvSpPr>
            <a:spLocks noGrp="1"/>
          </p:cNvSpPr>
          <p:nvPr>
            <p:ph type="body" sz="quarter" idx="3"/>
          </p:nvPr>
        </p:nvSpPr>
        <p:spPr>
          <a:xfrm>
            <a:off x="710574" y="4862141"/>
            <a:ext cx="5678154" cy="4605227"/>
          </a:xfrm>
          <a:prstGeom prst="rect">
            <a:avLst/>
          </a:prstGeom>
        </p:spPr>
        <p:txBody>
          <a:bodyPr vert="horz" lIns="94744" tIns="47372" rIns="94744" bIns="473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9720786"/>
            <a:ext cx="3077006" cy="512081"/>
          </a:xfrm>
          <a:prstGeom prst="rect">
            <a:avLst/>
          </a:prstGeom>
        </p:spPr>
        <p:txBody>
          <a:bodyPr vert="horz" lIns="94744" tIns="47372" rIns="94744" bIns="47372" rtlCol="0" anchor="b"/>
          <a:lstStyle>
            <a:lvl1pPr algn="l">
              <a:defRPr sz="1200"/>
            </a:lvl1pPr>
          </a:lstStyle>
          <a:p>
            <a:endParaRPr lang="en-US"/>
          </a:p>
        </p:txBody>
      </p:sp>
      <p:sp>
        <p:nvSpPr>
          <p:cNvPr id="7" name="Slide Number Placeholder 6"/>
          <p:cNvSpPr>
            <a:spLocks noGrp="1"/>
          </p:cNvSpPr>
          <p:nvPr>
            <p:ph type="sldNum" sz="quarter" idx="5"/>
          </p:nvPr>
        </p:nvSpPr>
        <p:spPr>
          <a:xfrm>
            <a:off x="4020689" y="9720786"/>
            <a:ext cx="3077006" cy="512081"/>
          </a:xfrm>
          <a:prstGeom prst="rect">
            <a:avLst/>
          </a:prstGeom>
        </p:spPr>
        <p:txBody>
          <a:bodyPr vert="horz" lIns="94744" tIns="47372" rIns="94744" bIns="47372" rtlCol="0" anchor="b"/>
          <a:lstStyle>
            <a:lvl1pPr algn="r">
              <a:defRPr sz="1200"/>
            </a:lvl1pPr>
          </a:lstStyle>
          <a:p>
            <a:fld id="{F9FE630F-5AF1-410B-931A-8A93668865EA}" type="slidenum">
              <a:rPr lang="en-US" smtClean="0"/>
              <a:t>‹#›</a:t>
            </a:fld>
            <a:endParaRPr lang="en-US"/>
          </a:p>
        </p:txBody>
      </p:sp>
    </p:spTree>
    <p:extLst>
      <p:ext uri="{BB962C8B-B14F-4D97-AF65-F5344CB8AC3E}">
        <p14:creationId xmlns:p14="http://schemas.microsoft.com/office/powerpoint/2010/main" val="5076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719138"/>
            <a:ext cx="5187950" cy="3592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9816D5-BAB9-44DD-8D46-4F85F0ABD876}" type="slidenum">
              <a:rPr lang="en-US" smtClean="0"/>
              <a:t>2</a:t>
            </a:fld>
            <a:endParaRPr lang="en-US" dirty="0"/>
          </a:p>
        </p:txBody>
      </p:sp>
    </p:spTree>
    <p:extLst>
      <p:ext uri="{BB962C8B-B14F-4D97-AF65-F5344CB8AC3E}">
        <p14:creationId xmlns:p14="http://schemas.microsoft.com/office/powerpoint/2010/main" val="179823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31720077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1858281918"/>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7" name="Rectangle 6"/>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031411667"/>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sultant Profi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6"/>
          <p:cNvSpPr>
            <a:spLocks noGrp="1"/>
          </p:cNvSpPr>
          <p:nvPr>
            <p:ph type="body" sz="quarter" idx="13" hasCustomPrompt="1"/>
          </p:nvPr>
        </p:nvSpPr>
        <p:spPr>
          <a:xfrm>
            <a:off x="2932246" y="1152171"/>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5"/>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91"/>
            <a:ext cx="5556646" cy="445273"/>
          </a:xfrm>
        </p:spPr>
        <p:txBody>
          <a:bodyPr anchor="t"/>
          <a:lstStyle>
            <a:lvl1pPr>
              <a:spcBef>
                <a:spcPts val="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8"/>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30" y="1669857"/>
            <a:ext cx="554736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30" y="2362945"/>
            <a:ext cx="554736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3" name="Rectangle 12"/>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2" name="Picture Placeholder 12"/>
          <p:cNvSpPr>
            <a:spLocks noGrp="1"/>
          </p:cNvSpPr>
          <p:nvPr>
            <p:ph type="pic" sz="quarter" idx="18"/>
          </p:nvPr>
        </p:nvSpPr>
        <p:spPr>
          <a:xfrm>
            <a:off x="612248" y="1152169"/>
            <a:ext cx="1980932"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023952153"/>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7" y="2744567"/>
            <a:ext cx="3896994" cy="266697"/>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9" y="3018534"/>
            <a:ext cx="3896994"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445887" y="3018534"/>
            <a:ext cx="3896994"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288962"/>
            <a:ext cx="3896994"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3954478"/>
            <a:ext cx="3896994" cy="2124060"/>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445886" y="3288962"/>
            <a:ext cx="3896994"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445887" y="3946526"/>
            <a:ext cx="3896994" cy="2122474"/>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445885" y="2744567"/>
            <a:ext cx="3896994" cy="266697"/>
          </a:xfrm>
        </p:spPr>
        <p:txBody>
          <a:bodyPr/>
          <a:lstStyle>
            <a:lvl1pPr>
              <a:defRPr b="0"/>
            </a:lvl1pPr>
          </a:lstStyle>
          <a:p>
            <a:pPr lvl="0"/>
            <a:r>
              <a:rPr lang="en-US" dirty="0" smtClean="0"/>
              <a:t>[Consultant Name]</a:t>
            </a:r>
            <a:endParaRPr lang="en-GB" dirty="0"/>
          </a:p>
        </p:txBody>
      </p:sp>
      <p:sp>
        <p:nvSpPr>
          <p:cNvPr id="14" name="TextBox 13"/>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5" name="Rectangle 14"/>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8" name="Picture Placeholder 3"/>
          <p:cNvSpPr>
            <a:spLocks noGrp="1"/>
          </p:cNvSpPr>
          <p:nvPr>
            <p:ph type="pic" sz="quarter" idx="30"/>
          </p:nvPr>
        </p:nvSpPr>
        <p:spPr>
          <a:xfrm>
            <a:off x="608806" y="1152170"/>
            <a:ext cx="1292230" cy="1482513"/>
          </a:xfrm>
        </p:spPr>
        <p:txBody>
          <a:bodyPr/>
          <a:lstStyle/>
          <a:p>
            <a:r>
              <a:rPr lang="en-US" smtClean="0"/>
              <a:t>Click icon to add picture</a:t>
            </a:r>
            <a:endParaRPr lang="en-US" dirty="0"/>
          </a:p>
        </p:txBody>
      </p:sp>
      <p:sp>
        <p:nvSpPr>
          <p:cNvPr id="19" name="Picture Placeholder 3"/>
          <p:cNvSpPr>
            <a:spLocks noGrp="1"/>
          </p:cNvSpPr>
          <p:nvPr>
            <p:ph type="pic" sz="quarter" idx="31"/>
          </p:nvPr>
        </p:nvSpPr>
        <p:spPr>
          <a:xfrm>
            <a:off x="5445884" y="1150477"/>
            <a:ext cx="1292230" cy="1482513"/>
          </a:xfrm>
        </p:spPr>
        <p:txBody>
          <a:bodyPr/>
          <a:lstStyle/>
          <a:p>
            <a:r>
              <a:rPr lang="en-US" smtClean="0"/>
              <a:t>Click icon to add picture</a:t>
            </a:r>
            <a:endParaRPr lang="en-US"/>
          </a:p>
        </p:txBody>
      </p:sp>
    </p:spTree>
    <p:extLst>
      <p:ext uri="{BB962C8B-B14F-4D97-AF65-F5344CB8AC3E}">
        <p14:creationId xmlns:p14="http://schemas.microsoft.com/office/powerpoint/2010/main" val="426090906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744567"/>
            <a:ext cx="2643320" cy="266697"/>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7" y="3018534"/>
            <a:ext cx="2643320"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3018534"/>
            <a:ext cx="2643320"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1" y="3018534"/>
            <a:ext cx="2643320"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288962"/>
            <a:ext cx="2643320"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6" y="3954478"/>
            <a:ext cx="2643320" cy="2124060"/>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3" y="3277836"/>
            <a:ext cx="2643320"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1" y="3943351"/>
            <a:ext cx="2643320" cy="2122474"/>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287488"/>
            <a:ext cx="2643320"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1" y="3946526"/>
            <a:ext cx="2643320" cy="2122474"/>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744567"/>
            <a:ext cx="2643320" cy="266697"/>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744567"/>
            <a:ext cx="2643320" cy="266697"/>
          </a:xfrm>
        </p:spPr>
        <p:txBody>
          <a:bodyPr/>
          <a:lstStyle>
            <a:lvl1pPr>
              <a:defRPr b="0"/>
            </a:lvl1pPr>
          </a:lstStyle>
          <a:p>
            <a:pPr lvl="0"/>
            <a:r>
              <a:rPr lang="en-US" dirty="0" smtClean="0"/>
              <a:t>[Consultant Name]</a:t>
            </a:r>
            <a:endParaRPr lang="en-GB" dirty="0"/>
          </a:p>
        </p:txBody>
      </p:sp>
      <p:sp>
        <p:nvSpPr>
          <p:cNvPr id="20" name="TextBox 19"/>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2" name="Rectangle 21"/>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8" name="Picture Placeholder 3"/>
          <p:cNvSpPr>
            <a:spLocks noGrp="1"/>
          </p:cNvSpPr>
          <p:nvPr>
            <p:ph type="pic" sz="quarter" idx="30"/>
          </p:nvPr>
        </p:nvSpPr>
        <p:spPr>
          <a:xfrm>
            <a:off x="608806" y="1150477"/>
            <a:ext cx="1292230" cy="1482513"/>
          </a:xfrm>
        </p:spPr>
        <p:txBody>
          <a:bodyPr/>
          <a:lstStyle/>
          <a:p>
            <a:r>
              <a:rPr lang="en-US" smtClean="0"/>
              <a:t>Click icon to add picture</a:t>
            </a:r>
            <a:endParaRPr lang="en-US" dirty="0"/>
          </a:p>
        </p:txBody>
      </p:sp>
      <p:sp>
        <p:nvSpPr>
          <p:cNvPr id="19" name="Picture Placeholder 3"/>
          <p:cNvSpPr>
            <a:spLocks noGrp="1"/>
          </p:cNvSpPr>
          <p:nvPr>
            <p:ph type="pic" sz="quarter" idx="31"/>
          </p:nvPr>
        </p:nvSpPr>
        <p:spPr>
          <a:xfrm>
            <a:off x="3624741" y="1150477"/>
            <a:ext cx="1292230" cy="1482513"/>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150477"/>
            <a:ext cx="1292230" cy="1482513"/>
          </a:xfrm>
        </p:spPr>
        <p:txBody>
          <a:bodyPr/>
          <a:lstStyle/>
          <a:p>
            <a:r>
              <a:rPr lang="en-US" smtClean="0"/>
              <a:t>Click icon to add picture</a:t>
            </a:r>
            <a:endParaRPr lang="en-US"/>
          </a:p>
        </p:txBody>
      </p:sp>
    </p:spTree>
    <p:extLst>
      <p:ext uri="{BB962C8B-B14F-4D97-AF65-F5344CB8AC3E}">
        <p14:creationId xmlns:p14="http://schemas.microsoft.com/office/powerpoint/2010/main" val="761773673"/>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up Tombstone Layout">
    <p:spTree>
      <p:nvGrpSpPr>
        <p:cNvPr id="1" name=""/>
        <p:cNvGrpSpPr/>
        <p:nvPr/>
      </p:nvGrpSpPr>
      <p:grpSpPr>
        <a:xfrm>
          <a:off x="0" y="0"/>
          <a:ext cx="0" cy="0"/>
          <a:chOff x="0" y="0"/>
          <a:chExt cx="0" cy="0"/>
        </a:xfrm>
      </p:grpSpPr>
      <p:sp>
        <p:nvSpPr>
          <p:cNvPr id="38" name="Rectangle 37"/>
          <p:cNvSpPr/>
          <p:nvPr userDrawn="1"/>
        </p:nvSpPr>
        <p:spPr>
          <a:xfrm>
            <a:off x="602878" y="1150939"/>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4" name="Title 3"/>
          <p:cNvSpPr>
            <a:spLocks noGrp="1"/>
          </p:cNvSpPr>
          <p:nvPr userDrawn="1">
            <p:ph type="title" hasCustomPrompt="1"/>
          </p:nvPr>
        </p:nvSpPr>
        <p:spPr>
          <a:xfrm>
            <a:off x="595241" y="451870"/>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3065381"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37310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3065381"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7310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314056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314056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314056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314056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544644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544644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544644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544644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Box 51"/>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0" name="Rectangle 49"/>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42436649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0-up Tombstone">
    <p:spTree>
      <p:nvGrpSpPr>
        <p:cNvPr id="1" name=""/>
        <p:cNvGrpSpPr/>
        <p:nvPr/>
      </p:nvGrpSpPr>
      <p:grpSpPr>
        <a:xfrm>
          <a:off x="0" y="0"/>
          <a:ext cx="0" cy="0"/>
          <a:chOff x="0" y="0"/>
          <a:chExt cx="0" cy="0"/>
        </a:xfrm>
      </p:grpSpPr>
      <p:sp>
        <p:nvSpPr>
          <p:cNvPr id="38" name="Rectangle 37"/>
          <p:cNvSpPr/>
          <p:nvPr userDrawn="1"/>
        </p:nvSpPr>
        <p:spPr>
          <a:xfrm>
            <a:off x="602879" y="1150939"/>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4" name="Title 3"/>
          <p:cNvSpPr>
            <a:spLocks noGrp="1"/>
          </p:cNvSpPr>
          <p:nvPr userDrawn="1">
            <p:ph type="title" hasCustomPrompt="1"/>
          </p:nvPr>
        </p:nvSpPr>
        <p:spPr>
          <a:xfrm>
            <a:off x="595241" y="451870"/>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8"/>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8"/>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8"/>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8"/>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8"/>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40"/>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40"/>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40"/>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40"/>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40"/>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4"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4"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5"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5"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5"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5"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5"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5"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5"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5"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8" name="TextBox 87"/>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6" name="Rectangle 85"/>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929396656"/>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3" y="936718"/>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7303378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3" y="936718"/>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92460177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3" y="936718"/>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39970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38130514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40310410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30265735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6789712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11971109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306353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7404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91283562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1683152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5073287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35196408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36502102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312204759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53126152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35463080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1523578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45423146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6504488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379745129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4143172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22252296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52160671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42816048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6923694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6540459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62418121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a:t>
            </a:r>
            <a:r>
              <a:rPr lang="de-DE" sz="700" baseline="0" dirty="0" smtClean="0">
                <a:solidFill>
                  <a:prstClr val="black"/>
                </a:solidFill>
              </a:rPr>
              <a:t>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9213338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922052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69056861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427862708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32900483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17947409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98894849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43452437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34541015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50846627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50830108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7966724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121747986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92675989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98648376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9606437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210600305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30660139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48689812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67949340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02877682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6236952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4285173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10182295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418683676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224923377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7844675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77920018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397308408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29643053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43512768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22936285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236830079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389852046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355850312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38766980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70740914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33263017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2465082339"/>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91623987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66238485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02577206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10574396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5176988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442703377"/>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715042808"/>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190244014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8892544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35116404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411245073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4013477670"/>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568192382"/>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377779820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66676" y="6530147"/>
            <a:ext cx="973986"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348328289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2768464106"/>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138740442"/>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2670610075"/>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34146138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59801686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39037846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1783161825"/>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23637423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82614036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307452982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9954144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36911414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75434797"/>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50"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3"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5"/>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8" y="5048252"/>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7" name="Picture 6"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04670" y="5635245"/>
            <a:ext cx="3498259" cy="515331"/>
          </a:xfrm>
          <a:prstGeom prst="rect">
            <a:avLst/>
          </a:prstGeom>
        </p:spPr>
      </p:pic>
    </p:spTree>
    <p:extLst>
      <p:ext uri="{BB962C8B-B14F-4D97-AF65-F5344CB8AC3E}">
        <p14:creationId xmlns:p14="http://schemas.microsoft.com/office/powerpoint/2010/main" val="321908297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608807" y="1143150"/>
            <a:ext cx="8724817" cy="4924425"/>
          </a:xfrm>
        </p:spPr>
        <p:txBody>
          <a:bodyPr/>
          <a:lstStyle>
            <a:lvl2pPr marL="0" indent="0">
              <a:buNone/>
              <a:defRPr/>
            </a:lvl2pPr>
            <a:lvl3pPr marL="400050" indent="-168275">
              <a:buFont typeface="Arial" pitchFamily="34" charset="0"/>
              <a:buChar char="•"/>
              <a:defRPr/>
            </a:lvl3pPr>
            <a:lvl4pPr marL="628650" indent="-173038">
              <a:defRPr/>
            </a:lvl4pPr>
            <a:lvl5pPr marL="857250" indent="-1778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4047719842"/>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5" name="TextBox 4"/>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7" name="Rectangle 6"/>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4226632670"/>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andidate Profi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1" y="444521"/>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3" y="1146191"/>
            <a:ext cx="4157028" cy="4922825"/>
          </a:xfrm>
          <a:ln>
            <a:solidFill>
              <a:schemeClr val="tx1">
                <a:lumMod val="50000"/>
                <a:lumOff val="50000"/>
              </a:schemeClr>
            </a:solidFill>
          </a:ln>
        </p:spPr>
        <p:txBody>
          <a:bodyPr lIns="91440" tIns="45720" rIns="91440" bIns="45720">
            <a:noAutofit/>
          </a:bodyPr>
          <a:lstStyle>
            <a:lvl1pPr marL="895350" indent="-895350">
              <a:lnSpc>
                <a:spcPct val="100000"/>
              </a:lnSpc>
              <a:spcBef>
                <a:spcPts val="0"/>
              </a:spcBef>
              <a:tabLst>
                <a:tab pos="2867025" algn="l"/>
              </a:tabLst>
              <a:defRPr sz="900" b="0">
                <a:solidFill>
                  <a:schemeClr val="tx1"/>
                </a:solidFill>
                <a:latin typeface="+mn-lt"/>
                <a:cs typeface="Georgia"/>
              </a:defRPr>
            </a:lvl1pPr>
            <a:lvl2pPr marL="895350" indent="-895350">
              <a:lnSpc>
                <a:spcPct val="100000"/>
              </a:lnSpc>
              <a:spcBef>
                <a:spcPts val="0"/>
              </a:spcBef>
              <a:buNone/>
              <a:tabLst>
                <a:tab pos="286702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181600" y="1146191"/>
            <a:ext cx="4157028" cy="4922825"/>
          </a:xfrm>
          <a:ln>
            <a:solidFill>
              <a:schemeClr val="tx1">
                <a:lumMod val="50000"/>
                <a:lumOff val="50000"/>
              </a:schemeClr>
            </a:solidFill>
          </a:ln>
        </p:spPr>
        <p:txBody>
          <a:bodyPr lIns="91440" tIns="45720" rIns="91440" bIns="45720">
            <a:noAutofit/>
          </a:bodyPr>
          <a:lstStyle>
            <a:lvl1pPr marL="895350" indent="-895350">
              <a:lnSpc>
                <a:spcPct val="100000"/>
              </a:lnSpc>
              <a:spcBef>
                <a:spcPts val="0"/>
              </a:spcBef>
              <a:tabLst>
                <a:tab pos="2867025" algn="l"/>
              </a:tabLst>
              <a:defRPr sz="900" b="0">
                <a:solidFill>
                  <a:schemeClr val="tx1"/>
                </a:solidFill>
                <a:latin typeface="+mn-lt"/>
                <a:cs typeface="Georgia"/>
              </a:defRPr>
            </a:lvl1pPr>
            <a:lvl2pPr marL="895350" indent="-895350">
              <a:lnSpc>
                <a:spcPct val="100000"/>
              </a:lnSpc>
              <a:spcBef>
                <a:spcPts val="0"/>
              </a:spcBef>
              <a:buNone/>
              <a:tabLst>
                <a:tab pos="286702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8" name="TextBox 7"/>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7" name="Rectangle 6"/>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2019 Egon Zehnder</a:t>
            </a:r>
            <a:endParaRPr lang="de-DE" sz="700" dirty="0">
              <a:solidFill>
                <a:prstClr val="black"/>
              </a:solidFill>
            </a:endParaRPr>
          </a:p>
        </p:txBody>
      </p:sp>
    </p:spTree>
    <p:extLst>
      <p:ext uri="{BB962C8B-B14F-4D97-AF65-F5344CB8AC3E}">
        <p14:creationId xmlns:p14="http://schemas.microsoft.com/office/powerpoint/2010/main" val="16131912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theme" Target="../theme/theme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0473840"/>
      </p:ext>
    </p:extLst>
  </p:cSld>
  <p:clrMap bg1="lt1" tx1="dk1" bg2="lt2" tx2="dk2" accent1="accent1" accent2="accent2" accent3="accent3" accent4="accent4" accent5="accent5" accent6="accent6" hlink="hlink" folHlink="folHlink"/>
  <p:sldLayoutIdLst>
    <p:sldLayoutId id="2147483682" r:id="rId1"/>
    <p:sldLayoutId id="2147483687" r:id="rId2"/>
    <p:sldLayoutId id="2147483689" r:id="rId3"/>
    <p:sldLayoutId id="2147483694" r:id="rId4"/>
    <p:sldLayoutId id="2147483693" r:id="rId5"/>
    <p:sldLayoutId id="2147483730" r:id="rId6"/>
    <p:sldLayoutId id="2147483731" r:id="rId7"/>
    <p:sldLayoutId id="2147483732" r:id="rId8"/>
    <p:sldLayoutId id="2147483719" r:id="rId9"/>
    <p:sldLayoutId id="2147483718" r:id="rId10"/>
    <p:sldLayoutId id="2147483717" r:id="rId11"/>
    <p:sldLayoutId id="2147483716" r:id="rId12"/>
    <p:sldLayoutId id="2147483715" r:id="rId13"/>
    <p:sldLayoutId id="2147483703" r:id="rId14"/>
    <p:sldLayoutId id="2147483714" r:id="rId15"/>
    <p:sldLayoutId id="2147483702" r:id="rId16"/>
    <p:sldLayoutId id="2147483723" r:id="rId17"/>
    <p:sldLayoutId id="2147483724" r:id="rId18"/>
    <p:sldLayoutId id="2147483725"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531107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385874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45519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203125"/>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2" y="451870"/>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2"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2"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139272"/>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Director Briefing Document</a:t>
            </a:r>
          </a:p>
          <a:p>
            <a:endParaRPr lang="en-US" dirty="0"/>
          </a:p>
          <a:p>
            <a:endParaRPr lang="en-US" dirty="0" smtClean="0"/>
          </a:p>
          <a:p>
            <a:endParaRPr lang="en-US" dirty="0"/>
          </a:p>
          <a:p>
            <a:r>
              <a:rPr lang="en-US" smtClean="0"/>
              <a:t>July </a:t>
            </a:r>
            <a:r>
              <a:rPr lang="en-US" dirty="0" smtClean="0"/>
              <a:t>2019</a:t>
            </a:r>
          </a:p>
        </p:txBody>
      </p:sp>
      <p:pic>
        <p:nvPicPr>
          <p:cNvPr id="1028" name="Picture 4" descr="https://www.equinix.com/application/themes/eq-theme-2016/images/logo-horizont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49" y="1129788"/>
            <a:ext cx="4202105" cy="79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618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a:xfrm>
            <a:off x="594361" y="1020350"/>
            <a:ext cx="8724817" cy="4924425"/>
          </a:xfrm>
        </p:spPr>
        <p:txBody>
          <a:bodyPr/>
          <a:lstStyle/>
          <a:p>
            <a:pPr>
              <a:spcAft>
                <a:spcPts val="600"/>
              </a:spcAft>
            </a:pPr>
            <a:r>
              <a:rPr lang="en-US" dirty="0" smtClean="0"/>
              <a:t>Financial Performance</a:t>
            </a: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a:t>
            </a:r>
            <a:r>
              <a:rPr lang="en-US" sz="1000" i="1" dirty="0"/>
              <a:t>Annual Filing (Form 10-K, FY2018)</a:t>
            </a:r>
            <a:endParaRPr lang="en-US" sz="1000" i="1" dirty="0" smtClean="0"/>
          </a:p>
        </p:txBody>
      </p:sp>
      <p:pic>
        <p:nvPicPr>
          <p:cNvPr id="2" name="Picture 1"/>
          <p:cNvPicPr>
            <a:picLocks noChangeAspect="1"/>
          </p:cNvPicPr>
          <p:nvPr/>
        </p:nvPicPr>
        <p:blipFill>
          <a:blip r:embed="rId2"/>
          <a:stretch>
            <a:fillRect/>
          </a:stretch>
        </p:blipFill>
        <p:spPr>
          <a:xfrm>
            <a:off x="1012148" y="1570233"/>
            <a:ext cx="7889239" cy="3531973"/>
          </a:xfrm>
          <a:prstGeom prst="rect">
            <a:avLst/>
          </a:prstGeom>
        </p:spPr>
      </p:pic>
    </p:spTree>
    <p:extLst>
      <p:ext uri="{BB962C8B-B14F-4D97-AF65-F5344CB8AC3E}">
        <p14:creationId xmlns:p14="http://schemas.microsoft.com/office/powerpoint/2010/main" val="4078569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a:xfrm>
            <a:off x="594361" y="1020350"/>
            <a:ext cx="8724817" cy="4924425"/>
          </a:xfrm>
        </p:spPr>
        <p:txBody>
          <a:bodyPr/>
          <a:lstStyle/>
          <a:p>
            <a:pPr>
              <a:spcAft>
                <a:spcPts val="600"/>
              </a:spcAft>
            </a:pPr>
            <a:r>
              <a:rPr lang="en-US" dirty="0" smtClean="0"/>
              <a:t>Stock Performance Graph</a:t>
            </a: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a:t>
            </a:r>
            <a:r>
              <a:rPr lang="en-US" sz="1000" i="1" dirty="0"/>
              <a:t>Annual Filing (Form 10-K, FY2018)</a:t>
            </a:r>
            <a:endParaRPr lang="en-US" sz="1000" i="1" dirty="0" smtClean="0"/>
          </a:p>
        </p:txBody>
      </p:sp>
      <p:pic>
        <p:nvPicPr>
          <p:cNvPr id="3" name="Picture 2"/>
          <p:cNvPicPr>
            <a:picLocks noChangeAspect="1"/>
          </p:cNvPicPr>
          <p:nvPr/>
        </p:nvPicPr>
        <p:blipFill rotWithShape="1">
          <a:blip r:embed="rId2"/>
          <a:srcRect t="31372"/>
          <a:stretch/>
        </p:blipFill>
        <p:spPr>
          <a:xfrm>
            <a:off x="909902" y="1347950"/>
            <a:ext cx="8111276" cy="4792470"/>
          </a:xfrm>
          <a:prstGeom prst="rect">
            <a:avLst/>
          </a:prstGeom>
        </p:spPr>
      </p:pic>
    </p:spTree>
    <p:extLst>
      <p:ext uri="{BB962C8B-B14F-4D97-AF65-F5344CB8AC3E}">
        <p14:creationId xmlns:p14="http://schemas.microsoft.com/office/powerpoint/2010/main" val="123303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Tree>
    <p:extLst>
      <p:ext uri="{BB962C8B-B14F-4D97-AF65-F5344CB8AC3E}">
        <p14:creationId xmlns:p14="http://schemas.microsoft.com/office/powerpoint/2010/main" val="311888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384300" y="1150938"/>
            <a:ext cx="7952419" cy="2123658"/>
          </a:xfrm>
          <a:prstGeom prst="rect">
            <a:avLst/>
          </a:prstGeom>
          <a:noFill/>
        </p:spPr>
        <p:txBody>
          <a:bodyPr wrap="square" lIns="0" tIns="0" rIns="0" bIns="0" rtlCol="0">
            <a:spAutoFit/>
          </a:bodyPr>
          <a:lstStyle/>
          <a:p>
            <a:pPr fontAlgn="t"/>
            <a:r>
              <a:rPr lang="en-US" sz="1600" b="1" dirty="0"/>
              <a:t>Peter </a:t>
            </a:r>
            <a:r>
              <a:rPr lang="en-US" sz="1600" b="1" dirty="0" smtClean="0"/>
              <a:t>Van </a:t>
            </a:r>
            <a:r>
              <a:rPr lang="en-US" sz="1600" b="1" dirty="0"/>
              <a:t>Camp</a:t>
            </a:r>
          </a:p>
          <a:p>
            <a:pPr algn="just" fontAlgn="t"/>
            <a:r>
              <a:rPr lang="en-US" sz="1200" dirty="0">
                <a:solidFill>
                  <a:srgbClr val="0070C0"/>
                </a:solidFill>
              </a:rPr>
              <a:t>Executive </a:t>
            </a:r>
            <a:r>
              <a:rPr lang="en-US" sz="1200" dirty="0" smtClean="0">
                <a:solidFill>
                  <a:srgbClr val="0070C0"/>
                </a:solidFill>
              </a:rPr>
              <a:t>Chairman, and Member of the Board’s Stock Award Committee</a:t>
            </a:r>
            <a:endParaRPr lang="en-US" sz="1200" dirty="0">
              <a:solidFill>
                <a:srgbClr val="0070C0"/>
              </a:solidFill>
            </a:endParaRPr>
          </a:p>
          <a:p>
            <a:pPr algn="just" fontAlgn="t"/>
            <a:r>
              <a:rPr lang="en-US" sz="1100" dirty="0" smtClean="0">
                <a:solidFill>
                  <a:prstClr val="black"/>
                </a:solidFill>
              </a:rPr>
              <a:t>   </a:t>
            </a:r>
          </a:p>
          <a:p>
            <a:pPr algn="just"/>
            <a:r>
              <a:rPr lang="en-US" sz="1100" dirty="0"/>
              <a:t>Peter Van Camp serves as </a:t>
            </a:r>
            <a:r>
              <a:rPr lang="en-US" sz="1100" dirty="0" smtClean="0"/>
              <a:t>the Executive Chairman, </a:t>
            </a:r>
            <a:r>
              <a:rPr lang="en-US" sz="1100" dirty="0"/>
              <a:t>a position he was appointed to in April 2007. Prior to this position, Mr. Van Camp served as </a:t>
            </a:r>
            <a:r>
              <a:rPr lang="en-US" sz="1100" dirty="0" smtClean="0"/>
              <a:t>the Chief Executive Officer and </a:t>
            </a:r>
            <a:r>
              <a:rPr lang="en-US" sz="1100" dirty="0"/>
              <a:t>as a director since May </a:t>
            </a:r>
            <a:r>
              <a:rPr lang="en-US" sz="1100" dirty="0" smtClean="0"/>
              <a:t>2000, </a:t>
            </a:r>
            <a:r>
              <a:rPr lang="en-US" sz="1100" dirty="0"/>
              <a:t>and as president since March 2006. In addition, in December 2005, Mr. Van Camp was re-elected as </a:t>
            </a:r>
            <a:r>
              <a:rPr lang="en-US" sz="1100" dirty="0" smtClean="0"/>
              <a:t>Chairman of the Board, </a:t>
            </a:r>
            <a:r>
              <a:rPr lang="en-US" sz="1100" dirty="0"/>
              <a:t>having previously served in that capacity from June 2001 to December 2002. From </a:t>
            </a:r>
            <a:r>
              <a:rPr lang="en-US" sz="1100" dirty="0" smtClean="0"/>
              <a:t>1997 </a:t>
            </a:r>
            <a:r>
              <a:rPr lang="en-US" sz="1100" dirty="0"/>
              <a:t>to </a:t>
            </a:r>
            <a:r>
              <a:rPr lang="en-US" sz="1100" dirty="0" smtClean="0"/>
              <a:t>2000</a:t>
            </a:r>
            <a:r>
              <a:rPr lang="en-US" sz="1100" dirty="0"/>
              <a:t>, Mr. Van Camp was employed at UUNET, the Internet division of MCI (formerly known as WorldCom), where he served as </a:t>
            </a:r>
            <a:r>
              <a:rPr lang="en-US" sz="1100" dirty="0" smtClean="0"/>
              <a:t>President </a:t>
            </a:r>
            <a:r>
              <a:rPr lang="en-US" sz="1100" dirty="0"/>
              <a:t>of Internet </a:t>
            </a:r>
            <a:r>
              <a:rPr lang="en-US" sz="1100" dirty="0" smtClean="0"/>
              <a:t>Markets </a:t>
            </a:r>
            <a:r>
              <a:rPr lang="en-US" sz="1100" dirty="0"/>
              <a:t>and as </a:t>
            </a:r>
            <a:r>
              <a:rPr lang="en-US" sz="1100" dirty="0" smtClean="0"/>
              <a:t>President </a:t>
            </a:r>
            <a:r>
              <a:rPr lang="en-US" sz="1100" dirty="0"/>
              <a:t>of the Americas region. During the period from </a:t>
            </a:r>
            <a:r>
              <a:rPr lang="en-US" sz="1100" dirty="0" smtClean="0"/>
              <a:t>1995 </a:t>
            </a:r>
            <a:r>
              <a:rPr lang="en-US" sz="1100" dirty="0"/>
              <a:t>to </a:t>
            </a:r>
            <a:r>
              <a:rPr lang="en-US" sz="1100" dirty="0" smtClean="0"/>
              <a:t>1997</a:t>
            </a:r>
            <a:r>
              <a:rPr lang="en-US" sz="1100" dirty="0"/>
              <a:t>, Mr. Van Camp was </a:t>
            </a:r>
            <a:r>
              <a:rPr lang="en-US" sz="1100" dirty="0" smtClean="0"/>
              <a:t>President </a:t>
            </a:r>
            <a:r>
              <a:rPr lang="en-US" sz="1100" dirty="0"/>
              <a:t>of </a:t>
            </a:r>
            <a:r>
              <a:rPr lang="en-US" sz="1100" dirty="0" err="1"/>
              <a:t>Compuserve</a:t>
            </a:r>
            <a:r>
              <a:rPr lang="en-US" sz="1100" dirty="0"/>
              <a:t> Network Services, an Internet access provider. Before holding this position, Mr. Van Camp held various positions at </a:t>
            </a:r>
            <a:r>
              <a:rPr lang="en-US" sz="1100" dirty="0" err="1"/>
              <a:t>Compuserve</a:t>
            </a:r>
            <a:r>
              <a:rPr lang="en-US" sz="1100" dirty="0"/>
              <a:t> </a:t>
            </a:r>
            <a:r>
              <a:rPr lang="en-US" sz="1100" dirty="0" smtClean="0"/>
              <a:t>from 1982 </a:t>
            </a:r>
            <a:r>
              <a:rPr lang="en-US" sz="1100" dirty="0"/>
              <a:t>to </a:t>
            </a:r>
            <a:r>
              <a:rPr lang="en-US" sz="1100" dirty="0" smtClean="0"/>
              <a:t>1995</a:t>
            </a:r>
            <a:r>
              <a:rPr lang="en-US" sz="1100" dirty="0"/>
              <a:t>.</a:t>
            </a:r>
          </a:p>
          <a:p>
            <a:pPr algn="just"/>
            <a:endParaRPr lang="en-US" sz="1100" dirty="0"/>
          </a:p>
          <a:p>
            <a:pPr algn="just"/>
            <a:r>
              <a:rPr lang="en-US" sz="1100" dirty="0"/>
              <a:t>Mr. Van Camp currently serves on the board of directors of the Damon Runyon Cancer Research </a:t>
            </a:r>
            <a:r>
              <a:rPr lang="en-US" sz="1100" dirty="0" smtClean="0"/>
              <a:t>Foundation.</a:t>
            </a:r>
            <a:endParaRPr lang="en-US" sz="1100" dirty="0">
              <a:effectLst/>
            </a:endParaRPr>
          </a:p>
        </p:txBody>
      </p:sp>
      <p:sp>
        <p:nvSpPr>
          <p:cNvPr id="5" name="TextBox 4"/>
          <p:cNvSpPr txBox="1"/>
          <p:nvPr/>
        </p:nvSpPr>
        <p:spPr>
          <a:xfrm>
            <a:off x="1384300" y="3830878"/>
            <a:ext cx="7952419" cy="1615827"/>
          </a:xfrm>
          <a:prstGeom prst="rect">
            <a:avLst/>
          </a:prstGeom>
          <a:noFill/>
        </p:spPr>
        <p:txBody>
          <a:bodyPr wrap="square" lIns="0" tIns="0" rIns="0" bIns="0" rtlCol="0">
            <a:spAutoFit/>
          </a:bodyPr>
          <a:lstStyle/>
          <a:p>
            <a:pPr fontAlgn="t"/>
            <a:r>
              <a:rPr lang="en-US" sz="1600" b="1" dirty="0" smtClean="0"/>
              <a:t>Thomas (Tom) Bartlett</a:t>
            </a:r>
            <a:endParaRPr lang="en-US" sz="1600" b="1" dirty="0"/>
          </a:p>
          <a:p>
            <a:pPr algn="just" fontAlgn="t"/>
            <a:r>
              <a:rPr lang="en-US" sz="1200" dirty="0">
                <a:solidFill>
                  <a:srgbClr val="0070C0"/>
                </a:solidFill>
              </a:rPr>
              <a:t>Non-Executive Director and </a:t>
            </a:r>
            <a:r>
              <a:rPr lang="en-US" sz="1200" dirty="0" smtClean="0">
                <a:solidFill>
                  <a:srgbClr val="0070C0"/>
                </a:solidFill>
              </a:rPr>
              <a:t>Member of the Board’s Audit Committee</a:t>
            </a:r>
            <a:endParaRPr lang="en-US" sz="1200" dirty="0">
              <a:solidFill>
                <a:srgbClr val="FF0000"/>
              </a:solidFill>
            </a:endParaRPr>
          </a:p>
          <a:p>
            <a:pPr algn="just" fontAlgn="t"/>
            <a:r>
              <a:rPr lang="en-US" sz="1100" dirty="0" smtClean="0">
                <a:solidFill>
                  <a:prstClr val="black"/>
                </a:solidFill>
              </a:rPr>
              <a:t>   </a:t>
            </a:r>
          </a:p>
          <a:p>
            <a:pPr algn="just"/>
            <a:r>
              <a:rPr lang="en-US" sz="1100" dirty="0" smtClean="0"/>
              <a:t>Tom </a:t>
            </a:r>
            <a:r>
              <a:rPr lang="en-US" sz="1100" dirty="0"/>
              <a:t>Bartlett has served as a member of </a:t>
            </a:r>
            <a:r>
              <a:rPr lang="en-US" sz="1100" dirty="0" smtClean="0"/>
              <a:t>the </a:t>
            </a:r>
            <a:r>
              <a:rPr lang="en-US" sz="1100" dirty="0"/>
              <a:t>Board since April 2013. Mr. Bartlett has served as </a:t>
            </a:r>
            <a:r>
              <a:rPr lang="en-US" sz="1100" dirty="0" smtClean="0"/>
              <a:t>Executive Vice President and Chief Financial Officer of </a:t>
            </a:r>
            <a:r>
              <a:rPr lang="en-US" sz="1100" dirty="0"/>
              <a:t>American Tower, an owner and operator of wireless and broadcast communications sites that operates as a REIT, since April 2009 and as treasurer since July 2017, having previously served in that role from February 2012 until December 2013. Prior to joining American Tower, Mr. Bartlett spent 25 years at Verizon Communications and its predecessor companies in numerous operations and business development roles, most recently </a:t>
            </a:r>
            <a:r>
              <a:rPr lang="en-US" sz="1100" dirty="0" smtClean="0"/>
              <a:t>as Senior Vice President and Corporate Controller from </a:t>
            </a:r>
            <a:r>
              <a:rPr lang="en-US" sz="1100" dirty="0"/>
              <a:t>November 2005. Mr. Bartlett began his career at Deloitte, Haskins &amp; Sells.</a:t>
            </a:r>
            <a:endParaRPr lang="en-US" sz="1100" dirty="0">
              <a:effectLst/>
            </a:endParaRPr>
          </a:p>
        </p:txBody>
      </p:sp>
      <p:pic>
        <p:nvPicPr>
          <p:cNvPr id="3074" name="Picture 2" descr="Biography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6" y="1150938"/>
            <a:ext cx="1097279" cy="10972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iography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26" y="3830878"/>
            <a:ext cx="1097279"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136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1446550"/>
          </a:xfrm>
          <a:prstGeom prst="rect">
            <a:avLst/>
          </a:prstGeom>
          <a:noFill/>
        </p:spPr>
        <p:txBody>
          <a:bodyPr wrap="square" lIns="0" tIns="0" rIns="0" bIns="0" rtlCol="0">
            <a:spAutoFit/>
          </a:bodyPr>
          <a:lstStyle/>
          <a:p>
            <a:pPr fontAlgn="t"/>
            <a:r>
              <a:rPr lang="en-US" sz="1600" b="1" dirty="0" err="1" smtClean="0"/>
              <a:t>Nanci</a:t>
            </a:r>
            <a:r>
              <a:rPr lang="en-US" sz="1600" b="1" dirty="0" smtClean="0"/>
              <a:t> Caldwell</a:t>
            </a:r>
            <a:endParaRPr lang="en-US" sz="1600" b="1" dirty="0"/>
          </a:p>
          <a:p>
            <a:pPr algn="just" fontAlgn="t"/>
            <a:r>
              <a:rPr lang="en-US" sz="1200" dirty="0">
                <a:solidFill>
                  <a:srgbClr val="0070C0"/>
                </a:solidFill>
              </a:rPr>
              <a:t>Non-Executive Director, and Chairman of the Board’s Governance Committee</a:t>
            </a:r>
          </a:p>
          <a:p>
            <a:pPr algn="just" fontAlgn="t"/>
            <a:r>
              <a:rPr lang="en-US" sz="1100" dirty="0" smtClean="0">
                <a:solidFill>
                  <a:prstClr val="black"/>
                </a:solidFill>
              </a:rPr>
              <a:t>   </a:t>
            </a:r>
          </a:p>
          <a:p>
            <a:pPr algn="just"/>
            <a:r>
              <a:rPr lang="en-US" sz="1100" dirty="0" err="1" smtClean="0"/>
              <a:t>Nanci</a:t>
            </a:r>
            <a:r>
              <a:rPr lang="en-US" sz="1100" dirty="0" smtClean="0"/>
              <a:t> </a:t>
            </a:r>
            <a:r>
              <a:rPr lang="en-US" sz="1100" dirty="0"/>
              <a:t>Caldwell has served as a member of </a:t>
            </a:r>
            <a:r>
              <a:rPr lang="en-US" sz="1100" dirty="0" smtClean="0"/>
              <a:t>the </a:t>
            </a:r>
            <a:r>
              <a:rPr lang="en-US" sz="1100" dirty="0"/>
              <a:t>Board since December 2015. Since 2005, </a:t>
            </a:r>
            <a:r>
              <a:rPr lang="en-US" sz="1100" dirty="0" err="1"/>
              <a:t>Nanci</a:t>
            </a:r>
            <a:r>
              <a:rPr lang="en-US" sz="1100" dirty="0"/>
              <a:t> has been a corporate director of many public and private companies. Prior to her role as a corporate director, Ms. Caldwell served as </a:t>
            </a:r>
            <a:r>
              <a:rPr lang="en-US" sz="1100" dirty="0" smtClean="0"/>
              <a:t>Executive Vice President and Chief Marketing Officer of </a:t>
            </a:r>
            <a:r>
              <a:rPr lang="en-US" sz="1100" dirty="0"/>
              <a:t>PeopleSoft from 2001 to 2004. Prior to joining PeopleSoft, Ms. Caldwell spent nearly two decades at Hewlett Packard in increasingly senior and executive sales and marketing roles in Canada and the </a:t>
            </a:r>
            <a:r>
              <a:rPr lang="en-US" sz="1100" dirty="0" smtClean="0"/>
              <a:t>United States. Ms</a:t>
            </a:r>
            <a:r>
              <a:rPr lang="en-US" sz="1100" dirty="0"/>
              <a:t>. Caldwell currently serves as a director </a:t>
            </a:r>
            <a:r>
              <a:rPr lang="en-US" sz="1100" dirty="0" smtClean="0"/>
              <a:t>on the public Boards of  </a:t>
            </a:r>
            <a:r>
              <a:rPr lang="en-US" sz="1100" dirty="0"/>
              <a:t>CIBC, </a:t>
            </a:r>
            <a:r>
              <a:rPr lang="en-US" sz="1100" dirty="0" err="1"/>
              <a:t>Talend</a:t>
            </a:r>
            <a:r>
              <a:rPr lang="en-US" sz="1100" dirty="0"/>
              <a:t>, Citrix Systems and Donnelly Financial </a:t>
            </a:r>
            <a:r>
              <a:rPr lang="en-US" sz="1100" dirty="0" smtClean="0"/>
              <a:t>Solutions</a:t>
            </a:r>
            <a:r>
              <a:rPr lang="en-US" sz="1100" dirty="0"/>
              <a:t>.</a:t>
            </a:r>
          </a:p>
        </p:txBody>
      </p:sp>
      <p:sp>
        <p:nvSpPr>
          <p:cNvPr id="5" name="TextBox 4"/>
          <p:cNvSpPr txBox="1"/>
          <p:nvPr/>
        </p:nvSpPr>
        <p:spPr>
          <a:xfrm>
            <a:off x="1384299" y="3221277"/>
            <a:ext cx="7952419" cy="1107996"/>
          </a:xfrm>
          <a:prstGeom prst="rect">
            <a:avLst/>
          </a:prstGeom>
          <a:noFill/>
        </p:spPr>
        <p:txBody>
          <a:bodyPr wrap="square" lIns="0" tIns="0" rIns="0" bIns="0" rtlCol="0">
            <a:spAutoFit/>
          </a:bodyPr>
          <a:lstStyle/>
          <a:p>
            <a:pPr fontAlgn="t"/>
            <a:r>
              <a:rPr lang="en-US" sz="1600" b="1" dirty="0" smtClean="0"/>
              <a:t>Gary </a:t>
            </a:r>
            <a:r>
              <a:rPr lang="en-US" sz="1600" b="1" dirty="0" err="1" smtClean="0"/>
              <a:t>Hromadko</a:t>
            </a:r>
            <a:endParaRPr lang="en-US" sz="1600" b="1" dirty="0"/>
          </a:p>
          <a:p>
            <a:pPr algn="just" fontAlgn="t"/>
            <a:r>
              <a:rPr lang="en-US" sz="1200" dirty="0">
                <a:solidFill>
                  <a:srgbClr val="0070C0"/>
                </a:solidFill>
              </a:rPr>
              <a:t>Non-Executive Director, and Member of the Board’s Nominating, Real Estate and Audit Committees</a:t>
            </a:r>
          </a:p>
          <a:p>
            <a:pPr algn="just" fontAlgn="t"/>
            <a:r>
              <a:rPr lang="en-US" sz="1100" dirty="0" smtClean="0">
                <a:solidFill>
                  <a:prstClr val="black"/>
                </a:solidFill>
              </a:rPr>
              <a:t>   </a:t>
            </a:r>
          </a:p>
          <a:p>
            <a:pPr algn="just"/>
            <a:r>
              <a:rPr lang="en-US" sz="1100" dirty="0" smtClean="0"/>
              <a:t>Gary </a:t>
            </a:r>
            <a:r>
              <a:rPr lang="en-US" sz="1100" dirty="0" err="1"/>
              <a:t>Hromadko</a:t>
            </a:r>
            <a:r>
              <a:rPr lang="en-US" sz="1100" dirty="0"/>
              <a:t> has served as a member of </a:t>
            </a:r>
            <a:r>
              <a:rPr lang="en-US" sz="1100" dirty="0" smtClean="0"/>
              <a:t>the </a:t>
            </a:r>
            <a:r>
              <a:rPr lang="en-US" sz="1100" dirty="0"/>
              <a:t>Board since June 2003. Mr. </a:t>
            </a:r>
            <a:r>
              <a:rPr lang="en-US" sz="1100" dirty="0" err="1"/>
              <a:t>Hromadko</a:t>
            </a:r>
            <a:r>
              <a:rPr lang="en-US" sz="1100" dirty="0"/>
              <a:t> was a venture partner at Crosslink Capital, a venture capital firm, from June 2002 through December 2017. Mr. </a:t>
            </a:r>
            <a:r>
              <a:rPr lang="en-US" sz="1100" dirty="0" err="1"/>
              <a:t>Hromadko</a:t>
            </a:r>
            <a:r>
              <a:rPr lang="en-US" sz="1100" dirty="0"/>
              <a:t> has been active as a private investor since 1993. Mr. </a:t>
            </a:r>
            <a:r>
              <a:rPr lang="en-US" sz="1100" dirty="0" err="1"/>
              <a:t>Hromadko</a:t>
            </a:r>
            <a:r>
              <a:rPr lang="en-US" sz="1100" dirty="0"/>
              <a:t> serves on the board of directors of several privately held companies.</a:t>
            </a:r>
          </a:p>
        </p:txBody>
      </p:sp>
      <p:pic>
        <p:nvPicPr>
          <p:cNvPr id="4098" name="Picture 2" descr="Biography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13" y="1150938"/>
            <a:ext cx="1097279" cy="10972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iography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12" y="3221277"/>
            <a:ext cx="1097279"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758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1631216"/>
          </a:xfrm>
          <a:prstGeom prst="rect">
            <a:avLst/>
          </a:prstGeom>
          <a:noFill/>
        </p:spPr>
        <p:txBody>
          <a:bodyPr wrap="square" lIns="0" tIns="0" rIns="0" bIns="0" rtlCol="0">
            <a:spAutoFit/>
          </a:bodyPr>
          <a:lstStyle/>
          <a:p>
            <a:pPr fontAlgn="t"/>
            <a:r>
              <a:rPr lang="en-US" sz="1600" b="1" dirty="0"/>
              <a:t>Scott </a:t>
            </a:r>
            <a:r>
              <a:rPr lang="en-US" sz="1600" b="1" dirty="0" err="1" smtClean="0"/>
              <a:t>Kriens</a:t>
            </a:r>
            <a:endParaRPr lang="en-US" sz="1600" b="1" dirty="0"/>
          </a:p>
          <a:p>
            <a:pPr algn="just" fontAlgn="t"/>
            <a:r>
              <a:rPr lang="en-US" sz="1200" dirty="0">
                <a:solidFill>
                  <a:srgbClr val="0070C0"/>
                </a:solidFill>
              </a:rPr>
              <a:t>Non-Executive Director, Chairman of the Board’s Nominating Committee, and Member of the Board’s Compensation Committee</a:t>
            </a:r>
          </a:p>
          <a:p>
            <a:pPr algn="just" fontAlgn="t"/>
            <a:r>
              <a:rPr lang="en-US" sz="1100" dirty="0" smtClean="0">
                <a:solidFill>
                  <a:prstClr val="black"/>
                </a:solidFill>
              </a:rPr>
              <a:t>   </a:t>
            </a:r>
          </a:p>
          <a:p>
            <a:pPr algn="just"/>
            <a:r>
              <a:rPr lang="en-US" sz="1100" dirty="0" smtClean="0"/>
              <a:t>Scott </a:t>
            </a:r>
            <a:r>
              <a:rPr lang="en-US" sz="1100" dirty="0" err="1"/>
              <a:t>Kriens</a:t>
            </a:r>
            <a:r>
              <a:rPr lang="en-US" sz="1100" dirty="0"/>
              <a:t> has served as a member of </a:t>
            </a:r>
            <a:r>
              <a:rPr lang="en-US" sz="1100" dirty="0" smtClean="0"/>
              <a:t>the </a:t>
            </a:r>
            <a:r>
              <a:rPr lang="en-US" sz="1100" dirty="0"/>
              <a:t>Board since July 2000. Mr. </a:t>
            </a:r>
            <a:r>
              <a:rPr lang="en-US" sz="1100" dirty="0" err="1"/>
              <a:t>Kriens</a:t>
            </a:r>
            <a:r>
              <a:rPr lang="en-US" sz="1100" dirty="0"/>
              <a:t> has served as </a:t>
            </a:r>
            <a:r>
              <a:rPr lang="en-US" sz="1100" dirty="0" smtClean="0"/>
              <a:t>Chairman of the Board of Directors of </a:t>
            </a:r>
            <a:r>
              <a:rPr lang="en-US" sz="1100" dirty="0"/>
              <a:t>Juniper Networks, a publicly traded Internet infrastructure solutions company, since October 1996. From October 1996 to September 2008, Mr. </a:t>
            </a:r>
            <a:r>
              <a:rPr lang="en-US" sz="1100" dirty="0" err="1"/>
              <a:t>Kriens</a:t>
            </a:r>
            <a:r>
              <a:rPr lang="en-US" sz="1100" dirty="0"/>
              <a:t> served as Juniper's </a:t>
            </a:r>
            <a:r>
              <a:rPr lang="en-US" sz="1100" dirty="0" smtClean="0"/>
              <a:t>Chief Executive Officer. </a:t>
            </a:r>
            <a:r>
              <a:rPr lang="en-US" sz="1100" dirty="0"/>
              <a:t>From April 1986 to January 1996, Mr. </a:t>
            </a:r>
            <a:r>
              <a:rPr lang="en-US" sz="1100" dirty="0" err="1"/>
              <a:t>Kriens</a:t>
            </a:r>
            <a:r>
              <a:rPr lang="en-US" sz="1100" dirty="0"/>
              <a:t> served as </a:t>
            </a:r>
            <a:r>
              <a:rPr lang="en-US" sz="1100" dirty="0" smtClean="0"/>
              <a:t>Vice President of Sales and Vice President of Operations </a:t>
            </a:r>
            <a:r>
              <a:rPr lang="en-US" sz="1100" dirty="0"/>
              <a:t>at StrataCom, a telecommunications equipment company, which he co-founded in 1986.</a:t>
            </a:r>
          </a:p>
        </p:txBody>
      </p:sp>
      <p:sp>
        <p:nvSpPr>
          <p:cNvPr id="5" name="TextBox 4"/>
          <p:cNvSpPr txBox="1"/>
          <p:nvPr/>
        </p:nvSpPr>
        <p:spPr>
          <a:xfrm>
            <a:off x="1370867" y="3350674"/>
            <a:ext cx="7952419" cy="1615827"/>
          </a:xfrm>
          <a:prstGeom prst="rect">
            <a:avLst/>
          </a:prstGeom>
          <a:noFill/>
        </p:spPr>
        <p:txBody>
          <a:bodyPr wrap="square" lIns="0" tIns="0" rIns="0" bIns="0" rtlCol="0">
            <a:spAutoFit/>
          </a:bodyPr>
          <a:lstStyle/>
          <a:p>
            <a:pPr fontAlgn="t"/>
            <a:r>
              <a:rPr lang="en-US" sz="1600" b="1" dirty="0" smtClean="0"/>
              <a:t>William (Bill) Luby</a:t>
            </a:r>
            <a:endParaRPr lang="en-US" sz="1600" b="1" dirty="0"/>
          </a:p>
          <a:p>
            <a:pPr algn="just" fontAlgn="t"/>
            <a:r>
              <a:rPr lang="en-US" sz="1200" dirty="0">
                <a:solidFill>
                  <a:srgbClr val="0070C0"/>
                </a:solidFill>
              </a:rPr>
              <a:t>Non-Executive Director and Member of the Board’s Nominating and Compensation Committees</a:t>
            </a:r>
          </a:p>
          <a:p>
            <a:pPr algn="just" fontAlgn="t"/>
            <a:r>
              <a:rPr lang="en-US" sz="1100" dirty="0" smtClean="0">
                <a:solidFill>
                  <a:prstClr val="black"/>
                </a:solidFill>
              </a:rPr>
              <a:t>   </a:t>
            </a:r>
          </a:p>
          <a:p>
            <a:pPr algn="just"/>
            <a:r>
              <a:rPr lang="en-US" sz="1100" dirty="0" smtClean="0"/>
              <a:t>William </a:t>
            </a:r>
            <a:r>
              <a:rPr lang="en-US" sz="1100" dirty="0" err="1"/>
              <a:t>Luby</a:t>
            </a:r>
            <a:r>
              <a:rPr lang="en-US" sz="1100" dirty="0"/>
              <a:t> has served as a member of </a:t>
            </a:r>
            <a:r>
              <a:rPr lang="en-US" sz="1100" dirty="0" smtClean="0"/>
              <a:t>the </a:t>
            </a:r>
            <a:r>
              <a:rPr lang="en-US" sz="1100" dirty="0"/>
              <a:t>Board since April 2010. Mr. </a:t>
            </a:r>
            <a:r>
              <a:rPr lang="en-US" sz="1100" dirty="0" err="1"/>
              <a:t>Luby</a:t>
            </a:r>
            <a:r>
              <a:rPr lang="en-US" sz="1100" dirty="0"/>
              <a:t> has served as the </a:t>
            </a:r>
            <a:r>
              <a:rPr lang="en-US" sz="1100" dirty="0" smtClean="0"/>
              <a:t>Managing Partner of </a:t>
            </a:r>
            <a:r>
              <a:rPr lang="en-US" sz="1100" dirty="0"/>
              <a:t>Seaport Capital, a private equity firm, and its predecessor companies since 1996. He previously was a </a:t>
            </a:r>
            <a:r>
              <a:rPr lang="en-US" sz="1100" dirty="0" smtClean="0"/>
              <a:t>Managing Director at </a:t>
            </a:r>
            <a:r>
              <a:rPr lang="en-US" sz="1100" dirty="0"/>
              <a:t>Chase Capital, the private equity affiliate of the Chase Manhattan Corporation. Mr. </a:t>
            </a:r>
            <a:r>
              <a:rPr lang="en-US" sz="1100" dirty="0" err="1"/>
              <a:t>Luby</a:t>
            </a:r>
            <a:r>
              <a:rPr lang="en-US" sz="1100" dirty="0"/>
              <a:t> also serves on the board of directors of several privately held companies, and previously served as Chairman of the Board of Directors of Switch &amp; Data Facilities Company, a public company, prior to its acquisition by </a:t>
            </a:r>
            <a:r>
              <a:rPr lang="en-US" sz="1100" dirty="0" err="1"/>
              <a:t>Equinix</a:t>
            </a:r>
            <a:r>
              <a:rPr lang="en-US" sz="1100" dirty="0"/>
              <a:t> in 2010. Mr. </a:t>
            </a:r>
            <a:r>
              <a:rPr lang="en-US" sz="1100" dirty="0" err="1"/>
              <a:t>Luby</a:t>
            </a:r>
            <a:r>
              <a:rPr lang="en-US" sz="1100" dirty="0"/>
              <a:t> has been an active investor in the telecommunications industry for over 20 years.</a:t>
            </a:r>
          </a:p>
        </p:txBody>
      </p:sp>
      <p:pic>
        <p:nvPicPr>
          <p:cNvPr id="5122" name="Picture 2" descr="Biography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93" y="1150938"/>
            <a:ext cx="1097279" cy="10972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iography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93" y="3350674"/>
            <a:ext cx="1097279"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925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1800493"/>
          </a:xfrm>
          <a:prstGeom prst="rect">
            <a:avLst/>
          </a:prstGeom>
          <a:noFill/>
        </p:spPr>
        <p:txBody>
          <a:bodyPr wrap="square" lIns="0" tIns="0" rIns="0" bIns="0" rtlCol="0">
            <a:spAutoFit/>
          </a:bodyPr>
          <a:lstStyle/>
          <a:p>
            <a:pPr fontAlgn="t"/>
            <a:r>
              <a:rPr lang="en-US" sz="1600" b="1" dirty="0"/>
              <a:t>Irving </a:t>
            </a:r>
            <a:r>
              <a:rPr lang="en-US" sz="1600" b="1" dirty="0" smtClean="0"/>
              <a:t>(Bud) Lyons</a:t>
            </a:r>
            <a:r>
              <a:rPr lang="en-US" sz="1600" b="1" dirty="0"/>
              <a:t>, III</a:t>
            </a:r>
          </a:p>
          <a:p>
            <a:pPr algn="just" fontAlgn="t"/>
            <a:r>
              <a:rPr lang="en-US" sz="1200" dirty="0">
                <a:solidFill>
                  <a:srgbClr val="0070C0"/>
                </a:solidFill>
              </a:rPr>
              <a:t>Non-Executive Director, Chairman of the Board’s Compensation Committee, and Member of the Board’s Real Estate and Stock Award Committees</a:t>
            </a:r>
          </a:p>
          <a:p>
            <a:pPr algn="just" fontAlgn="t"/>
            <a:r>
              <a:rPr lang="en-US" sz="1100" dirty="0" smtClean="0">
                <a:solidFill>
                  <a:prstClr val="black"/>
                </a:solidFill>
              </a:rPr>
              <a:t>   </a:t>
            </a:r>
          </a:p>
          <a:p>
            <a:pPr algn="just"/>
            <a:r>
              <a:rPr lang="en-US" sz="1100" dirty="0" smtClean="0"/>
              <a:t>Irving </a:t>
            </a:r>
            <a:r>
              <a:rPr lang="en-US" sz="1100" dirty="0"/>
              <a:t>Lyons, III has served as a member of </a:t>
            </a:r>
            <a:r>
              <a:rPr lang="en-US" sz="1100" dirty="0" smtClean="0"/>
              <a:t>the </a:t>
            </a:r>
            <a:r>
              <a:rPr lang="en-US" sz="1100" dirty="0"/>
              <a:t>Board since February 2007. Mr. Lyons has been a principal of Lyons Asset Management, a California-based private investment firm, since January 2005. From December 1993 to January 2005, Mr. Lyons was employed at </a:t>
            </a:r>
            <a:r>
              <a:rPr lang="en-US" sz="1100" dirty="0" err="1"/>
              <a:t>ProLogis</a:t>
            </a:r>
            <a:r>
              <a:rPr lang="en-US" sz="1100" dirty="0"/>
              <a:t>, a global provider of distribution facilities and services, where he served as </a:t>
            </a:r>
            <a:r>
              <a:rPr lang="en-US" sz="1100" dirty="0" smtClean="0"/>
              <a:t>Chief Investment Officer from </a:t>
            </a:r>
            <a:r>
              <a:rPr lang="en-US" sz="1100" dirty="0"/>
              <a:t>March 1997 to December 2004 and as </a:t>
            </a:r>
            <a:r>
              <a:rPr lang="en-US" sz="1100" dirty="0" smtClean="0"/>
              <a:t>Vice Chairman of the Board of Directors from </a:t>
            </a:r>
            <a:r>
              <a:rPr lang="en-US" sz="1100" dirty="0"/>
              <a:t>December 2001 to January 2005. Mr. Lyons serves on the </a:t>
            </a:r>
            <a:r>
              <a:rPr lang="en-US" sz="1100" dirty="0" smtClean="0"/>
              <a:t>Boards of Directors and </a:t>
            </a:r>
            <a:r>
              <a:rPr lang="en-US" sz="1100" dirty="0"/>
              <a:t>as </a:t>
            </a:r>
            <a:r>
              <a:rPr lang="en-US" sz="1100" dirty="0" smtClean="0"/>
              <a:t>Lead </a:t>
            </a:r>
            <a:r>
              <a:rPr lang="en-US" sz="1100" dirty="0"/>
              <a:t>I</a:t>
            </a:r>
            <a:r>
              <a:rPr lang="en-US" sz="1100" dirty="0" smtClean="0"/>
              <a:t>ndependent </a:t>
            </a:r>
            <a:r>
              <a:rPr lang="en-US" sz="1100" dirty="0"/>
              <a:t>D</a:t>
            </a:r>
            <a:r>
              <a:rPr lang="en-US" sz="1100" dirty="0" smtClean="0"/>
              <a:t>irector </a:t>
            </a:r>
            <a:r>
              <a:rPr lang="en-US" sz="1100" dirty="0"/>
              <a:t>of the publicly traded REITs ESSEX Property Trust and </a:t>
            </a:r>
            <a:r>
              <a:rPr lang="en-US" sz="1100" dirty="0" err="1"/>
              <a:t>ProLogis</a:t>
            </a:r>
            <a:r>
              <a:rPr lang="en-US" sz="1100" dirty="0"/>
              <a:t>.</a:t>
            </a:r>
          </a:p>
        </p:txBody>
      </p:sp>
      <p:sp>
        <p:nvSpPr>
          <p:cNvPr id="5" name="TextBox 4"/>
          <p:cNvSpPr txBox="1"/>
          <p:nvPr/>
        </p:nvSpPr>
        <p:spPr>
          <a:xfrm>
            <a:off x="1370867" y="3350674"/>
            <a:ext cx="7952419" cy="1631216"/>
          </a:xfrm>
          <a:prstGeom prst="rect">
            <a:avLst/>
          </a:prstGeom>
          <a:noFill/>
        </p:spPr>
        <p:txBody>
          <a:bodyPr wrap="square" lIns="0" tIns="0" rIns="0" bIns="0" rtlCol="0">
            <a:spAutoFit/>
          </a:bodyPr>
          <a:lstStyle/>
          <a:p>
            <a:pPr fontAlgn="t"/>
            <a:r>
              <a:rPr lang="en-US" sz="1600" b="1" dirty="0"/>
              <a:t>Christopher </a:t>
            </a:r>
            <a:r>
              <a:rPr lang="en-US" sz="1600" b="1" dirty="0" smtClean="0"/>
              <a:t>(Chris) Paisley</a:t>
            </a:r>
            <a:endParaRPr lang="en-US" sz="1600" b="1" dirty="0"/>
          </a:p>
          <a:p>
            <a:pPr algn="just" fontAlgn="t"/>
            <a:r>
              <a:rPr lang="en-US" sz="1200" dirty="0" smtClean="0">
                <a:solidFill>
                  <a:srgbClr val="0070C0"/>
                </a:solidFill>
              </a:rPr>
              <a:t>Non-Executive Director, Chairman of the Board’s Audit Committee, and Member of the Board’s Governance and Real Estate Committees</a:t>
            </a:r>
            <a:endParaRPr lang="en-US" sz="1200" dirty="0">
              <a:solidFill>
                <a:srgbClr val="FF0000"/>
              </a:solidFill>
            </a:endParaRPr>
          </a:p>
          <a:p>
            <a:pPr algn="just" fontAlgn="t"/>
            <a:r>
              <a:rPr lang="en-US" sz="1100" dirty="0" smtClean="0">
                <a:solidFill>
                  <a:prstClr val="black"/>
                </a:solidFill>
              </a:rPr>
              <a:t>   </a:t>
            </a:r>
          </a:p>
          <a:p>
            <a:pPr algn="just"/>
            <a:r>
              <a:rPr lang="en-US" sz="1100" dirty="0" smtClean="0"/>
              <a:t>Christopher </a:t>
            </a:r>
            <a:r>
              <a:rPr lang="en-US" sz="1100" dirty="0"/>
              <a:t>Paisley has served as a member of </a:t>
            </a:r>
            <a:r>
              <a:rPr lang="en-US" sz="1100" dirty="0" smtClean="0"/>
              <a:t>the </a:t>
            </a:r>
            <a:r>
              <a:rPr lang="en-US" sz="1100" dirty="0"/>
              <a:t>Board since July 2007 and as Lead Independent Director since February 2012. Mr. Paisley has been the Dean's Executive Professor of Accounting at the </a:t>
            </a:r>
            <a:r>
              <a:rPr lang="en-US" sz="1100" dirty="0" err="1"/>
              <a:t>Leavey</a:t>
            </a:r>
            <a:r>
              <a:rPr lang="en-US" sz="1100" dirty="0"/>
              <a:t> School of Business at Santa Clara University since January 2001. From September 1985 until May 2000, Mr. Paisley was the </a:t>
            </a:r>
            <a:r>
              <a:rPr lang="en-US" sz="1100" dirty="0" smtClean="0"/>
              <a:t>Senior </a:t>
            </a:r>
            <a:r>
              <a:rPr lang="en-US" sz="1100" dirty="0"/>
              <a:t>V</a:t>
            </a:r>
            <a:r>
              <a:rPr lang="en-US" sz="1100" dirty="0" smtClean="0"/>
              <a:t>ice President </a:t>
            </a:r>
            <a:r>
              <a:rPr lang="en-US" sz="1100" dirty="0"/>
              <a:t>of </a:t>
            </a:r>
            <a:r>
              <a:rPr lang="en-US" sz="1100" dirty="0" smtClean="0"/>
              <a:t>Finance </a:t>
            </a:r>
            <a:r>
              <a:rPr lang="en-US" sz="1100" dirty="0"/>
              <a:t>and </a:t>
            </a:r>
            <a:r>
              <a:rPr lang="en-US" sz="1100" dirty="0" smtClean="0"/>
              <a:t>Chief Financial Officer of </a:t>
            </a:r>
            <a:r>
              <a:rPr lang="en-US" sz="1100" dirty="0"/>
              <a:t>3Com. Mr. Paisley currently serves as a D</a:t>
            </a:r>
            <a:r>
              <a:rPr lang="en-US" sz="1100" dirty="0" smtClean="0"/>
              <a:t>irector </a:t>
            </a:r>
            <a:r>
              <a:rPr lang="en-US" sz="1100" dirty="0"/>
              <a:t>of </a:t>
            </a:r>
            <a:r>
              <a:rPr lang="en-US" sz="1100" dirty="0" err="1"/>
              <a:t>Ambarella</a:t>
            </a:r>
            <a:r>
              <a:rPr lang="en-US" sz="1100" dirty="0"/>
              <a:t>, Fitbit, and Fortinet, all of which are public companies.</a:t>
            </a:r>
          </a:p>
        </p:txBody>
      </p:sp>
      <p:pic>
        <p:nvPicPr>
          <p:cNvPr id="6146" name="Picture 2" descr="Biography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92" y="1150938"/>
            <a:ext cx="1097279" cy="10972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iography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91" y="3350674"/>
            <a:ext cx="1097279"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884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3816429"/>
          </a:xfrm>
          <a:prstGeom prst="rect">
            <a:avLst/>
          </a:prstGeom>
          <a:noFill/>
        </p:spPr>
        <p:txBody>
          <a:bodyPr wrap="square" lIns="0" tIns="0" rIns="0" bIns="0" rtlCol="0">
            <a:spAutoFit/>
          </a:bodyPr>
          <a:lstStyle/>
          <a:p>
            <a:pPr fontAlgn="t"/>
            <a:r>
              <a:rPr lang="en-US" sz="1600" b="1" dirty="0"/>
              <a:t>Charles </a:t>
            </a:r>
            <a:r>
              <a:rPr lang="en-US" sz="1600" b="1" dirty="0" smtClean="0"/>
              <a:t>Meyers</a:t>
            </a:r>
          </a:p>
          <a:p>
            <a:pPr algn="just" fontAlgn="t"/>
            <a:r>
              <a:rPr lang="en-US" sz="1200" dirty="0" smtClean="0">
                <a:solidFill>
                  <a:srgbClr val="0070C0"/>
                </a:solidFill>
              </a:rPr>
              <a:t>President, Chief </a:t>
            </a:r>
            <a:r>
              <a:rPr lang="en-US" sz="1200" dirty="0">
                <a:solidFill>
                  <a:srgbClr val="0070C0"/>
                </a:solidFill>
              </a:rPr>
              <a:t>Executive </a:t>
            </a:r>
            <a:r>
              <a:rPr lang="en-US" sz="1200" dirty="0" smtClean="0">
                <a:solidFill>
                  <a:srgbClr val="0070C0"/>
                </a:solidFill>
              </a:rPr>
              <a:t>Officer, and Member of the Board’s Stock Award Committee</a:t>
            </a:r>
          </a:p>
          <a:p>
            <a:pPr algn="just" fontAlgn="t"/>
            <a:r>
              <a:rPr lang="en-US" sz="1100" dirty="0" smtClean="0">
                <a:solidFill>
                  <a:prstClr val="black"/>
                </a:solidFill>
              </a:rPr>
              <a:t>  </a:t>
            </a:r>
          </a:p>
          <a:p>
            <a:pPr algn="just"/>
            <a:r>
              <a:rPr lang="en-US" sz="1100" dirty="0"/>
              <a:t>Charles </a:t>
            </a:r>
            <a:r>
              <a:rPr lang="en-US" sz="1100" dirty="0" smtClean="0"/>
              <a:t>Meyers </a:t>
            </a:r>
            <a:r>
              <a:rPr lang="en-US" sz="1100" dirty="0"/>
              <a:t>joined </a:t>
            </a:r>
            <a:r>
              <a:rPr lang="en-US" sz="1100" dirty="0" err="1"/>
              <a:t>Equinix</a:t>
            </a:r>
            <a:r>
              <a:rPr lang="en-US" sz="1100" dirty="0"/>
              <a:t> in 2010 as </a:t>
            </a:r>
            <a:r>
              <a:rPr lang="en-US" sz="1100" dirty="0" smtClean="0"/>
              <a:t>President of </a:t>
            </a:r>
            <a:r>
              <a:rPr lang="en-US" sz="1100" dirty="0" err="1"/>
              <a:t>Equinix</a:t>
            </a:r>
            <a:r>
              <a:rPr lang="en-US" sz="1100" dirty="0"/>
              <a:t> Americas, leading the company’s largest P&amp;L through a time of significant growth and strong operating performance. Mr. Meyers then served as the Chief Operating Officer at </a:t>
            </a:r>
            <a:r>
              <a:rPr lang="en-US" sz="1100" dirty="0" err="1"/>
              <a:t>Equinix</a:t>
            </a:r>
            <a:r>
              <a:rPr lang="en-US" sz="1100" dirty="0"/>
              <a:t>, where he led the Global Sales, Marketing, Operations and Customer Success teams. For the past year, he was </a:t>
            </a:r>
            <a:r>
              <a:rPr lang="en-US" sz="1100" dirty="0" smtClean="0"/>
              <a:t>President of Strategy</a:t>
            </a:r>
            <a:r>
              <a:rPr lang="en-US" sz="1100" dirty="0"/>
              <a:t>, Services and Innovation (SSI) leading </a:t>
            </a:r>
            <a:r>
              <a:rPr lang="en-US" sz="1100" dirty="0" err="1"/>
              <a:t>Equinix’s</a:t>
            </a:r>
            <a:r>
              <a:rPr lang="en-US" sz="1100" dirty="0"/>
              <a:t> strategic business teams including Corporate Strategy, Technology Innovation, and Product Management and Engineering. Under Mr. Meyers’ leadership, SSI worked to optimize the company’s position as a cloud enabler, identify key growth areas, and evolve our services portfolio in response to market, competitive and technology trends.</a:t>
            </a:r>
          </a:p>
          <a:p>
            <a:pPr algn="just"/>
            <a:endParaRPr lang="en-US" sz="1100" dirty="0"/>
          </a:p>
          <a:p>
            <a:pPr algn="just"/>
            <a:r>
              <a:rPr lang="en-US" sz="1100" dirty="0"/>
              <a:t>Mr. Meyers has built a distinguished 25-year career in the high-tech industry. Before joining </a:t>
            </a:r>
            <a:r>
              <a:rPr lang="en-US" sz="1100" dirty="0" err="1"/>
              <a:t>Equinix</a:t>
            </a:r>
            <a:r>
              <a:rPr lang="en-US" sz="1100" dirty="0"/>
              <a:t>, Mr. Meyers served as Group President at Verisign where he led a P&amp;L portfolio including the company’s Security, Communications and Mobile Messaging businesses. Prior to Verisign, Mr. Meyers held various executive positions at Level 3 Communications, including Group Vice President of Global Marketing, President of IP and Data Services, and Senior Vice </a:t>
            </a:r>
            <a:r>
              <a:rPr lang="en-US" sz="1100" dirty="0" smtClean="0"/>
              <a:t>President of </a:t>
            </a:r>
            <a:r>
              <a:rPr lang="en-US" sz="1100" dirty="0" err="1" smtClean="0"/>
              <a:t>Softswitch</a:t>
            </a:r>
            <a:r>
              <a:rPr lang="en-US" sz="1100" dirty="0" smtClean="0"/>
              <a:t> </a:t>
            </a:r>
            <a:r>
              <a:rPr lang="en-US" sz="1100" dirty="0"/>
              <a:t>Services. During his tenure, Mr. Meyers helped Level 3 emerge as a premier global provider of Internet and VoIP services.</a:t>
            </a:r>
          </a:p>
          <a:p>
            <a:pPr algn="just"/>
            <a:endParaRPr lang="en-US" sz="1100" dirty="0"/>
          </a:p>
          <a:p>
            <a:pPr algn="just"/>
            <a:r>
              <a:rPr lang="en-US" sz="1100" dirty="0"/>
              <a:t>Mr. Meyers also held senior operating roles at BellSouth, was a member of the pre-IPO executive team at Internet Security Systems and served as a Senior Associate with Booz-Allen &amp; Hamilton Consulting.</a:t>
            </a:r>
          </a:p>
          <a:p>
            <a:pPr algn="just"/>
            <a:endParaRPr lang="en-US" sz="1100" dirty="0"/>
          </a:p>
          <a:p>
            <a:pPr algn="just"/>
            <a:r>
              <a:rPr lang="en-US" sz="1100" dirty="0"/>
              <a:t>Mr. Meyers earned dual master’s degrees from Northwestern University’s J.L. Kellogg Graduate School of Management and McCormick Graduate School of Engineering. He also holds a B.S. in Chemical Engineering from the University of Colorado.</a:t>
            </a:r>
            <a:endParaRPr lang="en-US" sz="1100" dirty="0">
              <a:effectLst/>
            </a:endParaRPr>
          </a:p>
        </p:txBody>
      </p:sp>
      <p:pic>
        <p:nvPicPr>
          <p:cNvPr id="2054" name="Picture 6" descr="Charles J. Me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82" y="1150938"/>
            <a:ext cx="1097279"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57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64477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5" name="TextBox 4"/>
          <p:cNvSpPr txBox="1"/>
          <p:nvPr/>
        </p:nvSpPr>
        <p:spPr>
          <a:xfrm>
            <a:off x="1371944" y="1002654"/>
            <a:ext cx="7952419" cy="2123658"/>
          </a:xfrm>
          <a:prstGeom prst="rect">
            <a:avLst/>
          </a:prstGeom>
          <a:noFill/>
        </p:spPr>
        <p:txBody>
          <a:bodyPr wrap="square" lIns="0" tIns="0" rIns="0" bIns="0" rtlCol="0">
            <a:spAutoFit/>
          </a:bodyPr>
          <a:lstStyle/>
          <a:p>
            <a:pPr fontAlgn="t"/>
            <a:r>
              <a:rPr lang="en-US" sz="1600" b="1" dirty="0"/>
              <a:t>Peter </a:t>
            </a:r>
            <a:r>
              <a:rPr lang="en-US" sz="1600" b="1" dirty="0" smtClean="0"/>
              <a:t>Van </a:t>
            </a:r>
            <a:r>
              <a:rPr lang="en-US" sz="1600" b="1" dirty="0"/>
              <a:t>Camp</a:t>
            </a:r>
          </a:p>
          <a:p>
            <a:pPr algn="just" fontAlgn="t"/>
            <a:r>
              <a:rPr lang="en-US" sz="1200" dirty="0">
                <a:solidFill>
                  <a:srgbClr val="0070C0"/>
                </a:solidFill>
              </a:rPr>
              <a:t>Executive </a:t>
            </a:r>
            <a:r>
              <a:rPr lang="en-US" sz="1200" dirty="0" smtClean="0">
                <a:solidFill>
                  <a:srgbClr val="0070C0"/>
                </a:solidFill>
              </a:rPr>
              <a:t>Chairman</a:t>
            </a:r>
            <a:endParaRPr lang="en-US" sz="1200" dirty="0">
              <a:solidFill>
                <a:srgbClr val="0070C0"/>
              </a:solidFill>
            </a:endParaRPr>
          </a:p>
          <a:p>
            <a:pPr algn="just" fontAlgn="t"/>
            <a:r>
              <a:rPr lang="en-US" sz="1100" dirty="0" smtClean="0">
                <a:solidFill>
                  <a:prstClr val="black"/>
                </a:solidFill>
              </a:rPr>
              <a:t>   </a:t>
            </a:r>
          </a:p>
          <a:p>
            <a:pPr algn="just"/>
            <a:r>
              <a:rPr lang="en-US" sz="1100" dirty="0"/>
              <a:t>Peter Van Camp serves as the Executive Chairman, a position he was appointed to in April 2007. Prior to this position, Mr. Van Camp served as the Chief Executive Officer and as a director since May 2000, and as president since March 2006. In addition, in December 2005, Mr. Van Camp was re-elected as Chairman of the Board, having previously served in that capacity from June 2001 to December 2002. From 1997 to 2000, Mr. Van Camp was employed at UUNET, the Internet division of MCI (formerly known as WorldCom), where he served as President of Internet Markets and as President of the Americas region. During the period from 1995 to 1997, Mr. Van Camp was President of </a:t>
            </a:r>
            <a:r>
              <a:rPr lang="en-US" sz="1100" dirty="0" err="1"/>
              <a:t>Compuserve</a:t>
            </a:r>
            <a:r>
              <a:rPr lang="en-US" sz="1100" dirty="0"/>
              <a:t> Network Services, an Internet access provider. Before holding this position, Mr. Van Camp held various positions at </a:t>
            </a:r>
            <a:r>
              <a:rPr lang="en-US" sz="1100" dirty="0" err="1"/>
              <a:t>Compuserve</a:t>
            </a:r>
            <a:r>
              <a:rPr lang="en-US" sz="1100" dirty="0"/>
              <a:t> from 1982 to 1995.</a:t>
            </a:r>
          </a:p>
          <a:p>
            <a:pPr algn="just"/>
            <a:endParaRPr lang="en-US" sz="1100" dirty="0"/>
          </a:p>
          <a:p>
            <a:pPr algn="just"/>
            <a:r>
              <a:rPr lang="en-US" sz="1100" dirty="0"/>
              <a:t>Mr. Van Camp currently serves on the board of directors of the Damon Runyon Cancer Research Foundation.</a:t>
            </a:r>
          </a:p>
        </p:txBody>
      </p:sp>
      <p:pic>
        <p:nvPicPr>
          <p:cNvPr id="6" name="Picture 2" descr="Biography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0" y="1002654"/>
            <a:ext cx="1097279"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8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77214339"/>
              </p:ext>
            </p:extLst>
          </p:nvPr>
        </p:nvGraphicFramePr>
        <p:xfrm>
          <a:off x="923926" y="1143000"/>
          <a:ext cx="8072438" cy="38100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7539038">
                  <a:extLst>
                    <a:ext uri="{9D8B030D-6E8A-4147-A177-3AD203B41FA5}">
                      <a16:colId xmlns:a16="http://schemas.microsoft.com/office/drawing/2014/main" val="20001"/>
                    </a:ext>
                  </a:extLst>
                </a:gridCol>
              </a:tblGrid>
              <a:tr h="370840">
                <a:tc>
                  <a:txBody>
                    <a:bodyPr/>
                    <a:lstStyle/>
                    <a:p>
                      <a:pPr algn="ctr"/>
                      <a:r>
                        <a:rPr lang="en-US" sz="3200" dirty="0" smtClean="0">
                          <a:solidFill>
                            <a:schemeClr val="tx2"/>
                          </a:solidFill>
                        </a:rPr>
                        <a:t>1</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Company Overview</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sz="3200" dirty="0" smtClean="0">
                          <a:solidFill>
                            <a:schemeClr val="tx2"/>
                          </a:solidFill>
                        </a:rPr>
                        <a:t>2</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t>Board Bios</a:t>
                      </a:r>
                    </a:p>
                    <a:p>
                      <a:endParaRPr lang="en-US"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sz="3200" dirty="0" smtClean="0">
                          <a:solidFill>
                            <a:schemeClr val="tx2"/>
                          </a:solidFill>
                        </a:rPr>
                        <a:t>3</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Executive Bios</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sz="3200" dirty="0" smtClean="0">
                          <a:solidFill>
                            <a:schemeClr val="tx2"/>
                          </a:solidFill>
                        </a:rPr>
                        <a:t>4</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Board Calendar</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sz="3200" dirty="0" smtClean="0">
                          <a:solidFill>
                            <a:schemeClr val="tx2"/>
                          </a:solidFill>
                        </a:rPr>
                        <a:t>5</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Director</a:t>
                      </a:r>
                      <a:r>
                        <a:rPr lang="en-US" sz="1400" baseline="0" dirty="0" smtClean="0"/>
                        <a:t> Compensation</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63569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a:t>
            </a:r>
            <a:r>
              <a:rPr lang="en-US" dirty="0"/>
              <a:t>Bios (continued)</a:t>
            </a:r>
          </a:p>
        </p:txBody>
      </p:sp>
      <p:sp>
        <p:nvSpPr>
          <p:cNvPr id="11" name="TextBox 10"/>
          <p:cNvSpPr txBox="1"/>
          <p:nvPr/>
        </p:nvSpPr>
        <p:spPr>
          <a:xfrm>
            <a:off x="1384300" y="1002654"/>
            <a:ext cx="7952419" cy="3816429"/>
          </a:xfrm>
          <a:prstGeom prst="rect">
            <a:avLst/>
          </a:prstGeom>
          <a:noFill/>
        </p:spPr>
        <p:txBody>
          <a:bodyPr wrap="square" lIns="0" tIns="0" rIns="0" bIns="0" rtlCol="0">
            <a:spAutoFit/>
          </a:bodyPr>
          <a:lstStyle/>
          <a:p>
            <a:pPr fontAlgn="t"/>
            <a:r>
              <a:rPr lang="en-US" sz="1600" b="1" dirty="0"/>
              <a:t>Charles </a:t>
            </a:r>
            <a:r>
              <a:rPr lang="en-US" sz="1600" b="1" dirty="0" smtClean="0"/>
              <a:t>Meyers</a:t>
            </a:r>
          </a:p>
          <a:p>
            <a:pPr algn="just" fontAlgn="t"/>
            <a:r>
              <a:rPr lang="en-US" sz="1200" dirty="0" smtClean="0">
                <a:solidFill>
                  <a:srgbClr val="0070C0"/>
                </a:solidFill>
              </a:rPr>
              <a:t>President and Chief </a:t>
            </a:r>
            <a:r>
              <a:rPr lang="en-US" sz="1200" dirty="0">
                <a:solidFill>
                  <a:srgbClr val="0070C0"/>
                </a:solidFill>
              </a:rPr>
              <a:t>Executive </a:t>
            </a:r>
            <a:r>
              <a:rPr lang="en-US" sz="1200" dirty="0" smtClean="0">
                <a:solidFill>
                  <a:srgbClr val="0070C0"/>
                </a:solidFill>
              </a:rPr>
              <a:t>Officer</a:t>
            </a:r>
          </a:p>
          <a:p>
            <a:pPr algn="just" fontAlgn="t"/>
            <a:r>
              <a:rPr lang="en-US" sz="1100" dirty="0" smtClean="0">
                <a:solidFill>
                  <a:prstClr val="black"/>
                </a:solidFill>
              </a:rPr>
              <a:t>  </a:t>
            </a:r>
          </a:p>
          <a:p>
            <a:pPr algn="just"/>
            <a:r>
              <a:rPr lang="en-US" sz="1100" dirty="0"/>
              <a:t>Charles Meyers joined </a:t>
            </a:r>
            <a:r>
              <a:rPr lang="en-US" sz="1100" dirty="0" err="1"/>
              <a:t>Equinix</a:t>
            </a:r>
            <a:r>
              <a:rPr lang="en-US" sz="1100" dirty="0"/>
              <a:t> in 2010 as President of </a:t>
            </a:r>
            <a:r>
              <a:rPr lang="en-US" sz="1100" dirty="0" err="1"/>
              <a:t>Equinix</a:t>
            </a:r>
            <a:r>
              <a:rPr lang="en-US" sz="1100" dirty="0"/>
              <a:t> Americas, leading the company’s largest P&amp;L through a time of significant growth and strong operating performance. Mr. Meyers then served as the Chief Operating Officer at </a:t>
            </a:r>
            <a:r>
              <a:rPr lang="en-US" sz="1100" dirty="0" err="1"/>
              <a:t>Equinix</a:t>
            </a:r>
            <a:r>
              <a:rPr lang="en-US" sz="1100" dirty="0"/>
              <a:t>, where he led the Global Sales, Marketing, Operations and Customer Success teams. For the past year, he was President of Strategy, Services and Innovation (SSI) leading </a:t>
            </a:r>
            <a:r>
              <a:rPr lang="en-US" sz="1100" dirty="0" err="1"/>
              <a:t>Equinix’s</a:t>
            </a:r>
            <a:r>
              <a:rPr lang="en-US" sz="1100" dirty="0"/>
              <a:t> strategic business teams including Corporate Strategy, Technology Innovation, and Product Management and Engineering. Under Mr. Meyers’ leadership, SSI worked to optimize the company’s position as a cloud enabler, identify key growth areas, and evolve our services portfolio in response to market, competitive and technology trends.</a:t>
            </a:r>
          </a:p>
          <a:p>
            <a:pPr algn="just"/>
            <a:endParaRPr lang="en-US" sz="1100" dirty="0"/>
          </a:p>
          <a:p>
            <a:pPr algn="just"/>
            <a:r>
              <a:rPr lang="en-US" sz="1100" dirty="0"/>
              <a:t>Mr. Meyers has built a distinguished 25-year career in the high-tech industry. Before joining </a:t>
            </a:r>
            <a:r>
              <a:rPr lang="en-US" sz="1100" dirty="0" err="1"/>
              <a:t>Equinix</a:t>
            </a:r>
            <a:r>
              <a:rPr lang="en-US" sz="1100" dirty="0"/>
              <a:t>, Mr. Meyers served as Group President at Verisign where he led a P&amp;L portfolio including the company’s Security, Communications and Mobile Messaging businesses. Prior to Verisign, Mr. Meyers held various executive positions at Level 3 Communications, including Group Vice President of Global Marketing, President of IP and Data Services, and Senior Vice President of </a:t>
            </a:r>
            <a:r>
              <a:rPr lang="en-US" sz="1100" dirty="0" err="1"/>
              <a:t>Softswitch</a:t>
            </a:r>
            <a:r>
              <a:rPr lang="en-US" sz="1100" dirty="0"/>
              <a:t> Services. During his tenure, Mr. Meyers helped Level 3 emerge as a premier global provider of Internet and VoIP services.</a:t>
            </a:r>
          </a:p>
          <a:p>
            <a:pPr algn="just"/>
            <a:endParaRPr lang="en-US" sz="1100" dirty="0"/>
          </a:p>
          <a:p>
            <a:pPr algn="just"/>
            <a:r>
              <a:rPr lang="en-US" sz="1100" dirty="0"/>
              <a:t>Mr. Meyers also held senior operating roles at BellSouth, was a member of the pre-IPO executive team at Internet Security Systems and served as a Senior Associate with Booz-Allen &amp; Hamilton Consulting.</a:t>
            </a:r>
          </a:p>
          <a:p>
            <a:pPr algn="just"/>
            <a:endParaRPr lang="en-US" sz="1100" dirty="0"/>
          </a:p>
          <a:p>
            <a:pPr algn="just"/>
            <a:r>
              <a:rPr lang="en-US" sz="1100" dirty="0"/>
              <a:t>Mr. Meyers earned dual master’s degrees from Northwestern University’s J.L. Kellogg Graduate School of Management and McCormick Graduate School of Engineering. He also holds a </a:t>
            </a:r>
            <a:r>
              <a:rPr lang="en-US" sz="1100" dirty="0" smtClean="0"/>
              <a:t>B.S. </a:t>
            </a:r>
            <a:r>
              <a:rPr lang="en-US" sz="1100" dirty="0"/>
              <a:t>in Chemical Engineering from the University of Colorado.</a:t>
            </a:r>
          </a:p>
        </p:txBody>
      </p:sp>
      <p:pic>
        <p:nvPicPr>
          <p:cNvPr id="7170" name="Picture 2" descr="Charles J. Me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0" y="1002654"/>
            <a:ext cx="1097279"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477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a:t>
            </a:r>
            <a:r>
              <a:rPr lang="en-US" dirty="0"/>
              <a:t>(continued)</a:t>
            </a:r>
          </a:p>
        </p:txBody>
      </p:sp>
      <p:sp>
        <p:nvSpPr>
          <p:cNvPr id="6" name="TextBox 5"/>
          <p:cNvSpPr txBox="1"/>
          <p:nvPr/>
        </p:nvSpPr>
        <p:spPr>
          <a:xfrm>
            <a:off x="1384300" y="1002654"/>
            <a:ext cx="7952419" cy="2462213"/>
          </a:xfrm>
          <a:prstGeom prst="rect">
            <a:avLst/>
          </a:prstGeom>
          <a:noFill/>
        </p:spPr>
        <p:txBody>
          <a:bodyPr wrap="square" lIns="0" tIns="0" rIns="0" bIns="0" rtlCol="0">
            <a:spAutoFit/>
          </a:bodyPr>
          <a:lstStyle/>
          <a:p>
            <a:pPr fontAlgn="base"/>
            <a:r>
              <a:rPr lang="en-US" sz="1600" b="1" dirty="0" err="1"/>
              <a:t>Raouf</a:t>
            </a:r>
            <a:r>
              <a:rPr lang="en-US" sz="1600" b="1" dirty="0"/>
              <a:t> Abdel</a:t>
            </a:r>
          </a:p>
          <a:p>
            <a:pPr fontAlgn="t"/>
            <a:r>
              <a:rPr lang="en-US" sz="1200" dirty="0" smtClean="0">
                <a:solidFill>
                  <a:srgbClr val="0070C0"/>
                </a:solidFill>
              </a:rPr>
              <a:t>Executive Vice President, </a:t>
            </a:r>
            <a:r>
              <a:rPr lang="en-US" sz="1200" dirty="0">
                <a:solidFill>
                  <a:srgbClr val="0070C0"/>
                </a:solidFill>
              </a:rPr>
              <a:t>Global </a:t>
            </a:r>
            <a:r>
              <a:rPr lang="en-US" sz="1200" dirty="0" smtClean="0">
                <a:solidFill>
                  <a:srgbClr val="0070C0"/>
                </a:solidFill>
              </a:rPr>
              <a:t>Operations</a:t>
            </a:r>
          </a:p>
          <a:p>
            <a:pPr fontAlgn="t"/>
            <a:r>
              <a:rPr lang="en-US" sz="1100" dirty="0" smtClean="0"/>
              <a:t> </a:t>
            </a:r>
            <a:endParaRPr lang="en-US" sz="1100" dirty="0"/>
          </a:p>
          <a:p>
            <a:pPr algn="just"/>
            <a:r>
              <a:rPr lang="en-US" sz="1100" dirty="0" err="1"/>
              <a:t>Raouf</a:t>
            </a:r>
            <a:r>
              <a:rPr lang="en-US" sz="1100" dirty="0"/>
              <a:t> Abdel joined </a:t>
            </a:r>
            <a:r>
              <a:rPr lang="en-US" sz="1100" dirty="0" err="1"/>
              <a:t>Equinix</a:t>
            </a:r>
            <a:r>
              <a:rPr lang="en-US" sz="1100" dirty="0"/>
              <a:t> in 2012, and </a:t>
            </a:r>
            <a:r>
              <a:rPr lang="en-US" sz="1100" dirty="0" smtClean="0"/>
              <a:t>currently serves as Head </a:t>
            </a:r>
            <a:r>
              <a:rPr lang="en-US" sz="1100" dirty="0"/>
              <a:t>of Global Operations overseeing engineering, construction, and operations for the company. </a:t>
            </a:r>
            <a:r>
              <a:rPr lang="en-US" sz="1100" dirty="0" smtClean="0"/>
              <a:t>Previously, </a:t>
            </a:r>
            <a:r>
              <a:rPr lang="en-US" sz="1100" dirty="0"/>
              <a:t>he served as Regional Operating Chief, Americas where he successfully led IBX Operations through significant growth and expansion. Mr. Abdel has 30 years of experience in the datacenter, telecom, and construction industries. Prior to joining </a:t>
            </a:r>
            <a:r>
              <a:rPr lang="en-US" sz="1100" dirty="0" err="1"/>
              <a:t>Equinix</a:t>
            </a:r>
            <a:r>
              <a:rPr lang="en-US" sz="1100" dirty="0"/>
              <a:t>, he was President and CEO for </a:t>
            </a:r>
            <a:r>
              <a:rPr lang="en-US" sz="1100" dirty="0" err="1"/>
              <a:t>OpTerra</a:t>
            </a:r>
            <a:r>
              <a:rPr lang="en-US" sz="1100" dirty="0"/>
              <a:t> Energy Group where he was responsible for building the company’s business plan, securing funding and day to day operations. Before </a:t>
            </a:r>
            <a:r>
              <a:rPr lang="en-US" sz="1100" dirty="0" smtClean="0"/>
              <a:t>that, </a:t>
            </a:r>
            <a:r>
              <a:rPr lang="en-US" sz="1100" dirty="0"/>
              <a:t>Mr. Abdel was </a:t>
            </a:r>
            <a:r>
              <a:rPr lang="en-US" sz="1100" dirty="0" smtClean="0"/>
              <a:t>President of Business </a:t>
            </a:r>
            <a:r>
              <a:rPr lang="en-US" sz="1100" dirty="0"/>
              <a:t>Markets </a:t>
            </a:r>
            <a:r>
              <a:rPr lang="en-US" sz="1100" dirty="0" smtClean="0"/>
              <a:t>Group </a:t>
            </a:r>
            <a:r>
              <a:rPr lang="en-US" sz="1100" dirty="0"/>
              <a:t>at Level 3 Communications where he led the company's $1 </a:t>
            </a:r>
            <a:r>
              <a:rPr lang="en-US" sz="1100" dirty="0" smtClean="0"/>
              <a:t>billion </a:t>
            </a:r>
            <a:r>
              <a:rPr lang="en-US" sz="1100" dirty="0"/>
              <a:t>Enterprise business unit. He also held numerous leadership roles at Level 3 in network deployment, product development and M&amp;A. Prior to Level 3, Mr. Abdel served as </a:t>
            </a:r>
            <a:r>
              <a:rPr lang="en-US" sz="1100" dirty="0" smtClean="0"/>
              <a:t>Vice President </a:t>
            </a:r>
            <a:r>
              <a:rPr lang="en-US" sz="1100" dirty="0"/>
              <a:t>of Network Deployment at MFS Communications and was responsible for network and facility deployment throughout the US, Europe and Asia.</a:t>
            </a:r>
          </a:p>
          <a:p>
            <a:pPr algn="just"/>
            <a:endParaRPr lang="en-US" sz="1100" dirty="0"/>
          </a:p>
          <a:p>
            <a:pPr algn="just"/>
            <a:r>
              <a:rPr lang="en-US" sz="1100" dirty="0"/>
              <a:t>Mr. Abdel holds a B.S. in Electrical Engineering from Temple </a:t>
            </a:r>
            <a:r>
              <a:rPr lang="en-US" sz="1100" dirty="0" smtClean="0"/>
              <a:t>University.</a:t>
            </a:r>
            <a:endParaRPr lang="en-US" sz="1100" dirty="0">
              <a:effectLst/>
            </a:endParaRPr>
          </a:p>
        </p:txBody>
      </p:sp>
      <p:sp>
        <p:nvSpPr>
          <p:cNvPr id="7" name="TextBox 6"/>
          <p:cNvSpPr txBox="1"/>
          <p:nvPr/>
        </p:nvSpPr>
        <p:spPr>
          <a:xfrm>
            <a:off x="1384299" y="3730645"/>
            <a:ext cx="7952419" cy="2292935"/>
          </a:xfrm>
          <a:prstGeom prst="rect">
            <a:avLst/>
          </a:prstGeom>
          <a:noFill/>
        </p:spPr>
        <p:txBody>
          <a:bodyPr wrap="square" lIns="0" tIns="0" rIns="0" bIns="0" rtlCol="0">
            <a:spAutoFit/>
          </a:bodyPr>
          <a:lstStyle/>
          <a:p>
            <a:pPr fontAlgn="base"/>
            <a:r>
              <a:rPr lang="en-US" sz="1600" b="1" dirty="0" smtClean="0"/>
              <a:t>Sara </a:t>
            </a:r>
            <a:r>
              <a:rPr lang="en-US" sz="1600" b="1" dirty="0" err="1"/>
              <a:t>Baack</a:t>
            </a:r>
            <a:endParaRPr lang="en-US" sz="1600" b="1" dirty="0"/>
          </a:p>
          <a:p>
            <a:pPr algn="just" fontAlgn="t"/>
            <a:r>
              <a:rPr lang="en-US" sz="1200" dirty="0">
                <a:solidFill>
                  <a:srgbClr val="0070C0"/>
                </a:solidFill>
              </a:rPr>
              <a:t>Chief Marketing Officer</a:t>
            </a:r>
          </a:p>
          <a:p>
            <a:pPr fontAlgn="t"/>
            <a:r>
              <a:rPr lang="en-US" sz="1100" dirty="0"/>
              <a:t> </a:t>
            </a:r>
          </a:p>
          <a:p>
            <a:pPr algn="just"/>
            <a:r>
              <a:rPr lang="en-US" sz="1100" dirty="0"/>
              <a:t>Sara </a:t>
            </a:r>
            <a:r>
              <a:rPr lang="en-US" sz="1100" dirty="0" err="1"/>
              <a:t>Baack</a:t>
            </a:r>
            <a:r>
              <a:rPr lang="en-US" sz="1100" dirty="0"/>
              <a:t> joined </a:t>
            </a:r>
            <a:r>
              <a:rPr lang="en-US" sz="1100" dirty="0" err="1"/>
              <a:t>Equinix</a:t>
            </a:r>
            <a:r>
              <a:rPr lang="en-US" sz="1100" dirty="0"/>
              <a:t> in 2012 as Chief Marketing Officer, and is responsible for the company’s overall global brand, product and service portfolio, industry analysis, communications and vertical market development. Ms. </a:t>
            </a:r>
            <a:r>
              <a:rPr lang="en-US" sz="1100" dirty="0" err="1"/>
              <a:t>Baack</a:t>
            </a:r>
            <a:r>
              <a:rPr lang="en-US" sz="1100" dirty="0"/>
              <a:t> brings to </a:t>
            </a:r>
            <a:r>
              <a:rPr lang="en-US" sz="1100" dirty="0" err="1"/>
              <a:t>Equinix</a:t>
            </a:r>
            <a:r>
              <a:rPr lang="en-US" sz="1100" dirty="0"/>
              <a:t> more than 20 years of strategic corporate experience, joining the company from Level 3 Communications</a:t>
            </a:r>
            <a:r>
              <a:rPr lang="en-US" sz="1100" dirty="0" smtClean="0"/>
              <a:t>, </a:t>
            </a:r>
            <a:r>
              <a:rPr lang="en-US" sz="1100" dirty="0"/>
              <a:t>where she served in a variety of senior positions, most recently as Senior Vice President of Voice Services. In this role, Ms. </a:t>
            </a:r>
            <a:r>
              <a:rPr lang="en-US" sz="1100" dirty="0" err="1"/>
              <a:t>Baack</a:t>
            </a:r>
            <a:r>
              <a:rPr lang="en-US" sz="1100" dirty="0"/>
              <a:t> was responsible for strategy, product management, pricing and commercial support, interconnection/regulatory policy, vendor management, network planning and routing for the $</a:t>
            </a:r>
            <a:r>
              <a:rPr lang="en-US" sz="1100" dirty="0" smtClean="0"/>
              <a:t>1 billion </a:t>
            </a:r>
            <a:r>
              <a:rPr lang="en-US" sz="1100" dirty="0"/>
              <a:t>business unit. In addition to her career at Level 3, Ms. </a:t>
            </a:r>
            <a:r>
              <a:rPr lang="en-US" sz="1100" dirty="0" err="1"/>
              <a:t>Baack</a:t>
            </a:r>
            <a:r>
              <a:rPr lang="en-US" sz="1100" dirty="0"/>
              <a:t> also worked at PaineWebber Incorporated as Vice President of Principal Transactions where she invested proprietary private equity capital in the communications sector.</a:t>
            </a:r>
          </a:p>
          <a:p>
            <a:pPr algn="just"/>
            <a:endParaRPr lang="en-US" sz="1100" dirty="0"/>
          </a:p>
          <a:p>
            <a:pPr algn="just"/>
            <a:r>
              <a:rPr lang="en-US" sz="1100" dirty="0"/>
              <a:t>Ms. </a:t>
            </a:r>
            <a:r>
              <a:rPr lang="en-US" sz="1100" dirty="0" err="1"/>
              <a:t>Baack</a:t>
            </a:r>
            <a:r>
              <a:rPr lang="en-US" sz="1100" dirty="0"/>
              <a:t> holds a B.A. from Rice University and an M.B.A. from Harvard </a:t>
            </a:r>
            <a:r>
              <a:rPr lang="en-US" sz="1100" dirty="0" smtClean="0"/>
              <a:t>Business School.</a:t>
            </a:r>
            <a:endParaRPr lang="en-US" sz="1100" dirty="0"/>
          </a:p>
        </p:txBody>
      </p:sp>
      <p:pic>
        <p:nvPicPr>
          <p:cNvPr id="8194" name="Picture 2" descr="Biography Photo"/>
          <p:cNvPicPr>
            <a:picLocks noChangeAspect="1" noChangeArrowheads="1"/>
          </p:cNvPicPr>
          <p:nvPr/>
        </p:nvPicPr>
        <p:blipFill rotWithShape="1">
          <a:blip r:embed="rId2">
            <a:extLst>
              <a:ext uri="{28A0092B-C50C-407E-A947-70E740481C1C}">
                <a14:useLocalDpi xmlns:a14="http://schemas.microsoft.com/office/drawing/2010/main" val="0"/>
              </a:ext>
            </a:extLst>
          </a:blip>
          <a:srcRect l="17991" t="-1" r="5434" b="23349"/>
          <a:stretch/>
        </p:blipFill>
        <p:spPr bwMode="auto">
          <a:xfrm>
            <a:off x="175571" y="1002654"/>
            <a:ext cx="1096182" cy="10972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iography Photo"/>
          <p:cNvPicPr>
            <a:picLocks noChangeAspect="1" noChangeArrowheads="1"/>
          </p:cNvPicPr>
          <p:nvPr/>
        </p:nvPicPr>
        <p:blipFill rotWithShape="1">
          <a:blip r:embed="rId3">
            <a:extLst>
              <a:ext uri="{28A0092B-C50C-407E-A947-70E740481C1C}">
                <a14:useLocalDpi xmlns:a14="http://schemas.microsoft.com/office/drawing/2010/main" val="0"/>
              </a:ext>
            </a:extLst>
          </a:blip>
          <a:srcRect l="10902" t="5448" r="9011" b="14464"/>
          <a:stretch/>
        </p:blipFill>
        <p:spPr bwMode="auto">
          <a:xfrm>
            <a:off x="174473" y="3730645"/>
            <a:ext cx="109728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37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76796"/>
            <a:ext cx="7952419" cy="2800767"/>
          </a:xfrm>
          <a:prstGeom prst="rect">
            <a:avLst/>
          </a:prstGeom>
          <a:noFill/>
        </p:spPr>
        <p:txBody>
          <a:bodyPr wrap="square" lIns="0" tIns="0" rIns="0" bIns="0" rtlCol="0">
            <a:spAutoFit/>
          </a:bodyPr>
          <a:lstStyle/>
          <a:p>
            <a:pPr fontAlgn="base"/>
            <a:r>
              <a:rPr lang="en-US" sz="1600" b="1" dirty="0"/>
              <a:t>Michael Campbell</a:t>
            </a:r>
          </a:p>
          <a:p>
            <a:pPr algn="just" fontAlgn="t"/>
            <a:r>
              <a:rPr lang="en-US" sz="1200" dirty="0">
                <a:solidFill>
                  <a:srgbClr val="0070C0"/>
                </a:solidFill>
              </a:rPr>
              <a:t>Chief Sales Officer</a:t>
            </a:r>
          </a:p>
          <a:p>
            <a:pPr fontAlgn="t"/>
            <a:r>
              <a:rPr lang="en-US" sz="1100" dirty="0"/>
              <a:t> </a:t>
            </a:r>
          </a:p>
          <a:p>
            <a:pPr algn="just"/>
            <a:r>
              <a:rPr lang="en-US" sz="1100" dirty="0"/>
              <a:t>As Chief Sales Officer, Michael Campbell is responsible for the strategy and execution of all </a:t>
            </a:r>
            <a:r>
              <a:rPr lang="en-US" sz="1100" dirty="0" err="1"/>
              <a:t>Equinix</a:t>
            </a:r>
            <a:r>
              <a:rPr lang="en-US" sz="1100" dirty="0"/>
              <a:t> sales efforts globally, including direct sales and the entire ecosystem of go-to-market channel partners. He is focused on implementing strategies to expand the company’s customer base and take advantage of new business opportunities. Previously, Mr. Campbell held the role of Senior Vice President of Sales for </a:t>
            </a:r>
            <a:r>
              <a:rPr lang="en-US" sz="1100" dirty="0" err="1"/>
              <a:t>Equinix</a:t>
            </a:r>
            <a:r>
              <a:rPr lang="en-US" sz="1100" dirty="0"/>
              <a:t>.</a:t>
            </a:r>
          </a:p>
          <a:p>
            <a:pPr algn="just"/>
            <a:endParaRPr lang="en-US" sz="1100" dirty="0"/>
          </a:p>
          <a:p>
            <a:pPr algn="just"/>
            <a:r>
              <a:rPr lang="en-US" sz="1100" dirty="0"/>
              <a:t>Mr. Campbell joined </a:t>
            </a:r>
            <a:r>
              <a:rPr lang="en-US" sz="1100" dirty="0" err="1"/>
              <a:t>Equinix</a:t>
            </a:r>
            <a:r>
              <a:rPr lang="en-US" sz="1100" dirty="0"/>
              <a:t> in 2015 with over 30 years of international sales leadership experience at premier high-tech organizations. He joined </a:t>
            </a:r>
            <a:r>
              <a:rPr lang="en-US" sz="1100" dirty="0" err="1"/>
              <a:t>Equinix</a:t>
            </a:r>
            <a:r>
              <a:rPr lang="en-US" sz="1100" dirty="0"/>
              <a:t> from Symantec, where he ran global renewals and website security businesses that drove almost $2 billion annually. His career at Symantec began after the merger with VeriSign’s authentication business unit, which had previously acquired </a:t>
            </a:r>
            <a:r>
              <a:rPr lang="en-US" sz="1100" dirty="0" err="1"/>
              <a:t>Guardent</a:t>
            </a:r>
            <a:r>
              <a:rPr lang="en-US" sz="1100" dirty="0"/>
              <a:t>, where he ran the enterprise and channel sales teams. Before </a:t>
            </a:r>
            <a:r>
              <a:rPr lang="en-US" sz="1100" dirty="0" err="1"/>
              <a:t>Guardent</a:t>
            </a:r>
            <a:r>
              <a:rPr lang="en-US" sz="1100" dirty="0"/>
              <a:t>, Mr. Campbell led Akamai’s U.S. sales force operations and nearly doubled the company’s revenue in just one year, from $89 million to over $160 million. Mr. Campbell has also held various sales leadership positions at NCR, UUNET, CompuServe, MCI and WorldCom. </a:t>
            </a:r>
            <a:r>
              <a:rPr lang="en-US" sz="1100" dirty="0" smtClean="0"/>
              <a:t>Mr</a:t>
            </a:r>
            <a:r>
              <a:rPr lang="en-US" sz="1100" dirty="0"/>
              <a:t>. Campbell holds a B.S. in marketing, with a minor in communications, from the University of Dayton.</a:t>
            </a:r>
          </a:p>
          <a:p>
            <a:pPr fontAlgn="base"/>
            <a:endParaRPr lang="en-US" sz="1100" dirty="0"/>
          </a:p>
        </p:txBody>
      </p:sp>
      <p:pic>
        <p:nvPicPr>
          <p:cNvPr id="11268" name="Picture 4" descr="Biography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50" y="1076796"/>
            <a:ext cx="1097279"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884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26429"/>
            <a:ext cx="7952419" cy="3816429"/>
          </a:xfrm>
          <a:prstGeom prst="rect">
            <a:avLst/>
          </a:prstGeom>
          <a:noFill/>
        </p:spPr>
        <p:txBody>
          <a:bodyPr wrap="square" lIns="0" tIns="0" rIns="0" bIns="0" rtlCol="0">
            <a:spAutoFit/>
          </a:bodyPr>
          <a:lstStyle/>
          <a:p>
            <a:pPr fontAlgn="base"/>
            <a:r>
              <a:rPr lang="en-US" sz="1600" b="1" dirty="0"/>
              <a:t>Brandi Galvin </a:t>
            </a:r>
            <a:r>
              <a:rPr lang="en-US" sz="1600" b="1" dirty="0" err="1"/>
              <a:t>Morandi</a:t>
            </a:r>
            <a:endParaRPr lang="en-US" sz="1600" b="1" dirty="0"/>
          </a:p>
          <a:p>
            <a:pPr algn="just" fontAlgn="t"/>
            <a:r>
              <a:rPr lang="en-US" sz="1200" dirty="0">
                <a:solidFill>
                  <a:srgbClr val="0070C0"/>
                </a:solidFill>
              </a:rPr>
              <a:t>Chief Human Resource Officer, Chief Legal Officer, General Counsel </a:t>
            </a:r>
            <a:r>
              <a:rPr lang="en-US" sz="1200" dirty="0" smtClean="0">
                <a:solidFill>
                  <a:srgbClr val="0070C0"/>
                </a:solidFill>
              </a:rPr>
              <a:t>and </a:t>
            </a:r>
            <a:r>
              <a:rPr lang="en-US" sz="1200" dirty="0">
                <a:solidFill>
                  <a:srgbClr val="0070C0"/>
                </a:solidFill>
              </a:rPr>
              <a:t>Secretary</a:t>
            </a:r>
          </a:p>
          <a:p>
            <a:pPr algn="just"/>
            <a:endParaRPr lang="en-US" sz="1100" dirty="0"/>
          </a:p>
          <a:p>
            <a:pPr algn="just"/>
            <a:r>
              <a:rPr lang="en-US" sz="1100" dirty="0"/>
              <a:t>Brandi Galvin </a:t>
            </a:r>
            <a:r>
              <a:rPr lang="en-US" sz="1100" dirty="0" err="1"/>
              <a:t>Morandi</a:t>
            </a:r>
            <a:r>
              <a:rPr lang="en-US" sz="1100" dirty="0"/>
              <a:t> joined </a:t>
            </a:r>
            <a:r>
              <a:rPr lang="en-US" sz="1100" dirty="0" err="1"/>
              <a:t>Equinix</a:t>
            </a:r>
            <a:r>
              <a:rPr lang="en-US" sz="1100" dirty="0"/>
              <a:t> in January 2003 and served as </a:t>
            </a:r>
            <a:r>
              <a:rPr lang="en-US" sz="1100" dirty="0" err="1"/>
              <a:t>Equinix's</a:t>
            </a:r>
            <a:r>
              <a:rPr lang="en-US" sz="1100" dirty="0"/>
              <a:t> General Counsel and Corporate Secretary until her expanded appointment was announced in early 2019. Ms. </a:t>
            </a:r>
            <a:r>
              <a:rPr lang="en-US" sz="1100" dirty="0" err="1"/>
              <a:t>Morandi’s</a:t>
            </a:r>
            <a:r>
              <a:rPr lang="en-US" sz="1100" dirty="0"/>
              <a:t> global organization stewards the Magic of </a:t>
            </a:r>
            <a:r>
              <a:rPr lang="en-US" sz="1100" dirty="0" err="1"/>
              <a:t>Equinix</a:t>
            </a:r>
            <a:r>
              <a:rPr lang="en-US" sz="1100" dirty="0"/>
              <a:t> culture through engagement, development, and compliance. From the first introduction, through onboarding, and finding success as they grow their career with </a:t>
            </a:r>
            <a:r>
              <a:rPr lang="en-US" sz="1100" dirty="0" err="1"/>
              <a:t>Equinix</a:t>
            </a:r>
            <a:r>
              <a:rPr lang="en-US" sz="1100" dirty="0"/>
              <a:t>, her team is at the forefront of creating a workplace experience where all employees are engaged and empowered. Ms. </a:t>
            </a:r>
            <a:r>
              <a:rPr lang="en-US" sz="1100" dirty="0" err="1"/>
              <a:t>Morandi</a:t>
            </a:r>
            <a:r>
              <a:rPr lang="en-US" sz="1100" dirty="0"/>
              <a:t> has led the strategic planning required to support the ongoing growth of </a:t>
            </a:r>
            <a:r>
              <a:rPr lang="en-US" sz="1100" dirty="0" err="1"/>
              <a:t>Equinix</a:t>
            </a:r>
            <a:r>
              <a:rPr lang="en-US" sz="1100" dirty="0"/>
              <a:t> past 8,000-employees, which has included organic and acquisition growth.</a:t>
            </a:r>
          </a:p>
          <a:p>
            <a:pPr algn="just"/>
            <a:endParaRPr lang="en-US" sz="1100" dirty="0"/>
          </a:p>
          <a:p>
            <a:pPr algn="just"/>
            <a:r>
              <a:rPr lang="en-US" sz="1100" dirty="0"/>
              <a:t>Ms. </a:t>
            </a:r>
            <a:r>
              <a:rPr lang="en-US" sz="1100" dirty="0" err="1"/>
              <a:t>Morandi’s</a:t>
            </a:r>
            <a:r>
              <a:rPr lang="en-US" sz="1100" dirty="0"/>
              <a:t> legal organization acts as a strategic partner in commercial negotiations, regulatory and compliance matters, governmental affairs and corporate governance, including working closely with the </a:t>
            </a:r>
            <a:r>
              <a:rPr lang="en-US" sz="1100" dirty="0" err="1"/>
              <a:t>Equinix</a:t>
            </a:r>
            <a:r>
              <a:rPr lang="en-US" sz="1100" dirty="0"/>
              <a:t> Board of Directors. Her teams have completed and integrated numerous acquisitions and joint ventures globally and over $27 billion in equity and debt financings in support of </a:t>
            </a:r>
            <a:r>
              <a:rPr lang="en-US" sz="1100" dirty="0" err="1"/>
              <a:t>Equinix’s</a:t>
            </a:r>
            <a:r>
              <a:rPr lang="en-US" sz="1100" dirty="0"/>
              <a:t> expansion roadmap.</a:t>
            </a:r>
          </a:p>
          <a:p>
            <a:pPr algn="just"/>
            <a:endParaRPr lang="en-US" sz="1100" dirty="0"/>
          </a:p>
          <a:p>
            <a:pPr algn="just"/>
            <a:r>
              <a:rPr lang="en-US" sz="1100" dirty="0"/>
              <a:t>Prior to joining </a:t>
            </a:r>
            <a:r>
              <a:rPr lang="en-US" sz="1100" dirty="0" err="1"/>
              <a:t>Equinix</a:t>
            </a:r>
            <a:r>
              <a:rPr lang="en-US" sz="1100" dirty="0"/>
              <a:t>, she practiced in the corporate securities group at the law firm of Gunderson </a:t>
            </a:r>
            <a:r>
              <a:rPr lang="en-US" sz="1100" dirty="0" err="1"/>
              <a:t>Dettmer</a:t>
            </a:r>
            <a:r>
              <a:rPr lang="en-US" sz="1100" dirty="0"/>
              <a:t> </a:t>
            </a:r>
            <a:r>
              <a:rPr lang="en-US" sz="1100" dirty="0" err="1"/>
              <a:t>Stough</a:t>
            </a:r>
            <a:r>
              <a:rPr lang="en-US" sz="1100" dirty="0"/>
              <a:t> Villeneuve Franklin &amp; </a:t>
            </a:r>
            <a:r>
              <a:rPr lang="en-US" sz="1100" dirty="0" err="1"/>
              <a:t>Hachigian</a:t>
            </a:r>
            <a:r>
              <a:rPr lang="en-US" sz="1100" dirty="0"/>
              <a:t>, LLP (Gunderson </a:t>
            </a:r>
            <a:r>
              <a:rPr lang="en-US" sz="1100" dirty="0" err="1"/>
              <a:t>Dettmer</a:t>
            </a:r>
            <a:r>
              <a:rPr lang="en-US" sz="1100" dirty="0"/>
              <a:t>) in Menlo Park, California. At Gunderson </a:t>
            </a:r>
            <a:r>
              <a:rPr lang="en-US" sz="1100" dirty="0" err="1"/>
              <a:t>Dettmer</a:t>
            </a:r>
            <a:r>
              <a:rPr lang="en-US" sz="1100" dirty="0"/>
              <a:t>, she represented public and private companies in a variety of debt and equity offerings, mergers and acquisitions as well as providing general corporate public company representation. Prior to her legal career, she held various positions in the field of public relations.</a:t>
            </a:r>
          </a:p>
          <a:p>
            <a:pPr algn="just"/>
            <a:endParaRPr lang="en-US" sz="1100" dirty="0"/>
          </a:p>
          <a:p>
            <a:pPr algn="just"/>
            <a:r>
              <a:rPr lang="en-US" sz="1100" dirty="0"/>
              <a:t>Ms. </a:t>
            </a:r>
            <a:r>
              <a:rPr lang="en-US" sz="1100" dirty="0" err="1"/>
              <a:t>Morandi</a:t>
            </a:r>
            <a:r>
              <a:rPr lang="en-US" sz="1100" dirty="0"/>
              <a:t> holds a B.A. in International Relations and Journalism from the University of Southern California and a J.D. from the University of California, Hastings College of the Law.</a:t>
            </a:r>
          </a:p>
        </p:txBody>
      </p:sp>
      <p:pic>
        <p:nvPicPr>
          <p:cNvPr id="14338" name="Picture 2" descr="Biography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68" y="1026429"/>
            <a:ext cx="1097279"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903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106113"/>
            <a:ext cx="7952419" cy="3477875"/>
          </a:xfrm>
          <a:prstGeom prst="rect">
            <a:avLst/>
          </a:prstGeom>
          <a:noFill/>
        </p:spPr>
        <p:txBody>
          <a:bodyPr wrap="square" lIns="0" tIns="0" rIns="0" bIns="0" rtlCol="0">
            <a:spAutoFit/>
          </a:bodyPr>
          <a:lstStyle/>
          <a:p>
            <a:pPr fontAlgn="base"/>
            <a:r>
              <a:rPr lang="en-US" sz="1600" b="1" dirty="0"/>
              <a:t>Samuel Lee</a:t>
            </a:r>
          </a:p>
          <a:p>
            <a:pPr algn="just" fontAlgn="t"/>
            <a:r>
              <a:rPr lang="en-US" sz="1200" dirty="0">
                <a:solidFill>
                  <a:srgbClr val="0070C0"/>
                </a:solidFill>
              </a:rPr>
              <a:t>President, </a:t>
            </a:r>
            <a:r>
              <a:rPr lang="en-US" sz="1200" dirty="0" err="1">
                <a:solidFill>
                  <a:srgbClr val="0070C0"/>
                </a:solidFill>
              </a:rPr>
              <a:t>Equinix</a:t>
            </a:r>
            <a:r>
              <a:rPr lang="en-US" sz="1200" dirty="0">
                <a:solidFill>
                  <a:srgbClr val="0070C0"/>
                </a:solidFill>
              </a:rPr>
              <a:t> Asia-Pacific</a:t>
            </a:r>
          </a:p>
          <a:p>
            <a:pPr algn="just"/>
            <a:endParaRPr lang="en-US" sz="1100" dirty="0"/>
          </a:p>
          <a:p>
            <a:pPr algn="just"/>
            <a:r>
              <a:rPr lang="en-US" sz="1100" dirty="0"/>
              <a:t>Samuel Lee is President of </a:t>
            </a:r>
            <a:r>
              <a:rPr lang="en-US" sz="1100" dirty="0" err="1"/>
              <a:t>Equinix</a:t>
            </a:r>
            <a:r>
              <a:rPr lang="en-US" sz="1100" dirty="0"/>
              <a:t> Asia-Pacific, overseeing the company’s management, strategy and growth in the region. In this role, he successfully led the growth and expansion of the company’s business in Asia-Pacific, including its acquisitions of Asia Tone, Bit-isle and </a:t>
            </a:r>
            <a:r>
              <a:rPr lang="en-US" sz="1100" dirty="0" err="1"/>
              <a:t>Metronode</a:t>
            </a:r>
            <a:r>
              <a:rPr lang="en-US" sz="1100" dirty="0"/>
              <a:t> in 2012, 2015 and </a:t>
            </a:r>
            <a:r>
              <a:rPr lang="en-US" sz="1100" dirty="0" smtClean="0"/>
              <a:t>2018, </a:t>
            </a:r>
            <a:r>
              <a:rPr lang="en-US" sz="1100" dirty="0"/>
              <a:t>and the ongoing integration of the company’s regional operations into its global business. Under his leadership, </a:t>
            </a:r>
            <a:r>
              <a:rPr lang="en-US" sz="1100" dirty="0" err="1"/>
              <a:t>Equinix’s</a:t>
            </a:r>
            <a:r>
              <a:rPr lang="en-US" sz="1100" dirty="0"/>
              <a:t> business in Asia-Pacific has undergone rapid expansion to become one of the market leaders in the region with 40 data centers in 12 markets.</a:t>
            </a:r>
          </a:p>
          <a:p>
            <a:pPr algn="just"/>
            <a:endParaRPr lang="en-US" sz="1100" dirty="0"/>
          </a:p>
          <a:p>
            <a:pPr algn="just"/>
            <a:r>
              <a:rPr lang="en-US" sz="1100" dirty="0"/>
              <a:t>With more than 25 years of experience in the IT and telecom industry, Mr. Lee is well-known as a dynamic and forward-looking business leader in the field, with proven track record in driving business growth and expansion. He joined </a:t>
            </a:r>
            <a:r>
              <a:rPr lang="en-US" sz="1100" dirty="0" err="1"/>
              <a:t>Equinix</a:t>
            </a:r>
            <a:r>
              <a:rPr lang="en-US" sz="1100" dirty="0"/>
              <a:t> in 2000 as Managing Director of Hong Kong, leading the company’s business strategy, sales and operations in Hong Kong. In that role, he successfully led the team in building a strong market position for </a:t>
            </a:r>
            <a:r>
              <a:rPr lang="en-US" sz="1100" dirty="0" err="1"/>
              <a:t>Equinix</a:t>
            </a:r>
            <a:r>
              <a:rPr lang="en-US" sz="1100" dirty="0"/>
              <a:t> in Hong Kong.</a:t>
            </a:r>
          </a:p>
          <a:p>
            <a:pPr algn="just"/>
            <a:endParaRPr lang="en-US" sz="1100" dirty="0"/>
          </a:p>
          <a:p>
            <a:pPr algn="just"/>
            <a:r>
              <a:rPr lang="en-US" sz="1100" dirty="0"/>
              <a:t>Prior to joining </a:t>
            </a:r>
            <a:r>
              <a:rPr lang="en-US" sz="1100" dirty="0" err="1"/>
              <a:t>Equinix</a:t>
            </a:r>
            <a:r>
              <a:rPr lang="en-US" sz="1100" dirty="0"/>
              <a:t>, Mr. Lee served as Managing Director of Pacific Gateway Exchange, overseeing the wholesale and retail business growth and development for the company. Mr. Lee has also held senior management positions at various leading technology companies, including Teleglobe International, Intel, and Sprint. In addition, he was the founder of a consulting firm offering strategic consultation services to network providers in Asia.</a:t>
            </a:r>
          </a:p>
          <a:p>
            <a:pPr algn="just"/>
            <a:endParaRPr lang="en-US" sz="1100" dirty="0"/>
          </a:p>
          <a:p>
            <a:pPr algn="just"/>
            <a:r>
              <a:rPr lang="en-US" sz="1100" dirty="0"/>
              <a:t>A native of Hong Kong, Mr. Lee holds a Bachelor of Arts degree in International Business from the City University of Hong Kong.</a:t>
            </a:r>
          </a:p>
        </p:txBody>
      </p:sp>
      <p:pic>
        <p:nvPicPr>
          <p:cNvPr id="12296" name="Picture 8" descr="Samuel L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223" y="1106113"/>
            <a:ext cx="109728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490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26429"/>
            <a:ext cx="7952419" cy="2462213"/>
          </a:xfrm>
          <a:prstGeom prst="rect">
            <a:avLst/>
          </a:prstGeom>
          <a:noFill/>
        </p:spPr>
        <p:txBody>
          <a:bodyPr wrap="square" lIns="0" tIns="0" rIns="0" bIns="0" rtlCol="0">
            <a:spAutoFit/>
          </a:bodyPr>
          <a:lstStyle/>
          <a:p>
            <a:pPr fontAlgn="base"/>
            <a:r>
              <a:rPr lang="en-US" sz="1600" b="1" dirty="0"/>
              <a:t>Eric Schwartz</a:t>
            </a:r>
          </a:p>
          <a:p>
            <a:pPr algn="just" fontAlgn="t"/>
            <a:r>
              <a:rPr lang="en-US" sz="1200" dirty="0">
                <a:solidFill>
                  <a:srgbClr val="0070C0"/>
                </a:solidFill>
              </a:rPr>
              <a:t>President, </a:t>
            </a:r>
            <a:r>
              <a:rPr lang="en-US" sz="1200" dirty="0" smtClean="0">
                <a:solidFill>
                  <a:srgbClr val="0070C0"/>
                </a:solidFill>
              </a:rPr>
              <a:t>EMEA</a:t>
            </a:r>
            <a:endParaRPr lang="en-US" sz="1200" dirty="0">
              <a:solidFill>
                <a:srgbClr val="0070C0"/>
              </a:solidFill>
            </a:endParaRPr>
          </a:p>
          <a:p>
            <a:pPr algn="just"/>
            <a:endParaRPr lang="en-US" sz="1100" dirty="0"/>
          </a:p>
          <a:p>
            <a:pPr algn="just"/>
            <a:r>
              <a:rPr lang="en-US" sz="1100" dirty="0"/>
              <a:t>Eric Schwartz joined </a:t>
            </a:r>
            <a:r>
              <a:rPr lang="en-US" sz="1100" dirty="0" err="1"/>
              <a:t>Equinix</a:t>
            </a:r>
            <a:r>
              <a:rPr lang="en-US" sz="1100" dirty="0"/>
              <a:t> in 2006 and has played various senior-level management roles with the company. He spearheaded </a:t>
            </a:r>
            <a:r>
              <a:rPr lang="en-US" sz="1100" dirty="0" err="1"/>
              <a:t>Equinix’s</a:t>
            </a:r>
            <a:r>
              <a:rPr lang="en-US" sz="1100" dirty="0"/>
              <a:t> expansion to Europe, including the 2007 acquisition of </a:t>
            </a:r>
            <a:r>
              <a:rPr lang="en-US" sz="1100" dirty="0" err="1"/>
              <a:t>IXEurope</a:t>
            </a:r>
            <a:r>
              <a:rPr lang="en-US" sz="1100" dirty="0"/>
              <a:t>, and the ongoing integration of </a:t>
            </a:r>
            <a:r>
              <a:rPr lang="en-US" sz="1100" dirty="0" err="1"/>
              <a:t>Equinix’s</a:t>
            </a:r>
            <a:r>
              <a:rPr lang="en-US" sz="1100" dirty="0"/>
              <a:t> European operations into its global business. As President of </a:t>
            </a:r>
            <a:r>
              <a:rPr lang="en-US" sz="1100" dirty="0" err="1"/>
              <a:t>Equinix</a:t>
            </a:r>
            <a:r>
              <a:rPr lang="en-US" sz="1100" dirty="0"/>
              <a:t> Europe, Mr. Schwartz oversees the management, strategy, and growth for </a:t>
            </a:r>
            <a:r>
              <a:rPr lang="en-US" sz="1100" dirty="0" err="1"/>
              <a:t>Equinix</a:t>
            </a:r>
            <a:r>
              <a:rPr lang="en-US" sz="1100" dirty="0"/>
              <a:t> in Europe</a:t>
            </a:r>
            <a:r>
              <a:rPr lang="en-US" sz="1100" dirty="0" smtClean="0"/>
              <a:t>. Mr</a:t>
            </a:r>
            <a:r>
              <a:rPr lang="en-US" sz="1100" dirty="0"/>
              <a:t>. Schwartz came to </a:t>
            </a:r>
            <a:r>
              <a:rPr lang="en-US" sz="1100" dirty="0" err="1"/>
              <a:t>Equinix</a:t>
            </a:r>
            <a:r>
              <a:rPr lang="en-US" sz="1100" dirty="0"/>
              <a:t> from BellSouth where he was Vice President of IP Communications and led the development and implementation of advanced technologies including VoIP. Prior to joining BellSouth, he was Executive Vice President of Harold A. Dawson Company, an Atlanta-based real estate development company. Mr. Schwartz also is a former member of McKinsey &amp; Co., where he consulted with telecommunications and financial services companies in the United States. and Asia on strategic issues.</a:t>
            </a:r>
          </a:p>
          <a:p>
            <a:pPr algn="just"/>
            <a:endParaRPr lang="en-US" sz="1100" dirty="0"/>
          </a:p>
          <a:p>
            <a:pPr algn="just"/>
            <a:r>
              <a:rPr lang="en-US" sz="1100" dirty="0"/>
              <a:t>Mr. Schwartz earned an M.B.A. from Harvard Business School and a B.S. in Electrical Engineering and a B.A. in Economics from Stanford University.</a:t>
            </a:r>
          </a:p>
        </p:txBody>
      </p:sp>
      <p:sp>
        <p:nvSpPr>
          <p:cNvPr id="5" name="TextBox 4"/>
          <p:cNvSpPr txBox="1"/>
          <p:nvPr/>
        </p:nvSpPr>
        <p:spPr>
          <a:xfrm>
            <a:off x="1384300" y="3606803"/>
            <a:ext cx="7952419" cy="2631490"/>
          </a:xfrm>
          <a:prstGeom prst="rect">
            <a:avLst/>
          </a:prstGeom>
          <a:noFill/>
        </p:spPr>
        <p:txBody>
          <a:bodyPr wrap="square" lIns="0" tIns="0" rIns="0" bIns="0" rtlCol="0">
            <a:spAutoFit/>
          </a:bodyPr>
          <a:lstStyle/>
          <a:p>
            <a:pPr fontAlgn="base"/>
            <a:r>
              <a:rPr lang="en-US" sz="1600" b="1" dirty="0"/>
              <a:t>Karl </a:t>
            </a:r>
            <a:r>
              <a:rPr lang="en-US" sz="1600" b="1" dirty="0" err="1"/>
              <a:t>Strohmeyer</a:t>
            </a:r>
            <a:endParaRPr lang="en-US" sz="1600" b="1" dirty="0"/>
          </a:p>
          <a:p>
            <a:pPr algn="just" fontAlgn="t"/>
            <a:r>
              <a:rPr lang="en-US" sz="1200" dirty="0">
                <a:solidFill>
                  <a:srgbClr val="0070C0"/>
                </a:solidFill>
              </a:rPr>
              <a:t>President, Americas</a:t>
            </a:r>
          </a:p>
          <a:p>
            <a:pPr algn="just"/>
            <a:endParaRPr lang="en-US" sz="1100" dirty="0"/>
          </a:p>
          <a:p>
            <a:pPr algn="just"/>
            <a:r>
              <a:rPr lang="en-US" sz="1100" dirty="0"/>
              <a:t>Karl </a:t>
            </a:r>
            <a:r>
              <a:rPr lang="en-US" sz="1100" dirty="0" err="1"/>
              <a:t>Strohmeyer</a:t>
            </a:r>
            <a:r>
              <a:rPr lang="en-US" sz="1100" dirty="0"/>
              <a:t> joined </a:t>
            </a:r>
            <a:r>
              <a:rPr lang="en-US" sz="1100" dirty="0" err="1"/>
              <a:t>Equinix</a:t>
            </a:r>
            <a:r>
              <a:rPr lang="en-US" sz="1100" dirty="0"/>
              <a:t> in 2013 after 12 years at Level 3 Communications, where he was Group Vice President for the North American Enterprise Group. There, he was responsible for building and overseeing a sales force of more than 1,200 people generating approximately $2.5 billion in annual revenue. Prior to this role, </a:t>
            </a:r>
            <a:r>
              <a:rPr lang="en-US" sz="1100" dirty="0" err="1"/>
              <a:t>Strohmeyer</a:t>
            </a:r>
            <a:r>
              <a:rPr lang="en-US" sz="1100" dirty="0"/>
              <a:t> led the Global Carrier Channel for Level 3 and managed sales teams responsible for more than $1B in carrier and service provider revenue. During his 12-year tenure at Level 3, </a:t>
            </a:r>
            <a:r>
              <a:rPr lang="en-US" sz="1100" dirty="0" err="1"/>
              <a:t>Strohmeyer</a:t>
            </a:r>
            <a:r>
              <a:rPr lang="en-US" sz="1100" dirty="0"/>
              <a:t> held several executive positions, supervising commercial services and large deal teams, overseeing customer operations and client service, and managing strategic relationships with other companies, including channel partners</a:t>
            </a:r>
            <a:r>
              <a:rPr lang="en-US" sz="1100" dirty="0" smtClean="0"/>
              <a:t>.</a:t>
            </a:r>
          </a:p>
          <a:p>
            <a:pPr algn="just"/>
            <a:endParaRPr lang="en-US" sz="1100" dirty="0"/>
          </a:p>
          <a:p>
            <a:pPr algn="just"/>
            <a:r>
              <a:rPr lang="en-US" sz="1100" dirty="0"/>
              <a:t>Prior to Level 3, Mr. </a:t>
            </a:r>
            <a:r>
              <a:rPr lang="en-US" sz="1100" dirty="0" err="1"/>
              <a:t>Strohmeyer</a:t>
            </a:r>
            <a:r>
              <a:rPr lang="en-US" sz="1100" dirty="0"/>
              <a:t> worked at </a:t>
            </a:r>
            <a:r>
              <a:rPr lang="en-US" sz="1100" dirty="0" err="1"/>
              <a:t>NetRail</a:t>
            </a:r>
            <a:r>
              <a:rPr lang="en-US" sz="1100" dirty="0"/>
              <a:t>, where he was first an executive vice president for operations—during which time he introduced four new products to market and was part of a team that raised $85 million in capital. Later at </a:t>
            </a:r>
            <a:r>
              <a:rPr lang="en-US" sz="1100" dirty="0" err="1"/>
              <a:t>NetRail</a:t>
            </a:r>
            <a:r>
              <a:rPr lang="en-US" sz="1100" dirty="0"/>
              <a:t>, he was an executive VP for corporate development, helping manage the sale of the company. Mr. </a:t>
            </a:r>
            <a:r>
              <a:rPr lang="en-US" sz="1100" dirty="0" err="1"/>
              <a:t>Strohmeyer</a:t>
            </a:r>
            <a:r>
              <a:rPr lang="en-US" sz="1100" dirty="0"/>
              <a:t> earned a B.S. in business administration from the University of New Hampshire and a master’s degree in international business administration from Mercer University.</a:t>
            </a:r>
          </a:p>
        </p:txBody>
      </p:sp>
      <p:pic>
        <p:nvPicPr>
          <p:cNvPr id="15362" name="Picture 2" descr="Biography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67" y="1026429"/>
            <a:ext cx="1097279"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Biography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67" y="3606803"/>
            <a:ext cx="1097279"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51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26429"/>
            <a:ext cx="7952419" cy="2123658"/>
          </a:xfrm>
          <a:prstGeom prst="rect">
            <a:avLst/>
          </a:prstGeom>
          <a:noFill/>
        </p:spPr>
        <p:txBody>
          <a:bodyPr wrap="square" lIns="0" tIns="0" rIns="0" bIns="0" rtlCol="0">
            <a:spAutoFit/>
          </a:bodyPr>
          <a:lstStyle/>
          <a:p>
            <a:pPr fontAlgn="base"/>
            <a:r>
              <a:rPr lang="en-US" sz="1600" b="1" dirty="0" smtClean="0"/>
              <a:t>Keith </a:t>
            </a:r>
            <a:r>
              <a:rPr lang="en-US" sz="1600" b="1" dirty="0"/>
              <a:t>Taylor</a:t>
            </a:r>
          </a:p>
          <a:p>
            <a:pPr algn="just" fontAlgn="t"/>
            <a:r>
              <a:rPr lang="en-US" sz="1200" dirty="0">
                <a:solidFill>
                  <a:srgbClr val="0070C0"/>
                </a:solidFill>
              </a:rPr>
              <a:t>Chief Financial Officer</a:t>
            </a:r>
          </a:p>
          <a:p>
            <a:pPr algn="just"/>
            <a:endParaRPr lang="en-US" sz="1100" dirty="0"/>
          </a:p>
          <a:p>
            <a:pPr algn="just"/>
            <a:r>
              <a:rPr lang="en-US" sz="1100" dirty="0" smtClean="0"/>
              <a:t>Keith </a:t>
            </a:r>
            <a:r>
              <a:rPr lang="en-US" sz="1100" dirty="0"/>
              <a:t>Taylor joined </a:t>
            </a:r>
            <a:r>
              <a:rPr lang="en-US" sz="1100" dirty="0" err="1"/>
              <a:t>Equinix</a:t>
            </a:r>
            <a:r>
              <a:rPr lang="en-US" sz="1100" dirty="0"/>
              <a:t> in 1999 and has served in a variety of roles, </a:t>
            </a:r>
            <a:r>
              <a:rPr lang="en-US" sz="1100" dirty="0" smtClean="0"/>
              <a:t>including </a:t>
            </a:r>
            <a:r>
              <a:rPr lang="en-US" sz="1100" dirty="0" err="1" smtClean="0"/>
              <a:t>Equinix's</a:t>
            </a:r>
            <a:r>
              <a:rPr lang="en-US" sz="1100" dirty="0" smtClean="0"/>
              <a:t> </a:t>
            </a:r>
            <a:r>
              <a:rPr lang="en-US" sz="1100" dirty="0"/>
              <a:t>Director of Finance &amp; Administration, Vice </a:t>
            </a:r>
            <a:r>
              <a:rPr lang="en-US" sz="1100" dirty="0" smtClean="0"/>
              <a:t>President of Finance </a:t>
            </a:r>
            <a:r>
              <a:rPr lang="en-US" sz="1100" dirty="0"/>
              <a:t>&amp; Chief Accounting Officer, and now </a:t>
            </a:r>
            <a:r>
              <a:rPr lang="en-US" sz="1100" dirty="0" smtClean="0"/>
              <a:t>Chief Financial Officer. </a:t>
            </a:r>
            <a:r>
              <a:rPr lang="en-US" sz="1100" dirty="0"/>
              <a:t>Before joining </a:t>
            </a:r>
            <a:r>
              <a:rPr lang="en-US" sz="1100" dirty="0" err="1"/>
              <a:t>Equinix</a:t>
            </a:r>
            <a:r>
              <a:rPr lang="en-US" sz="1100" dirty="0"/>
              <a:t>, Mr. Taylor served as Vice President of Finance and Controller for International Wireless </a:t>
            </a:r>
            <a:r>
              <a:rPr lang="en-US" sz="1100" dirty="0" smtClean="0"/>
              <a:t>Communications, </a:t>
            </a:r>
            <a:r>
              <a:rPr lang="en-US" sz="1100" dirty="0"/>
              <a:t>an operator, owner, and developer of wireless communication networks throughout Asia and Latin America. Prior to joining International Wireless Communications</a:t>
            </a:r>
            <a:r>
              <a:rPr lang="en-US" sz="1100" dirty="0" smtClean="0"/>
              <a:t>, </a:t>
            </a:r>
            <a:r>
              <a:rPr lang="en-US" sz="1100" dirty="0"/>
              <a:t>Mr. Taylor was employed by Becton Dickinson &amp; Company, a medical and diagnostic device manufacturer, as a Senior Sector Analyst for the diagnostic businesses in Asia, Latin America, and Europe.</a:t>
            </a:r>
          </a:p>
          <a:p>
            <a:pPr algn="just"/>
            <a:endParaRPr lang="en-US" sz="1100" dirty="0" smtClean="0"/>
          </a:p>
          <a:p>
            <a:pPr algn="just"/>
            <a:r>
              <a:rPr lang="en-US" sz="1100" dirty="0" smtClean="0"/>
              <a:t>Mr</a:t>
            </a:r>
            <a:r>
              <a:rPr lang="en-US" sz="1100" dirty="0"/>
              <a:t>. Taylor holds a B.B.A. from Bishop's University in Quebec, Canada, and is a member of the Canadian Institute of Chartered Accountants.</a:t>
            </a:r>
          </a:p>
        </p:txBody>
      </p:sp>
      <p:sp>
        <p:nvSpPr>
          <p:cNvPr id="5" name="TextBox 4"/>
          <p:cNvSpPr txBox="1"/>
          <p:nvPr/>
        </p:nvSpPr>
        <p:spPr>
          <a:xfrm>
            <a:off x="1384300" y="3624733"/>
            <a:ext cx="7952419" cy="2292935"/>
          </a:xfrm>
          <a:prstGeom prst="rect">
            <a:avLst/>
          </a:prstGeom>
          <a:noFill/>
        </p:spPr>
        <p:txBody>
          <a:bodyPr wrap="square" lIns="0" tIns="0" rIns="0" bIns="0" rtlCol="0">
            <a:spAutoFit/>
          </a:bodyPr>
          <a:lstStyle/>
          <a:p>
            <a:pPr fontAlgn="base"/>
            <a:r>
              <a:rPr lang="en-US" sz="1600" b="1" dirty="0"/>
              <a:t>Milind </a:t>
            </a:r>
            <a:r>
              <a:rPr lang="en-US" sz="1600" b="1" dirty="0" err="1"/>
              <a:t>Wagle</a:t>
            </a:r>
            <a:endParaRPr lang="en-US" sz="1600" b="1" dirty="0"/>
          </a:p>
          <a:p>
            <a:pPr algn="just" fontAlgn="t"/>
            <a:r>
              <a:rPr lang="en-US" sz="1200" dirty="0">
                <a:solidFill>
                  <a:srgbClr val="0070C0"/>
                </a:solidFill>
              </a:rPr>
              <a:t>Chief Information Officer</a:t>
            </a:r>
          </a:p>
          <a:p>
            <a:pPr algn="just"/>
            <a:endParaRPr lang="en-US" sz="1100" dirty="0"/>
          </a:p>
          <a:p>
            <a:pPr algn="just"/>
            <a:r>
              <a:rPr lang="en-US" sz="1100" dirty="0"/>
              <a:t>Milind </a:t>
            </a:r>
            <a:r>
              <a:rPr lang="en-US" sz="1100" dirty="0" err="1"/>
              <a:t>Wagle</a:t>
            </a:r>
            <a:r>
              <a:rPr lang="en-US" sz="1100" dirty="0"/>
              <a:t> joined </a:t>
            </a:r>
            <a:r>
              <a:rPr lang="en-US" sz="1100" dirty="0" err="1"/>
              <a:t>Equinix</a:t>
            </a:r>
            <a:r>
              <a:rPr lang="en-US" sz="1100" dirty="0"/>
              <a:t> in April 2010 and serves as the Global </a:t>
            </a:r>
            <a:r>
              <a:rPr lang="en-US" sz="1100" dirty="0" smtClean="0"/>
              <a:t>Chief Information Officer </a:t>
            </a:r>
            <a:r>
              <a:rPr lang="en-US" sz="1100" dirty="0"/>
              <a:t>within the Customer Success Organization. </a:t>
            </a:r>
            <a:r>
              <a:rPr lang="en-US" sz="1100" dirty="0" err="1"/>
              <a:t>Wagle</a:t>
            </a:r>
            <a:r>
              <a:rPr lang="en-US" sz="1100" dirty="0"/>
              <a:t> leads the global IT team and oversees the solution delivery for enterprise applications, information security, and end-user technology infrastructure support for </a:t>
            </a:r>
            <a:r>
              <a:rPr lang="en-US" sz="1100" dirty="0" err="1"/>
              <a:t>Equinix’s</a:t>
            </a:r>
            <a:r>
              <a:rPr lang="en-US" sz="1100" dirty="0"/>
              <a:t> thousands of global employees.</a:t>
            </a:r>
          </a:p>
          <a:p>
            <a:pPr algn="just"/>
            <a:endParaRPr lang="en-US" sz="1100" dirty="0"/>
          </a:p>
          <a:p>
            <a:pPr algn="just"/>
            <a:r>
              <a:rPr lang="en-US" sz="1100" dirty="0"/>
              <a:t>For the past six years, </a:t>
            </a:r>
            <a:r>
              <a:rPr lang="en-US" sz="1100" dirty="0" err="1"/>
              <a:t>Wagle</a:t>
            </a:r>
            <a:r>
              <a:rPr lang="en-US" sz="1100" dirty="0"/>
              <a:t> has served in various senior leadership roles within the IT team at </a:t>
            </a:r>
            <a:r>
              <a:rPr lang="en-US" sz="1100" dirty="0" err="1"/>
              <a:t>Equinix</a:t>
            </a:r>
            <a:r>
              <a:rPr lang="en-US" sz="1100" dirty="0"/>
              <a:t>, most recently as Vice President. In addition to managing the global IT applications portfolio, he has managed large-scale, cross-functional enterprise transformation programs for the company, including designing and deploying process, system and organizational standardization across the globe. </a:t>
            </a:r>
            <a:r>
              <a:rPr lang="en-US" sz="1100" dirty="0" smtClean="0"/>
              <a:t>Previously, </a:t>
            </a:r>
            <a:r>
              <a:rPr lang="en-US" sz="1100" dirty="0"/>
              <a:t>he has held leadership positions at VeriSign, KPMG Consulting and BearingPoint.</a:t>
            </a:r>
          </a:p>
          <a:p>
            <a:pPr algn="just"/>
            <a:endParaRPr lang="en-US" sz="1100" dirty="0"/>
          </a:p>
          <a:p>
            <a:pPr algn="just"/>
            <a:r>
              <a:rPr lang="en-US" sz="1100" dirty="0"/>
              <a:t>Mr. </a:t>
            </a:r>
            <a:r>
              <a:rPr lang="en-US" sz="1100" dirty="0" err="1"/>
              <a:t>Wagle</a:t>
            </a:r>
            <a:r>
              <a:rPr lang="en-US" sz="1100" dirty="0"/>
              <a:t> holds a BS, Electronics Engineering from University of Mumbai.</a:t>
            </a:r>
          </a:p>
        </p:txBody>
      </p:sp>
      <p:pic>
        <p:nvPicPr>
          <p:cNvPr id="16390" name="Picture 6" descr="Keith D. Tay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67" y="1026429"/>
            <a:ext cx="1097279"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Biography Photo"/>
          <p:cNvPicPr>
            <a:picLocks noChangeAspect="1" noChangeArrowheads="1"/>
          </p:cNvPicPr>
          <p:nvPr/>
        </p:nvPicPr>
        <p:blipFill rotWithShape="1">
          <a:blip r:embed="rId3">
            <a:extLst>
              <a:ext uri="{28A0092B-C50C-407E-A947-70E740481C1C}">
                <a14:useLocalDpi xmlns:a14="http://schemas.microsoft.com/office/drawing/2010/main" val="0"/>
              </a:ext>
            </a:extLst>
          </a:blip>
          <a:srcRect l="11156" r="10835" b="22172"/>
          <a:stretch/>
        </p:blipFill>
        <p:spPr bwMode="auto">
          <a:xfrm>
            <a:off x="173967" y="3624733"/>
            <a:ext cx="1099828"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117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Calendar</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280254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99" y="179178"/>
            <a:ext cx="8742358" cy="410519"/>
          </a:xfrm>
        </p:spPr>
        <p:txBody>
          <a:bodyPr/>
          <a:lstStyle/>
          <a:p>
            <a:r>
              <a:rPr lang="en-US" dirty="0" smtClean="0"/>
              <a:t>2019 Board Calendar</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36521042"/>
              </p:ext>
            </p:extLst>
          </p:nvPr>
        </p:nvGraphicFramePr>
        <p:xfrm>
          <a:off x="566266" y="747642"/>
          <a:ext cx="8739191" cy="5163312"/>
        </p:xfrm>
        <a:graphic>
          <a:graphicData uri="http://schemas.openxmlformats.org/drawingml/2006/table">
            <a:tbl>
              <a:tblPr firstRow="1" firstCol="1" bandRow="1">
                <a:tableStyleId>{2D5ABB26-0587-4C30-8999-92F81FD0307C}</a:tableStyleId>
              </a:tblPr>
              <a:tblGrid>
                <a:gridCol w="3029550">
                  <a:extLst>
                    <a:ext uri="{9D8B030D-6E8A-4147-A177-3AD203B41FA5}">
                      <a16:colId xmlns:a16="http://schemas.microsoft.com/office/drawing/2014/main" val="20000"/>
                    </a:ext>
                  </a:extLst>
                </a:gridCol>
                <a:gridCol w="3039762">
                  <a:extLst>
                    <a:ext uri="{9D8B030D-6E8A-4147-A177-3AD203B41FA5}">
                      <a16:colId xmlns:a16="http://schemas.microsoft.com/office/drawing/2014/main" val="20001"/>
                    </a:ext>
                  </a:extLst>
                </a:gridCol>
                <a:gridCol w="2669879">
                  <a:extLst>
                    <a:ext uri="{9D8B030D-6E8A-4147-A177-3AD203B41FA5}">
                      <a16:colId xmlns:a16="http://schemas.microsoft.com/office/drawing/2014/main" val="20002"/>
                    </a:ext>
                  </a:extLst>
                </a:gridCol>
              </a:tblGrid>
              <a:tr h="457200">
                <a:tc>
                  <a:txBody>
                    <a:bodyPr/>
                    <a:lstStyle/>
                    <a:p>
                      <a:pPr marL="0" marR="0">
                        <a:lnSpc>
                          <a:spcPct val="115000"/>
                        </a:lnSpc>
                        <a:spcBef>
                          <a:spcPts val="0"/>
                        </a:spcBef>
                        <a:spcAft>
                          <a:spcPts val="1000"/>
                        </a:spcAft>
                      </a:pPr>
                      <a:r>
                        <a:rPr lang="en-US" sz="1200" dirty="0">
                          <a:solidFill>
                            <a:srgbClr val="000000"/>
                          </a:solidFill>
                          <a:effectLst/>
                        </a:rPr>
                        <a:t>Board/Committee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200" dirty="0">
                          <a:solidFill>
                            <a:srgbClr val="000000"/>
                          </a:solidFill>
                          <a:effectLst/>
                        </a:rPr>
                        <a:t>Confirmed Date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L w="12700">
                      <a:solidFill>
                        <a:srgbClr val="FFFFFF"/>
                      </a:solidFill>
                      <a:prstDash val="solid"/>
                    </a:lnL>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200" dirty="0">
                          <a:solidFill>
                            <a:srgbClr val="000000"/>
                          </a:solidFill>
                          <a:effectLst/>
                        </a:rPr>
                        <a:t>Confirmed </a:t>
                      </a:r>
                      <a:r>
                        <a:rPr lang="en-US" sz="1200" dirty="0" smtClean="0">
                          <a:solidFill>
                            <a:srgbClr val="000000"/>
                          </a:solidFill>
                          <a:effectLst/>
                        </a:rPr>
                        <a:t>Time/Place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L w="12700">
                      <a:solidFill>
                        <a:srgbClr val="FFFFFF"/>
                      </a:solidFill>
                      <a:prstDash val="solid"/>
                    </a:lnL>
                    <a:solidFill>
                      <a:srgbClr val="D7D2CB"/>
                    </a:solidFill>
                  </a:tcPr>
                </a:tc>
                <a:extLst>
                  <a:ext uri="{0D108BD9-81ED-4DB2-BD59-A6C34878D82A}">
                    <a16:rowId xmlns:a16="http://schemas.microsoft.com/office/drawing/2014/main" val="10000"/>
                  </a:ext>
                </a:extLst>
              </a:tr>
              <a:tr h="588264">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2"/>
                          </a:solidFill>
                          <a:effectLst/>
                          <a:latin typeface="+mn-lt"/>
                          <a:ea typeface="+mn-ea"/>
                          <a:cs typeface="+mn-cs"/>
                        </a:rPr>
                        <a:t>Board of Directors</a:t>
                      </a:r>
                      <a:r>
                        <a:rPr lang="en-US" sz="1200" kern="1200" baseline="0" dirty="0" smtClean="0">
                          <a:solidFill>
                            <a:schemeClr val="tx2"/>
                          </a:solidFill>
                          <a:effectLst/>
                          <a:latin typeface="+mn-lt"/>
                          <a:ea typeface="+mn-ea"/>
                          <a:cs typeface="+mn-cs"/>
                        </a:rPr>
                        <a:t> Dinner</a:t>
                      </a:r>
                    </a:p>
                  </a:txBody>
                  <a:tcPr marL="45720" marR="45720" anchor="b">
                    <a:lnR>
                      <a:noFill/>
                    </a:lnR>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March 6, 2019</a:t>
                      </a:r>
                      <a:endParaRPr lang="en-US" sz="1200" kern="1200" dirty="0">
                        <a:solidFill>
                          <a:schemeClr val="tx1"/>
                        </a:solidFill>
                        <a:effectLst/>
                        <a:latin typeface="+mn-lt"/>
                        <a:ea typeface="+mn-ea"/>
                        <a:cs typeface="+mn-cs"/>
                      </a:endParaRPr>
                    </a:p>
                  </a:txBody>
                  <a:tcPr marL="45720" marR="45720" anchor="b">
                    <a:lnL>
                      <a:noFill/>
                    </a:lnL>
                    <a:lnR>
                      <a:noFill/>
                    </a:lnR>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HQ – Redwood City, CA</a:t>
                      </a:r>
                      <a:endParaRPr lang="en-US" sz="1200" kern="1200" dirty="0">
                        <a:solidFill>
                          <a:schemeClr val="tx1"/>
                        </a:solidFill>
                        <a:effectLst/>
                        <a:latin typeface="+mn-lt"/>
                        <a:ea typeface="+mn-ea"/>
                        <a:cs typeface="+mn-cs"/>
                      </a:endParaRPr>
                    </a:p>
                  </a:txBody>
                  <a:tcPr marL="45720" marR="45720" anchor="b">
                    <a:lnL>
                      <a:noFill/>
                    </a:lnL>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2"/>
                  </a:ext>
                </a:extLst>
              </a:tr>
              <a:tr h="588264">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Meeting</a:t>
                      </a:r>
                    </a:p>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(Private Session)</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Thursday - March 7, 2019</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HQ – Redwood City, CA</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3"/>
                  </a:ext>
                </a:extLst>
              </a:tr>
              <a:tr h="588264">
                <a:tc>
                  <a:txBody>
                    <a:bodyPr/>
                    <a:lstStyle/>
                    <a:p>
                      <a:pPr marL="0" marR="0" algn="l" defTabSz="457200" rtl="0" eaLnBrk="1" latinLnBrk="0" hangingPunct="1">
                        <a:lnSpc>
                          <a:spcPct val="100000"/>
                        </a:lnSpc>
                        <a:spcBef>
                          <a:spcPts val="0"/>
                        </a:spcBef>
                        <a:spcAft>
                          <a:spcPts val="1000"/>
                        </a:spcAft>
                      </a:pPr>
                      <a:r>
                        <a:rPr lang="en-US" sz="1200" kern="1200" dirty="0" smtClean="0">
                          <a:solidFill>
                            <a:schemeClr val="tx2"/>
                          </a:solidFill>
                          <a:effectLst/>
                          <a:latin typeface="+mn-lt"/>
                          <a:ea typeface="+mn-ea"/>
                          <a:cs typeface="+mn-cs"/>
                        </a:rPr>
                        <a:t>Board of Directors</a:t>
                      </a:r>
                      <a:r>
                        <a:rPr lang="en-US" sz="1200" kern="1200" baseline="0" dirty="0" smtClean="0">
                          <a:solidFill>
                            <a:schemeClr val="tx2"/>
                          </a:solidFill>
                          <a:effectLst/>
                          <a:latin typeface="+mn-lt"/>
                          <a:ea typeface="+mn-ea"/>
                          <a:cs typeface="+mn-cs"/>
                        </a:rPr>
                        <a:t> Dinner</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 - May 22, 2019</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err="1" smtClean="0">
                          <a:solidFill>
                            <a:schemeClr val="tx1"/>
                          </a:solidFill>
                          <a:effectLst/>
                          <a:latin typeface="+mn-lt"/>
                          <a:ea typeface="+mn-ea"/>
                          <a:cs typeface="+mn-cs"/>
                        </a:rPr>
                        <a:t>Equinix</a:t>
                      </a:r>
                      <a:r>
                        <a:rPr lang="en-US" sz="1200" kern="1200" dirty="0" smtClean="0">
                          <a:solidFill>
                            <a:schemeClr val="tx1"/>
                          </a:solidFill>
                          <a:effectLst/>
                          <a:latin typeface="+mn-lt"/>
                          <a:ea typeface="+mn-ea"/>
                          <a:cs typeface="+mn-cs"/>
                        </a:rPr>
                        <a:t> NY Office</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7"/>
                  </a:ext>
                </a:extLst>
              </a:tr>
              <a:tr h="588264">
                <a:tc>
                  <a:txBody>
                    <a:bodyPr/>
                    <a:lstStyle/>
                    <a:p>
                      <a:pPr marL="0" marR="0" algn="l" defTabSz="457200" rtl="0" eaLnBrk="1" latinLnBrk="0" hangingPunct="1">
                        <a:lnSpc>
                          <a:spcPct val="100000"/>
                        </a:lnSpc>
                        <a:spcBef>
                          <a:spcPts val="0"/>
                        </a:spcBef>
                        <a:spcAft>
                          <a:spcPts val="1000"/>
                        </a:spcAft>
                      </a:pPr>
                      <a:r>
                        <a:rPr lang="en-US" sz="1200" kern="1200" dirty="0" smtClean="0">
                          <a:solidFill>
                            <a:schemeClr val="tx2"/>
                          </a:solidFill>
                          <a:effectLst/>
                          <a:latin typeface="+mn-lt"/>
                          <a:ea typeface="+mn-ea"/>
                          <a:cs typeface="+mn-cs"/>
                        </a:rPr>
                        <a:t>Board of Directors Meeting</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Thursday - May 23, 2019</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err="1" smtClean="0">
                          <a:solidFill>
                            <a:schemeClr val="tx1"/>
                          </a:solidFill>
                          <a:effectLst/>
                          <a:latin typeface="+mn-lt"/>
                          <a:ea typeface="+mn-ea"/>
                          <a:cs typeface="+mn-cs"/>
                        </a:rPr>
                        <a:t>Equinix</a:t>
                      </a:r>
                      <a:r>
                        <a:rPr lang="en-US" sz="1200" kern="1200" baseline="0" dirty="0" smtClean="0">
                          <a:solidFill>
                            <a:schemeClr val="tx1"/>
                          </a:solidFill>
                          <a:effectLst/>
                          <a:latin typeface="+mn-lt"/>
                          <a:ea typeface="+mn-ea"/>
                          <a:cs typeface="+mn-cs"/>
                        </a:rPr>
                        <a:t> NY Office</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4083824992"/>
                  </a:ext>
                </a:extLst>
              </a:tr>
              <a:tr h="588264">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Dinner &amp; Meeting</a:t>
                      </a:r>
                    </a:p>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(2-Day Strategy Session)</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 - September</a:t>
                      </a:r>
                      <a:r>
                        <a:rPr lang="en-US" sz="1200" kern="1200" baseline="0" dirty="0" smtClean="0">
                          <a:solidFill>
                            <a:schemeClr val="tx1"/>
                          </a:solidFill>
                          <a:effectLst/>
                          <a:latin typeface="+mn-lt"/>
                          <a:ea typeface="+mn-ea"/>
                          <a:cs typeface="+mn-cs"/>
                        </a:rPr>
                        <a:t> 25, 2019</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Carmel Valley Ranch</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431378757"/>
                  </a:ext>
                </a:extLst>
              </a:tr>
              <a:tr h="588264">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Meeting </a:t>
                      </a:r>
                    </a:p>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(Strategy Session continued)</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Thursday - September 26, 2019</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Carmel Valley Ranch</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4096401607"/>
                  </a:ext>
                </a:extLst>
              </a:tr>
              <a:tr h="588264">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Dinner</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Tuesday - December 17, 2019</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HQ – Redwood City, CA</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2671737257"/>
                  </a:ext>
                </a:extLst>
              </a:tr>
              <a:tr h="588264">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Meeting</a:t>
                      </a:r>
                    </a:p>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(Private Session</a:t>
                      </a:r>
                      <a:r>
                        <a:rPr lang="en-US" sz="1200" kern="1200" baseline="0" dirty="0" smtClean="0">
                          <a:solidFill>
                            <a:schemeClr val="tx2"/>
                          </a:solidFill>
                          <a:effectLst/>
                          <a:latin typeface="+mn-lt"/>
                          <a:ea typeface="+mn-ea"/>
                          <a:cs typeface="+mn-cs"/>
                        </a:rPr>
                        <a:t> - </a:t>
                      </a:r>
                      <a:r>
                        <a:rPr lang="en-US" sz="1200" kern="1200" dirty="0" smtClean="0">
                          <a:solidFill>
                            <a:schemeClr val="tx2"/>
                          </a:solidFill>
                          <a:effectLst/>
                          <a:latin typeface="+mn-lt"/>
                          <a:ea typeface="+mn-ea"/>
                          <a:cs typeface="+mn-cs"/>
                        </a:rPr>
                        <a:t>Budget Review)</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 - December 18, 2019</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HQ – Redwood City, CA</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2957606003"/>
                  </a:ext>
                </a:extLst>
              </a:tr>
            </a:tbl>
          </a:graphicData>
        </a:graphic>
      </p:graphicFrame>
    </p:spTree>
    <p:extLst>
      <p:ext uri="{BB962C8B-B14F-4D97-AF65-F5344CB8AC3E}">
        <p14:creationId xmlns:p14="http://schemas.microsoft.com/office/powerpoint/2010/main" val="1377567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99" y="179178"/>
            <a:ext cx="8742358" cy="410519"/>
          </a:xfrm>
        </p:spPr>
        <p:txBody>
          <a:bodyPr/>
          <a:lstStyle/>
          <a:p>
            <a:r>
              <a:rPr lang="en-US" dirty="0" smtClean="0"/>
              <a:t>2020 Board Calendar</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54976208"/>
              </p:ext>
            </p:extLst>
          </p:nvPr>
        </p:nvGraphicFramePr>
        <p:xfrm>
          <a:off x="566266" y="631262"/>
          <a:ext cx="8739191" cy="5486400"/>
        </p:xfrm>
        <a:graphic>
          <a:graphicData uri="http://schemas.openxmlformats.org/drawingml/2006/table">
            <a:tbl>
              <a:tblPr firstRow="1" firstCol="1" bandRow="1">
                <a:tableStyleId>{2D5ABB26-0587-4C30-8999-92F81FD0307C}</a:tableStyleId>
              </a:tblPr>
              <a:tblGrid>
                <a:gridCol w="3224338">
                  <a:extLst>
                    <a:ext uri="{9D8B030D-6E8A-4147-A177-3AD203B41FA5}">
                      <a16:colId xmlns:a16="http://schemas.microsoft.com/office/drawing/2014/main" val="20000"/>
                    </a:ext>
                  </a:extLst>
                </a:gridCol>
                <a:gridCol w="2844974">
                  <a:extLst>
                    <a:ext uri="{9D8B030D-6E8A-4147-A177-3AD203B41FA5}">
                      <a16:colId xmlns:a16="http://schemas.microsoft.com/office/drawing/2014/main" val="20001"/>
                    </a:ext>
                  </a:extLst>
                </a:gridCol>
                <a:gridCol w="2669879">
                  <a:extLst>
                    <a:ext uri="{9D8B030D-6E8A-4147-A177-3AD203B41FA5}">
                      <a16:colId xmlns:a16="http://schemas.microsoft.com/office/drawing/2014/main" val="20002"/>
                    </a:ext>
                  </a:extLst>
                </a:gridCol>
              </a:tblGrid>
              <a:tr h="457200">
                <a:tc>
                  <a:txBody>
                    <a:bodyPr/>
                    <a:lstStyle/>
                    <a:p>
                      <a:pPr marL="0" marR="0">
                        <a:lnSpc>
                          <a:spcPct val="115000"/>
                        </a:lnSpc>
                        <a:spcBef>
                          <a:spcPts val="0"/>
                        </a:spcBef>
                        <a:spcAft>
                          <a:spcPts val="1000"/>
                        </a:spcAft>
                      </a:pPr>
                      <a:r>
                        <a:rPr lang="en-US" sz="1200" dirty="0">
                          <a:solidFill>
                            <a:srgbClr val="000000"/>
                          </a:solidFill>
                          <a:effectLst/>
                        </a:rPr>
                        <a:t>Board/Committee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200" dirty="0">
                          <a:solidFill>
                            <a:srgbClr val="000000"/>
                          </a:solidFill>
                          <a:effectLst/>
                        </a:rPr>
                        <a:t>Confirmed Date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L w="12700">
                      <a:solidFill>
                        <a:srgbClr val="FFFFFF"/>
                      </a:solidFill>
                      <a:prstDash val="solid"/>
                    </a:lnL>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200" dirty="0">
                          <a:solidFill>
                            <a:srgbClr val="000000"/>
                          </a:solidFill>
                          <a:effectLst/>
                        </a:rPr>
                        <a:t>Confirmed </a:t>
                      </a:r>
                      <a:r>
                        <a:rPr lang="en-US" sz="1200" dirty="0" smtClean="0">
                          <a:solidFill>
                            <a:srgbClr val="000000"/>
                          </a:solidFill>
                          <a:effectLst/>
                        </a:rPr>
                        <a:t>Time/Place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L w="12700">
                      <a:solidFill>
                        <a:srgbClr val="FFFFFF"/>
                      </a:solidFill>
                      <a:prstDash val="solid"/>
                    </a:lnL>
                    <a:solidFill>
                      <a:srgbClr val="D7D2CB"/>
                    </a:solidFill>
                  </a:tcPr>
                </a:tc>
                <a:extLst>
                  <a:ext uri="{0D108BD9-81ED-4DB2-BD59-A6C34878D82A}">
                    <a16:rowId xmlns:a16="http://schemas.microsoft.com/office/drawing/2014/main" val="10000"/>
                  </a:ext>
                </a:extLst>
              </a:tr>
              <a:tr h="502920">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Dinner</a:t>
                      </a:r>
                    </a:p>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(Private Session)</a:t>
                      </a:r>
                      <a:endParaRPr lang="en-US" sz="1200" kern="1200" dirty="0">
                        <a:solidFill>
                          <a:schemeClr val="tx2"/>
                        </a:solidFill>
                        <a:effectLst/>
                        <a:latin typeface="+mn-lt"/>
                        <a:ea typeface="+mn-ea"/>
                        <a:cs typeface="+mn-cs"/>
                      </a:endParaRPr>
                    </a:p>
                  </a:txBody>
                  <a:tcPr marL="45720" marR="45720" anchor="b">
                    <a:lnR>
                      <a:noFill/>
                    </a:lnR>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March 4, 2020</a:t>
                      </a:r>
                      <a:endParaRPr lang="en-US" sz="1200" kern="1200" dirty="0">
                        <a:solidFill>
                          <a:schemeClr val="tx1"/>
                        </a:solidFill>
                        <a:effectLst/>
                        <a:latin typeface="+mn-lt"/>
                        <a:ea typeface="+mn-ea"/>
                        <a:cs typeface="+mn-cs"/>
                      </a:endParaRPr>
                    </a:p>
                  </a:txBody>
                  <a:tcPr marL="45720" marR="45720" anchor="b">
                    <a:lnL>
                      <a:noFill/>
                    </a:lnL>
                    <a:lnR>
                      <a:noFill/>
                    </a:lnR>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HQ – Redwood City, CA</a:t>
                      </a:r>
                      <a:endParaRPr lang="en-US" sz="1200" kern="1200" dirty="0">
                        <a:solidFill>
                          <a:schemeClr val="tx1"/>
                        </a:solidFill>
                        <a:effectLst/>
                        <a:latin typeface="+mn-lt"/>
                        <a:ea typeface="+mn-ea"/>
                        <a:cs typeface="+mn-cs"/>
                      </a:endParaRPr>
                    </a:p>
                  </a:txBody>
                  <a:tcPr marL="45720" marR="45720" anchor="b">
                    <a:lnL>
                      <a:noFill/>
                    </a:lnL>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2"/>
                  </a:ext>
                </a:extLst>
              </a:tr>
              <a:tr h="502920">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Meeting</a:t>
                      </a: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Thursday - March 5, 2020</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HQ – Redwood City, CA</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3"/>
                  </a:ext>
                </a:extLst>
              </a:tr>
              <a:tr h="502920">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Meeting</a:t>
                      </a:r>
                    </a:p>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(Private Session)</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 – June 3, 2020</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err="1" smtClean="0">
                          <a:solidFill>
                            <a:schemeClr val="tx1"/>
                          </a:solidFill>
                          <a:effectLst/>
                          <a:latin typeface="+mn-lt"/>
                          <a:ea typeface="+mn-ea"/>
                          <a:cs typeface="+mn-cs"/>
                        </a:rPr>
                        <a:t>Equinix</a:t>
                      </a:r>
                      <a:r>
                        <a:rPr lang="en-US" sz="1200" kern="1200" dirty="0" smtClean="0">
                          <a:solidFill>
                            <a:schemeClr val="tx1"/>
                          </a:solidFill>
                          <a:effectLst/>
                          <a:latin typeface="+mn-lt"/>
                          <a:ea typeface="+mn-ea"/>
                          <a:cs typeface="+mn-cs"/>
                        </a:rPr>
                        <a:t> – Ashburn, VA</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7"/>
                  </a:ext>
                </a:extLst>
              </a:tr>
              <a:tr h="502920">
                <a:tc>
                  <a:txBody>
                    <a:bodyPr/>
                    <a:lstStyle/>
                    <a:p>
                      <a:pPr marL="0" marR="0" algn="l" defTabSz="457200" rtl="0" eaLnBrk="1" latinLnBrk="0" hangingPunct="1">
                        <a:lnSpc>
                          <a:spcPct val="100000"/>
                        </a:lnSpc>
                        <a:spcBef>
                          <a:spcPts val="0"/>
                        </a:spcBef>
                        <a:spcAft>
                          <a:spcPts val="1000"/>
                        </a:spcAft>
                      </a:pPr>
                      <a:r>
                        <a:rPr lang="en-US" sz="1200" kern="1200" dirty="0" smtClean="0">
                          <a:solidFill>
                            <a:schemeClr val="tx2"/>
                          </a:solidFill>
                          <a:effectLst/>
                          <a:latin typeface="+mn-lt"/>
                          <a:ea typeface="+mn-ea"/>
                          <a:cs typeface="+mn-cs"/>
                        </a:rPr>
                        <a:t>Board of Directors /Executive Staff Dinner</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 – June 3, 2020</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err="1" smtClean="0">
                          <a:solidFill>
                            <a:schemeClr val="tx1"/>
                          </a:solidFill>
                          <a:effectLst/>
                          <a:latin typeface="+mn-lt"/>
                          <a:ea typeface="+mn-ea"/>
                          <a:cs typeface="+mn-cs"/>
                        </a:rPr>
                        <a:t>Equinix</a:t>
                      </a:r>
                      <a:r>
                        <a:rPr lang="en-US" sz="1200" kern="1200" dirty="0" smtClean="0">
                          <a:solidFill>
                            <a:schemeClr val="tx1"/>
                          </a:solidFill>
                          <a:effectLst/>
                          <a:latin typeface="+mn-lt"/>
                          <a:ea typeface="+mn-ea"/>
                          <a:cs typeface="+mn-cs"/>
                        </a:rPr>
                        <a:t> – Ashburn, VA</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4083824992"/>
                  </a:ext>
                </a:extLst>
              </a:tr>
              <a:tr h="502920">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Meeting</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Thursday – June 4, 2020</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err="1" smtClean="0">
                          <a:solidFill>
                            <a:schemeClr val="tx1"/>
                          </a:solidFill>
                          <a:effectLst/>
                          <a:latin typeface="+mn-lt"/>
                          <a:ea typeface="+mn-ea"/>
                          <a:cs typeface="+mn-cs"/>
                        </a:rPr>
                        <a:t>Equinix</a:t>
                      </a:r>
                      <a:r>
                        <a:rPr lang="en-US" sz="1200" kern="1200" dirty="0" smtClean="0">
                          <a:solidFill>
                            <a:schemeClr val="tx1"/>
                          </a:solidFill>
                          <a:effectLst/>
                          <a:latin typeface="+mn-lt"/>
                          <a:ea typeface="+mn-ea"/>
                          <a:cs typeface="+mn-cs"/>
                        </a:rPr>
                        <a:t> – Ashburn, VA</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431378757"/>
                  </a:ext>
                </a:extLst>
              </a:tr>
              <a:tr h="502920">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Meeting</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 – September 16, 2020</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Carmel / Napa (TBC)</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4096401607"/>
                  </a:ext>
                </a:extLst>
              </a:tr>
              <a:tr h="502920">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a:t>
                      </a:r>
                      <a:r>
                        <a:rPr lang="en-US" sz="1200" kern="1200" baseline="0" dirty="0" smtClean="0">
                          <a:solidFill>
                            <a:schemeClr val="tx2"/>
                          </a:solidFill>
                          <a:effectLst/>
                          <a:latin typeface="+mn-lt"/>
                          <a:ea typeface="+mn-ea"/>
                          <a:cs typeface="+mn-cs"/>
                        </a:rPr>
                        <a:t> Directors / Executive Staff Dinner</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a:t>
                      </a:r>
                      <a:r>
                        <a:rPr lang="en-US" sz="1200" kern="1200" baseline="0" dirty="0" smtClean="0">
                          <a:solidFill>
                            <a:schemeClr val="tx1"/>
                          </a:solidFill>
                          <a:effectLst/>
                          <a:latin typeface="+mn-lt"/>
                          <a:ea typeface="+mn-ea"/>
                          <a:cs typeface="+mn-cs"/>
                        </a:rPr>
                        <a:t> – September 16, 2020</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Carmel / Napa (TBC)</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2671737257"/>
                  </a:ext>
                </a:extLst>
              </a:tr>
              <a:tr h="502920">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Meeting</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Thursday – September 17, 2020</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Carmel / Napa (TBC)</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2957606003"/>
                  </a:ext>
                </a:extLst>
              </a:tr>
              <a:tr h="502920">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Dinner</a:t>
                      </a:r>
                    </a:p>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(Private Session)</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a:t>
                      </a:r>
                      <a:r>
                        <a:rPr lang="en-US" sz="1200" kern="1200" baseline="0" dirty="0" smtClean="0">
                          <a:solidFill>
                            <a:schemeClr val="tx1"/>
                          </a:solidFill>
                          <a:effectLst/>
                          <a:latin typeface="+mn-lt"/>
                          <a:ea typeface="+mn-ea"/>
                          <a:cs typeface="+mn-cs"/>
                        </a:rPr>
                        <a:t> – December 16, 2020</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HQ – Redwood City, CA</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92979125"/>
                  </a:ext>
                </a:extLst>
              </a:tr>
              <a:tr h="502920">
                <a:tc>
                  <a:txBody>
                    <a:bodyPr/>
                    <a:lstStyle/>
                    <a:p>
                      <a:pPr marL="0" marR="0" algn="l" defTabSz="457200" rtl="0" eaLnBrk="1" latinLnBrk="0" hangingPunct="1">
                        <a:lnSpc>
                          <a:spcPct val="100000"/>
                        </a:lnSpc>
                        <a:spcBef>
                          <a:spcPts val="0"/>
                        </a:spcBef>
                        <a:spcAft>
                          <a:spcPts val="0"/>
                        </a:spcAft>
                      </a:pPr>
                      <a:r>
                        <a:rPr lang="en-US" sz="1200" kern="1200" dirty="0" smtClean="0">
                          <a:solidFill>
                            <a:schemeClr val="tx2"/>
                          </a:solidFill>
                          <a:effectLst/>
                          <a:latin typeface="+mn-lt"/>
                          <a:ea typeface="+mn-ea"/>
                          <a:cs typeface="+mn-cs"/>
                        </a:rPr>
                        <a:t>Board of Directors Meeting</a:t>
                      </a:r>
                      <a:endParaRPr lang="en-US" sz="1200" kern="1200" dirty="0">
                        <a:solidFill>
                          <a:schemeClr val="tx2"/>
                        </a:solidFill>
                        <a:effectLst/>
                        <a:latin typeface="+mn-lt"/>
                        <a:ea typeface="+mn-ea"/>
                        <a:cs typeface="+mn-cs"/>
                      </a:endParaRPr>
                    </a:p>
                  </a:txBody>
                  <a:tcPr marL="45720" marR="4572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Thursday – December 17, 2020</a:t>
                      </a:r>
                      <a:endParaRPr lang="en-US" sz="1200" kern="1200" dirty="0">
                        <a:solidFill>
                          <a:schemeClr val="tx1"/>
                        </a:solidFill>
                        <a:effectLst/>
                        <a:latin typeface="+mn-lt"/>
                        <a:ea typeface="+mn-ea"/>
                        <a:cs typeface="+mn-cs"/>
                      </a:endParaRPr>
                    </a:p>
                  </a:txBody>
                  <a:tcPr marL="45720" marR="4572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HQ – Redwood City, CA</a:t>
                      </a:r>
                      <a:endParaRPr lang="en-US" sz="1200" kern="1200" dirty="0">
                        <a:solidFill>
                          <a:schemeClr val="tx1"/>
                        </a:solidFill>
                        <a:effectLst/>
                        <a:latin typeface="+mn-lt"/>
                        <a:ea typeface="+mn-ea"/>
                        <a:cs typeface="+mn-cs"/>
                      </a:endParaRPr>
                    </a:p>
                  </a:txBody>
                  <a:tcPr marL="45720" marR="4572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3989085576"/>
                  </a:ext>
                </a:extLst>
              </a:tr>
            </a:tbl>
          </a:graphicData>
        </a:graphic>
      </p:graphicFrame>
    </p:spTree>
    <p:extLst>
      <p:ext uri="{BB962C8B-B14F-4D97-AF65-F5344CB8AC3E}">
        <p14:creationId xmlns:p14="http://schemas.microsoft.com/office/powerpoint/2010/main" val="346181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Overview</a:t>
            </a:r>
            <a:endParaRPr lang="en-US" dirty="0"/>
          </a:p>
        </p:txBody>
      </p:sp>
    </p:spTree>
    <p:extLst>
      <p:ext uri="{BB962C8B-B14F-4D97-AF65-F5344CB8AC3E}">
        <p14:creationId xmlns:p14="http://schemas.microsoft.com/office/powerpoint/2010/main" val="2745796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 Compensation</a:t>
            </a:r>
            <a:endParaRPr lang="en-US" dirty="0"/>
          </a:p>
        </p:txBody>
      </p:sp>
    </p:spTree>
    <p:extLst>
      <p:ext uri="{BB962C8B-B14F-4D97-AF65-F5344CB8AC3E}">
        <p14:creationId xmlns:p14="http://schemas.microsoft.com/office/powerpoint/2010/main" val="19828091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2400" b="0" dirty="0">
                <a:solidFill>
                  <a:schemeClr val="tx1"/>
                </a:solidFill>
                <a:latin typeface="Georgia"/>
                <a:ea typeface="+mj-ea"/>
              </a:rPr>
              <a:t>Director</a:t>
            </a:r>
            <a:r>
              <a:rPr lang="en-US" sz="2400" b="0" dirty="0">
                <a:solidFill>
                  <a:schemeClr val="tx1"/>
                </a:solidFill>
              </a:rPr>
              <a:t> Compensation</a:t>
            </a:r>
          </a:p>
        </p:txBody>
      </p:sp>
      <p:sp>
        <p:nvSpPr>
          <p:cNvPr id="4" name="Title 3"/>
          <p:cNvSpPr>
            <a:spLocks noGrp="1"/>
          </p:cNvSpPr>
          <p:nvPr>
            <p:ph type="title"/>
          </p:nvPr>
        </p:nvSpPr>
        <p:spPr>
          <a:xfrm>
            <a:off x="602990" y="921958"/>
            <a:ext cx="9139526" cy="3708231"/>
          </a:xfrm>
          <a:noFill/>
        </p:spPr>
        <p:txBody>
          <a:bodyPr/>
          <a:lstStyle/>
          <a:p>
            <a:pPr marR="0">
              <a:spcBef>
                <a:spcPts val="0"/>
              </a:spcBef>
              <a:spcAft>
                <a:spcPts val="0"/>
              </a:spcAft>
            </a:pPr>
            <a:r>
              <a:rPr lang="en-IN" sz="800" dirty="0" smtClean="0">
                <a:solidFill>
                  <a:schemeClr val="tx1"/>
                </a:solidFill>
                <a:latin typeface="+mn-lt"/>
                <a:ea typeface="Calibri" panose="020F0502020204030204" pitchFamily="34" charset="0"/>
              </a:rPr>
              <a:t>Non-employee directors receive a retainer in connection with their service on the Board of $70,000.  In addition, in lieu of regular meeting fees, committee chairs (if any) and members receive the following annual retainers payable quarterly in arrears:</a:t>
            </a:r>
            <a:br>
              <a:rPr lang="en-IN" sz="800" dirty="0" smtClean="0">
                <a:solidFill>
                  <a:schemeClr val="tx1"/>
                </a:solidFill>
                <a:latin typeface="+mn-lt"/>
                <a:ea typeface="Calibri" panose="020F0502020204030204" pitchFamily="34" charset="0"/>
              </a:rPr>
            </a:br>
            <a:r>
              <a:rPr lang="en-IN" sz="800" dirty="0" smtClean="0">
                <a:solidFill>
                  <a:schemeClr val="tx1"/>
                </a:solidFill>
                <a:latin typeface="+mn-lt"/>
                <a:ea typeface="Calibri" panose="020F0502020204030204" pitchFamily="34" charset="0"/>
              </a:rPr>
              <a:t/>
            </a:r>
            <a:br>
              <a:rPr lang="en-IN" sz="800" dirty="0" smtClean="0">
                <a:solidFill>
                  <a:schemeClr val="tx1"/>
                </a:solidFill>
                <a:latin typeface="+mn-lt"/>
                <a:ea typeface="Calibri" panose="020F0502020204030204" pitchFamily="34" charset="0"/>
              </a:rPr>
            </a:br>
            <a:r>
              <a:rPr lang="en-IN" sz="1050" dirty="0" smtClean="0">
                <a:solidFill>
                  <a:schemeClr val="tx1"/>
                </a:solidFill>
                <a:latin typeface="+mn-lt"/>
                <a:ea typeface="Calibri" panose="020F0502020204030204" pitchFamily="34" charset="0"/>
              </a:rPr>
              <a:t>																																																																																																																																																							</a:t>
            </a:r>
            <a:br>
              <a:rPr lang="en-IN" sz="1050" dirty="0" smtClean="0">
                <a:solidFill>
                  <a:schemeClr val="tx1"/>
                </a:solidFill>
                <a:latin typeface="+mn-lt"/>
                <a:ea typeface="Calibri" panose="020F0502020204030204" pitchFamily="34" charset="0"/>
              </a:rPr>
            </a:br>
            <a:r>
              <a:rPr lang="en-IN" sz="800" dirty="0" smtClean="0">
                <a:solidFill>
                  <a:schemeClr val="tx1"/>
                </a:solidFill>
                <a:latin typeface="+mn-lt"/>
                <a:ea typeface="Calibri" panose="020F0502020204030204" pitchFamily="34" charset="0"/>
              </a:rPr>
              <a:t>Currently, non-employee directors only receive meeting fees for attendance at committee meetings in excess of a specified number of meetings in a calendar year.  The committee meeting fees and the threshold number of meetings that must be attended before any meeting fees are paid are:</a:t>
            </a:r>
            <a:br>
              <a:rPr lang="en-IN" sz="800" dirty="0" smtClean="0">
                <a:solidFill>
                  <a:schemeClr val="tx1"/>
                </a:solidFill>
                <a:latin typeface="+mn-lt"/>
                <a:ea typeface="Calibri" panose="020F0502020204030204" pitchFamily="34" charset="0"/>
              </a:rPr>
            </a:br>
            <a:r>
              <a:rPr lang="en-IN" sz="900" dirty="0">
                <a:solidFill>
                  <a:schemeClr val="tx1"/>
                </a:solidFill>
                <a:latin typeface="+mn-lt"/>
                <a:ea typeface="Calibri" panose="020F0502020204030204" pitchFamily="34" charset="0"/>
              </a:rPr>
              <a:t/>
            </a:r>
            <a:br>
              <a:rPr lang="en-IN" sz="900" dirty="0">
                <a:solidFill>
                  <a:schemeClr val="tx1"/>
                </a:solidFill>
                <a:latin typeface="+mn-lt"/>
                <a:ea typeface="Calibri" panose="020F0502020204030204" pitchFamily="34" charset="0"/>
              </a:rPr>
            </a:br>
            <a:r>
              <a:rPr lang="en-IN" sz="1050" dirty="0" smtClean="0">
                <a:solidFill>
                  <a:schemeClr val="tx1"/>
                </a:solidFill>
                <a:latin typeface="+mn-lt"/>
                <a:ea typeface="Calibri" panose="020F0502020204030204" pitchFamily="34" charset="0"/>
              </a:rPr>
              <a:t>	</a:t>
            </a:r>
            <a:endParaRPr lang="en-IN" sz="1050" dirty="0">
              <a:solidFill>
                <a:schemeClr val="tx1"/>
              </a:solidFill>
              <a:latin typeface="+mn-lt"/>
            </a:endParaRPr>
          </a:p>
        </p:txBody>
      </p:sp>
      <p:pic>
        <p:nvPicPr>
          <p:cNvPr id="7" name="Picture 6"/>
          <p:cNvPicPr>
            <a:picLocks noChangeAspect="1"/>
          </p:cNvPicPr>
          <p:nvPr/>
        </p:nvPicPr>
        <p:blipFill>
          <a:blip r:embed="rId2"/>
          <a:stretch>
            <a:fillRect/>
          </a:stretch>
        </p:blipFill>
        <p:spPr>
          <a:xfrm>
            <a:off x="675320" y="1216329"/>
            <a:ext cx="6876190" cy="1343992"/>
          </a:xfrm>
          <a:prstGeom prst="rect">
            <a:avLst/>
          </a:prstGeom>
        </p:spPr>
      </p:pic>
      <p:pic>
        <p:nvPicPr>
          <p:cNvPr id="8" name="Picture 7"/>
          <p:cNvPicPr>
            <a:picLocks noChangeAspect="1"/>
          </p:cNvPicPr>
          <p:nvPr/>
        </p:nvPicPr>
        <p:blipFill>
          <a:blip r:embed="rId3"/>
          <a:stretch>
            <a:fillRect/>
          </a:stretch>
        </p:blipFill>
        <p:spPr>
          <a:xfrm>
            <a:off x="675320" y="2939432"/>
            <a:ext cx="7000000" cy="1690757"/>
          </a:xfrm>
          <a:prstGeom prst="rect">
            <a:avLst/>
          </a:prstGeom>
        </p:spPr>
      </p:pic>
      <p:sp>
        <p:nvSpPr>
          <p:cNvPr id="11" name="Rectangle 10"/>
          <p:cNvSpPr/>
          <p:nvPr/>
        </p:nvSpPr>
        <p:spPr>
          <a:xfrm>
            <a:off x="675320" y="4609171"/>
            <a:ext cx="8942505" cy="1692771"/>
          </a:xfrm>
          <a:prstGeom prst="rect">
            <a:avLst/>
          </a:prstGeom>
        </p:spPr>
        <p:txBody>
          <a:bodyPr wrap="square">
            <a:spAutoFit/>
          </a:bodyPr>
          <a:lstStyle/>
          <a:p>
            <a:pPr>
              <a:spcBef>
                <a:spcPts val="1200"/>
              </a:spcBef>
            </a:pPr>
            <a:r>
              <a:rPr lang="en-US" sz="800" dirty="0">
                <a:solidFill>
                  <a:srgbClr val="55565A"/>
                </a:solidFill>
                <a:ea typeface="Calibri" panose="020F0502020204030204" pitchFamily="34" charset="0"/>
              </a:rPr>
              <a:t>Non-employee directors receive automatic grants of RSUs. At our annual meeting of stockholders, each non-employee director who will continue to be a director after that meeting is automatically granted an award of RSUs. The grant date fair value of these annual awards is $250,000. The automatic RSU awards become fully vested on the earlier of (i) the first anniversary of </a:t>
            </a:r>
            <a:r>
              <a:rPr lang="en-US" sz="800" dirty="0" err="1">
                <a:solidFill>
                  <a:srgbClr val="55565A"/>
                </a:solidFill>
                <a:ea typeface="Calibri" panose="020F0502020204030204" pitchFamily="34" charset="0"/>
              </a:rPr>
              <a:t>Equinix’s</a:t>
            </a:r>
            <a:r>
              <a:rPr lang="en-US" sz="800" dirty="0">
                <a:solidFill>
                  <a:srgbClr val="55565A"/>
                </a:solidFill>
                <a:ea typeface="Calibri" panose="020F0502020204030204" pitchFamily="34" charset="0"/>
              </a:rPr>
              <a:t> immediately preceding annual meeting of stockholders or (ii) in the case of a non-employee director not standing for reelection, the date of the first annual meeting of stockholders held subsequent to the date of grant. In addition, each non-employee director receives a prorated award of RSUs upon joining the Board with a grant date fair value of $250,000. The proration is based upon a fraction equal to (x) the number of days from the start date of the non-employee director until the first anniversary of the date of </a:t>
            </a:r>
            <a:r>
              <a:rPr lang="en-US" sz="800" dirty="0" err="1">
                <a:solidFill>
                  <a:srgbClr val="55565A"/>
                </a:solidFill>
                <a:ea typeface="Calibri" panose="020F0502020204030204" pitchFamily="34" charset="0"/>
              </a:rPr>
              <a:t>Equinix’s</a:t>
            </a:r>
            <a:r>
              <a:rPr lang="en-US" sz="800" dirty="0">
                <a:solidFill>
                  <a:srgbClr val="55565A"/>
                </a:solidFill>
                <a:ea typeface="Calibri" panose="020F0502020204030204" pitchFamily="34" charset="0"/>
              </a:rPr>
              <a:t> immediately preceding annual meeting of stockholders divided by (y) 365. The number of shares subject to each RSU award is determined by dividing the specified dollar value of the award by the closing price of </a:t>
            </a:r>
            <a:r>
              <a:rPr lang="en-US" sz="800" dirty="0" err="1">
                <a:solidFill>
                  <a:srgbClr val="55565A"/>
                </a:solidFill>
                <a:ea typeface="Calibri" panose="020F0502020204030204" pitchFamily="34" charset="0"/>
              </a:rPr>
              <a:t>Equinix’s</a:t>
            </a:r>
            <a:r>
              <a:rPr lang="en-US" sz="800" dirty="0">
                <a:solidFill>
                  <a:srgbClr val="55565A"/>
                </a:solidFill>
                <a:ea typeface="Calibri" panose="020F0502020204030204" pitchFamily="34" charset="0"/>
              </a:rPr>
              <a:t> common stock on the date of grant. The RSUs granted to our directors will become fully vested if </a:t>
            </a:r>
            <a:r>
              <a:rPr lang="en-US" sz="800" dirty="0" err="1">
                <a:solidFill>
                  <a:srgbClr val="55565A"/>
                </a:solidFill>
                <a:ea typeface="Calibri" panose="020F0502020204030204" pitchFamily="34" charset="0"/>
              </a:rPr>
              <a:t>Equinix</a:t>
            </a:r>
            <a:r>
              <a:rPr lang="en-US" sz="800" dirty="0">
                <a:solidFill>
                  <a:srgbClr val="55565A"/>
                </a:solidFill>
                <a:ea typeface="Calibri" panose="020F0502020204030204" pitchFamily="34" charset="0"/>
              </a:rPr>
              <a:t> is subject to a change-in-control; in the event of the non-employee director’s death, the portion of the RSUs that would have become vested on the next scheduled vesting date will become fully vested. Directors accrue dividend equivalent units on their RSUs. We allow our non-employee directors to elect to defer settlement of their RSUs. </a:t>
            </a:r>
            <a:endParaRPr lang="en-US" sz="800" dirty="0">
              <a:ea typeface="Calibri" panose="020F0502020204030204" pitchFamily="34" charset="0"/>
            </a:endParaRPr>
          </a:p>
          <a:p>
            <a:r>
              <a:rPr lang="en-US" sz="800" dirty="0">
                <a:ea typeface="Calibri" panose="020F0502020204030204" pitchFamily="34" charset="0"/>
              </a:rPr>
              <a:t> </a:t>
            </a:r>
          </a:p>
          <a:p>
            <a:r>
              <a:rPr lang="en-US" sz="800" dirty="0">
                <a:solidFill>
                  <a:srgbClr val="55565A"/>
                </a:solidFill>
                <a:ea typeface="Calibri" panose="020F0502020204030204" pitchFamily="34" charset="0"/>
              </a:rPr>
              <a:t>The Board has established a stock ownership requirement for </a:t>
            </a:r>
            <a:r>
              <a:rPr lang="en-US" sz="800" dirty="0" err="1">
                <a:solidFill>
                  <a:srgbClr val="55565A"/>
                </a:solidFill>
                <a:ea typeface="Calibri" panose="020F0502020204030204" pitchFamily="34" charset="0"/>
              </a:rPr>
              <a:t>Equinix’s</a:t>
            </a:r>
            <a:r>
              <a:rPr lang="en-US" sz="800" dirty="0">
                <a:solidFill>
                  <a:srgbClr val="55565A"/>
                </a:solidFill>
                <a:ea typeface="Calibri" panose="020F0502020204030204" pitchFamily="34" charset="0"/>
              </a:rPr>
              <a:t> non-employee directors to encourage them to have a significant financial stake in </a:t>
            </a:r>
            <a:r>
              <a:rPr lang="en-US" sz="800" dirty="0" err="1">
                <a:solidFill>
                  <a:srgbClr val="55565A"/>
                </a:solidFill>
                <a:ea typeface="Calibri" panose="020F0502020204030204" pitchFamily="34" charset="0"/>
              </a:rPr>
              <a:t>Equinix</a:t>
            </a:r>
            <a:r>
              <a:rPr lang="en-US" sz="800" dirty="0">
                <a:solidFill>
                  <a:srgbClr val="55565A"/>
                </a:solidFill>
                <a:ea typeface="Calibri" panose="020F0502020204030204" pitchFamily="34" charset="0"/>
              </a:rPr>
              <a:t>. Each non-employee director should own not less than six times their cash annual retainer for general service on the Board in shares of </a:t>
            </a:r>
            <a:r>
              <a:rPr lang="en-US" sz="800" dirty="0" err="1">
                <a:solidFill>
                  <a:srgbClr val="55565A"/>
                </a:solidFill>
                <a:ea typeface="Calibri" panose="020F0502020204030204" pitchFamily="34" charset="0"/>
              </a:rPr>
              <a:t>Equinix’s</a:t>
            </a:r>
            <a:r>
              <a:rPr lang="en-US" sz="800" dirty="0">
                <a:solidFill>
                  <a:srgbClr val="55565A"/>
                </a:solidFill>
                <a:ea typeface="Calibri" panose="020F0502020204030204" pitchFamily="34" charset="0"/>
              </a:rPr>
              <a:t> common stock, including exercised stock options, vested restricted stock units (“RSUs”) and deferred RSUs. New non-employee directors will have five years from the date of their election to the Board to comply.</a:t>
            </a:r>
            <a:endParaRPr lang="en-US" sz="800" dirty="0">
              <a:effectLst/>
              <a:ea typeface="Calibri" panose="020F0502020204030204" pitchFamily="34" charset="0"/>
            </a:endParaRPr>
          </a:p>
        </p:txBody>
      </p:sp>
    </p:spTree>
    <p:extLst>
      <p:ext uri="{BB962C8B-B14F-4D97-AF65-F5344CB8AC3E}">
        <p14:creationId xmlns:p14="http://schemas.microsoft.com/office/powerpoint/2010/main" val="2259304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Overview</a:t>
            </a:r>
            <a:endParaRPr lang="en-US" dirty="0"/>
          </a:p>
        </p:txBody>
      </p:sp>
      <p:pic>
        <p:nvPicPr>
          <p:cNvPr id="5" name="Picture 4"/>
          <p:cNvPicPr>
            <a:picLocks noChangeAspect="1"/>
          </p:cNvPicPr>
          <p:nvPr/>
        </p:nvPicPr>
        <p:blipFill>
          <a:blip r:embed="rId2"/>
          <a:stretch>
            <a:fillRect/>
          </a:stretch>
        </p:blipFill>
        <p:spPr>
          <a:xfrm>
            <a:off x="9207782" y="5724650"/>
            <a:ext cx="606751" cy="342857"/>
          </a:xfrm>
          <a:prstGeom prst="rect">
            <a:avLst/>
          </a:prstGeom>
        </p:spPr>
      </p:pic>
      <p:sp>
        <p:nvSpPr>
          <p:cNvPr id="6" name="Content Placeholder 4"/>
          <p:cNvSpPr txBox="1">
            <a:spLocks/>
          </p:cNvSpPr>
          <p:nvPr/>
        </p:nvSpPr>
        <p:spPr>
          <a:xfrm>
            <a:off x="594361" y="1147350"/>
            <a:ext cx="8724817" cy="4924425"/>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432"/>
              </a:spcBef>
              <a:spcAft>
                <a:spcPts val="0"/>
              </a:spcAft>
              <a:buClrTx/>
              <a:buSzTx/>
              <a:buFontTx/>
              <a:buNone/>
              <a:tabLst/>
              <a:defRPr sz="1600" b="1" kern="1200">
                <a:solidFill>
                  <a:schemeClr val="tx2"/>
                </a:solidFill>
                <a:latin typeface="+mn-lt"/>
                <a:ea typeface="+mn-ea"/>
                <a:cs typeface="Georgia"/>
              </a:defRPr>
            </a:lvl1pPr>
            <a:lvl2pPr marL="0" marR="0" indent="0" algn="l" defTabSz="457200" rtl="0" eaLnBrk="1" fontAlgn="auto" latinLnBrk="0" hangingPunct="1">
              <a:lnSpc>
                <a:spcPct val="100000"/>
              </a:lnSpc>
              <a:spcBef>
                <a:spcPts val="432"/>
              </a:spcBef>
              <a:spcAft>
                <a:spcPts val="0"/>
              </a:spcAft>
              <a:buClrTx/>
              <a:buSzTx/>
              <a:buFont typeface="Arial"/>
              <a:buNone/>
              <a:tabLst/>
              <a:defRPr sz="1600" b="0" kern="1200">
                <a:solidFill>
                  <a:schemeClr val="tx1"/>
                </a:solidFill>
                <a:latin typeface="+mn-lt"/>
                <a:ea typeface="+mn-ea"/>
                <a:cs typeface="+mn-cs"/>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sz="1600" b="0" kern="1200">
                <a:solidFill>
                  <a:schemeClr val="tx1"/>
                </a:solidFill>
                <a:latin typeface="+mn-lt"/>
                <a:ea typeface="+mn-ea"/>
                <a:cs typeface="+mn-cs"/>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sz="1600" b="0" kern="1200">
                <a:solidFill>
                  <a:schemeClr val="tx1"/>
                </a:solidFill>
                <a:latin typeface="+mn-lt"/>
                <a:ea typeface="+mn-ea"/>
                <a:cs typeface="+mn-cs"/>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2" indent="0" algn="just">
              <a:spcAft>
                <a:spcPts val="600"/>
              </a:spcAft>
              <a:buNone/>
            </a:pPr>
            <a:r>
              <a:rPr lang="en-GB" b="1" dirty="0" err="1">
                <a:solidFill>
                  <a:schemeClr val="tx2"/>
                </a:solidFill>
                <a:cs typeface="Georgia"/>
              </a:rPr>
              <a:t>Equinix</a:t>
            </a:r>
            <a:endParaRPr lang="en-GB" b="1" dirty="0" smtClean="0">
              <a:solidFill>
                <a:schemeClr val="tx2"/>
              </a:solidFill>
              <a:cs typeface="Georgia"/>
            </a:endParaRPr>
          </a:p>
          <a:p>
            <a:pPr marL="0" lvl="2" indent="0" algn="just">
              <a:spcAft>
                <a:spcPts val="600"/>
              </a:spcAft>
              <a:buNone/>
            </a:pPr>
            <a:r>
              <a:rPr lang="en-US" sz="1400" dirty="0" err="1" smtClean="0"/>
              <a:t>Equinix</a:t>
            </a:r>
            <a:r>
              <a:rPr lang="en-US" sz="1400" dirty="0" smtClean="0"/>
              <a:t> provides compute, interconnection and colocation services </a:t>
            </a:r>
            <a:r>
              <a:rPr lang="en-US" sz="1400" dirty="0"/>
              <a:t>and related </a:t>
            </a:r>
            <a:r>
              <a:rPr lang="en-US" sz="1400" dirty="0" smtClean="0"/>
              <a:t>offerings. </a:t>
            </a:r>
            <a:r>
              <a:rPr lang="en-US" sz="1400" dirty="0"/>
              <a:t>The company operates International Business Exchange (IBX) data </a:t>
            </a:r>
            <a:r>
              <a:rPr lang="en-US" sz="1400" dirty="0" smtClean="0"/>
              <a:t>centers, </a:t>
            </a:r>
            <a:r>
              <a:rPr lang="en-US" sz="1400" dirty="0"/>
              <a:t>across </a:t>
            </a:r>
            <a:r>
              <a:rPr lang="en-US" sz="1400" dirty="0" smtClean="0"/>
              <a:t>the </a:t>
            </a:r>
            <a:r>
              <a:rPr lang="en-US" sz="1400" dirty="0"/>
              <a:t>Americas; Europe, Middle East and Africa (EMEA); and Asia-Pacific geographic regions where customers directly interconnect with a network ecosystem of partners and customers</a:t>
            </a:r>
            <a:r>
              <a:rPr lang="en-US" sz="1400" dirty="0" smtClean="0"/>
              <a:t>. </a:t>
            </a:r>
          </a:p>
          <a:p>
            <a:pPr marL="0" lvl="2" indent="0" algn="just">
              <a:spcAft>
                <a:spcPts val="600"/>
              </a:spcAft>
              <a:buNone/>
            </a:pPr>
            <a:r>
              <a:rPr lang="en-US" sz="1400" b="1" dirty="0" smtClean="0"/>
              <a:t>Data </a:t>
            </a:r>
            <a:r>
              <a:rPr lang="en-US" sz="1400" b="1" dirty="0"/>
              <a:t>Center </a:t>
            </a:r>
            <a:r>
              <a:rPr lang="en-US" sz="1400" b="1" dirty="0" smtClean="0"/>
              <a:t>Solutions</a:t>
            </a:r>
            <a:r>
              <a:rPr lang="en-US" sz="1400" b="1" dirty="0"/>
              <a:t>:</a:t>
            </a:r>
            <a:r>
              <a:rPr lang="en-US" sz="1400" dirty="0"/>
              <a:t> </a:t>
            </a:r>
            <a:r>
              <a:rPr lang="en-US" sz="1400" dirty="0" smtClean="0"/>
              <a:t>The company’s IBX </a:t>
            </a:r>
            <a:r>
              <a:rPr lang="en-US" sz="1400" dirty="0"/>
              <a:t>data centers </a:t>
            </a:r>
            <a:r>
              <a:rPr lang="en-US" sz="1400" dirty="0" smtClean="0"/>
              <a:t>provides its customers </a:t>
            </a:r>
            <a:r>
              <a:rPr lang="en-US" sz="1400" dirty="0"/>
              <a:t>with secure, reliable and robust environments that are necessary to </a:t>
            </a:r>
            <a:r>
              <a:rPr lang="en-US" sz="1400" dirty="0" smtClean="0"/>
              <a:t>aggregate and </a:t>
            </a:r>
            <a:r>
              <a:rPr lang="en-US" sz="1400" dirty="0"/>
              <a:t>distribute information globally. </a:t>
            </a:r>
            <a:r>
              <a:rPr lang="en-US" sz="1400" dirty="0" smtClean="0"/>
              <a:t>These IBX </a:t>
            </a:r>
            <a:r>
              <a:rPr lang="en-US" sz="1400" dirty="0"/>
              <a:t>data centers include multiple layers of physical security, scalable cabinet </a:t>
            </a:r>
            <a:r>
              <a:rPr lang="en-US" sz="1400" dirty="0" smtClean="0"/>
              <a:t>space availability</a:t>
            </a:r>
            <a:r>
              <a:rPr lang="en-US" sz="1400" dirty="0"/>
              <a:t>, on-site trained staff (24x7x365), dedicated areas for customer care and equipment staging, redundant AC/DC </a:t>
            </a:r>
            <a:r>
              <a:rPr lang="en-US" sz="1400" dirty="0" smtClean="0"/>
              <a:t>power systems </a:t>
            </a:r>
            <a:r>
              <a:rPr lang="en-US" sz="1400" dirty="0"/>
              <a:t>and other redundant and fault-tolerant infrastructure systems.</a:t>
            </a:r>
            <a:endParaRPr lang="en-US" sz="1400" dirty="0" smtClean="0"/>
          </a:p>
          <a:p>
            <a:pPr marL="0" lvl="2" indent="0" algn="just">
              <a:spcAft>
                <a:spcPts val="600"/>
              </a:spcAft>
              <a:buNone/>
            </a:pPr>
            <a:r>
              <a:rPr lang="en-US" sz="1400" b="1" dirty="0"/>
              <a:t>Interconnection </a:t>
            </a:r>
            <a:r>
              <a:rPr lang="en-US" sz="1400" b="1" dirty="0" smtClean="0"/>
              <a:t>Solutions:</a:t>
            </a:r>
            <a:r>
              <a:rPr lang="en-US" sz="1400" dirty="0" smtClean="0"/>
              <a:t> The company’s interconnection </a:t>
            </a:r>
            <a:r>
              <a:rPr lang="en-US" sz="1400" dirty="0"/>
              <a:t>solutions are evolving to enable high-performance, secure, scalable, reliable and </a:t>
            </a:r>
            <a:r>
              <a:rPr lang="en-US" sz="1400" dirty="0" smtClean="0"/>
              <a:t>cost-effective interconnection </a:t>
            </a:r>
            <a:r>
              <a:rPr lang="en-US" sz="1400" dirty="0"/>
              <a:t>and traffic exchange between </a:t>
            </a:r>
            <a:r>
              <a:rPr lang="en-US" sz="1400" dirty="0" err="1"/>
              <a:t>Equinix</a:t>
            </a:r>
            <a:r>
              <a:rPr lang="en-US" sz="1400" dirty="0"/>
              <a:t> customers across </a:t>
            </a:r>
            <a:r>
              <a:rPr lang="en-US" sz="1400" dirty="0" smtClean="0"/>
              <a:t>its global </a:t>
            </a:r>
            <a:r>
              <a:rPr lang="en-US" sz="1400" dirty="0"/>
              <a:t>platform. These interconnection solutions </a:t>
            </a:r>
            <a:r>
              <a:rPr lang="en-US" sz="1400" dirty="0" smtClean="0"/>
              <a:t>are either </a:t>
            </a:r>
            <a:r>
              <a:rPr lang="en-US" sz="1400" dirty="0"/>
              <a:t>on a one-to-one basis with direct cross connects or on a one-to-many basis through </a:t>
            </a:r>
            <a:r>
              <a:rPr lang="en-US" sz="1400" dirty="0" smtClean="0"/>
              <a:t>its </a:t>
            </a:r>
            <a:r>
              <a:rPr lang="en-US" sz="1400" dirty="0" err="1" smtClean="0"/>
              <a:t>Equinix</a:t>
            </a:r>
            <a:r>
              <a:rPr lang="en-US" sz="1400" dirty="0" smtClean="0"/>
              <a:t> Cloud Exchange (ECX) </a:t>
            </a:r>
            <a:r>
              <a:rPr lang="en-US" sz="1400" dirty="0"/>
              <a:t>Fabric or other </a:t>
            </a:r>
            <a:r>
              <a:rPr lang="en-US" sz="1400" dirty="0" smtClean="0"/>
              <a:t>exchange solutions</a:t>
            </a:r>
            <a:r>
              <a:rPr lang="en-US" sz="1400" dirty="0"/>
              <a:t>.</a:t>
            </a:r>
            <a:endParaRPr lang="en-US" sz="1400" dirty="0" smtClean="0"/>
          </a:p>
          <a:p>
            <a:pPr marL="0" lvl="2" indent="0" algn="just">
              <a:spcAft>
                <a:spcPts val="600"/>
              </a:spcAft>
              <a:buNone/>
            </a:pPr>
            <a:r>
              <a:rPr lang="en-US" sz="1400" b="1" dirty="0"/>
              <a:t>Platform </a:t>
            </a:r>
            <a:r>
              <a:rPr lang="en-US" sz="1400" b="1" dirty="0" smtClean="0"/>
              <a:t>Services:</a:t>
            </a:r>
            <a:r>
              <a:rPr lang="en-US" sz="1400" dirty="0" smtClean="0"/>
              <a:t> The company’s platform </a:t>
            </a:r>
            <a:r>
              <a:rPr lang="en-US" sz="1400" dirty="0"/>
              <a:t>services offer the expertise and tools to help companies create and grow as digital businesses. </a:t>
            </a:r>
            <a:r>
              <a:rPr lang="en-US" sz="1400" dirty="0" smtClean="0"/>
              <a:t>Its experienced professionals </a:t>
            </a:r>
            <a:r>
              <a:rPr lang="en-US" sz="1400" dirty="0"/>
              <a:t>are supporting leading global companies in their digital transformation projects and know which strategies, systems</a:t>
            </a:r>
            <a:r>
              <a:rPr lang="en-US" sz="1400" dirty="0" smtClean="0"/>
              <a:t>, and </a:t>
            </a:r>
            <a:r>
              <a:rPr lang="en-US" sz="1400" dirty="0"/>
              <a:t>IT services and architectures best support business goals in a variety of industries, leveraging existing and </a:t>
            </a:r>
            <a:r>
              <a:rPr lang="en-US" sz="1400" dirty="0" smtClean="0"/>
              <a:t>emerging technologies.</a:t>
            </a:r>
            <a:endParaRPr lang="en-US" sz="1400" dirty="0"/>
          </a:p>
        </p:txBody>
      </p:sp>
      <p:sp>
        <p:nvSpPr>
          <p:cNvPr id="4" name="TextBox 3"/>
          <p:cNvSpPr txBox="1"/>
          <p:nvPr/>
        </p:nvSpPr>
        <p:spPr>
          <a:xfrm>
            <a:off x="594361" y="6356738"/>
            <a:ext cx="3852909" cy="246221"/>
          </a:xfrm>
          <a:prstGeom prst="rect">
            <a:avLst/>
          </a:prstGeom>
          <a:noFill/>
        </p:spPr>
        <p:txBody>
          <a:bodyPr wrap="square" lIns="0" rtlCol="0">
            <a:spAutoFit/>
          </a:bodyPr>
          <a:lstStyle/>
          <a:p>
            <a:r>
              <a:rPr lang="en-US" sz="1000" i="1" dirty="0" smtClean="0"/>
              <a:t>*Source: </a:t>
            </a:r>
            <a:r>
              <a:rPr lang="en-US" sz="1000" i="1" dirty="0"/>
              <a:t>Annual Filing (Form 10-K, FY2018)</a:t>
            </a:r>
            <a:endParaRPr lang="en-US" sz="1000" i="1" dirty="0" smtClean="0"/>
          </a:p>
        </p:txBody>
      </p:sp>
    </p:spTree>
    <p:extLst>
      <p:ext uri="{BB962C8B-B14F-4D97-AF65-F5344CB8AC3E}">
        <p14:creationId xmlns:p14="http://schemas.microsoft.com/office/powerpoint/2010/main" val="232362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2019 Investor Relations Presentation</a:t>
            </a:r>
          </a:p>
        </p:txBody>
      </p:sp>
      <p:pic>
        <p:nvPicPr>
          <p:cNvPr id="5" name="Picture 4"/>
          <p:cNvPicPr>
            <a:picLocks noChangeAspect="1"/>
          </p:cNvPicPr>
          <p:nvPr/>
        </p:nvPicPr>
        <p:blipFill rotWithShape="1">
          <a:blip r:embed="rId2"/>
          <a:srcRect t="17443"/>
          <a:stretch/>
        </p:blipFill>
        <p:spPr>
          <a:xfrm>
            <a:off x="438992" y="1676399"/>
            <a:ext cx="8783394" cy="3824165"/>
          </a:xfrm>
          <a:prstGeom prst="rect">
            <a:avLst/>
          </a:prstGeom>
        </p:spPr>
      </p:pic>
    </p:spTree>
    <p:extLst>
      <p:ext uri="{BB962C8B-B14F-4D97-AF65-F5344CB8AC3E}">
        <p14:creationId xmlns:p14="http://schemas.microsoft.com/office/powerpoint/2010/main" val="187735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a:t>
            </a:r>
            <a:r>
              <a:rPr lang="en-US" sz="1000" i="1" dirty="0"/>
              <a:t>2019 Investor Relations Presentation</a:t>
            </a:r>
            <a:endParaRPr lang="en-US" sz="1000" i="1" dirty="0" smtClean="0"/>
          </a:p>
        </p:txBody>
      </p:sp>
      <p:pic>
        <p:nvPicPr>
          <p:cNvPr id="2" name="Picture 1"/>
          <p:cNvPicPr>
            <a:picLocks noChangeAspect="1"/>
          </p:cNvPicPr>
          <p:nvPr/>
        </p:nvPicPr>
        <p:blipFill>
          <a:blip r:embed="rId2"/>
          <a:stretch>
            <a:fillRect/>
          </a:stretch>
        </p:blipFill>
        <p:spPr>
          <a:xfrm>
            <a:off x="599890" y="1208016"/>
            <a:ext cx="8511341" cy="4477682"/>
          </a:xfrm>
          <a:prstGeom prst="rect">
            <a:avLst/>
          </a:prstGeom>
        </p:spPr>
      </p:pic>
    </p:spTree>
    <p:extLst>
      <p:ext uri="{BB962C8B-B14F-4D97-AF65-F5344CB8AC3E}">
        <p14:creationId xmlns:p14="http://schemas.microsoft.com/office/powerpoint/2010/main" val="2139506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a:t>
            </a:r>
            <a:r>
              <a:rPr lang="en-US" sz="1000" i="1" dirty="0"/>
              <a:t>2019 Investor Relations Presentation</a:t>
            </a:r>
            <a:endParaRPr lang="en-US" sz="1000" i="1" dirty="0" smtClean="0"/>
          </a:p>
        </p:txBody>
      </p:sp>
      <p:pic>
        <p:nvPicPr>
          <p:cNvPr id="5" name="Picture 4"/>
          <p:cNvPicPr>
            <a:picLocks noChangeAspect="1"/>
          </p:cNvPicPr>
          <p:nvPr/>
        </p:nvPicPr>
        <p:blipFill>
          <a:blip r:embed="rId2"/>
          <a:stretch>
            <a:fillRect/>
          </a:stretch>
        </p:blipFill>
        <p:spPr>
          <a:xfrm>
            <a:off x="694492" y="1323732"/>
            <a:ext cx="8548120" cy="4489649"/>
          </a:xfrm>
          <a:prstGeom prst="rect">
            <a:avLst/>
          </a:prstGeom>
        </p:spPr>
      </p:pic>
    </p:spTree>
    <p:extLst>
      <p:ext uri="{BB962C8B-B14F-4D97-AF65-F5344CB8AC3E}">
        <p14:creationId xmlns:p14="http://schemas.microsoft.com/office/powerpoint/2010/main" val="459709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575" y="838313"/>
            <a:ext cx="9144000" cy="2822980"/>
          </a:xfrm>
          <a:prstGeom prst="rect">
            <a:avLst/>
          </a:prstGeom>
        </p:spPr>
      </p:pic>
      <p:sp>
        <p:nvSpPr>
          <p:cNvPr id="2" name="Title 1"/>
          <p:cNvSpPr>
            <a:spLocks noGrp="1"/>
          </p:cNvSpPr>
          <p:nvPr>
            <p:ph type="title"/>
          </p:nvPr>
        </p:nvSpPr>
        <p:spPr/>
        <p:txBody>
          <a:bodyPr/>
          <a:lstStyle/>
          <a:p>
            <a:r>
              <a:rPr lang="en-US" dirty="0" err="1" smtClean="0"/>
              <a:t>Equinix’s</a:t>
            </a:r>
            <a:r>
              <a:rPr lang="en-US" dirty="0" smtClean="0"/>
              <a:t> Culture</a:t>
            </a:r>
            <a:endParaRPr lang="en-US" dirty="0"/>
          </a:p>
        </p:txBody>
      </p:sp>
      <p:sp>
        <p:nvSpPr>
          <p:cNvPr id="3" name="Slide Number Placeholder 2"/>
          <p:cNvSpPr>
            <a:spLocks noGrp="1"/>
          </p:cNvSpPr>
          <p:nvPr>
            <p:ph type="sldNum" sz="quarter" idx="4294967295"/>
          </p:nvPr>
        </p:nvSpPr>
        <p:spPr/>
        <p:txBody>
          <a:bodyPr/>
          <a:lstStyle/>
          <a:p>
            <a:fld id="{3E44B31D-349A-4FE6-9084-AC4DE21D68C6}"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648561" y="3484511"/>
            <a:ext cx="6506044" cy="1566630"/>
          </a:xfrm>
          <a:prstGeom prst="rect">
            <a:avLst/>
          </a:prstGeom>
        </p:spPr>
      </p:pic>
      <p:pic>
        <p:nvPicPr>
          <p:cNvPr id="7" name="Picture 6"/>
          <p:cNvPicPr>
            <a:picLocks noChangeAspect="1"/>
          </p:cNvPicPr>
          <p:nvPr/>
        </p:nvPicPr>
        <p:blipFill>
          <a:blip r:embed="rId4"/>
          <a:stretch>
            <a:fillRect/>
          </a:stretch>
        </p:blipFill>
        <p:spPr>
          <a:xfrm>
            <a:off x="648561" y="5352850"/>
            <a:ext cx="2240370" cy="320886"/>
          </a:xfrm>
          <a:prstGeom prst="rect">
            <a:avLst/>
          </a:prstGeom>
        </p:spPr>
      </p:pic>
      <p:pic>
        <p:nvPicPr>
          <p:cNvPr id="8" name="Picture 7"/>
          <p:cNvPicPr>
            <a:picLocks noChangeAspect="1"/>
          </p:cNvPicPr>
          <p:nvPr/>
        </p:nvPicPr>
        <p:blipFill>
          <a:blip r:embed="rId5"/>
          <a:stretch>
            <a:fillRect/>
          </a:stretch>
        </p:blipFill>
        <p:spPr>
          <a:xfrm>
            <a:off x="3428867" y="5343073"/>
            <a:ext cx="1514715" cy="311669"/>
          </a:xfrm>
          <a:prstGeom prst="rect">
            <a:avLst/>
          </a:prstGeom>
        </p:spPr>
      </p:pic>
      <p:pic>
        <p:nvPicPr>
          <p:cNvPr id="9" name="Picture 8"/>
          <p:cNvPicPr>
            <a:picLocks noChangeAspect="1"/>
          </p:cNvPicPr>
          <p:nvPr/>
        </p:nvPicPr>
        <p:blipFill>
          <a:blip r:embed="rId6"/>
          <a:stretch>
            <a:fillRect/>
          </a:stretch>
        </p:blipFill>
        <p:spPr>
          <a:xfrm>
            <a:off x="5452041" y="5319603"/>
            <a:ext cx="1618006" cy="324804"/>
          </a:xfrm>
          <a:prstGeom prst="rect">
            <a:avLst/>
          </a:prstGeom>
        </p:spPr>
      </p:pic>
      <p:pic>
        <p:nvPicPr>
          <p:cNvPr id="10" name="Picture 9"/>
          <p:cNvPicPr>
            <a:picLocks noChangeAspect="1"/>
          </p:cNvPicPr>
          <p:nvPr/>
        </p:nvPicPr>
        <p:blipFill>
          <a:blip r:embed="rId7"/>
          <a:stretch>
            <a:fillRect/>
          </a:stretch>
        </p:blipFill>
        <p:spPr>
          <a:xfrm>
            <a:off x="1185010" y="5811786"/>
            <a:ext cx="1293015" cy="326275"/>
          </a:xfrm>
          <a:prstGeom prst="rect">
            <a:avLst/>
          </a:prstGeom>
        </p:spPr>
      </p:pic>
      <p:pic>
        <p:nvPicPr>
          <p:cNvPr id="11" name="Picture 10"/>
          <p:cNvPicPr>
            <a:picLocks noChangeAspect="1"/>
          </p:cNvPicPr>
          <p:nvPr/>
        </p:nvPicPr>
        <p:blipFill>
          <a:blip r:embed="rId8"/>
          <a:stretch>
            <a:fillRect/>
          </a:stretch>
        </p:blipFill>
        <p:spPr>
          <a:xfrm>
            <a:off x="2972152" y="5828412"/>
            <a:ext cx="1686144" cy="332394"/>
          </a:xfrm>
          <a:prstGeom prst="rect">
            <a:avLst/>
          </a:prstGeom>
        </p:spPr>
      </p:pic>
      <p:pic>
        <p:nvPicPr>
          <p:cNvPr id="12" name="Picture 11"/>
          <p:cNvPicPr>
            <a:picLocks noChangeAspect="1"/>
          </p:cNvPicPr>
          <p:nvPr/>
        </p:nvPicPr>
        <p:blipFill>
          <a:blip r:embed="rId9"/>
          <a:stretch>
            <a:fillRect/>
          </a:stretch>
        </p:blipFill>
        <p:spPr>
          <a:xfrm>
            <a:off x="7609983" y="5301655"/>
            <a:ext cx="1631247" cy="342752"/>
          </a:xfrm>
          <a:prstGeom prst="rect">
            <a:avLst/>
          </a:prstGeom>
        </p:spPr>
      </p:pic>
      <p:pic>
        <p:nvPicPr>
          <p:cNvPr id="13" name="Picture 12"/>
          <p:cNvPicPr>
            <a:picLocks noChangeAspect="1"/>
          </p:cNvPicPr>
          <p:nvPr/>
        </p:nvPicPr>
        <p:blipFill>
          <a:blip r:embed="rId10"/>
          <a:stretch>
            <a:fillRect/>
          </a:stretch>
        </p:blipFill>
        <p:spPr>
          <a:xfrm>
            <a:off x="5152424" y="5824606"/>
            <a:ext cx="1224944" cy="319551"/>
          </a:xfrm>
          <a:prstGeom prst="rect">
            <a:avLst/>
          </a:prstGeom>
        </p:spPr>
      </p:pic>
      <p:pic>
        <p:nvPicPr>
          <p:cNvPr id="14" name="Picture 13"/>
          <p:cNvPicPr>
            <a:picLocks noChangeAspect="1"/>
          </p:cNvPicPr>
          <p:nvPr/>
        </p:nvPicPr>
        <p:blipFill>
          <a:blip r:embed="rId11"/>
          <a:stretch>
            <a:fillRect/>
          </a:stretch>
        </p:blipFill>
        <p:spPr>
          <a:xfrm>
            <a:off x="7070047" y="5811785"/>
            <a:ext cx="1536038" cy="323376"/>
          </a:xfrm>
          <a:prstGeom prst="rect">
            <a:avLst/>
          </a:prstGeom>
        </p:spPr>
      </p:pic>
    </p:spTree>
    <p:extLst>
      <p:ext uri="{BB962C8B-B14F-4D97-AF65-F5344CB8AC3E}">
        <p14:creationId xmlns:p14="http://schemas.microsoft.com/office/powerpoint/2010/main" val="318030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a:xfrm>
            <a:off x="594361" y="1020350"/>
            <a:ext cx="8724817" cy="4924425"/>
          </a:xfrm>
        </p:spPr>
        <p:txBody>
          <a:bodyPr/>
          <a:lstStyle/>
          <a:p>
            <a:pPr>
              <a:spcAft>
                <a:spcPts val="600"/>
              </a:spcAft>
            </a:pPr>
            <a:r>
              <a:rPr lang="en-US" dirty="0" smtClean="0"/>
              <a:t>Financial Performance</a:t>
            </a: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Annual Filing (Form 10-K, FY2018)</a:t>
            </a:r>
          </a:p>
        </p:txBody>
      </p:sp>
      <p:pic>
        <p:nvPicPr>
          <p:cNvPr id="3" name="Picture 2"/>
          <p:cNvPicPr>
            <a:picLocks noChangeAspect="1"/>
          </p:cNvPicPr>
          <p:nvPr/>
        </p:nvPicPr>
        <p:blipFill rotWithShape="1">
          <a:blip r:embed="rId2"/>
          <a:srcRect b="32262"/>
          <a:stretch/>
        </p:blipFill>
        <p:spPr>
          <a:xfrm>
            <a:off x="1012149" y="1570233"/>
            <a:ext cx="7889239" cy="4374542"/>
          </a:xfrm>
          <a:prstGeom prst="rect">
            <a:avLst/>
          </a:prstGeom>
        </p:spPr>
      </p:pic>
    </p:spTree>
    <p:extLst>
      <p:ext uri="{BB962C8B-B14F-4D97-AF65-F5344CB8AC3E}">
        <p14:creationId xmlns:p14="http://schemas.microsoft.com/office/powerpoint/2010/main" val="2227653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2.xml><?xml version="1.0" encoding="utf-8"?>
<a:theme xmlns:a="http://schemas.openxmlformats.org/drawingml/2006/main" name="1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3.xml><?xml version="1.0" encoding="utf-8"?>
<a:theme xmlns:a="http://schemas.openxmlformats.org/drawingml/2006/main" name="2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4.xml><?xml version="1.0" encoding="utf-8"?>
<a:theme xmlns:a="http://schemas.openxmlformats.org/drawingml/2006/main" name="3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5.xml><?xml version="1.0" encoding="utf-8"?>
<a:theme xmlns:a="http://schemas.openxmlformats.org/drawingml/2006/main" name="4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6.xml><?xml version="1.0" encoding="utf-8"?>
<a:theme xmlns:a="http://schemas.openxmlformats.org/drawingml/2006/main" name="2013 Master">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6 Letter blank1.potx" id="{0CBF9B49-7B0F-4006-82E1-80FC90DADFAB}" vid="{E70E052D-4998-45A6-8E7B-FCA9A0159E3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4912</TotalTime>
  <Words>4698</Words>
  <Application>Microsoft Office PowerPoint</Application>
  <PresentationFormat>A4 Paper (210x297 mm)</PresentationFormat>
  <Paragraphs>257</Paragraphs>
  <Slides>31</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31</vt:i4>
      </vt:variant>
    </vt:vector>
  </HeadingPairs>
  <TitlesOfParts>
    <vt:vector size="43" baseType="lpstr">
      <vt:lpstr>Arial</vt:lpstr>
      <vt:lpstr>Calibri</vt:lpstr>
      <vt:lpstr>Geneva</vt:lpstr>
      <vt:lpstr>Georgia</vt:lpstr>
      <vt:lpstr>Lucida Grande</vt:lpstr>
      <vt:lpstr>Times New Roman</vt:lpstr>
      <vt:lpstr>blank</vt:lpstr>
      <vt:lpstr>1_blank</vt:lpstr>
      <vt:lpstr>2_blank</vt:lpstr>
      <vt:lpstr>3_blank</vt:lpstr>
      <vt:lpstr>4_blank</vt:lpstr>
      <vt:lpstr>2013 Master</vt:lpstr>
      <vt:lpstr>PowerPoint Presentation</vt:lpstr>
      <vt:lpstr>Contents</vt:lpstr>
      <vt:lpstr>Company Overview</vt:lpstr>
      <vt:lpstr>Company Overview</vt:lpstr>
      <vt:lpstr>Company Overview (continued)</vt:lpstr>
      <vt:lpstr>Company Overview (continued)</vt:lpstr>
      <vt:lpstr>Company Overview (continued)</vt:lpstr>
      <vt:lpstr>Equinix’s Culture</vt:lpstr>
      <vt:lpstr>Company Overview (continued)</vt:lpstr>
      <vt:lpstr>Company Overview (continued)</vt:lpstr>
      <vt:lpstr>Company Overview (continued)</vt:lpstr>
      <vt:lpstr>Board Bios</vt:lpstr>
      <vt:lpstr>Board Bios</vt:lpstr>
      <vt:lpstr>Board Bios (continued)</vt:lpstr>
      <vt:lpstr>Board Bios (continued)</vt:lpstr>
      <vt:lpstr>Board Bios (continued)</vt:lpstr>
      <vt:lpstr>Board Bios (continued)</vt:lpstr>
      <vt:lpstr>Executive Bios</vt:lpstr>
      <vt:lpstr>Executive Bios</vt:lpstr>
      <vt:lpstr>Executive Bios (continued)</vt:lpstr>
      <vt:lpstr>Executive Bios (continued)</vt:lpstr>
      <vt:lpstr>Executive Bios (continued)</vt:lpstr>
      <vt:lpstr>Executive Bios (continued)</vt:lpstr>
      <vt:lpstr>Executive Bios (continued)</vt:lpstr>
      <vt:lpstr>Executive Bios (continued)</vt:lpstr>
      <vt:lpstr>Executive Bios (continued)</vt:lpstr>
      <vt:lpstr>Board Calendar</vt:lpstr>
      <vt:lpstr>2019 Board Calendar</vt:lpstr>
      <vt:lpstr>2020 Board Calendar</vt:lpstr>
      <vt:lpstr>Director Compensation</vt:lpstr>
      <vt:lpstr>Non-employee directors receive a retainer in connection with their service on the Board of $70,000.  In addition, in lieu of regular meeting fees, committee chairs (if any) and members receive the following annual retainers payable quarterly in arrears:                                                                                                                                                          Currently, non-employee directors only receive meeting fees for attendance at committee meetings in excess of a specified number of meetings in a calendar year.  The committee meeting fees and the threshold number of meetings that must be attended before any meeting fees are paid are:   </vt:lpstr>
    </vt:vector>
  </TitlesOfParts>
  <Company>Egon Zehnder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AustralianSuper</dc:title>
  <dc:creator>Sandra Crabtree</dc:creator>
  <cp:lastModifiedBy>Christy Jerkovich</cp:lastModifiedBy>
  <cp:revision>460</cp:revision>
  <cp:lastPrinted>2017-08-18T22:07:11Z</cp:lastPrinted>
  <dcterms:created xsi:type="dcterms:W3CDTF">2015-06-09T01:02:21Z</dcterms:created>
  <dcterms:modified xsi:type="dcterms:W3CDTF">2019-07-15T20:51:21Z</dcterms:modified>
</cp:coreProperties>
</file>