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33" r:id="rId2"/>
    <p:sldMasterId id="2147483753" r:id="rId3"/>
    <p:sldMasterId id="2147483773" r:id="rId4"/>
    <p:sldMasterId id="2147483793" r:id="rId5"/>
    <p:sldMasterId id="2147483813" r:id="rId6"/>
  </p:sldMasterIdLst>
  <p:notesMasterIdLst>
    <p:notesMasterId r:id="rId43"/>
  </p:notesMasterIdLst>
  <p:sldIdLst>
    <p:sldId id="292" r:id="rId7"/>
    <p:sldId id="303" r:id="rId8"/>
    <p:sldId id="301" r:id="rId9"/>
    <p:sldId id="265" r:id="rId10"/>
    <p:sldId id="357" r:id="rId11"/>
    <p:sldId id="348" r:id="rId12"/>
    <p:sldId id="356" r:id="rId13"/>
    <p:sldId id="350" r:id="rId14"/>
    <p:sldId id="358" r:id="rId15"/>
    <p:sldId id="329" r:id="rId16"/>
    <p:sldId id="332" r:id="rId17"/>
    <p:sldId id="354" r:id="rId18"/>
    <p:sldId id="330" r:id="rId19"/>
    <p:sldId id="331" r:id="rId20"/>
    <p:sldId id="355" r:id="rId21"/>
    <p:sldId id="334" r:id="rId22"/>
    <p:sldId id="335" r:id="rId23"/>
    <p:sldId id="336" r:id="rId24"/>
    <p:sldId id="337" r:id="rId25"/>
    <p:sldId id="338" r:id="rId26"/>
    <p:sldId id="339" r:id="rId27"/>
    <p:sldId id="299" r:id="rId28"/>
    <p:sldId id="285" r:id="rId29"/>
    <p:sldId id="287" r:id="rId30"/>
    <p:sldId id="286" r:id="rId31"/>
    <p:sldId id="351" r:id="rId32"/>
    <p:sldId id="306" r:id="rId33"/>
    <p:sldId id="311" r:id="rId34"/>
    <p:sldId id="321" r:id="rId35"/>
    <p:sldId id="352" r:id="rId36"/>
    <p:sldId id="322" r:id="rId37"/>
    <p:sldId id="353" r:id="rId38"/>
    <p:sldId id="341" r:id="rId39"/>
    <p:sldId id="344" r:id="rId40"/>
    <p:sldId id="342" r:id="rId41"/>
    <p:sldId id="359" r:id="rId42"/>
  </p:sldIdLst>
  <p:sldSz cx="9906000" cy="6858000" type="A4"/>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0" userDrawn="1">
          <p15:clr>
            <a:srgbClr val="A4A3A4"/>
          </p15:clr>
        </p15:guide>
        <p15:guide id="2" orient="horz" pos="3829">
          <p15:clr>
            <a:srgbClr val="A4A3A4"/>
          </p15:clr>
        </p15:guide>
        <p15:guide id="3" orient="horz" pos="725">
          <p15:clr>
            <a:srgbClr val="A4A3A4"/>
          </p15:clr>
        </p15:guide>
        <p15:guide id="4" pos="384">
          <p15:clr>
            <a:srgbClr val="A4A3A4"/>
          </p15:clr>
        </p15:guide>
        <p15:guide id="5" pos="5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showGuides="1">
      <p:cViewPr varScale="1">
        <p:scale>
          <a:sx n="108" d="100"/>
          <a:sy n="108" d="100"/>
        </p:scale>
        <p:origin x="846" y="96"/>
      </p:cViewPr>
      <p:guideLst>
        <p:guide orient="horz" pos="480"/>
        <p:guide orient="horz" pos="3829"/>
        <p:guide orient="horz" pos="725"/>
        <p:guide pos="384"/>
        <p:guide pos="5889"/>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7006" cy="512081"/>
          </a:xfrm>
          <a:prstGeom prst="rect">
            <a:avLst/>
          </a:prstGeom>
        </p:spPr>
        <p:txBody>
          <a:bodyPr vert="horz" lIns="94744" tIns="47372" rIns="94744" bIns="47372" rtlCol="0"/>
          <a:lstStyle>
            <a:lvl1pPr algn="l">
              <a:defRPr sz="1200"/>
            </a:lvl1pPr>
          </a:lstStyle>
          <a:p>
            <a:endParaRPr lang="en-US"/>
          </a:p>
        </p:txBody>
      </p:sp>
      <p:sp>
        <p:nvSpPr>
          <p:cNvPr id="3" name="Date Placeholder 2"/>
          <p:cNvSpPr>
            <a:spLocks noGrp="1"/>
          </p:cNvSpPr>
          <p:nvPr>
            <p:ph type="dt" idx="1"/>
          </p:nvPr>
        </p:nvSpPr>
        <p:spPr>
          <a:xfrm>
            <a:off x="4020689" y="0"/>
            <a:ext cx="3077006" cy="512081"/>
          </a:xfrm>
          <a:prstGeom prst="rect">
            <a:avLst/>
          </a:prstGeom>
        </p:spPr>
        <p:txBody>
          <a:bodyPr vert="horz" lIns="94744" tIns="47372" rIns="94744" bIns="47372" rtlCol="0"/>
          <a:lstStyle>
            <a:lvl1pPr algn="r">
              <a:defRPr sz="1200"/>
            </a:lvl1pPr>
          </a:lstStyle>
          <a:p>
            <a:fld id="{A5F1BAF4-DA39-43A3-AF98-C5576C572C90}" type="datetimeFigureOut">
              <a:rPr lang="en-US" smtClean="0"/>
              <a:t>5/29/2018</a:t>
            </a:fld>
            <a:endParaRPr lang="en-US"/>
          </a:p>
        </p:txBody>
      </p:sp>
      <p:sp>
        <p:nvSpPr>
          <p:cNvPr id="4" name="Slide Image Placeholder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4744" tIns="47372" rIns="94744" bIns="47372" rtlCol="0" anchor="ctr"/>
          <a:lstStyle/>
          <a:p>
            <a:endParaRPr lang="en-US"/>
          </a:p>
        </p:txBody>
      </p:sp>
      <p:sp>
        <p:nvSpPr>
          <p:cNvPr id="5" name="Notes Placeholder 4"/>
          <p:cNvSpPr>
            <a:spLocks noGrp="1"/>
          </p:cNvSpPr>
          <p:nvPr>
            <p:ph type="body" sz="quarter" idx="3"/>
          </p:nvPr>
        </p:nvSpPr>
        <p:spPr>
          <a:xfrm>
            <a:off x="710574" y="4862141"/>
            <a:ext cx="5678154" cy="4605227"/>
          </a:xfrm>
          <a:prstGeom prst="rect">
            <a:avLst/>
          </a:prstGeom>
        </p:spPr>
        <p:txBody>
          <a:bodyPr vert="horz" lIns="94744" tIns="47372" rIns="94744" bIns="473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720786"/>
            <a:ext cx="3077006" cy="512081"/>
          </a:xfrm>
          <a:prstGeom prst="rect">
            <a:avLst/>
          </a:prstGeom>
        </p:spPr>
        <p:txBody>
          <a:bodyPr vert="horz" lIns="94744" tIns="47372" rIns="94744" bIns="47372" rtlCol="0" anchor="b"/>
          <a:lstStyle>
            <a:lvl1pPr algn="l">
              <a:defRPr sz="1200"/>
            </a:lvl1pPr>
          </a:lstStyle>
          <a:p>
            <a:endParaRPr lang="en-US"/>
          </a:p>
        </p:txBody>
      </p:sp>
      <p:sp>
        <p:nvSpPr>
          <p:cNvPr id="7" name="Slide Number Placeholder 6"/>
          <p:cNvSpPr>
            <a:spLocks noGrp="1"/>
          </p:cNvSpPr>
          <p:nvPr>
            <p:ph type="sldNum" sz="quarter" idx="5"/>
          </p:nvPr>
        </p:nvSpPr>
        <p:spPr>
          <a:xfrm>
            <a:off x="4020689" y="9720786"/>
            <a:ext cx="3077006" cy="512081"/>
          </a:xfrm>
          <a:prstGeom prst="rect">
            <a:avLst/>
          </a:prstGeom>
        </p:spPr>
        <p:txBody>
          <a:bodyPr vert="horz" lIns="94744" tIns="47372" rIns="94744" bIns="47372" rtlCol="0" anchor="b"/>
          <a:lstStyle>
            <a:lvl1pPr algn="r">
              <a:defRPr sz="1200"/>
            </a:lvl1pPr>
          </a:lstStyle>
          <a:p>
            <a:fld id="{F9FE630F-5AF1-410B-931A-8A93668865EA}" type="slidenum">
              <a:rPr lang="en-US" smtClean="0"/>
              <a:t>‹#›</a:t>
            </a:fld>
            <a:endParaRPr lang="en-US"/>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719138"/>
            <a:ext cx="5187950" cy="3592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816D5-BAB9-44DD-8D46-4F85F0ABD876}" type="slidenum">
              <a:rPr lang="en-US" smtClean="0"/>
              <a:t>2</a:t>
            </a:fld>
            <a:endParaRPr lang="en-US" dirty="0"/>
          </a:p>
        </p:txBody>
      </p:sp>
    </p:spTree>
    <p:extLst>
      <p:ext uri="{BB962C8B-B14F-4D97-AF65-F5344CB8AC3E}">
        <p14:creationId xmlns:p14="http://schemas.microsoft.com/office/powerpoint/2010/main" val="179823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1720077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185828191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031411667"/>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sultant Prof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6"/>
          <p:cNvSpPr>
            <a:spLocks noGrp="1"/>
          </p:cNvSpPr>
          <p:nvPr>
            <p:ph type="body" sz="quarter" idx="13" hasCustomPrompt="1"/>
          </p:nvPr>
        </p:nvSpPr>
        <p:spPr>
          <a:xfrm>
            <a:off x="2932246" y="1152171"/>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5"/>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91"/>
            <a:ext cx="5556646" cy="445273"/>
          </a:xfrm>
        </p:spPr>
        <p:txBody>
          <a:bodyPr anchor="t"/>
          <a:lstStyle>
            <a:lvl1pPr>
              <a:spcBef>
                <a:spcPts val="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8"/>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30" y="1669857"/>
            <a:ext cx="554736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30" y="2362945"/>
            <a:ext cx="554736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3" name="Rectangle 12"/>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2" name="Picture Placeholder 12"/>
          <p:cNvSpPr>
            <a:spLocks noGrp="1"/>
          </p:cNvSpPr>
          <p:nvPr>
            <p:ph type="pic" sz="quarter" idx="18"/>
          </p:nvPr>
        </p:nvSpPr>
        <p:spPr>
          <a:xfrm>
            <a:off x="612248" y="1152169"/>
            <a:ext cx="1980932"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02395215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7" y="2744567"/>
            <a:ext cx="3896994"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9" y="3018534"/>
            <a:ext cx="3896994"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445887" y="3018534"/>
            <a:ext cx="3896994"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288962"/>
            <a:ext cx="3896994"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3954478"/>
            <a:ext cx="3896994" cy="2124060"/>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445886" y="3288962"/>
            <a:ext cx="3896994"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445887" y="3946526"/>
            <a:ext cx="3896994" cy="2122474"/>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445885" y="2744567"/>
            <a:ext cx="3896994" cy="266697"/>
          </a:xfrm>
        </p:spPr>
        <p:txBody>
          <a:bodyPr/>
          <a:lstStyle>
            <a:lvl1pPr>
              <a:defRPr b="0"/>
            </a:lvl1pPr>
          </a:lstStyle>
          <a:p>
            <a:pPr lvl="0"/>
            <a:r>
              <a:rPr lang="en-US" dirty="0" smtClean="0"/>
              <a:t>[Consultant Name]</a:t>
            </a:r>
            <a:endParaRPr lang="en-GB" dirty="0"/>
          </a:p>
        </p:txBody>
      </p:sp>
      <p:sp>
        <p:nvSpPr>
          <p:cNvPr id="14" name="TextBox 13"/>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5" name="Rectangle 14"/>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8" name="Picture Placeholder 3"/>
          <p:cNvSpPr>
            <a:spLocks noGrp="1"/>
          </p:cNvSpPr>
          <p:nvPr>
            <p:ph type="pic" sz="quarter" idx="30"/>
          </p:nvPr>
        </p:nvSpPr>
        <p:spPr>
          <a:xfrm>
            <a:off x="608806" y="1152170"/>
            <a:ext cx="1292230" cy="1482513"/>
          </a:xfrm>
        </p:spPr>
        <p:txBody>
          <a:bodyPr/>
          <a:lstStyle/>
          <a:p>
            <a:r>
              <a:rPr lang="en-US" smtClean="0"/>
              <a:t>Click icon to add picture</a:t>
            </a:r>
            <a:endParaRPr lang="en-US" dirty="0"/>
          </a:p>
        </p:txBody>
      </p:sp>
      <p:sp>
        <p:nvSpPr>
          <p:cNvPr id="19" name="Picture Placeholder 3"/>
          <p:cNvSpPr>
            <a:spLocks noGrp="1"/>
          </p:cNvSpPr>
          <p:nvPr>
            <p:ph type="pic" sz="quarter" idx="31"/>
          </p:nvPr>
        </p:nvSpPr>
        <p:spPr>
          <a:xfrm>
            <a:off x="5445884" y="1150477"/>
            <a:ext cx="1292230" cy="1482513"/>
          </a:xfrm>
        </p:spPr>
        <p:txBody>
          <a:bodyPr/>
          <a:lstStyle/>
          <a:p>
            <a:r>
              <a:rPr lang="en-US" smtClean="0"/>
              <a:t>Click icon to add picture</a:t>
            </a:r>
            <a:endParaRPr lang="en-US"/>
          </a:p>
        </p:txBody>
      </p:sp>
    </p:spTree>
    <p:extLst>
      <p:ext uri="{BB962C8B-B14F-4D97-AF65-F5344CB8AC3E}">
        <p14:creationId xmlns:p14="http://schemas.microsoft.com/office/powerpoint/2010/main" val="426090906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744567"/>
            <a:ext cx="2643320"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7" y="3018534"/>
            <a:ext cx="2643320"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3018534"/>
            <a:ext cx="2643320"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1" y="3018534"/>
            <a:ext cx="2643320"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288962"/>
            <a:ext cx="2643320"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6" y="3954478"/>
            <a:ext cx="2643320" cy="2124060"/>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3" y="3277836"/>
            <a:ext cx="2643320"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1" y="3943351"/>
            <a:ext cx="2643320" cy="2122474"/>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287488"/>
            <a:ext cx="2643320"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1" y="3946526"/>
            <a:ext cx="2643320" cy="2122474"/>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744567"/>
            <a:ext cx="2643320" cy="266697"/>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744567"/>
            <a:ext cx="2643320" cy="266697"/>
          </a:xfrm>
        </p:spPr>
        <p:txBody>
          <a:bodyPr/>
          <a:lstStyle>
            <a:lvl1pPr>
              <a:defRPr b="0"/>
            </a:lvl1pPr>
          </a:lstStyle>
          <a:p>
            <a:pPr lvl="0"/>
            <a:r>
              <a:rPr lang="en-US" dirty="0" smtClean="0"/>
              <a:t>[Consultant Name]</a:t>
            </a:r>
            <a:endParaRPr lang="en-GB" dirty="0"/>
          </a:p>
        </p:txBody>
      </p:sp>
      <p:sp>
        <p:nvSpPr>
          <p:cNvPr id="20" name="TextBox 19"/>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2" name="Rectangle 21"/>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8" name="Picture Placeholder 3"/>
          <p:cNvSpPr>
            <a:spLocks noGrp="1"/>
          </p:cNvSpPr>
          <p:nvPr>
            <p:ph type="pic" sz="quarter" idx="30"/>
          </p:nvPr>
        </p:nvSpPr>
        <p:spPr>
          <a:xfrm>
            <a:off x="608806" y="1150477"/>
            <a:ext cx="1292230" cy="1482513"/>
          </a:xfrm>
        </p:spPr>
        <p:txBody>
          <a:bodyPr/>
          <a:lstStyle/>
          <a:p>
            <a:r>
              <a:rPr lang="en-US" smtClean="0"/>
              <a:t>Click icon to add picture</a:t>
            </a:r>
            <a:endParaRPr lang="en-US" dirty="0"/>
          </a:p>
        </p:txBody>
      </p:sp>
      <p:sp>
        <p:nvSpPr>
          <p:cNvPr id="19" name="Picture Placeholder 3"/>
          <p:cNvSpPr>
            <a:spLocks noGrp="1"/>
          </p:cNvSpPr>
          <p:nvPr>
            <p:ph type="pic" sz="quarter" idx="31"/>
          </p:nvPr>
        </p:nvSpPr>
        <p:spPr>
          <a:xfrm>
            <a:off x="3624741" y="1150477"/>
            <a:ext cx="1292230" cy="1482513"/>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150477"/>
            <a:ext cx="1292230" cy="1482513"/>
          </a:xfrm>
        </p:spPr>
        <p:txBody>
          <a:bodyPr/>
          <a:lstStyle/>
          <a:p>
            <a:r>
              <a:rPr lang="en-US" smtClean="0"/>
              <a:t>Click icon to add picture</a:t>
            </a:r>
            <a:endParaRPr lang="en-US"/>
          </a:p>
        </p:txBody>
      </p:sp>
    </p:spTree>
    <p:extLst>
      <p:ext uri="{BB962C8B-B14F-4D97-AF65-F5344CB8AC3E}">
        <p14:creationId xmlns:p14="http://schemas.microsoft.com/office/powerpoint/2010/main" val="76177367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up Tombstone Layout">
    <p:spTree>
      <p:nvGrpSpPr>
        <p:cNvPr id="1" name=""/>
        <p:cNvGrpSpPr/>
        <p:nvPr/>
      </p:nvGrpSpPr>
      <p:grpSpPr>
        <a:xfrm>
          <a:off x="0" y="0"/>
          <a:ext cx="0" cy="0"/>
          <a:chOff x="0" y="0"/>
          <a:chExt cx="0" cy="0"/>
        </a:xfrm>
      </p:grpSpPr>
      <p:sp>
        <p:nvSpPr>
          <p:cNvPr id="38" name="Rectangle 37"/>
          <p:cNvSpPr/>
          <p:nvPr userDrawn="1"/>
        </p:nvSpPr>
        <p:spPr>
          <a:xfrm>
            <a:off x="602878" y="1150939"/>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4" name="Title 3"/>
          <p:cNvSpPr>
            <a:spLocks noGrp="1"/>
          </p:cNvSpPr>
          <p:nvPr userDrawn="1">
            <p:ph type="title" hasCustomPrompt="1"/>
          </p:nvPr>
        </p:nvSpPr>
        <p:spPr>
          <a:xfrm>
            <a:off x="595241" y="451870"/>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3065381"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37310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3065381"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7310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314056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314056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314056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314056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544644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544644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544644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544644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Box 51"/>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0" name="Rectangle 49"/>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2436649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up Tombstone">
    <p:spTree>
      <p:nvGrpSpPr>
        <p:cNvPr id="1" name=""/>
        <p:cNvGrpSpPr/>
        <p:nvPr/>
      </p:nvGrpSpPr>
      <p:grpSpPr>
        <a:xfrm>
          <a:off x="0" y="0"/>
          <a:ext cx="0" cy="0"/>
          <a:chOff x="0" y="0"/>
          <a:chExt cx="0" cy="0"/>
        </a:xfrm>
      </p:grpSpPr>
      <p:sp>
        <p:nvSpPr>
          <p:cNvPr id="38" name="Rectangle 37"/>
          <p:cNvSpPr/>
          <p:nvPr userDrawn="1"/>
        </p:nvSpPr>
        <p:spPr>
          <a:xfrm>
            <a:off x="602879" y="1150939"/>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4" name="Title 3"/>
          <p:cNvSpPr>
            <a:spLocks noGrp="1"/>
          </p:cNvSpPr>
          <p:nvPr userDrawn="1">
            <p:ph type="title" hasCustomPrompt="1"/>
          </p:nvPr>
        </p:nvSpPr>
        <p:spPr>
          <a:xfrm>
            <a:off x="595241" y="451870"/>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8"/>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8"/>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8"/>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8"/>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8"/>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40"/>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40"/>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40"/>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40"/>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40"/>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4"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4"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5"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5"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5"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5"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5"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5"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5"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5"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8" name="TextBox 87"/>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6" name="Rectangle 85"/>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92939665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7303378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246017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39970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38130514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40310410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30265735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6789712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11971109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306353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7404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128356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1683152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5073287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5196408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6502102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1220475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5312615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5463080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1523578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45423146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6504488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7974512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143172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22252296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5216067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281604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6923694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6540459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62418121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a:t>
            </a:r>
            <a:r>
              <a:rPr lang="de-DE" sz="700" baseline="0" dirty="0" smtClean="0">
                <a:solidFill>
                  <a:prstClr val="black"/>
                </a:solidFill>
              </a:rPr>
              <a:t>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213338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922052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6905686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2786270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2900483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1794740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889484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4345243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34541015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50846627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50830108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796672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12174798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2675989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8648376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60643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210600305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30660139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8689812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67949340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02877682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6236952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285173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1018229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18683676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224923377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7844675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77920018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97308408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29643053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351276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22936285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36830079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389852046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55850312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38766980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70740914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3263017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465082339"/>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1623987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66238485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02577206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10574396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517698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44270337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715042808"/>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190244014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8892544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511640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411245073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01347767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56819238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377779820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66676" y="6530147"/>
            <a:ext cx="973986"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348328289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76846410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138740442"/>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67061007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34146138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59801686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9037846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a:t>
            </a:r>
            <a:r>
              <a:rPr lang="de-DE" sz="700" dirty="0" smtClean="0">
                <a:solidFill>
                  <a:prstClr val="black"/>
                </a:solidFill>
                <a:latin typeface="Georgia"/>
              </a:rPr>
              <a:t>2018 </a:t>
            </a:r>
            <a:r>
              <a:rPr lang="de-DE" sz="700" dirty="0" smtClean="0">
                <a:solidFill>
                  <a:prstClr val="black"/>
                </a:solidFill>
                <a:latin typeface="Georgia"/>
              </a:rPr>
              <a:t>Egon Zehnder</a:t>
            </a:r>
            <a:endParaRPr lang="de-DE" sz="700" dirty="0">
              <a:solidFill>
                <a:prstClr val="black"/>
              </a:solidFill>
              <a:latin typeface="Georgia"/>
            </a:endParaRPr>
          </a:p>
        </p:txBody>
      </p:sp>
    </p:spTree>
    <p:extLst>
      <p:ext uri="{BB962C8B-B14F-4D97-AF65-F5344CB8AC3E}">
        <p14:creationId xmlns:p14="http://schemas.microsoft.com/office/powerpoint/2010/main" val="178316182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23637423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82614036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307452982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9954144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36911414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7543479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50"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3"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5"/>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8" y="5048252"/>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7" name="Picture 6"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04670" y="5635245"/>
            <a:ext cx="3498259" cy="515331"/>
          </a:xfrm>
          <a:prstGeom prst="rect">
            <a:avLst/>
          </a:prstGeom>
        </p:spPr>
      </p:pic>
    </p:spTree>
    <p:extLst>
      <p:ext uri="{BB962C8B-B14F-4D97-AF65-F5344CB8AC3E}">
        <p14:creationId xmlns:p14="http://schemas.microsoft.com/office/powerpoint/2010/main" val="321908297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608807" y="1143150"/>
            <a:ext cx="8724817" cy="4924425"/>
          </a:xfrm>
        </p:spPr>
        <p:txBody>
          <a:bodyPr/>
          <a:lstStyle>
            <a:lvl2pPr marL="0" indent="0">
              <a:buNone/>
              <a:defRPr/>
            </a:lvl2pPr>
            <a:lvl3pPr marL="400050" indent="-168275">
              <a:buFont typeface="Arial" pitchFamily="34" charset="0"/>
              <a:buChar char="•"/>
              <a:defRPr/>
            </a:lvl3pPr>
            <a:lvl4pPr marL="628650" indent="-173038">
              <a:defRPr/>
            </a:lvl4pPr>
            <a:lvl5pPr marL="857250" indent="-1778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04771984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5" name="TextBox 4"/>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422663267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andidate Prof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1" y="444521"/>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3" y="1146191"/>
            <a:ext cx="4157028"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181600" y="1146191"/>
            <a:ext cx="4157028"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8" name="TextBox 7"/>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a:t>
            </a:r>
            <a:r>
              <a:rPr lang="de-DE" sz="700" dirty="0" smtClean="0">
                <a:solidFill>
                  <a:prstClr val="black"/>
                </a:solidFill>
              </a:rPr>
              <a:t>2018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16131912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682" r:id="rId1"/>
    <p:sldLayoutId id="2147483687" r:id="rId2"/>
    <p:sldLayoutId id="2147483689" r:id="rId3"/>
    <p:sldLayoutId id="2147483694" r:id="rId4"/>
    <p:sldLayoutId id="2147483693" r:id="rId5"/>
    <p:sldLayoutId id="2147483730" r:id="rId6"/>
    <p:sldLayoutId id="2147483731" r:id="rId7"/>
    <p:sldLayoutId id="2147483732" r:id="rId8"/>
    <p:sldLayoutId id="2147483719" r:id="rId9"/>
    <p:sldLayoutId id="2147483718" r:id="rId10"/>
    <p:sldLayoutId id="2147483717" r:id="rId11"/>
    <p:sldLayoutId id="2147483716" r:id="rId12"/>
    <p:sldLayoutId id="2147483715" r:id="rId13"/>
    <p:sldLayoutId id="2147483703" r:id="rId14"/>
    <p:sldLayoutId id="2147483714" r:id="rId15"/>
    <p:sldLayoutId id="2147483702" r:id="rId16"/>
    <p:sldLayoutId id="2147483723" r:id="rId17"/>
    <p:sldLayoutId id="2147483724" r:id="rId18"/>
    <p:sldLayoutId id="2147483725"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31107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85874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45519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20312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2" y="451870"/>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2"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2"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13927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autodes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912" y="1129788"/>
            <a:ext cx="4767164" cy="79611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p:txBody>
          <a:bodyPr/>
          <a:lstStyle/>
          <a:p>
            <a:r>
              <a:rPr lang="en-US" dirty="0" smtClean="0"/>
              <a:t>Director Briefing </a:t>
            </a:r>
            <a:r>
              <a:rPr lang="en-US" dirty="0" smtClean="0"/>
              <a:t>Document</a:t>
            </a:r>
            <a:endParaRPr lang="en-US" dirty="0" smtClean="0"/>
          </a:p>
        </p:txBody>
      </p:sp>
    </p:spTree>
    <p:extLst>
      <p:ext uri="{BB962C8B-B14F-4D97-AF65-F5344CB8AC3E}">
        <p14:creationId xmlns:p14="http://schemas.microsoft.com/office/powerpoint/2010/main" val="2202618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1188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damassets.autodesk.net/content/dam/autodesk/www/Company/corporate-info/images/executives/andrew-anagnost-2017-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282" y="1152698"/>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384300" y="1150938"/>
            <a:ext cx="7952419" cy="3662541"/>
          </a:xfrm>
          <a:prstGeom prst="rect">
            <a:avLst/>
          </a:prstGeom>
          <a:noFill/>
        </p:spPr>
        <p:txBody>
          <a:bodyPr wrap="square" lIns="0" tIns="0" rIns="0" bIns="0" rtlCol="0">
            <a:spAutoFit/>
          </a:bodyPr>
          <a:lstStyle/>
          <a:p>
            <a:pPr fontAlgn="t"/>
            <a:r>
              <a:rPr lang="en-US" sz="1600" b="1" dirty="0" smtClean="0"/>
              <a:t>Andrew </a:t>
            </a:r>
            <a:r>
              <a:rPr lang="en-US" sz="1600" b="1" dirty="0" err="1" smtClean="0"/>
              <a:t>Anagnost</a:t>
            </a:r>
            <a:endParaRPr lang="en-US" sz="1600" b="1" dirty="0" smtClean="0"/>
          </a:p>
          <a:p>
            <a:pPr algn="just" fontAlgn="t"/>
            <a:r>
              <a:rPr lang="en-US" sz="1200" dirty="0" smtClean="0">
                <a:solidFill>
                  <a:srgbClr val="0070C0"/>
                </a:solidFill>
              </a:rPr>
              <a:t>President and CEO</a:t>
            </a:r>
          </a:p>
          <a:p>
            <a:pPr algn="just" fontAlgn="t"/>
            <a:r>
              <a:rPr lang="en-US" sz="1200" dirty="0" smtClean="0">
                <a:solidFill>
                  <a:srgbClr val="0070C0"/>
                </a:solidFill>
              </a:rPr>
              <a:t>Board Director</a:t>
            </a:r>
            <a:endParaRPr lang="en-US" sz="1200" dirty="0">
              <a:solidFill>
                <a:srgbClr val="0070C0"/>
              </a:solidFill>
            </a:endParaRPr>
          </a:p>
          <a:p>
            <a:pPr algn="just" fontAlgn="t"/>
            <a:r>
              <a:rPr lang="en-US" sz="1100" dirty="0" smtClean="0">
                <a:solidFill>
                  <a:prstClr val="black"/>
                </a:solidFill>
              </a:rPr>
              <a:t>  </a:t>
            </a:r>
          </a:p>
          <a:p>
            <a:pPr algn="just"/>
            <a:r>
              <a:rPr lang="en-US" sz="1100" dirty="0"/>
              <a:t>Andrew </a:t>
            </a:r>
            <a:r>
              <a:rPr lang="en-US" sz="1100" dirty="0" err="1"/>
              <a:t>Anagnost</a:t>
            </a:r>
            <a:r>
              <a:rPr lang="en-US" sz="1100" dirty="0"/>
              <a:t> is the President and Chief Executive Officer of Autodesk</a:t>
            </a:r>
            <a:r>
              <a:rPr lang="en-US" sz="1100" dirty="0" smtClean="0"/>
              <a:t>.</a:t>
            </a:r>
          </a:p>
          <a:p>
            <a:pPr algn="just"/>
            <a:endParaRPr lang="en-US" sz="1100" dirty="0"/>
          </a:p>
          <a:p>
            <a:pPr algn="just"/>
            <a:r>
              <a:rPr lang="en-US" sz="1100" dirty="0" err="1"/>
              <a:t>Anagnost’s</a:t>
            </a:r>
            <a:r>
              <a:rPr lang="en-US" sz="1100" dirty="0"/>
              <a:t> career spans more than 25 years of product, business, and marketing experience focused on driving strategy, transformation, and product development — and includes positions at Autodesk, Lockheed Aeronautical Systems Company, and EXA Corporation. He also completed a doctorate degree at Stanford University and worked at NASA Ames Research Center as an NRC post-doctoral fellow</a:t>
            </a:r>
            <a:r>
              <a:rPr lang="en-US" sz="1100" dirty="0" smtClean="0"/>
              <a:t>.</a:t>
            </a:r>
          </a:p>
          <a:p>
            <a:pPr algn="just"/>
            <a:endParaRPr lang="en-US" sz="1100" dirty="0"/>
          </a:p>
          <a:p>
            <a:pPr algn="just"/>
            <a:r>
              <a:rPr lang="en-US" sz="1100" dirty="0" err="1"/>
              <a:t>Anagnost</a:t>
            </a:r>
            <a:r>
              <a:rPr lang="en-US" sz="1100" dirty="0"/>
              <a:t> began his career at Autodesk in 1997 and has held a wide range of roles in the areas of marketing, new business development, product management, and product development. Prior to becoming President and CEO in June 2017, he served as Chief Marketing Officer and SVP of the Business Strategy &amp; Marketing organization. In this role, Andrew served as architect and leader of Autodesk’s business model transition—moving the company to become a software-as-a-service (SaaS) solutions provider. Previously, </a:t>
            </a:r>
            <a:r>
              <a:rPr lang="en-US" sz="1100" dirty="0" err="1"/>
              <a:t>Anagnost</a:t>
            </a:r>
            <a:r>
              <a:rPr lang="en-US" sz="1100" dirty="0"/>
              <a:t> held various executive positions across Autodesk. Early in his Autodesk career, he led the development of the company’s manufacturing products and grew Autodesk Inventor revenue to over $500 million</a:t>
            </a:r>
            <a:r>
              <a:rPr lang="en-US" sz="1100" dirty="0" smtClean="0"/>
              <a:t>.</a:t>
            </a:r>
          </a:p>
          <a:p>
            <a:pPr algn="just"/>
            <a:endParaRPr lang="en-US" sz="1100" dirty="0"/>
          </a:p>
          <a:p>
            <a:pPr algn="just"/>
            <a:r>
              <a:rPr lang="en-US" sz="1100" dirty="0" err="1"/>
              <a:t>Anagnost</a:t>
            </a:r>
            <a:r>
              <a:rPr lang="en-US" sz="1100" dirty="0"/>
              <a:t> is a member of the Autodesk Board of Directors. He holds a Bachelor of Science Degree in Mechanical Engineering from the California State University, and holds both an MS in Engineering Science and a PhD in Aeronautical Engineering and Computer Science from Stanford University.</a:t>
            </a:r>
            <a:endParaRPr lang="en-US" sz="1100" dirty="0">
              <a:effectLst/>
            </a:endParaRPr>
          </a:p>
        </p:txBody>
      </p:sp>
    </p:spTree>
    <p:extLst>
      <p:ext uri="{BB962C8B-B14F-4D97-AF65-F5344CB8AC3E}">
        <p14:creationId xmlns:p14="http://schemas.microsoft.com/office/powerpoint/2010/main" val="1947957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3801041"/>
          </a:xfrm>
          <a:prstGeom prst="rect">
            <a:avLst/>
          </a:prstGeom>
          <a:noFill/>
        </p:spPr>
        <p:txBody>
          <a:bodyPr wrap="square" lIns="0" tIns="0" rIns="0" bIns="0" rtlCol="0">
            <a:spAutoFit/>
          </a:bodyPr>
          <a:lstStyle/>
          <a:p>
            <a:pPr fontAlgn="t"/>
            <a:r>
              <a:rPr lang="en-US" sz="1600" b="1" dirty="0" smtClean="0"/>
              <a:t>Crawford W. </a:t>
            </a:r>
            <a:r>
              <a:rPr lang="en-US" sz="1600" b="1" dirty="0" err="1" smtClean="0"/>
              <a:t>Beveridge</a:t>
            </a:r>
            <a:r>
              <a:rPr lang="en-US" sz="1600" b="1" dirty="0" smtClean="0"/>
              <a:t>, CBE</a:t>
            </a:r>
          </a:p>
          <a:p>
            <a:pPr algn="just" fontAlgn="t"/>
            <a:r>
              <a:rPr lang="en-US" sz="1100" dirty="0" smtClean="0">
                <a:solidFill>
                  <a:prstClr val="black"/>
                </a:solidFill>
              </a:rPr>
              <a:t> </a:t>
            </a:r>
            <a:r>
              <a:rPr lang="en-US" sz="1200" dirty="0" smtClean="0">
                <a:solidFill>
                  <a:srgbClr val="0070C0"/>
                </a:solidFill>
              </a:rPr>
              <a:t>Non-executive Chairman of the Board</a:t>
            </a:r>
            <a:endParaRPr lang="en-US" sz="1200" dirty="0">
              <a:solidFill>
                <a:srgbClr val="0070C0"/>
              </a:solidFill>
            </a:endParaRPr>
          </a:p>
          <a:p>
            <a:pPr algn="just" fontAlgn="t"/>
            <a:r>
              <a:rPr lang="en-US" sz="1100" dirty="0" smtClean="0">
                <a:solidFill>
                  <a:prstClr val="black"/>
                </a:solidFill>
              </a:rPr>
              <a:t>  </a:t>
            </a:r>
          </a:p>
          <a:p>
            <a:pPr algn="just"/>
            <a:r>
              <a:rPr lang="en-US" sz="1100" dirty="0"/>
              <a:t>Crawford W. </a:t>
            </a:r>
            <a:r>
              <a:rPr lang="en-US" sz="1100" dirty="0" err="1"/>
              <a:t>Beveridge</a:t>
            </a:r>
            <a:r>
              <a:rPr lang="en-US" sz="1100" dirty="0"/>
              <a:t> is a technology industry veteran with more than 35 years of experience. Before his departure in January 2010, </a:t>
            </a:r>
            <a:r>
              <a:rPr lang="en-US" sz="1100" dirty="0" err="1"/>
              <a:t>Beveridge</a:t>
            </a:r>
            <a:r>
              <a:rPr lang="en-US" sz="1100" dirty="0"/>
              <a:t> served as an executive at Sun Microsystems for over 15 years. Most recently, </a:t>
            </a:r>
            <a:r>
              <a:rPr lang="en-US" sz="1100" dirty="0" err="1"/>
              <a:t>Beveridge</a:t>
            </a:r>
            <a:r>
              <a:rPr lang="en-US" sz="1100" dirty="0"/>
              <a:t> represented Sun’s interests in geographies outside of the U.S., particularly in high growth geographies such as the EU, Brazil, Russia, India and China. In 1991, </a:t>
            </a:r>
            <a:r>
              <a:rPr lang="en-US" sz="1100" dirty="0" err="1"/>
              <a:t>Beveridge</a:t>
            </a:r>
            <a:r>
              <a:rPr lang="en-US" sz="1100" dirty="0"/>
              <a:t> left Sun to become the chief executive of Scottish Enterprise, the lead economic development organization for Scotland. </a:t>
            </a:r>
            <a:endParaRPr lang="en-US" sz="1100" dirty="0" smtClean="0"/>
          </a:p>
          <a:p>
            <a:pPr algn="just"/>
            <a:endParaRPr lang="en-US" sz="1100" dirty="0"/>
          </a:p>
          <a:p>
            <a:pPr algn="just"/>
            <a:r>
              <a:rPr lang="en-US" sz="1100" dirty="0"/>
              <a:t>In this role he oversaw business development, venture capital, skills development, exports, infrastructure and inward investment. </a:t>
            </a:r>
            <a:r>
              <a:rPr lang="en-US" sz="1100" dirty="0" err="1"/>
              <a:t>Beveridge</a:t>
            </a:r>
            <a:r>
              <a:rPr lang="en-US" sz="1100" dirty="0"/>
              <a:t> returned to Sun in April 2000 as executive vice president of People and Places and Chief Human Resources Officer</a:t>
            </a:r>
            <a:r>
              <a:rPr lang="en-US" sz="1100" dirty="0" smtClean="0"/>
              <a:t>.</a:t>
            </a:r>
          </a:p>
          <a:p>
            <a:pPr algn="just"/>
            <a:endParaRPr lang="en-US" sz="1100" dirty="0"/>
          </a:p>
          <a:p>
            <a:pPr algn="just"/>
            <a:r>
              <a:rPr lang="en-US" sz="1100" dirty="0"/>
              <a:t>Before joining Sun in 1985 as vice president corporate resources, he held HR management positions in the United States and Europe with Hewlett-Packard, Digital Equipment Corporation and Analog Devices Inc. In addition to being non-executive Chairman of the Board of Autodesk, </a:t>
            </a:r>
            <a:r>
              <a:rPr lang="en-US" sz="1100" dirty="0" err="1"/>
              <a:t>Beveridge</a:t>
            </a:r>
            <a:r>
              <a:rPr lang="en-US" sz="1100" dirty="0"/>
              <a:t> is Chairman of Scottish Equity Partners Ltd and a non-executive board member of </a:t>
            </a:r>
            <a:r>
              <a:rPr lang="en-US" sz="1100" dirty="0" err="1"/>
              <a:t>iomart</a:t>
            </a:r>
            <a:r>
              <a:rPr lang="en-US" sz="1100" dirty="0"/>
              <a:t> Group plc</a:t>
            </a:r>
            <a:r>
              <a:rPr lang="en-US" sz="1100" dirty="0" smtClean="0"/>
              <a:t>.</a:t>
            </a:r>
          </a:p>
          <a:p>
            <a:pPr algn="just"/>
            <a:endParaRPr lang="en-US" sz="1100" dirty="0"/>
          </a:p>
          <a:p>
            <a:pPr algn="just"/>
            <a:r>
              <a:rPr lang="en-US" sz="1100" dirty="0" err="1"/>
              <a:t>Beveridge</a:t>
            </a:r>
            <a:r>
              <a:rPr lang="en-US" sz="1100" dirty="0"/>
              <a:t> holds a B.Sc. in Social Sciences from the University of Edinburgh, Scotland and an M.Sc. in Industrial Administration from the University of Bradford, England. He also holds honorary Doctoral degrees from the University of Edinburgh, Napier University in Edinburgh and Robert Gordons University, Aberdeen. He was awarded a C.B.E. (Commander of the Order of the British Empire) in the Queen's New Years </a:t>
            </a:r>
            <a:r>
              <a:rPr lang="en-US" sz="1100" dirty="0" err="1"/>
              <a:t>Honours</a:t>
            </a:r>
            <a:r>
              <a:rPr lang="en-US" sz="1100" dirty="0"/>
              <a:t> list in 1995.</a:t>
            </a:r>
          </a:p>
        </p:txBody>
      </p:sp>
      <p:pic>
        <p:nvPicPr>
          <p:cNvPr id="7" name="Picture 2" descr="https://damassets.autodesk.net/content/dam/autodesk/www/Company/corporate-info/images/boards-of-directors/crawford-w-beveridge-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283" y="1150939"/>
            <a:ext cx="1099040" cy="109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19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1938992"/>
          </a:xfrm>
          <a:prstGeom prst="rect">
            <a:avLst/>
          </a:prstGeom>
          <a:noFill/>
        </p:spPr>
        <p:txBody>
          <a:bodyPr wrap="square" lIns="0" tIns="0" rIns="0" bIns="0" rtlCol="0">
            <a:spAutoFit/>
          </a:bodyPr>
          <a:lstStyle/>
          <a:p>
            <a:pPr fontAlgn="t"/>
            <a:r>
              <a:rPr lang="en-US" sz="1600" b="1" dirty="0" smtClean="0"/>
              <a:t>Carl Bass</a:t>
            </a:r>
          </a:p>
          <a:p>
            <a:pPr algn="just" fontAlgn="t"/>
            <a:r>
              <a:rPr lang="en-US" sz="1100" dirty="0" smtClean="0">
                <a:solidFill>
                  <a:prstClr val="black"/>
                </a:solidFill>
              </a:rPr>
              <a:t>   </a:t>
            </a:r>
          </a:p>
          <a:p>
            <a:pPr algn="just"/>
            <a:r>
              <a:rPr lang="en-US" sz="1100" dirty="0"/>
              <a:t>Carl Bass is a member of the Autodesk board of directors and is presently serving as an advisor to the company. During his 24 year tenure at Autodesk, he has held a series of executive positions including president and chief executive officer, chief technology officer and chief operations officer. Bass co-founded Ithaca Software, which was acquired by Autodesk in 1993. Bass also serves on the boards of directors of HP Inc., </a:t>
            </a:r>
            <a:r>
              <a:rPr lang="en-US" sz="1100" dirty="0" err="1"/>
              <a:t>Zendesk</a:t>
            </a:r>
            <a:r>
              <a:rPr lang="en-US" sz="1100" dirty="0"/>
              <a:t> Inc. and Planet; on the board of trustees of the Smithsonian's Cooper-Hewitt National Design Museum, Art Center College of Design, and California College of the Arts; and on the advisory boards of Cornell Computing and Information Science, UC Berkeley School of Information, and UC Berkeley College of Engineering. </a:t>
            </a:r>
            <a:endParaRPr lang="en-US" sz="1100" dirty="0" smtClean="0"/>
          </a:p>
          <a:p>
            <a:pPr algn="just"/>
            <a:endParaRPr lang="en-US" sz="1100" dirty="0"/>
          </a:p>
          <a:p>
            <a:pPr algn="just"/>
            <a:r>
              <a:rPr lang="en-US" sz="1100" dirty="0"/>
              <a:t>He holds a bachelor’s degree in mathematics from Cornell University. Bass spends his spare time building things—from chairs and tables to boats, and most recently, an electric go-kart.</a:t>
            </a:r>
          </a:p>
        </p:txBody>
      </p:sp>
      <p:pic>
        <p:nvPicPr>
          <p:cNvPr id="5" name="Picture 4" descr="https://damassets.autodesk.net/content/dam/autodesk/www/Company/corporate-info/images/boards-of-directors/carl-bass-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283" y="1150938"/>
            <a:ext cx="1099041" cy="10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24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damassets.autodesk.net/content/dam/autodesk/www/Company/corporate-info/images/boards-of-directors/karen-blasing-2018-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926" y="1150938"/>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2446824"/>
          </a:xfrm>
          <a:prstGeom prst="rect">
            <a:avLst/>
          </a:prstGeom>
          <a:noFill/>
        </p:spPr>
        <p:txBody>
          <a:bodyPr wrap="square" lIns="0" tIns="0" rIns="0" bIns="0" rtlCol="0">
            <a:spAutoFit/>
          </a:bodyPr>
          <a:lstStyle/>
          <a:p>
            <a:pPr fontAlgn="t"/>
            <a:r>
              <a:rPr lang="en-US" sz="1600" b="1" dirty="0" smtClean="0"/>
              <a:t>Karen </a:t>
            </a:r>
            <a:r>
              <a:rPr lang="en-US" sz="1600" b="1" dirty="0" err="1" smtClean="0"/>
              <a:t>Blasing</a:t>
            </a:r>
            <a:endParaRPr lang="en-US" sz="1600" b="1" dirty="0" smtClean="0"/>
          </a:p>
          <a:p>
            <a:pPr algn="just" fontAlgn="t"/>
            <a:r>
              <a:rPr lang="en-US" sz="1100" dirty="0" smtClean="0">
                <a:solidFill>
                  <a:prstClr val="black"/>
                </a:solidFill>
              </a:rPr>
              <a:t>   </a:t>
            </a:r>
          </a:p>
          <a:p>
            <a:pPr algn="just"/>
            <a:r>
              <a:rPr lang="en-US" sz="1100" dirty="0"/>
              <a:t>Karen </a:t>
            </a:r>
            <a:r>
              <a:rPr lang="en-US" sz="1100" dirty="0" err="1"/>
              <a:t>Blasing</a:t>
            </a:r>
            <a:r>
              <a:rPr lang="en-US" sz="1100" dirty="0"/>
              <a:t> has more than 25 years of financial leadership experience and was most recently the CFO of </a:t>
            </a:r>
            <a:r>
              <a:rPr lang="en-US" sz="1100" dirty="0" err="1"/>
              <a:t>Guideware</a:t>
            </a:r>
            <a:r>
              <a:rPr lang="en-US" sz="1100" dirty="0"/>
              <a:t> Software. While at </a:t>
            </a:r>
            <a:r>
              <a:rPr lang="en-US" sz="1100" dirty="0" err="1"/>
              <a:t>Guideware</a:t>
            </a:r>
            <a:r>
              <a:rPr lang="en-US" sz="1100" dirty="0"/>
              <a:t> Software, she led the financial operations of the company and established a technology platform that enhances insurers’ ability to engage and empower their customers and employees. </a:t>
            </a:r>
            <a:r>
              <a:rPr lang="en-US" sz="1100" dirty="0" err="1"/>
              <a:t>Blasing</a:t>
            </a:r>
            <a:r>
              <a:rPr lang="en-US" sz="1100" dirty="0"/>
              <a:t> was also instrumental in helping transform the business model from a perpetual license business to a profitable recurring revenue model during her time at </a:t>
            </a:r>
            <a:r>
              <a:rPr lang="en-US" sz="1100" dirty="0" err="1"/>
              <a:t>Guideware</a:t>
            </a:r>
            <a:r>
              <a:rPr lang="en-US" sz="1100" dirty="0"/>
              <a:t> Software.</a:t>
            </a:r>
          </a:p>
          <a:p>
            <a:pPr algn="just"/>
            <a:endParaRPr lang="en-US" sz="1100" dirty="0"/>
          </a:p>
          <a:p>
            <a:pPr algn="just"/>
            <a:r>
              <a:rPr lang="en-US" sz="1100" dirty="0"/>
              <a:t>Prior to joining </a:t>
            </a:r>
            <a:r>
              <a:rPr lang="en-US" sz="1100" dirty="0" err="1"/>
              <a:t>Guideware</a:t>
            </a:r>
            <a:r>
              <a:rPr lang="en-US" sz="1100" dirty="0"/>
              <a:t> Software in 2009, </a:t>
            </a:r>
            <a:r>
              <a:rPr lang="en-US" sz="1100" dirty="0" err="1"/>
              <a:t>Blasing</a:t>
            </a:r>
            <a:r>
              <a:rPr lang="en-US" sz="1100" dirty="0"/>
              <a:t> served as chief financial officer of Force10 Networks and was senior vice president of finance at Salesforce.com.</a:t>
            </a:r>
          </a:p>
          <a:p>
            <a:pPr algn="just"/>
            <a:endParaRPr lang="en-US" sz="1100" dirty="0"/>
          </a:p>
          <a:p>
            <a:pPr algn="just"/>
            <a:r>
              <a:rPr lang="en-US" sz="1100" dirty="0" err="1"/>
              <a:t>Blasing</a:t>
            </a:r>
            <a:r>
              <a:rPr lang="en-US" sz="1100" dirty="0"/>
              <a:t> holds a bachelor’s degree in economics from University of Montana and a master’s in Business Administration from the University of Washington. She sits on the board of directors for Ellie Mae and </a:t>
            </a:r>
            <a:r>
              <a:rPr lang="en-US" sz="1100" dirty="0" err="1"/>
              <a:t>Zscaler</a:t>
            </a:r>
            <a:r>
              <a:rPr lang="en-US" sz="1100" dirty="0"/>
              <a:t>. She also serves as a member of Autodesk’s Audit Committee.</a:t>
            </a:r>
            <a:endParaRPr lang="en-US" sz="1100" dirty="0">
              <a:effectLst/>
            </a:endParaRPr>
          </a:p>
        </p:txBody>
      </p:sp>
    </p:spTree>
    <p:extLst>
      <p:ext uri="{BB962C8B-B14F-4D97-AF65-F5344CB8AC3E}">
        <p14:creationId xmlns:p14="http://schemas.microsoft.com/office/powerpoint/2010/main" val="4246932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2277547"/>
          </a:xfrm>
          <a:prstGeom prst="rect">
            <a:avLst/>
          </a:prstGeom>
          <a:noFill/>
        </p:spPr>
        <p:txBody>
          <a:bodyPr wrap="square" lIns="0" tIns="0" rIns="0" bIns="0" rtlCol="0">
            <a:spAutoFit/>
          </a:bodyPr>
          <a:lstStyle/>
          <a:p>
            <a:pPr fontAlgn="t"/>
            <a:r>
              <a:rPr lang="en-US" sz="1600" b="1" dirty="0" smtClean="0"/>
              <a:t>Reid French</a:t>
            </a:r>
          </a:p>
          <a:p>
            <a:pPr algn="just" fontAlgn="t"/>
            <a:r>
              <a:rPr lang="en-US" sz="1100" dirty="0" smtClean="0">
                <a:solidFill>
                  <a:prstClr val="black"/>
                </a:solidFill>
              </a:rPr>
              <a:t>   </a:t>
            </a:r>
          </a:p>
          <a:p>
            <a:pPr algn="just"/>
            <a:r>
              <a:rPr lang="en-US" sz="1100" dirty="0"/>
              <a:t>Reid French is chief executive officer at Applied Systems, the leading cloud software provider to the insurance distribution industry. He is responsible for the company’s overall business strategy, operational execution and plays a role developing and fostering relationships throughout the Applied community</a:t>
            </a:r>
            <a:r>
              <a:rPr lang="en-US" sz="1100" dirty="0" smtClean="0"/>
              <a:t>.</a:t>
            </a:r>
          </a:p>
          <a:p>
            <a:pPr algn="just"/>
            <a:endParaRPr lang="en-US" sz="1100" dirty="0"/>
          </a:p>
          <a:p>
            <a:pPr algn="just"/>
            <a:r>
              <a:rPr lang="en-US" sz="1100" dirty="0" smtClean="0"/>
              <a:t>Prior to joining Applied in 2011, French served as chief operating officer at Intergraph Corporation, a global geospatial and computer-aided design software company. Early in his career, he was a strategic planner for Walt Disney Company, and managed investment banking transactions in the technology sector for Robinson-Humphrey.</a:t>
            </a:r>
          </a:p>
          <a:p>
            <a:pPr algn="just"/>
            <a:endParaRPr lang="en-US" sz="1100" dirty="0"/>
          </a:p>
          <a:p>
            <a:pPr algn="just"/>
            <a:r>
              <a:rPr lang="en-US" sz="1100" dirty="0"/>
              <a:t>French holds a bachelor’s degree in economics from Davidson College, where he serves on the college’s board of visitors. He also holds a master’s in Business Administration from the Harvard Business School. He sits on the board of directors for Applied Systems and The Lovett School in Atlanta.</a:t>
            </a:r>
            <a:endParaRPr lang="en-US" sz="1100" dirty="0">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926" y="1150938"/>
            <a:ext cx="1097280" cy="1097280"/>
          </a:xfrm>
          <a:prstGeom prst="rect">
            <a:avLst/>
          </a:prstGeom>
          <a:solidFill>
            <a:schemeClr val="tx1"/>
          </a:solidFill>
        </p:spPr>
      </p:pic>
    </p:spTree>
    <p:extLst>
      <p:ext uri="{BB962C8B-B14F-4D97-AF65-F5344CB8AC3E}">
        <p14:creationId xmlns:p14="http://schemas.microsoft.com/office/powerpoint/2010/main" val="154804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2277547"/>
          </a:xfrm>
          <a:prstGeom prst="rect">
            <a:avLst/>
          </a:prstGeom>
          <a:noFill/>
        </p:spPr>
        <p:txBody>
          <a:bodyPr wrap="square" lIns="0" tIns="0" rIns="0" bIns="0" rtlCol="0">
            <a:spAutoFit/>
          </a:bodyPr>
          <a:lstStyle/>
          <a:p>
            <a:pPr fontAlgn="t"/>
            <a:r>
              <a:rPr lang="en-US" sz="1600" b="1" dirty="0" smtClean="0"/>
              <a:t>Thomas Georgens</a:t>
            </a:r>
          </a:p>
          <a:p>
            <a:pPr algn="just" fontAlgn="t"/>
            <a:r>
              <a:rPr lang="en-US" sz="1100" dirty="0" smtClean="0">
                <a:solidFill>
                  <a:prstClr val="black"/>
                </a:solidFill>
              </a:rPr>
              <a:t>   </a:t>
            </a:r>
          </a:p>
          <a:p>
            <a:pPr algn="just"/>
            <a:r>
              <a:rPr lang="en-US" sz="1100" dirty="0"/>
              <a:t>Tom Georgens served as chief executive officer and president of NetApp and a member of its board of directors. In other roles at NetApp, he previously served as executive vice president and general manager of enterprise storage systems, executive vice president of product operations and chief operating officer. Before joining NetApp, Georgens served LSI Corporation and its subsidiaries, in various capacities, including as chief executive officer of </a:t>
            </a:r>
            <a:r>
              <a:rPr lang="en-US" sz="1100" dirty="0" err="1"/>
              <a:t>Engenio</a:t>
            </a:r>
            <a:r>
              <a:rPr lang="en-US" sz="1100" dirty="0"/>
              <a:t> and executive vice president of LSI Logic</a:t>
            </a:r>
            <a:r>
              <a:rPr lang="en-US" sz="1100" dirty="0" smtClean="0"/>
              <a:t>.</a:t>
            </a:r>
          </a:p>
          <a:p>
            <a:pPr algn="just"/>
            <a:endParaRPr lang="en-US" sz="1100" dirty="0"/>
          </a:p>
          <a:p>
            <a:pPr algn="just"/>
            <a:r>
              <a:rPr lang="en-US" sz="1100" dirty="0"/>
              <a:t>Prior to NetApp, Georgens spent 11 years at EMC Corporation in a variety of engineering and marketing roles</a:t>
            </a:r>
            <a:r>
              <a:rPr lang="en-US" sz="1100" dirty="0" smtClean="0"/>
              <a:t>.</a:t>
            </a:r>
          </a:p>
          <a:p>
            <a:pPr algn="just"/>
            <a:endParaRPr lang="en-US" sz="1100" dirty="0"/>
          </a:p>
          <a:p>
            <a:pPr algn="just"/>
            <a:r>
              <a:rPr lang="en-US" sz="1100" dirty="0"/>
              <a:t>Georgens also serves on the board of directors of Electronics for Imaging, Inc</a:t>
            </a:r>
            <a:r>
              <a:rPr lang="en-US" sz="1100" dirty="0" smtClean="0"/>
              <a:t>.</a:t>
            </a:r>
          </a:p>
          <a:p>
            <a:pPr algn="just"/>
            <a:endParaRPr lang="en-US" sz="1100" dirty="0"/>
          </a:p>
          <a:p>
            <a:pPr algn="just"/>
            <a:r>
              <a:rPr lang="en-US" sz="1100" dirty="0"/>
              <a:t>Georgens received B.S. and </a:t>
            </a:r>
            <a:r>
              <a:rPr lang="en-US" sz="1100" dirty="0" err="1"/>
              <a:t>M.Eng</a:t>
            </a:r>
            <a:r>
              <a:rPr lang="en-US" sz="1100" dirty="0"/>
              <a:t>. degrees in computer and systems engineering from Rensselaer Polytechnic Institute and an MBA from Babson College.</a:t>
            </a:r>
          </a:p>
        </p:txBody>
      </p:sp>
      <p:pic>
        <p:nvPicPr>
          <p:cNvPr id="5" name="Picture 2" descr="https://damassets.autodesk.net/content/dam/autodesk/www/Company/corporate-info/images/boards-of-directors/thomas-georgens-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926" y="1150938"/>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456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2446824"/>
          </a:xfrm>
          <a:prstGeom prst="rect">
            <a:avLst/>
          </a:prstGeom>
          <a:noFill/>
        </p:spPr>
        <p:txBody>
          <a:bodyPr wrap="square" lIns="0" tIns="0" rIns="0" bIns="0" rtlCol="0">
            <a:spAutoFit/>
          </a:bodyPr>
          <a:lstStyle/>
          <a:p>
            <a:pPr fontAlgn="t"/>
            <a:r>
              <a:rPr lang="en-US" sz="1600" b="1" dirty="0" smtClean="0"/>
              <a:t>Richard S. Hill</a:t>
            </a:r>
          </a:p>
          <a:p>
            <a:pPr algn="just" fontAlgn="t"/>
            <a:r>
              <a:rPr lang="en-US" sz="1100" dirty="0" smtClean="0">
                <a:solidFill>
                  <a:prstClr val="black"/>
                </a:solidFill>
              </a:rPr>
              <a:t>   </a:t>
            </a:r>
          </a:p>
          <a:p>
            <a:r>
              <a:rPr lang="en-US" sz="1100" dirty="0"/>
              <a:t>Richard (Rick) S. Hill currently serves as Chairman of the Board of Directors of </a:t>
            </a:r>
            <a:r>
              <a:rPr lang="en-US" sz="1100" dirty="0" err="1"/>
              <a:t>Tessera</a:t>
            </a:r>
            <a:r>
              <a:rPr lang="en-US" sz="1100" dirty="0"/>
              <a:t> Technologies, Inc. and as a member of the boards of directors of Arrow Electronics, Inc., Cabot Microelectronics Corporation, Marvell Technology Group and Yahoo!. </a:t>
            </a:r>
            <a:endParaRPr lang="en-US" sz="1100" dirty="0" smtClean="0"/>
          </a:p>
          <a:p>
            <a:endParaRPr lang="en-US" sz="1100" dirty="0"/>
          </a:p>
          <a:p>
            <a:r>
              <a:rPr lang="en-US" sz="1100" dirty="0"/>
              <a:t>He served as </a:t>
            </a:r>
            <a:r>
              <a:rPr lang="en-US" sz="1100" dirty="0" err="1"/>
              <a:t>Tessera’s</a:t>
            </a:r>
            <a:r>
              <a:rPr lang="en-US" sz="1100" dirty="0"/>
              <a:t> Interim Chief Executive Officer from April 2013 until May 2013.  He previously served as the Chairman and Chief Executive Officer of Novellus Systems Inc., until its acquisition for more than $3 billion by Lam Research Corporation in June 2012. During his nearly 20 years leading Novellus Systems, Rick grew annual revenues from approximately $60 million to over $1.7 billion. </a:t>
            </a:r>
            <a:endParaRPr lang="en-US" sz="1100" dirty="0" smtClean="0"/>
          </a:p>
          <a:p>
            <a:endParaRPr lang="en-US" sz="1100" dirty="0"/>
          </a:p>
          <a:p>
            <a:r>
              <a:rPr lang="en-US" sz="1100" dirty="0"/>
              <a:t>Before joining Novellus in 1993, Rick spent 12 years with Tektronix Corporation and also worked in a variety of engineering and management positions with General Electric, Motorola and Hughes Aircraft Company. </a:t>
            </a:r>
            <a:endParaRPr lang="en-US" sz="1100" dirty="0" smtClean="0"/>
          </a:p>
          <a:p>
            <a:endParaRPr lang="en-US" sz="1100" dirty="0"/>
          </a:p>
          <a:p>
            <a:r>
              <a:rPr lang="en-US" sz="1100" dirty="0"/>
              <a:t>He received a B.S. in Bioengineering from the University of Illinois in Chicago and an M.B.A. from Syracuse University.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926" y="1177411"/>
            <a:ext cx="1097280" cy="1097280"/>
          </a:xfrm>
          <a:prstGeom prst="rect">
            <a:avLst/>
          </a:prstGeom>
        </p:spPr>
      </p:pic>
    </p:spTree>
    <p:extLst>
      <p:ext uri="{BB962C8B-B14F-4D97-AF65-F5344CB8AC3E}">
        <p14:creationId xmlns:p14="http://schemas.microsoft.com/office/powerpoint/2010/main" val="3906456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3631763"/>
          </a:xfrm>
          <a:prstGeom prst="rect">
            <a:avLst/>
          </a:prstGeom>
          <a:noFill/>
        </p:spPr>
        <p:txBody>
          <a:bodyPr wrap="square" lIns="0" tIns="0" rIns="0" bIns="0" rtlCol="0">
            <a:spAutoFit/>
          </a:bodyPr>
          <a:lstStyle/>
          <a:p>
            <a:pPr fontAlgn="t"/>
            <a:r>
              <a:rPr lang="en-US" sz="1600" b="1" dirty="0" smtClean="0"/>
              <a:t>Mary T. McDowell</a:t>
            </a:r>
          </a:p>
          <a:p>
            <a:pPr algn="just" fontAlgn="t"/>
            <a:r>
              <a:rPr lang="en-US" sz="1100" dirty="0" smtClean="0">
                <a:solidFill>
                  <a:prstClr val="black"/>
                </a:solidFill>
              </a:rPr>
              <a:t>   </a:t>
            </a:r>
          </a:p>
          <a:p>
            <a:pPr algn="just"/>
            <a:r>
              <a:rPr lang="en-US" sz="1100" dirty="0"/>
              <a:t>Mary McDowell is the chief executive officer and member of the board for Polycom, Inc. Prior to joining Polycom, Mary was in charge of Nokia’s Mobile Phones unit, where she successfully built on Nokia’s No. 1 position in feature phones with a refreshed and compelling new portfolio of devices and services targeted to meet the needs of urban youth in emerging markets</a:t>
            </a:r>
            <a:r>
              <a:rPr lang="en-US" sz="1100" dirty="0" smtClean="0"/>
              <a:t>.</a:t>
            </a:r>
          </a:p>
          <a:p>
            <a:pPr algn="just"/>
            <a:endParaRPr lang="en-US" sz="1100" dirty="0"/>
          </a:p>
          <a:p>
            <a:pPr algn="just"/>
            <a:r>
              <a:rPr lang="en-US" sz="1100" dirty="0"/>
              <a:t>She also had responsibility for Nokia’s global developer organization. She served as a member of the Nokia Leadership Team from 2004 - 2012 and as a member of the </a:t>
            </a:r>
            <a:r>
              <a:rPr lang="en-US" sz="1100" dirty="0" err="1"/>
              <a:t>Navteq</a:t>
            </a:r>
            <a:r>
              <a:rPr lang="en-US" sz="1100" dirty="0"/>
              <a:t> board, following its acquisition by Nokia in 2008</a:t>
            </a:r>
            <a:r>
              <a:rPr lang="en-US" sz="1100" dirty="0" smtClean="0"/>
              <a:t>.</a:t>
            </a:r>
          </a:p>
          <a:p>
            <a:pPr algn="just"/>
            <a:endParaRPr lang="en-US" sz="1100" dirty="0"/>
          </a:p>
          <a:p>
            <a:pPr algn="just"/>
            <a:r>
              <a:rPr lang="en-US" sz="1100" dirty="0"/>
              <a:t>Mary joined Nokia in 2004 as executive vice president and general manager of Enterprise Solutions, responsible for the development and marketing of Nokia's range of business-oriented devices and solutions. Mary served as executive vice president and chief development officer, leading the Corporate Development unit, from 2008 until assuming the Mobile Phones unit role</a:t>
            </a:r>
            <a:r>
              <a:rPr lang="en-US" sz="1100" dirty="0" smtClean="0"/>
              <a:t>.</a:t>
            </a:r>
          </a:p>
          <a:p>
            <a:pPr algn="just"/>
            <a:endParaRPr lang="en-US" sz="1100" dirty="0"/>
          </a:p>
          <a:p>
            <a:pPr algn="just"/>
            <a:r>
              <a:rPr lang="en-US" sz="1100" dirty="0"/>
              <a:t>Before joining Nokia, Mary served 17 years at HP-Compaq, after joining as a systems engineer in 1986. She was senior vice president and general manager of the Industry</a:t>
            </a:r>
            <a:r>
              <a:rPr lang="en-US" sz="1100" b="1" dirty="0"/>
              <a:t>-</a:t>
            </a:r>
            <a:r>
              <a:rPr lang="en-US" sz="1100" dirty="0"/>
              <a:t>Standard Servers Group at Hewlett Packard and Compaq for five years, leading a multi-billion dollar business and the world's largest server franchise</a:t>
            </a:r>
            <a:r>
              <a:rPr lang="en-US" sz="1100" dirty="0" smtClean="0"/>
              <a:t>.</a:t>
            </a:r>
          </a:p>
          <a:p>
            <a:pPr algn="just"/>
            <a:endParaRPr lang="en-US" sz="1100" dirty="0"/>
          </a:p>
          <a:p>
            <a:pPr algn="just"/>
            <a:r>
              <a:rPr lang="en-US" sz="1100" dirty="0"/>
              <a:t>Mary is a member of the board of directors of UBM plc and </a:t>
            </a:r>
            <a:r>
              <a:rPr lang="en-US" sz="1100" dirty="0" err="1"/>
              <a:t>Bazaarvoice</a:t>
            </a:r>
            <a:r>
              <a:rPr lang="en-US" sz="1100" dirty="0"/>
              <a:t>, a leading provider of social commerce solutions</a:t>
            </a:r>
            <a:r>
              <a:rPr lang="en-US" sz="1100" dirty="0" smtClean="0"/>
              <a:t>.</a:t>
            </a:r>
          </a:p>
          <a:p>
            <a:pPr algn="just"/>
            <a:endParaRPr lang="en-US" sz="1100" dirty="0"/>
          </a:p>
          <a:p>
            <a:pPr algn="just"/>
            <a:r>
              <a:rPr lang="en-US" sz="1100" dirty="0"/>
              <a:t>She holds a bachelor's degree in computer science from the University of Illinois College of Engineering, who recently granted her the Distinguished Alumni award. She serves on the College's Board of Visitors.</a:t>
            </a:r>
          </a:p>
        </p:txBody>
      </p:sp>
      <p:pic>
        <p:nvPicPr>
          <p:cNvPr id="5" name="Picture 2" descr="https://damassets.autodesk.net/content/dam/autodesk/www/Company/corporate-info/images/boards-of-directors/mary-t-mcdowell-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926" y="1150938"/>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758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2954655"/>
          </a:xfrm>
          <a:prstGeom prst="rect">
            <a:avLst/>
          </a:prstGeom>
          <a:noFill/>
        </p:spPr>
        <p:txBody>
          <a:bodyPr wrap="square" lIns="0" tIns="0" rIns="0" bIns="0" rtlCol="0">
            <a:spAutoFit/>
          </a:bodyPr>
          <a:lstStyle/>
          <a:p>
            <a:pPr fontAlgn="t"/>
            <a:r>
              <a:rPr lang="en-US" sz="1600" b="1" dirty="0" smtClean="0"/>
              <a:t>Lorrie M. Norrington</a:t>
            </a:r>
          </a:p>
          <a:p>
            <a:pPr algn="just" fontAlgn="t"/>
            <a:r>
              <a:rPr lang="en-US" sz="1100" dirty="0" smtClean="0">
                <a:solidFill>
                  <a:prstClr val="black"/>
                </a:solidFill>
              </a:rPr>
              <a:t>   </a:t>
            </a:r>
          </a:p>
          <a:p>
            <a:pPr algn="just"/>
            <a:r>
              <a:rPr lang="en-US" sz="1100" dirty="0"/>
              <a:t>Lorrie Norrington has over 30 years of operating experience in technology, software, and internet businesses. Norrington currently serves as an Advisor and in an Operating Partner capacity for Lead Edge Capital. Lead Edge is a growth equity firm that partners with world-class entrepreneurs and exceptional technology businesses. </a:t>
            </a:r>
            <a:endParaRPr lang="en-US" sz="1100" dirty="0" smtClean="0"/>
          </a:p>
          <a:p>
            <a:pPr algn="just"/>
            <a:endParaRPr lang="en-US" sz="1100" dirty="0"/>
          </a:p>
          <a:p>
            <a:pPr algn="just"/>
            <a:r>
              <a:rPr lang="en-US" sz="1100" dirty="0"/>
              <a:t>Prior to Lead Edge Capital, Norrington was the President of eBay Marketplaces and led all eBay businesses in 39 countries. Previously she served as President and COO of eBay Marketplaces and President of eBay International, in Europe and Asia. Prior to joining eBay, Norrington was the CEO of Shopping.com Inc., an online shopping comparison site acquired by eBay in 2005</a:t>
            </a:r>
            <a:r>
              <a:rPr lang="en-US" sz="1100" dirty="0" smtClean="0"/>
              <a:t>.</a:t>
            </a:r>
          </a:p>
          <a:p>
            <a:pPr algn="just"/>
            <a:endParaRPr lang="en-US" sz="1100" dirty="0"/>
          </a:p>
          <a:p>
            <a:pPr algn="just"/>
            <a:r>
              <a:rPr lang="en-US" sz="1100" dirty="0"/>
              <a:t>Prior to eBay, Norrington was an officer at Intuit, Inc., where she led the Quicken and QuickBooks brands and later became an Executive Vice President in the Office of the CEO. She also led a variety of businesses at General Electric Company over a twenty-year period in a broad range of industries, including her last position as an officer of GE and CEO of GE FANUC</a:t>
            </a:r>
            <a:r>
              <a:rPr lang="en-US" sz="1100" dirty="0" smtClean="0"/>
              <a:t>.</a:t>
            </a:r>
          </a:p>
          <a:p>
            <a:pPr algn="just"/>
            <a:endParaRPr lang="en-US" sz="1100" dirty="0"/>
          </a:p>
          <a:p>
            <a:pPr algn="just"/>
            <a:r>
              <a:rPr lang="en-US" sz="1100" dirty="0"/>
              <a:t>Norrington has an MBA from the Harvard Business School and a BS degree from the University of Maryland. She also serves on the board of Colgate-Palmolive and </a:t>
            </a:r>
            <a:r>
              <a:rPr lang="en-US" sz="1100" dirty="0" err="1"/>
              <a:t>HubSpot</a:t>
            </a:r>
            <a:r>
              <a:rPr lang="en-US" sz="1100" dirty="0"/>
              <a:t>. Previous boards include DIRECTV, Shopping.com, McAfee, </a:t>
            </a:r>
            <a:r>
              <a:rPr lang="en-US" sz="1100" dirty="0" err="1"/>
              <a:t>TaskRabbit</a:t>
            </a:r>
            <a:r>
              <a:rPr lang="en-US" sz="1100" dirty="0"/>
              <a:t> and </a:t>
            </a:r>
            <a:r>
              <a:rPr lang="en-US" sz="1100" dirty="0" err="1"/>
              <a:t>Lucasfilm</a:t>
            </a:r>
            <a:r>
              <a:rPr lang="en-US" sz="1100" dirty="0"/>
              <a:t>.</a:t>
            </a:r>
          </a:p>
        </p:txBody>
      </p:sp>
      <p:pic>
        <p:nvPicPr>
          <p:cNvPr id="5" name="Picture 2" descr="https://damassets.autodesk.net/content/dam/autodesk/www/Company/corporate-info/images/boards-of-directors/lorrie-m-norrington-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926" y="1150938"/>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18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7214339"/>
              </p:ext>
            </p:extLst>
          </p:nvPr>
        </p:nvGraphicFramePr>
        <p:xfrm>
          <a:off x="923926" y="1143000"/>
          <a:ext cx="8072438" cy="3810000"/>
        </p:xfrm>
        <a:graphic>
          <a:graphicData uri="http://schemas.openxmlformats.org/drawingml/2006/table">
            <a:tbl>
              <a:tblPr firstRow="1" bandRow="1">
                <a:tableStyleId>{5940675A-B579-460E-94D1-54222C63F5DA}</a:tableStyleId>
              </a:tblPr>
              <a:tblGrid>
                <a:gridCol w="533400"/>
                <a:gridCol w="7539038"/>
              </a:tblGrid>
              <a:tr h="370840">
                <a:tc>
                  <a:txBody>
                    <a:bodyPr/>
                    <a:lstStyle/>
                    <a:p>
                      <a:pPr algn="ctr"/>
                      <a:r>
                        <a:rPr lang="en-US" sz="3200" dirty="0" smtClean="0">
                          <a:solidFill>
                            <a:schemeClr val="tx2"/>
                          </a:solidFill>
                        </a:rPr>
                        <a:t>1</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Company Overview</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3200" dirty="0" smtClean="0">
                          <a:solidFill>
                            <a:schemeClr val="tx2"/>
                          </a:solidFill>
                        </a:rPr>
                        <a:t>2</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Board Bios</a:t>
                      </a:r>
                    </a:p>
                    <a:p>
                      <a:endParaRPr lang="en-US"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3200" dirty="0" smtClean="0">
                          <a:solidFill>
                            <a:schemeClr val="tx2"/>
                          </a:solidFill>
                        </a:rPr>
                        <a:t>3</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Executive Bios</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3200" dirty="0" smtClean="0">
                          <a:solidFill>
                            <a:schemeClr val="tx2"/>
                          </a:solidFill>
                        </a:rPr>
                        <a:t>4</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Board Calendar</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3200" dirty="0" smtClean="0">
                          <a:solidFill>
                            <a:schemeClr val="tx2"/>
                          </a:solidFill>
                        </a:rPr>
                        <a:t>5</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Director</a:t>
                      </a:r>
                      <a:r>
                        <a:rPr lang="en-US" sz="1400" baseline="0" dirty="0" smtClean="0"/>
                        <a:t> Compensation</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363569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3801041"/>
          </a:xfrm>
          <a:prstGeom prst="rect">
            <a:avLst/>
          </a:prstGeom>
          <a:noFill/>
        </p:spPr>
        <p:txBody>
          <a:bodyPr wrap="square" lIns="0" tIns="0" rIns="0" bIns="0" rtlCol="0">
            <a:spAutoFit/>
          </a:bodyPr>
          <a:lstStyle/>
          <a:p>
            <a:pPr fontAlgn="t"/>
            <a:r>
              <a:rPr lang="en-US" sz="1600" b="1" dirty="0" smtClean="0"/>
              <a:t>Elizabeth (Betsy) Rafael</a:t>
            </a:r>
          </a:p>
          <a:p>
            <a:pPr algn="just" fontAlgn="t"/>
            <a:r>
              <a:rPr lang="en-US" sz="1100" dirty="0" smtClean="0">
                <a:solidFill>
                  <a:prstClr val="black"/>
                </a:solidFill>
              </a:rPr>
              <a:t>   </a:t>
            </a:r>
          </a:p>
          <a:p>
            <a:pPr algn="just"/>
            <a:r>
              <a:rPr lang="en-US" sz="1100" dirty="0"/>
              <a:t>Betsy Rafael has over 30 years of executive financial experience in the technology industry. Most recently, Ms. Rafael held the position of Vice President and Corporate Controller for Apple since 2007, and in January 2008 was appointed to the additional role of Principal Accounting Officer until her retirement in October 2012.</a:t>
            </a:r>
          </a:p>
          <a:p>
            <a:pPr algn="just"/>
            <a:r>
              <a:rPr lang="en-US" sz="1100" dirty="0"/>
              <a:t/>
            </a:r>
            <a:br>
              <a:rPr lang="en-US" sz="1100" dirty="0"/>
            </a:br>
            <a:r>
              <a:rPr lang="en-US" sz="1100" dirty="0"/>
              <a:t>From April 2002 to September 2006, Ms. Rafael served as Vice President, Corporate Controller and Principal Accounting Officer of Cisco Systems, and held the position of Vice President, Corporate Finance for Cisco Systems from September 2006 to August 2007</a:t>
            </a:r>
            <a:r>
              <a:rPr lang="en-US" sz="1100" dirty="0" smtClean="0"/>
              <a:t>.</a:t>
            </a:r>
          </a:p>
          <a:p>
            <a:pPr algn="just"/>
            <a:endParaRPr lang="en-US" sz="1100" dirty="0"/>
          </a:p>
          <a:p>
            <a:pPr algn="just"/>
            <a:r>
              <a:rPr lang="en-US" sz="1100" dirty="0"/>
              <a:t>From December 2000 to April 2002, Ms. Rafael was the Executive Vice President, Chief Financial Officer, and Chief Administrative Officer of Aspect Communications, Inc., a provider of customer relationship portals.  From April 2000 to November 2000, Ms. Rafael was Senior Vice-President and CFO of Escalate, Inc., an enterprise e-commerce application service provider</a:t>
            </a:r>
            <a:r>
              <a:rPr lang="en-US" sz="1100" dirty="0" smtClean="0"/>
              <a:t>.</a:t>
            </a:r>
          </a:p>
          <a:p>
            <a:pPr algn="just"/>
            <a:endParaRPr lang="en-US" sz="1100" dirty="0"/>
          </a:p>
          <a:p>
            <a:pPr algn="just"/>
            <a:r>
              <a:rPr lang="en-US" sz="1100" dirty="0"/>
              <a:t>From 1994 to 2000, Ms. Rafael held a number of senior positions at Silicon Graphics (SGI), culminating her career at Silicon Graphics as Senior Vice President and Chief Financial Officer. Prior to SGI, Ms. Rafael held senior management positions in finance with Sun Microsystems and Apple Computer. Ms. Rafael began her career with Arthur Young &amp; Company</a:t>
            </a:r>
            <a:r>
              <a:rPr lang="en-US" sz="1100" dirty="0" smtClean="0"/>
              <a:t>.</a:t>
            </a:r>
          </a:p>
          <a:p>
            <a:pPr algn="just"/>
            <a:endParaRPr lang="en-US" sz="1100" dirty="0"/>
          </a:p>
          <a:p>
            <a:pPr algn="just"/>
            <a:r>
              <a:rPr lang="en-US" sz="1100" dirty="0"/>
              <a:t>Ms. Rafael has served on the board of directors of Echelon since November 2005, </a:t>
            </a:r>
            <a:r>
              <a:rPr lang="en-US" sz="1100" dirty="0" err="1"/>
              <a:t>GoDaddy</a:t>
            </a:r>
            <a:r>
              <a:rPr lang="en-US" sz="1100" dirty="0"/>
              <a:t> since March 2014, </a:t>
            </a:r>
            <a:r>
              <a:rPr lang="en-US" sz="1100" dirty="0" err="1"/>
              <a:t>Shutterfly</a:t>
            </a:r>
            <a:r>
              <a:rPr lang="en-US" sz="1100" dirty="0"/>
              <a:t> since June 2016, and previously served on the board of </a:t>
            </a:r>
            <a:r>
              <a:rPr lang="en-US" sz="1100" dirty="0" err="1"/>
              <a:t>PalmSource</a:t>
            </a:r>
            <a:r>
              <a:rPr lang="en-US" sz="1100" dirty="0"/>
              <a:t>.  Ms. Rafael graduated magna cum laude from Santa Clara University with a B.S.C. degree in Accounting, and was appointed to the Santa Clara Board of Trustees in October 2012.</a:t>
            </a:r>
          </a:p>
        </p:txBody>
      </p:sp>
      <p:pic>
        <p:nvPicPr>
          <p:cNvPr id="5" name="Picture 4" descr="https://damassets.autodesk.net/content/dam/autodesk/www/Company/corporate-info/images/boards-of-directors/betsy-rafael-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926" y="1150938"/>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9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6" name="TextBox 5"/>
          <p:cNvSpPr txBox="1"/>
          <p:nvPr/>
        </p:nvSpPr>
        <p:spPr>
          <a:xfrm>
            <a:off x="1384300" y="1150938"/>
            <a:ext cx="7952419" cy="2954655"/>
          </a:xfrm>
          <a:prstGeom prst="rect">
            <a:avLst/>
          </a:prstGeom>
          <a:noFill/>
        </p:spPr>
        <p:txBody>
          <a:bodyPr wrap="square" lIns="0" tIns="0" rIns="0" bIns="0" rtlCol="0">
            <a:spAutoFit/>
          </a:bodyPr>
          <a:lstStyle/>
          <a:p>
            <a:pPr fontAlgn="t"/>
            <a:r>
              <a:rPr lang="en-US" sz="1600" b="1" dirty="0" smtClean="0"/>
              <a:t>Stacy J. Smith</a:t>
            </a:r>
          </a:p>
          <a:p>
            <a:pPr algn="just" fontAlgn="t"/>
            <a:r>
              <a:rPr lang="en-US" sz="1100" dirty="0" smtClean="0">
                <a:solidFill>
                  <a:prstClr val="black"/>
                </a:solidFill>
              </a:rPr>
              <a:t>   </a:t>
            </a:r>
          </a:p>
          <a:p>
            <a:pPr algn="just"/>
            <a:r>
              <a:rPr lang="en-US" sz="1100" dirty="0"/>
              <a:t>Stacy J. Smith is executive vice president leading manufacturing operations and sales for Intel Corporation. In this role, he oversees the company’s global technology and manufacturing group and its worldwide sales organization. Previously, he served as executive vice president, chief financial officer (CFO), and director of corporate strategy for Intel Corporation overseeing the company’s global finance organization including  finance, accounting and reporting, tax, treasury, internal audit, investor relations, Intel Capital, information technology and the corporate strategy office</a:t>
            </a:r>
            <a:r>
              <a:rPr lang="en-US" sz="1100" dirty="0" smtClean="0"/>
              <a:t>.</a:t>
            </a:r>
          </a:p>
          <a:p>
            <a:pPr algn="just"/>
            <a:endParaRPr lang="en-US" sz="1100" dirty="0"/>
          </a:p>
          <a:p>
            <a:pPr algn="just"/>
            <a:r>
              <a:rPr lang="en-US" sz="1100" dirty="0"/>
              <a:t>Smith joined Intel in 1988 and has held positions in Finance, Sales and Marketing, and Information Technology. In March of 2006 he was appointed assistant chief financial officer. He has also held the position of chief information officer where he was responsible for Intel's Information Technology Group. He was the general manager of Intel Europe, Middle East and Africa (EMEA) where he was responsible for Intel product sales and marketing in the EMEA region. Smith became vice president of Sales and Marketing in 2002. Over the years, he has held Finance positions in various divisions, Components Manufacturing, Systems Manufacturing, and Sales and Marketing. He has been located with Intel in the US, Asia, Europe, and Latin America</a:t>
            </a:r>
            <a:r>
              <a:rPr lang="en-US" sz="1100" dirty="0" smtClean="0"/>
              <a:t>.</a:t>
            </a:r>
          </a:p>
          <a:p>
            <a:pPr algn="just"/>
            <a:endParaRPr lang="en-US" sz="1100" dirty="0"/>
          </a:p>
          <a:p>
            <a:pPr algn="just"/>
            <a:r>
              <a:rPr lang="en-US" sz="1100" dirty="0"/>
              <a:t>Smith holds an MBA degree in Finance from the University of Texas. In addition to Autodesk, Smith also serves on the board of Virgin America.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569" y="1150938"/>
            <a:ext cx="1097280" cy="1097280"/>
          </a:xfrm>
          <a:prstGeom prst="rect">
            <a:avLst/>
          </a:prstGeom>
        </p:spPr>
      </p:pic>
    </p:spTree>
    <p:extLst>
      <p:ext uri="{BB962C8B-B14F-4D97-AF65-F5344CB8AC3E}">
        <p14:creationId xmlns:p14="http://schemas.microsoft.com/office/powerpoint/2010/main" val="3059169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64477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damassets.autodesk.net/content/dam/autodesk/www/Company/corporate-info/images/executives/andrew-anagnost-2017-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70" y="1002654"/>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384300" y="1002654"/>
            <a:ext cx="7952419" cy="3662541"/>
          </a:xfrm>
          <a:prstGeom prst="rect">
            <a:avLst/>
          </a:prstGeom>
          <a:noFill/>
        </p:spPr>
        <p:txBody>
          <a:bodyPr wrap="square" lIns="0" tIns="0" rIns="0" bIns="0" rtlCol="0">
            <a:spAutoFit/>
          </a:bodyPr>
          <a:lstStyle/>
          <a:p>
            <a:pPr fontAlgn="base"/>
            <a:r>
              <a:rPr lang="en-US" sz="1600" b="1" dirty="0" smtClean="0"/>
              <a:t>Andrew </a:t>
            </a:r>
            <a:r>
              <a:rPr lang="en-US" sz="1600" b="1" dirty="0" err="1" smtClean="0"/>
              <a:t>Anagnost</a:t>
            </a:r>
            <a:endParaRPr lang="en-US" sz="1600" b="1" dirty="0"/>
          </a:p>
          <a:p>
            <a:pPr fontAlgn="t"/>
            <a:r>
              <a:rPr lang="en-US" sz="1200" dirty="0" smtClean="0">
                <a:solidFill>
                  <a:srgbClr val="0070C0"/>
                </a:solidFill>
              </a:rPr>
              <a:t>President and CEO</a:t>
            </a:r>
          </a:p>
          <a:p>
            <a:pPr fontAlgn="t"/>
            <a:r>
              <a:rPr lang="en-US" sz="1200" dirty="0" smtClean="0">
                <a:solidFill>
                  <a:srgbClr val="0070C0"/>
                </a:solidFill>
              </a:rPr>
              <a:t>Board Director</a:t>
            </a:r>
          </a:p>
          <a:p>
            <a:pPr fontAlgn="t"/>
            <a:r>
              <a:rPr lang="en-US" sz="1100" dirty="0" smtClean="0"/>
              <a:t> </a:t>
            </a:r>
            <a:endParaRPr lang="en-US" sz="1100" dirty="0"/>
          </a:p>
          <a:p>
            <a:pPr algn="just"/>
            <a:r>
              <a:rPr lang="en-US" sz="1100" dirty="0"/>
              <a:t>Andrew </a:t>
            </a:r>
            <a:r>
              <a:rPr lang="en-US" sz="1100" dirty="0" err="1"/>
              <a:t>Anagnost</a:t>
            </a:r>
            <a:r>
              <a:rPr lang="en-US" sz="1100" dirty="0"/>
              <a:t> is the President and Chief Executive Officer of Autodesk</a:t>
            </a:r>
            <a:r>
              <a:rPr lang="en-US" sz="1100" dirty="0" smtClean="0"/>
              <a:t>.</a:t>
            </a:r>
          </a:p>
          <a:p>
            <a:pPr algn="just"/>
            <a:endParaRPr lang="en-US" sz="1100" dirty="0"/>
          </a:p>
          <a:p>
            <a:pPr algn="just"/>
            <a:r>
              <a:rPr lang="en-US" sz="1100" dirty="0" err="1"/>
              <a:t>Anagnost’s</a:t>
            </a:r>
            <a:r>
              <a:rPr lang="en-US" sz="1100" dirty="0"/>
              <a:t> career spans more than 25 years of product, business, and marketing experience focused on driving strategy, transformation, and product development — and includes positions at Autodesk, Lockheed Aeronautical Systems Company, and EXA Corporation. He also completed a doctorate degree at Stanford University and worked at NASA Ames Research Center as an NRC post-doctoral fellow</a:t>
            </a:r>
            <a:r>
              <a:rPr lang="en-US" sz="1100" dirty="0" smtClean="0"/>
              <a:t>.</a:t>
            </a:r>
          </a:p>
          <a:p>
            <a:pPr algn="just"/>
            <a:endParaRPr lang="en-US" sz="1100" dirty="0"/>
          </a:p>
          <a:p>
            <a:pPr algn="just"/>
            <a:r>
              <a:rPr lang="en-US" sz="1100" dirty="0" err="1"/>
              <a:t>Anagnost</a:t>
            </a:r>
            <a:r>
              <a:rPr lang="en-US" sz="1100" dirty="0"/>
              <a:t> began his career at Autodesk in 1997 and has held a wide range of roles in the areas of marketing, new business development, product management, and product development. Prior to becoming President and CEO in June 2017, he served as Chief Marketing Officer and SVP of the Business Strategy &amp; Marketing organization. In this role, Andrew served as architect and leader of Autodesk’s business model transition—moving the company to become a software-as-a-service (SaaS) solutions provider. Previously, </a:t>
            </a:r>
            <a:r>
              <a:rPr lang="en-US" sz="1100" dirty="0" err="1"/>
              <a:t>Anagnost</a:t>
            </a:r>
            <a:r>
              <a:rPr lang="en-US" sz="1100" dirty="0"/>
              <a:t> held various executive positions across Autodesk. Early in his Autodesk career, he led the development of the company’s manufacturing products and grew Autodesk Inventor revenue to over $500 million</a:t>
            </a:r>
            <a:r>
              <a:rPr lang="en-US" sz="1100" dirty="0" smtClean="0"/>
              <a:t>.</a:t>
            </a:r>
          </a:p>
          <a:p>
            <a:pPr algn="just"/>
            <a:endParaRPr lang="en-US" sz="1100" dirty="0"/>
          </a:p>
          <a:p>
            <a:pPr algn="just"/>
            <a:r>
              <a:rPr lang="en-US" sz="1100" dirty="0" err="1"/>
              <a:t>Anagnost</a:t>
            </a:r>
            <a:r>
              <a:rPr lang="en-US" sz="1100" dirty="0"/>
              <a:t> is a member of the Autodesk Board of Directors. He holds a Bachelor of Science Degree in Mechanical Engineering from the California State University, and holds both an MS in Engineering Science and a PhD in Aeronautical Engineering and Computer Science from Stanford University.</a:t>
            </a:r>
            <a:endParaRPr lang="en-US" sz="1100" dirty="0">
              <a:effectLst/>
            </a:endParaRPr>
          </a:p>
        </p:txBody>
      </p:sp>
    </p:spTree>
    <p:extLst>
      <p:ext uri="{BB962C8B-B14F-4D97-AF65-F5344CB8AC3E}">
        <p14:creationId xmlns:p14="http://schemas.microsoft.com/office/powerpoint/2010/main" val="1622837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33713"/>
            <a:ext cx="7952419" cy="4993675"/>
          </a:xfrm>
          <a:prstGeom prst="rect">
            <a:avLst/>
          </a:prstGeom>
          <a:noFill/>
        </p:spPr>
        <p:txBody>
          <a:bodyPr wrap="square" lIns="0" tIns="0" rIns="0" bIns="0" rtlCol="0">
            <a:spAutoFit/>
          </a:bodyPr>
          <a:lstStyle/>
          <a:p>
            <a:pPr fontAlgn="base"/>
            <a:r>
              <a:rPr lang="en-US" sz="1600" b="1" dirty="0"/>
              <a:t>Steve Blum</a:t>
            </a:r>
          </a:p>
          <a:p>
            <a:pPr fontAlgn="t"/>
            <a:r>
              <a:rPr lang="en-US" sz="1200" dirty="0">
                <a:solidFill>
                  <a:srgbClr val="0070C0"/>
                </a:solidFill>
              </a:rPr>
              <a:t>Senior Vice President, Worldwide Sales and Services</a:t>
            </a:r>
          </a:p>
          <a:p>
            <a:pPr algn="just" fontAlgn="t"/>
            <a:endParaRPr lang="en-US" sz="1050" dirty="0"/>
          </a:p>
          <a:p>
            <a:pPr algn="just"/>
            <a:r>
              <a:rPr lang="en-US" sz="1100" dirty="0"/>
              <a:t>Steve Blum is Senior Vice President of Worldwide Sales and Services at Autodesk, Inc.</a:t>
            </a:r>
          </a:p>
          <a:p>
            <a:pPr algn="just"/>
            <a:endParaRPr lang="en-US" sz="1100" dirty="0"/>
          </a:p>
          <a:p>
            <a:pPr algn="just"/>
            <a:r>
              <a:rPr lang="en-US" sz="1100" dirty="0"/>
              <a:t>In this role, he is responsible for driving sales worldwide of Autodesk solutions into the AEC, Engineering, Natural Resources &amp; Infrastructure, Manufacturing, and Media &amp; Entertainment industries as well as to customers within Emerging Markets.</a:t>
            </a:r>
          </a:p>
          <a:p>
            <a:pPr algn="just"/>
            <a:endParaRPr lang="en-US" sz="1100" dirty="0"/>
          </a:p>
          <a:p>
            <a:pPr algn="just"/>
            <a:r>
              <a:rPr lang="en-US" sz="1100" dirty="0"/>
              <a:t>He also oversees the company’s consulting, premium support, named account, subscription, emerging market and channel programs around the world</a:t>
            </a:r>
            <a:r>
              <a:rPr lang="en-US" sz="1100" dirty="0" smtClean="0"/>
              <a:t>.</a:t>
            </a:r>
          </a:p>
          <a:p>
            <a:pPr algn="just"/>
            <a:endParaRPr lang="en-US" sz="1100" dirty="0"/>
          </a:p>
          <a:p>
            <a:pPr algn="just"/>
            <a:r>
              <a:rPr lang="en-US" sz="1100" dirty="0"/>
              <a:t>Prior to this position, Blum was Senior Vice President of Americas Sales at Autodesk.  Under his leadership, revenue in the Americas more than doubled to over $700M.  Blum is also credited with developing and implementing a partner channel framework and major account program that were expanded globally after their initial success in the Americas.  In 2010, 2011 and 2012, he was recognized by CRN Magazine as a CRN Channel Chief.</a:t>
            </a:r>
          </a:p>
          <a:p>
            <a:pPr algn="just"/>
            <a:r>
              <a:rPr lang="en-US" sz="1100" dirty="0"/>
              <a:t>  </a:t>
            </a:r>
          </a:p>
          <a:p>
            <a:pPr algn="just"/>
            <a:r>
              <a:rPr lang="en-US" sz="1100" dirty="0"/>
              <a:t>Before joining Autodesk, Blum was Executive Vice President of Sales and Account Management for </a:t>
            </a:r>
            <a:r>
              <a:rPr lang="en-US" sz="1100" dirty="0" err="1"/>
              <a:t>Parago</a:t>
            </a:r>
            <a:r>
              <a:rPr lang="en-US" sz="1100" dirty="0"/>
              <a:t>, Inc., where he was responsible for sales of all products and support of all clients. He grew the national client base from 14 to 125 and expanded revenues from $19M to $26M.</a:t>
            </a:r>
          </a:p>
          <a:p>
            <a:pPr algn="just"/>
            <a:endParaRPr lang="en-US" sz="1100" dirty="0"/>
          </a:p>
          <a:p>
            <a:pPr algn="just"/>
            <a:r>
              <a:rPr lang="en-US" sz="1100" dirty="0"/>
              <a:t>Blum also held several sales positions of increasing responsibility at Mentor Graphics. His was Vice President of America’s sales, where he grew business from $200M to $250M during his tenure. He also served as Director of Consulting worldwide and Director of Americas Field Marketing. </a:t>
            </a:r>
          </a:p>
          <a:p>
            <a:pPr algn="just"/>
            <a:r>
              <a:rPr lang="en-US" sz="1100" dirty="0"/>
              <a:t>  </a:t>
            </a:r>
          </a:p>
          <a:p>
            <a:pPr algn="just"/>
            <a:r>
              <a:rPr lang="en-US" sz="1100" dirty="0"/>
              <a:t>Before joining Mentor Graphics, Blum held engineering and sales positions at Advanced Micro Devices and NCR Corporation where he earned a patent for developing a testing technique to evaluate undershoot and overshoot resistances in programmable logic devices. </a:t>
            </a:r>
          </a:p>
          <a:p>
            <a:pPr algn="just"/>
            <a:r>
              <a:rPr lang="en-US" sz="1100" dirty="0"/>
              <a:t>  </a:t>
            </a:r>
          </a:p>
          <a:p>
            <a:pPr algn="just"/>
            <a:r>
              <a:rPr lang="en-US" sz="1100" dirty="0"/>
              <a:t>Blum holds a bachelor's degree in electrical engineering from the University of Florida.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282" y="1033713"/>
            <a:ext cx="1097280" cy="1097280"/>
          </a:xfrm>
          <a:prstGeom prst="rect">
            <a:avLst/>
          </a:prstGeom>
        </p:spPr>
      </p:pic>
    </p:spTree>
    <p:extLst>
      <p:ext uri="{BB962C8B-B14F-4D97-AF65-F5344CB8AC3E}">
        <p14:creationId xmlns:p14="http://schemas.microsoft.com/office/powerpoint/2010/main" val="3818624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damassets.autodesk.net/content/dam/autodesk/www/Company/corporate-info/images/executives/amy-bunszel-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23" y="1076796"/>
            <a:ext cx="1099038" cy="10990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76796"/>
            <a:ext cx="7952419" cy="4324261"/>
          </a:xfrm>
          <a:prstGeom prst="rect">
            <a:avLst/>
          </a:prstGeom>
          <a:noFill/>
        </p:spPr>
        <p:txBody>
          <a:bodyPr wrap="square" lIns="0" tIns="0" rIns="0" bIns="0" rtlCol="0">
            <a:spAutoFit/>
          </a:bodyPr>
          <a:lstStyle/>
          <a:p>
            <a:pPr fontAlgn="base"/>
            <a:r>
              <a:rPr lang="en-US" sz="1600" b="1" dirty="0" smtClean="0"/>
              <a:t>Amy </a:t>
            </a:r>
            <a:r>
              <a:rPr lang="en-US" sz="1600" b="1" dirty="0" err="1" smtClean="0"/>
              <a:t>Bunszel</a:t>
            </a:r>
            <a:endParaRPr lang="en-US" sz="1600" b="1" dirty="0"/>
          </a:p>
          <a:p>
            <a:pPr fontAlgn="base"/>
            <a:r>
              <a:rPr lang="en-US" sz="1200" dirty="0" smtClean="0">
                <a:solidFill>
                  <a:srgbClr val="0070C0"/>
                </a:solidFill>
              </a:rPr>
              <a:t>Senior Vice President, </a:t>
            </a:r>
            <a:r>
              <a:rPr lang="en-US" sz="1200" dirty="0" smtClean="0">
                <a:solidFill>
                  <a:srgbClr val="0070C0"/>
                </a:solidFill>
              </a:rPr>
              <a:t>Design and Creation Products</a:t>
            </a:r>
            <a:endParaRPr lang="en-US" sz="1200" dirty="0">
              <a:solidFill>
                <a:srgbClr val="0070C0"/>
              </a:solidFill>
            </a:endParaRPr>
          </a:p>
          <a:p>
            <a:pPr fontAlgn="t"/>
            <a:r>
              <a:rPr lang="en-US" sz="1100" dirty="0" smtClean="0"/>
              <a:t> </a:t>
            </a:r>
          </a:p>
          <a:p>
            <a:pPr algn="just"/>
            <a:r>
              <a:rPr lang="en-US" sz="1100" dirty="0"/>
              <a:t>As senior vice president of Design and Creation Products, Amy manages product strategy and execution for Autodesk’s 3D design and creation portfolio including the Autodesk Product Collections, AutoCAD family, Autodesk 3ds Max, Autodesk Inventor, Autodesk Revit, Autodesk Maya and more.</a:t>
            </a:r>
          </a:p>
          <a:p>
            <a:pPr algn="just"/>
            <a:endParaRPr lang="en-US" sz="1100" dirty="0"/>
          </a:p>
          <a:p>
            <a:pPr algn="just"/>
            <a:r>
              <a:rPr lang="en-US" sz="1100" dirty="0"/>
              <a:t>With more than 20 years of experience innovating software products across the architecture, engineering, and construction, manufacturing and media and entertainment industries, Amy inspires innovative strategy while driving large-scale agile software development around the globe. Amy combines her roots as a start-up co-founder with deep product management knowledge and large-scale product execution expertise to build high performing teams focused on delivering value to their customers.</a:t>
            </a:r>
          </a:p>
          <a:p>
            <a:pPr algn="just"/>
            <a:endParaRPr lang="en-US" sz="1100" dirty="0"/>
          </a:p>
          <a:p>
            <a:pPr algn="just"/>
            <a:r>
              <a:rPr lang="en-US" sz="1100" dirty="0"/>
              <a:t>Most recently, Amy </a:t>
            </a:r>
            <a:r>
              <a:rPr lang="en-US" sz="1100" dirty="0" err="1"/>
              <a:t>Bunszel</a:t>
            </a:r>
            <a:r>
              <a:rPr lang="en-US" sz="1100" dirty="0"/>
              <a:t> served as Autodesk vice president of Digital Engineering Products. In this role, she transformed the company’s best-selling AutoCAD product to a modern multi-platform offering that serves as the backbone of the company’s subscription business and led a global team in developing and delivering desktop, web and mobile apps that have been adopted by millions of design and engineering professionals worldwide. In her present role, she is building on her track record of modernizing beloved software across a Autodesk’s broad design and creation product portfolio.</a:t>
            </a:r>
          </a:p>
          <a:p>
            <a:pPr algn="just"/>
            <a:endParaRPr lang="en-US" sz="1100" dirty="0"/>
          </a:p>
          <a:p>
            <a:pPr algn="just"/>
            <a:r>
              <a:rPr lang="en-US" sz="1100" dirty="0"/>
              <a:t>Before joining Autodesk, Amy co-founded </a:t>
            </a:r>
            <a:r>
              <a:rPr lang="en-US" sz="1100" dirty="0" err="1"/>
              <a:t>Linius</a:t>
            </a:r>
            <a:r>
              <a:rPr lang="en-US" sz="1100" dirty="0"/>
              <a:t> Technologies in 1996. The company delivered wire harness design software to the manufacturing industry. Its technology was integrated with Autodesk’s Inventor 3D mechanical design software when Autodesk acquired the company in 2003.</a:t>
            </a:r>
          </a:p>
          <a:p>
            <a:pPr algn="just"/>
            <a:endParaRPr lang="en-US" sz="1100" dirty="0"/>
          </a:p>
          <a:p>
            <a:pPr algn="just"/>
            <a:r>
              <a:rPr lang="en-US" sz="1100" dirty="0"/>
              <a:t>Amy holds a B.S. in Electrical Engineering from Cornell University and an M.S. in Electrical Engineering from the University of Massachusetts, Amherst. Amy is a member of the President’s Council for Cornell Women, the Entrepreneurship Program at Cornell, and The Athena Alliance.</a:t>
            </a:r>
            <a:endParaRPr lang="en-US" sz="1100" dirty="0"/>
          </a:p>
        </p:txBody>
      </p:sp>
    </p:spTree>
    <p:extLst>
      <p:ext uri="{BB962C8B-B14F-4D97-AF65-F5344CB8AC3E}">
        <p14:creationId xmlns:p14="http://schemas.microsoft.com/office/powerpoint/2010/main" val="3527884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damassets.autodesk.net/content/dam/autodesk/www/Company/corporate-info/images/executives/lisa-campbell-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23" y="1076796"/>
            <a:ext cx="1099038" cy="10990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76796"/>
            <a:ext cx="7952419" cy="3985706"/>
          </a:xfrm>
          <a:prstGeom prst="rect">
            <a:avLst/>
          </a:prstGeom>
          <a:noFill/>
        </p:spPr>
        <p:txBody>
          <a:bodyPr wrap="square" lIns="0" tIns="0" rIns="0" bIns="0" rtlCol="0">
            <a:spAutoFit/>
          </a:bodyPr>
          <a:lstStyle/>
          <a:p>
            <a:pPr fontAlgn="base"/>
            <a:r>
              <a:rPr lang="en-US" sz="1600" b="1" dirty="0" smtClean="0"/>
              <a:t>Lisa Campbell</a:t>
            </a:r>
            <a:endParaRPr lang="en-US" sz="1600" b="1" dirty="0"/>
          </a:p>
          <a:p>
            <a:pPr fontAlgn="base"/>
            <a:r>
              <a:rPr lang="en-US" sz="1200" dirty="0" smtClean="0">
                <a:solidFill>
                  <a:srgbClr val="0070C0"/>
                </a:solidFill>
              </a:rPr>
              <a:t>Senior Vice President, </a:t>
            </a:r>
            <a:r>
              <a:rPr lang="en-US" sz="1200" dirty="0" smtClean="0">
                <a:solidFill>
                  <a:srgbClr val="0070C0"/>
                </a:solidFill>
              </a:rPr>
              <a:t>Business Strategy and Marketing</a:t>
            </a:r>
            <a:endParaRPr lang="en-US" sz="1200" dirty="0">
              <a:solidFill>
                <a:srgbClr val="0070C0"/>
              </a:solidFill>
            </a:endParaRPr>
          </a:p>
          <a:p>
            <a:pPr fontAlgn="t"/>
            <a:r>
              <a:rPr lang="en-US" sz="1100" dirty="0" smtClean="0"/>
              <a:t> </a:t>
            </a:r>
          </a:p>
          <a:p>
            <a:pPr algn="just"/>
            <a:r>
              <a:rPr lang="en-US" sz="1100" dirty="0"/>
              <a:t>Lisa Campbell is senior vice president of business strategy and marketing at Autodesk, where she is responsible for business, industry and marketing strategy for the company. She is also responsible for driving brand affinity and loyalty among the current and next generation of Autodesk customers. Lisa has 25 years of software industry leadership experience with extensive knowledge in business and industry strategy in manufacturing, construction and infrastructure, digital go-to-market strategy, building brands, and business development.  At both Fortune 500 companies and startups, Lisa has successfully partnered with leadership teams to transform brands, launch new products, and business models in the marketplace.</a:t>
            </a:r>
          </a:p>
          <a:p>
            <a:pPr algn="just"/>
            <a:endParaRPr lang="en-US" sz="1100" dirty="0"/>
          </a:p>
          <a:p>
            <a:pPr algn="just"/>
            <a:r>
              <a:rPr lang="en-US" sz="1100" dirty="0"/>
              <a:t>Most recently, Lisa served as vice president of Design &amp; Manufacturing, Business Strategy &amp; Marketing, focused on the company’s business strategy and marketing for the manufacturing industry. During her tenure, Lisa has held a series of leadership roles at Autodesk, including heading industry strategy and go-to-market for all of Autodesk’s industries and customer segments, as well as leading the architecture, engineering and construction and media &amp; entertainment industry strategy and marketing organizations. She also held other key leadership positions including managing Autodesk’s Global </a:t>
            </a:r>
            <a:r>
              <a:rPr lang="en-US" sz="1100" dirty="0" err="1"/>
              <a:t>eCommerce</a:t>
            </a:r>
            <a:r>
              <a:rPr lang="en-US" sz="1100" dirty="0"/>
              <a:t> business and Autodesk.com, managing the Geospatial Business and infrastructure business for the company. </a:t>
            </a:r>
          </a:p>
          <a:p>
            <a:pPr algn="just"/>
            <a:endParaRPr lang="en-US" sz="1100" dirty="0"/>
          </a:p>
          <a:p>
            <a:pPr algn="just"/>
            <a:r>
              <a:rPr lang="en-US" sz="1100" dirty="0"/>
              <a:t>Prior to joining Autodesk in 2003, Lisa served as the vice president of marketing and product management for Evolve (now Oracle) where she was responsible for all marketing functions for the Service Delivery products, including brand, market strategy, marketing communications, product marketing and product management. Additionally, she held executive-level marketing positions at Sterling Software Inc., and Digital Equipment Corporation. Lisa began her career as an IT professional and product marketing manager at Digital Equipment Corporation, which was acquired by HP. Lisa holds a B.A. in mathematics and computer science from Boston College and an M.B.A. from Babson College.</a:t>
            </a:r>
            <a:endParaRPr lang="en-US" sz="1100" dirty="0"/>
          </a:p>
        </p:txBody>
      </p:sp>
    </p:spTree>
    <p:extLst>
      <p:ext uri="{BB962C8B-B14F-4D97-AF65-F5344CB8AC3E}">
        <p14:creationId xmlns:p14="http://schemas.microsoft.com/office/powerpoint/2010/main" val="2993290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150938"/>
            <a:ext cx="7952419" cy="4154984"/>
          </a:xfrm>
          <a:prstGeom prst="rect">
            <a:avLst/>
          </a:prstGeom>
          <a:noFill/>
        </p:spPr>
        <p:txBody>
          <a:bodyPr wrap="square" lIns="0" tIns="0" rIns="0" bIns="0" rtlCol="0">
            <a:spAutoFit/>
          </a:bodyPr>
          <a:lstStyle/>
          <a:p>
            <a:pPr fontAlgn="base"/>
            <a:r>
              <a:rPr lang="en-US" sz="1600" b="1" dirty="0" smtClean="0"/>
              <a:t>Moonhie Chin</a:t>
            </a:r>
            <a:endParaRPr lang="en-US" sz="1600" b="1" dirty="0"/>
          </a:p>
          <a:p>
            <a:pPr fontAlgn="t"/>
            <a:r>
              <a:rPr lang="en-US" sz="1200" dirty="0" smtClean="0">
                <a:solidFill>
                  <a:srgbClr val="0070C0"/>
                </a:solidFill>
              </a:rPr>
              <a:t>Senior Vice President, </a:t>
            </a:r>
            <a:r>
              <a:rPr lang="en-US" sz="1200" dirty="0" smtClean="0">
                <a:solidFill>
                  <a:srgbClr val="0070C0"/>
                </a:solidFill>
              </a:rPr>
              <a:t>Digital Platform and Experience</a:t>
            </a:r>
            <a:endParaRPr lang="en-US" sz="1100" dirty="0"/>
          </a:p>
          <a:p>
            <a:pPr algn="just"/>
            <a:endParaRPr lang="en-US" sz="1100" dirty="0"/>
          </a:p>
          <a:p>
            <a:pPr algn="just"/>
            <a:r>
              <a:rPr lang="en-US" sz="1100" dirty="0"/>
              <a:t>Moonhie Chin is the Senior Vice President of Digital Platform and Experience at Autodesk. She is leading the charge to offer a superior digital experience for Autodesk customers wherever they engage with the company. She is also responsible for strategic initiatives and programs that seek to re-design and strengthen Autodesk’s business operations.</a:t>
            </a:r>
          </a:p>
          <a:p>
            <a:pPr algn="just"/>
            <a:endParaRPr lang="en-US" sz="1100" dirty="0"/>
          </a:p>
          <a:p>
            <a:pPr algn="just"/>
            <a:r>
              <a:rPr lang="en-US" sz="1100" dirty="0"/>
              <a:t>Her team’s charter is to deliver digital engagement capabilities that enable self-service customer experiences, automated interactions, and tools to help others to engage with customers most effectively. Chin is passionate about improving the end to end experience for customers and improving productivity for both Autodesk and our partners through anytime, anywhere service, support and information. Over the last four years, she invested significantly in online self-service and greatly expanded Autodesk’s learning, support and community offerings and extended their reach to other languages, reaching more than 10 million monthly active users.  Her team also recently pioneered the Autodesk Virtual Agent, or AVA, in partnership with IBM Watson with the strategic intent of reducing customer effort and automating transactions or turning them into self-service interactions wherever possible.</a:t>
            </a:r>
          </a:p>
          <a:p>
            <a:pPr algn="just"/>
            <a:endParaRPr lang="en-US" sz="1100" dirty="0"/>
          </a:p>
          <a:p>
            <a:pPr algn="just"/>
            <a:r>
              <a:rPr lang="en-US" sz="1100" dirty="0"/>
              <a:t>Chin has held several executive roles during her tenure with Autodesk, including senior vice president of Global Customer Support and Operations, senior vice president of Strategic Planning and Operations, Vice President of Business Operations for Location Services and Vice President of Business Administration, as well as other leadership positions in software development, project management, subscription services, and other areas.</a:t>
            </a:r>
          </a:p>
          <a:p>
            <a:pPr algn="just"/>
            <a:endParaRPr lang="en-US" sz="1100" dirty="0"/>
          </a:p>
          <a:p>
            <a:pPr algn="just"/>
            <a:r>
              <a:rPr lang="en-US" sz="1100" dirty="0"/>
              <a:t>Before joining Autodesk in 1989, Chin spent eight years at General Electric. She earned a Bachelor of Science in Industrial Engineering from Columbia University and a Master of Science in Manufacturing Management from Rensselaer Polytechnic Institute.</a:t>
            </a:r>
            <a:endParaRPr lang="en-US" sz="1100" dirty="0"/>
          </a:p>
        </p:txBody>
      </p:sp>
      <p:pic>
        <p:nvPicPr>
          <p:cNvPr id="7" name="Picture 4" descr="https://damassets.autodesk.net/content/dam/autodesk/www/Company/corporate-info/images/executives/moonhie-chin-thumb-V1-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23" y="1076796"/>
            <a:ext cx="1099038" cy="109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490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149999"/>
            <a:ext cx="7952419" cy="2631490"/>
          </a:xfrm>
          <a:prstGeom prst="rect">
            <a:avLst/>
          </a:prstGeom>
          <a:noFill/>
        </p:spPr>
        <p:txBody>
          <a:bodyPr wrap="square" lIns="0" tIns="0" rIns="0" bIns="0" rtlCol="0">
            <a:spAutoFit/>
          </a:bodyPr>
          <a:lstStyle/>
          <a:p>
            <a:pPr fontAlgn="base"/>
            <a:r>
              <a:rPr lang="en-US" sz="1600" b="1" dirty="0" smtClean="0"/>
              <a:t>Pascal W. Di </a:t>
            </a:r>
            <a:r>
              <a:rPr lang="en-US" sz="1600" b="1" dirty="0" err="1" smtClean="0"/>
              <a:t>Fronzo</a:t>
            </a:r>
            <a:endParaRPr lang="en-US" sz="1600" b="1" dirty="0"/>
          </a:p>
          <a:p>
            <a:pPr fontAlgn="t"/>
            <a:r>
              <a:rPr lang="en-US" sz="1200" dirty="0" smtClean="0">
                <a:solidFill>
                  <a:srgbClr val="0070C0"/>
                </a:solidFill>
              </a:rPr>
              <a:t>Senior Vice President, Corporate Affairs, Chief Legal Officer &amp; Secretary</a:t>
            </a:r>
          </a:p>
          <a:p>
            <a:pPr fontAlgn="t"/>
            <a:endParaRPr lang="en-US" sz="1100" dirty="0">
              <a:solidFill>
                <a:srgbClr val="0070C0"/>
              </a:solidFill>
            </a:endParaRPr>
          </a:p>
          <a:p>
            <a:pPr algn="just"/>
            <a:r>
              <a:rPr lang="en-US" sz="1100" dirty="0"/>
              <a:t>Pascal Di </a:t>
            </a:r>
            <a:r>
              <a:rPr lang="en-US" sz="1100" dirty="0" err="1"/>
              <a:t>Fronzo</a:t>
            </a:r>
            <a:r>
              <a:rPr lang="en-US" sz="1100" dirty="0"/>
              <a:t> manages the company’s legal department, which is responsible for legal, corporate development, and public policy activities of Autodesk. He joined Autodesk in 1998 and has held various positions involving business and legal matters during his tenure at the company</a:t>
            </a:r>
            <a:r>
              <a:rPr lang="en-US" sz="1100" dirty="0" smtClean="0"/>
              <a:t>.</a:t>
            </a:r>
          </a:p>
          <a:p>
            <a:pPr algn="just"/>
            <a:endParaRPr lang="en-US" sz="1100" dirty="0"/>
          </a:p>
          <a:p>
            <a:pPr algn="just"/>
            <a:r>
              <a:rPr lang="en-US" sz="1100" dirty="0"/>
              <a:t>Prior to joining Autodesk, Di </a:t>
            </a:r>
            <a:r>
              <a:rPr lang="en-US" sz="1100" dirty="0" err="1"/>
              <a:t>Fronzo</a:t>
            </a:r>
            <a:r>
              <a:rPr lang="en-US" sz="1100" dirty="0"/>
              <a:t> advised high technology and emerging growth companies on business and intellectual property transactions and litigation while in private practice with the Palo Alto, California, law firm of Wilson, </a:t>
            </a:r>
            <a:r>
              <a:rPr lang="en-US" sz="1100" dirty="0" err="1"/>
              <a:t>Sonsini</a:t>
            </a:r>
            <a:r>
              <a:rPr lang="en-US" sz="1100" dirty="0"/>
              <a:t>, Goodrich &amp; </a:t>
            </a:r>
            <a:r>
              <a:rPr lang="en-US" sz="1100" dirty="0" err="1"/>
              <a:t>Rosati</a:t>
            </a:r>
            <a:r>
              <a:rPr lang="en-US" sz="1100" dirty="0"/>
              <a:t>, as well with the Irvine, California, office of Washington, DC-based Ross, Dixon &amp; </a:t>
            </a:r>
            <a:r>
              <a:rPr lang="en-US" sz="1100" dirty="0" err="1"/>
              <a:t>Masback</a:t>
            </a:r>
            <a:r>
              <a:rPr lang="en-US" sz="1100" dirty="0" smtClean="0"/>
              <a:t>.</a:t>
            </a:r>
          </a:p>
          <a:p>
            <a:pPr algn="just"/>
            <a:endParaRPr lang="en-US" sz="1100" dirty="0"/>
          </a:p>
          <a:p>
            <a:pPr algn="just"/>
            <a:r>
              <a:rPr lang="en-US" sz="1100" dirty="0"/>
              <a:t>Di </a:t>
            </a:r>
            <a:r>
              <a:rPr lang="en-US" sz="1100" dirty="0" err="1"/>
              <a:t>Fronzo</a:t>
            </a:r>
            <a:r>
              <a:rPr lang="en-US" sz="1100" dirty="0"/>
              <a:t> serves on the board of directors of the Business Software Alliance (BSA) and has published and lectured on a variety of corporate and intellectual property law topics. He is a member of the California State Bar and received a Juris Doctor degree from the University of California, Hastings College of the Law and a Bachelor of Arts degree in Political Science from UCLA.</a:t>
            </a:r>
          </a:p>
          <a:p>
            <a:pPr algn="just"/>
            <a:r>
              <a:rPr lang="en-US" sz="1100" dirty="0" smtClean="0"/>
              <a:t>. </a:t>
            </a:r>
            <a:endParaRPr lang="en-US" sz="11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926" y="1149999"/>
            <a:ext cx="1097280" cy="1097280"/>
          </a:xfrm>
          <a:prstGeom prst="rect">
            <a:avLst/>
          </a:prstGeom>
        </p:spPr>
      </p:pic>
    </p:spTree>
    <p:extLst>
      <p:ext uri="{BB962C8B-B14F-4D97-AF65-F5344CB8AC3E}">
        <p14:creationId xmlns:p14="http://schemas.microsoft.com/office/powerpoint/2010/main" val="2959339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26429"/>
            <a:ext cx="7952419" cy="2631490"/>
          </a:xfrm>
          <a:prstGeom prst="rect">
            <a:avLst/>
          </a:prstGeom>
          <a:noFill/>
        </p:spPr>
        <p:txBody>
          <a:bodyPr wrap="square" lIns="0" tIns="0" rIns="0" bIns="0" rtlCol="0">
            <a:spAutoFit/>
          </a:bodyPr>
          <a:lstStyle/>
          <a:p>
            <a:pPr fontAlgn="base"/>
            <a:r>
              <a:rPr lang="en-US" sz="1600" b="1" dirty="0" smtClean="0"/>
              <a:t>R. Scott </a:t>
            </a:r>
            <a:r>
              <a:rPr lang="en-US" sz="1600" b="1" dirty="0" err="1" smtClean="0"/>
              <a:t>Herren</a:t>
            </a:r>
            <a:endParaRPr lang="en-US" sz="1600" b="1" dirty="0"/>
          </a:p>
          <a:p>
            <a:pPr fontAlgn="t"/>
            <a:r>
              <a:rPr lang="en-US" sz="1200" dirty="0" smtClean="0">
                <a:solidFill>
                  <a:srgbClr val="0070C0"/>
                </a:solidFill>
              </a:rPr>
              <a:t>Senior Vice President and Chief Financial Officer</a:t>
            </a:r>
            <a:endParaRPr lang="en-US" sz="1200" dirty="0">
              <a:solidFill>
                <a:srgbClr val="0070C0"/>
              </a:solidFill>
            </a:endParaRPr>
          </a:p>
          <a:p>
            <a:pPr algn="just"/>
            <a:endParaRPr lang="en-US" sz="1100" dirty="0"/>
          </a:p>
          <a:p>
            <a:pPr algn="just"/>
            <a:r>
              <a:rPr lang="en-US" sz="1100" dirty="0"/>
              <a:t>R. Scott </a:t>
            </a:r>
            <a:r>
              <a:rPr lang="en-US" sz="1100" dirty="0" err="1"/>
              <a:t>Herren</a:t>
            </a:r>
            <a:r>
              <a:rPr lang="en-US" sz="1100" dirty="0"/>
              <a:t> is senior vice president and chief financial officer of Autodesk, Inc. He is responsible for Autodesk’s global finance, information technology and procurement organizations. Prior to joining Autodesk in November 2014, </a:t>
            </a:r>
            <a:r>
              <a:rPr lang="en-US" sz="1100" dirty="0" err="1"/>
              <a:t>Herren</a:t>
            </a:r>
            <a:r>
              <a:rPr lang="en-US" sz="1100" dirty="0"/>
              <a:t> was senior vice president of finance at Citrix Systems where he led the company’s finance, accounting, tax, treasury, investor relations, real estate and facilities teams</a:t>
            </a:r>
            <a:r>
              <a:rPr lang="en-US" sz="1100" dirty="0" smtClean="0"/>
              <a:t>.</a:t>
            </a:r>
          </a:p>
          <a:p>
            <a:pPr algn="just"/>
            <a:endParaRPr lang="en-US" sz="1100" dirty="0"/>
          </a:p>
          <a:p>
            <a:pPr algn="just"/>
            <a:r>
              <a:rPr lang="en-US" sz="1100" dirty="0"/>
              <a:t>During his 14 years at Citrix, </a:t>
            </a:r>
            <a:r>
              <a:rPr lang="en-US" sz="1100" dirty="0" err="1"/>
              <a:t>Herren</a:t>
            </a:r>
            <a:r>
              <a:rPr lang="en-US" sz="1100" dirty="0"/>
              <a:t> held a variety of leadership roles including vice president and managing director for EMEA and vice president and general manager of the company’s virtualization systems group. Before joining Citrix in 2000, </a:t>
            </a:r>
            <a:r>
              <a:rPr lang="en-US" sz="1100" dirty="0" err="1"/>
              <a:t>Herren</a:t>
            </a:r>
            <a:r>
              <a:rPr lang="en-US" sz="1100" dirty="0"/>
              <a:t> spent 16 years in senior strategy and financial positions at FedEx and IBM. </a:t>
            </a:r>
            <a:r>
              <a:rPr lang="en-US" sz="1100" dirty="0" err="1"/>
              <a:t>Herren</a:t>
            </a:r>
            <a:r>
              <a:rPr lang="en-US" sz="1100" dirty="0"/>
              <a:t> serves on the board of directors of </a:t>
            </a:r>
            <a:r>
              <a:rPr lang="en-US" sz="1100" dirty="0" err="1"/>
              <a:t>Proofpoint</a:t>
            </a:r>
            <a:r>
              <a:rPr lang="en-US" sz="1100" dirty="0"/>
              <a:t>, Inc., and also serves as a member of </a:t>
            </a:r>
            <a:r>
              <a:rPr lang="en-US" sz="1100" dirty="0" err="1"/>
              <a:t>Proofpoint’s</a:t>
            </a:r>
            <a:r>
              <a:rPr lang="en-US" sz="1100" dirty="0"/>
              <a:t> audit committee</a:t>
            </a:r>
            <a:r>
              <a:rPr lang="en-US" sz="1100" dirty="0" smtClean="0"/>
              <a:t>.</a:t>
            </a:r>
          </a:p>
          <a:p>
            <a:pPr algn="just"/>
            <a:endParaRPr lang="en-US" sz="1100" dirty="0"/>
          </a:p>
          <a:p>
            <a:pPr algn="just"/>
            <a:r>
              <a:rPr lang="en-US" sz="1100" dirty="0" err="1"/>
              <a:t>Herren</a:t>
            </a:r>
            <a:r>
              <a:rPr lang="en-US" sz="1100" dirty="0"/>
              <a:t> holds a Bachelor of Science degree in Industrial Engineering from Georgia Institute of Technology and a Master of Business Administration degree in Finance from Columbia University.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569" y="1026429"/>
            <a:ext cx="1097280" cy="1097280"/>
          </a:xfrm>
          <a:prstGeom prst="rect">
            <a:avLst/>
          </a:prstGeom>
        </p:spPr>
      </p:pic>
    </p:spTree>
    <p:extLst>
      <p:ext uri="{BB962C8B-B14F-4D97-AF65-F5344CB8AC3E}">
        <p14:creationId xmlns:p14="http://schemas.microsoft.com/office/powerpoint/2010/main" val="293609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spTree>
    <p:extLst>
      <p:ext uri="{BB962C8B-B14F-4D97-AF65-F5344CB8AC3E}">
        <p14:creationId xmlns:p14="http://schemas.microsoft.com/office/powerpoint/2010/main" val="2745796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damassets.autodesk.net/content/dam/autodesk/www/Company/corporate-info/images/executives/carmel-galvin-2018-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69" y="1026429"/>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26429"/>
            <a:ext cx="7952419" cy="2800767"/>
          </a:xfrm>
          <a:prstGeom prst="rect">
            <a:avLst/>
          </a:prstGeom>
          <a:noFill/>
        </p:spPr>
        <p:txBody>
          <a:bodyPr wrap="square" lIns="0" tIns="0" rIns="0" bIns="0" rtlCol="0">
            <a:spAutoFit/>
          </a:bodyPr>
          <a:lstStyle/>
          <a:p>
            <a:pPr fontAlgn="base"/>
            <a:r>
              <a:rPr lang="en-US" sz="1600" b="1" dirty="0" smtClean="0"/>
              <a:t>Carmel Galvin</a:t>
            </a:r>
            <a:endParaRPr lang="en-US" sz="1600" b="1" dirty="0"/>
          </a:p>
          <a:p>
            <a:pPr fontAlgn="t"/>
            <a:r>
              <a:rPr lang="en-US" sz="1200" dirty="0" smtClean="0">
                <a:solidFill>
                  <a:srgbClr val="0070C0"/>
                </a:solidFill>
              </a:rPr>
              <a:t>Chief Human Resources </a:t>
            </a:r>
            <a:r>
              <a:rPr lang="en-US" sz="1200" dirty="0" smtClean="0">
                <a:solidFill>
                  <a:srgbClr val="0070C0"/>
                </a:solidFill>
              </a:rPr>
              <a:t>Officer</a:t>
            </a:r>
            <a:endParaRPr lang="en-US" sz="1200" dirty="0">
              <a:solidFill>
                <a:srgbClr val="0070C0"/>
              </a:solidFill>
            </a:endParaRPr>
          </a:p>
          <a:p>
            <a:pPr algn="just"/>
            <a:endParaRPr lang="en-US" sz="1100" dirty="0"/>
          </a:p>
          <a:p>
            <a:pPr algn="just"/>
            <a:r>
              <a:rPr lang="en-US" sz="1100" dirty="0"/>
              <a:t>Carmel Galvin is chief human resources officer of Autodesk, Inc. and is responsible for leading the company’s efforts to attract, develop and retain the best talent. In addition, Galvin oversees Corporate Real Estate, Travel, Safety and Security (CREFTS).</a:t>
            </a:r>
          </a:p>
          <a:p>
            <a:pPr algn="just"/>
            <a:endParaRPr lang="en-US" sz="1100" dirty="0"/>
          </a:p>
          <a:p>
            <a:pPr algn="just"/>
            <a:r>
              <a:rPr lang="en-US" sz="1100" dirty="0"/>
              <a:t>Prior to joining Autodesk in 2018, Galvin was the chief human resources officer of Glassdoor where she led all people functions of the company, including human resources planning, learning &amp; development, talent acquisition, employee relations and engagement, and more.</a:t>
            </a:r>
          </a:p>
          <a:p>
            <a:pPr algn="just"/>
            <a:endParaRPr lang="en-US" sz="1100" dirty="0"/>
          </a:p>
          <a:p>
            <a:pPr algn="just"/>
            <a:r>
              <a:rPr lang="en-US" sz="1100" dirty="0"/>
              <a:t>Galvin brings 25 years of human resources experience at global companies including Deloitte, Advent Software and MSCI Barra Inc. where she developed a particular focus on leadership coaching, developing organizational culture and employee engagement programs.</a:t>
            </a:r>
          </a:p>
          <a:p>
            <a:pPr algn="just"/>
            <a:endParaRPr lang="en-US" sz="1100" dirty="0"/>
          </a:p>
          <a:p>
            <a:pPr algn="just"/>
            <a:r>
              <a:rPr lang="en-US" sz="1100" dirty="0"/>
              <a:t>A native of Ireland, Galvin received her bachelor’s degree in political science and business from Trinity College Dublin and master’s degree in Business Studies at the University College Dublin’s Smurfit School of Business.</a:t>
            </a:r>
            <a:endParaRPr lang="en-US" sz="1100" dirty="0"/>
          </a:p>
        </p:txBody>
      </p:sp>
    </p:spTree>
    <p:extLst>
      <p:ext uri="{BB962C8B-B14F-4D97-AF65-F5344CB8AC3E}">
        <p14:creationId xmlns:p14="http://schemas.microsoft.com/office/powerpoint/2010/main" val="2445237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88214"/>
            <a:ext cx="7952419" cy="2462213"/>
          </a:xfrm>
          <a:prstGeom prst="rect">
            <a:avLst/>
          </a:prstGeom>
          <a:noFill/>
        </p:spPr>
        <p:txBody>
          <a:bodyPr wrap="square" lIns="0" tIns="0" rIns="0" bIns="0" rtlCol="0">
            <a:spAutoFit/>
          </a:bodyPr>
          <a:lstStyle/>
          <a:p>
            <a:pPr fontAlgn="base"/>
            <a:r>
              <a:rPr lang="en-US" sz="1600" b="1" dirty="0" smtClean="0"/>
              <a:t>Jeff Kowalski</a:t>
            </a:r>
            <a:endParaRPr lang="en-US" sz="1600" b="1" dirty="0"/>
          </a:p>
          <a:p>
            <a:pPr fontAlgn="t"/>
            <a:r>
              <a:rPr lang="en-US" sz="1200" dirty="0" smtClean="0">
                <a:solidFill>
                  <a:srgbClr val="0070C0"/>
                </a:solidFill>
              </a:rPr>
              <a:t>Senior Vice President and Chief Technology Officer</a:t>
            </a:r>
            <a:endParaRPr lang="en-US" sz="1200" dirty="0">
              <a:solidFill>
                <a:srgbClr val="0070C0"/>
              </a:solidFill>
            </a:endParaRPr>
          </a:p>
          <a:p>
            <a:pPr algn="just"/>
            <a:endParaRPr lang="en-US" sz="1100" dirty="0"/>
          </a:p>
          <a:p>
            <a:pPr algn="just"/>
            <a:r>
              <a:rPr lang="en-US" sz="1100" dirty="0"/>
              <a:t>Jeff is responsible for shaping 3D design and engineering software leader Autodesk's long-term technology vision, as well as driving innovation across the company. He and his team focus on research and development and strategy, turning emerging technologies into products and approaches that can help Autodesk’s customers</a:t>
            </a:r>
            <a:r>
              <a:rPr lang="en-US" sz="1100" dirty="0" smtClean="0"/>
              <a:t>.</a:t>
            </a:r>
          </a:p>
          <a:p>
            <a:pPr algn="just"/>
            <a:endParaRPr lang="en-US" sz="1100" dirty="0"/>
          </a:p>
          <a:p>
            <a:pPr algn="just"/>
            <a:r>
              <a:rPr lang="en-US" sz="1100" dirty="0"/>
              <a:t>Jeff joined Autodesk through the acquisition of a company he founded in 1993. He has held a number of roles at the company, and became CTO in 2006. Jeff earned a Bachelor's degree in electrical engineering and a Master's in computer science, at Cornell University</a:t>
            </a:r>
            <a:r>
              <a:rPr lang="en-US" sz="1100" dirty="0" smtClean="0"/>
              <a:t>.</a:t>
            </a:r>
          </a:p>
          <a:p>
            <a:pPr algn="just"/>
            <a:endParaRPr lang="en-US" sz="1100" dirty="0"/>
          </a:p>
          <a:p>
            <a:pPr algn="just"/>
            <a:r>
              <a:rPr lang="en-US" sz="1100" dirty="0"/>
              <a:t>Jeff’s insatiable curiosity sends him down a variety of Wikipedia and internet forum rabbit holes, from vacuum cleaners to vacuum tubes. When not CTO-</a:t>
            </a:r>
            <a:r>
              <a:rPr lang="en-US" sz="1100" dirty="0" err="1"/>
              <a:t>ing</a:t>
            </a:r>
            <a:r>
              <a:rPr lang="en-US" sz="1100" dirty="0"/>
              <a:t>, Jeff enjoys playing piano, hiking with his kids and exploring the myriad of cuisines available in his hometown of Berkeley, Calif.</a:t>
            </a:r>
          </a:p>
        </p:txBody>
      </p:sp>
      <p:pic>
        <p:nvPicPr>
          <p:cNvPr id="7" name="Picture 2" descr="https://damassets.autodesk.net/content/dam/autodesk/www/Company/corporate-info/images/executives/jeff-kowalski-thumb-300x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69" y="1026429"/>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0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damassets.autodesk.net/content/dam/autodesk/www/Company/corporate-info/images/executives/scott-reese-thumb-15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69" y="1026429"/>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Executive Bios (continued</a:t>
            </a:r>
            <a:r>
              <a:rPr lang="en-US" dirty="0"/>
              <a:t>)</a:t>
            </a:r>
          </a:p>
        </p:txBody>
      </p:sp>
      <p:sp>
        <p:nvSpPr>
          <p:cNvPr id="6" name="TextBox 5"/>
          <p:cNvSpPr txBox="1"/>
          <p:nvPr/>
        </p:nvSpPr>
        <p:spPr>
          <a:xfrm>
            <a:off x="1384300" y="1088214"/>
            <a:ext cx="7952419" cy="3308598"/>
          </a:xfrm>
          <a:prstGeom prst="rect">
            <a:avLst/>
          </a:prstGeom>
          <a:noFill/>
        </p:spPr>
        <p:txBody>
          <a:bodyPr wrap="square" lIns="0" tIns="0" rIns="0" bIns="0" rtlCol="0">
            <a:spAutoFit/>
          </a:bodyPr>
          <a:lstStyle/>
          <a:p>
            <a:pPr fontAlgn="base"/>
            <a:r>
              <a:rPr lang="en-US" sz="1600" b="1" dirty="0" smtClean="0"/>
              <a:t>Scott Reese</a:t>
            </a:r>
            <a:endParaRPr lang="en-US" sz="1600" b="1" dirty="0"/>
          </a:p>
          <a:p>
            <a:pPr fontAlgn="t"/>
            <a:r>
              <a:rPr lang="en-US" sz="1200" dirty="0" smtClean="0">
                <a:solidFill>
                  <a:srgbClr val="0070C0"/>
                </a:solidFill>
              </a:rPr>
              <a:t>Senior Vice </a:t>
            </a:r>
            <a:r>
              <a:rPr lang="en-US" sz="1200" dirty="0" smtClean="0">
                <a:solidFill>
                  <a:srgbClr val="0070C0"/>
                </a:solidFill>
              </a:rPr>
              <a:t>President, Manufacturing, Construction and Production Products</a:t>
            </a:r>
            <a:endParaRPr lang="en-US" sz="1200" dirty="0">
              <a:solidFill>
                <a:srgbClr val="0070C0"/>
              </a:solidFill>
            </a:endParaRPr>
          </a:p>
          <a:p>
            <a:pPr algn="just"/>
            <a:endParaRPr lang="en-US" sz="1100" dirty="0"/>
          </a:p>
          <a:p>
            <a:pPr algn="just"/>
            <a:r>
              <a:rPr lang="en-US" sz="1100" dirty="0"/>
              <a:t>Scott Reese is senior vice president of Manufacturing, Construction and Production Products, which enable Autodesk customers to design and make things in new ways. Scott is focused on anticipating and supporting the needs of new industries which deliver long-term growth for Autodesk.  </a:t>
            </a:r>
          </a:p>
          <a:p>
            <a:pPr algn="just"/>
            <a:endParaRPr lang="en-US" sz="1100" dirty="0"/>
          </a:p>
          <a:p>
            <a:pPr algn="just"/>
            <a:r>
              <a:rPr lang="en-US" sz="1100" dirty="0"/>
              <a:t>Scott manages all aspects of product development for Autodesk cloud products targeting the manufacturing, construction and media &amp; entertainment industries. These products include Autodesk BIM 360, Autodesk Fusion 360, Autodesk </a:t>
            </a:r>
            <a:r>
              <a:rPr lang="en-US" sz="1100" dirty="0" err="1"/>
              <a:t>Netfabb</a:t>
            </a:r>
            <a:r>
              <a:rPr lang="en-US" sz="1100" dirty="0"/>
              <a:t>, Autodesk </a:t>
            </a:r>
            <a:r>
              <a:rPr lang="en-US" sz="1100" dirty="0" err="1"/>
              <a:t>Powermill</a:t>
            </a:r>
            <a:r>
              <a:rPr lang="en-US" sz="1100" dirty="0"/>
              <a:t> and Autodesk Shotgun, as well as the broader Autodesk Forge platform.</a:t>
            </a:r>
          </a:p>
          <a:p>
            <a:pPr algn="just"/>
            <a:endParaRPr lang="en-US" sz="1100" dirty="0"/>
          </a:p>
          <a:p>
            <a:pPr algn="just"/>
            <a:r>
              <a:rPr lang="en-US" sz="1100" dirty="0"/>
              <a:t>Previously, Scott served as the company’s vice president, Cloud Platforms and Operations.</a:t>
            </a:r>
          </a:p>
          <a:p>
            <a:pPr algn="just"/>
            <a:endParaRPr lang="en-US" sz="1100" dirty="0"/>
          </a:p>
          <a:p>
            <a:pPr algn="just"/>
            <a:r>
              <a:rPr lang="en-US" sz="1100" dirty="0"/>
              <a:t>During his Autodesk tenure, Scott also held the positions of senior director for Simulation; senior director of the Autodesk Digital Factory team; and product line manager for AutoCAD Electrical and AutoCAD Mechanical. He joined Autodesk in 2003 with the acquisition of VIA Development Corporation where he served as vice president.  </a:t>
            </a:r>
          </a:p>
          <a:p>
            <a:pPr algn="just"/>
            <a:endParaRPr lang="en-US" sz="1100" dirty="0"/>
          </a:p>
          <a:p>
            <a:pPr algn="just"/>
            <a:r>
              <a:rPr lang="en-US" sz="1100" dirty="0"/>
              <a:t>Scott holds a Bachelor of Science degree in Computer Science as well as a Master’s Degree in Business Administration from Indiana Wesleyan University. </a:t>
            </a:r>
            <a:endParaRPr lang="en-US" sz="1100" dirty="0"/>
          </a:p>
        </p:txBody>
      </p:sp>
    </p:spTree>
    <p:extLst>
      <p:ext uri="{BB962C8B-B14F-4D97-AF65-F5344CB8AC3E}">
        <p14:creationId xmlns:p14="http://schemas.microsoft.com/office/powerpoint/2010/main" val="249242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Calendar</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7865481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99" y="295560"/>
            <a:ext cx="8742358" cy="410519"/>
          </a:xfrm>
        </p:spPr>
        <p:txBody>
          <a:bodyPr/>
          <a:lstStyle/>
          <a:p>
            <a:r>
              <a:rPr lang="en-US" dirty="0"/>
              <a:t>Board </a:t>
            </a:r>
            <a:r>
              <a:rPr lang="en-US" dirty="0" smtClean="0"/>
              <a:t>Calendar 2018</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23213891"/>
              </p:ext>
            </p:extLst>
          </p:nvPr>
        </p:nvGraphicFramePr>
        <p:xfrm>
          <a:off x="566266" y="706079"/>
          <a:ext cx="8739191" cy="4454652"/>
        </p:xfrm>
        <a:graphic>
          <a:graphicData uri="http://schemas.openxmlformats.org/drawingml/2006/table">
            <a:tbl>
              <a:tblPr firstRow="1" firstCol="1" bandRow="1">
                <a:tableStyleId>{2D5ABB26-0587-4C30-8999-92F81FD0307C}</a:tableStyleId>
              </a:tblPr>
              <a:tblGrid>
                <a:gridCol w="3029550"/>
                <a:gridCol w="3039762"/>
                <a:gridCol w="2669879"/>
              </a:tblGrid>
              <a:tr h="325811">
                <a:tc>
                  <a:txBody>
                    <a:bodyPr/>
                    <a:lstStyle/>
                    <a:p>
                      <a:pPr marL="0" marR="0">
                        <a:lnSpc>
                          <a:spcPct val="115000"/>
                        </a:lnSpc>
                        <a:spcBef>
                          <a:spcPts val="0"/>
                        </a:spcBef>
                        <a:spcAft>
                          <a:spcPts val="1000"/>
                        </a:spcAft>
                      </a:pPr>
                      <a:r>
                        <a:rPr lang="en-US" sz="1400" dirty="0">
                          <a:solidFill>
                            <a:srgbClr val="000000"/>
                          </a:solidFill>
                          <a:effectLst/>
                        </a:rPr>
                        <a:t>Board/Committee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400" dirty="0">
                          <a:solidFill>
                            <a:srgbClr val="000000"/>
                          </a:solidFill>
                          <a:effectLst/>
                        </a:rPr>
                        <a:t>Confirmed Date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w="12700">
                      <a:solidFill>
                        <a:srgbClr val="FFFFFF"/>
                      </a:solidFill>
                      <a:prstDash val="solid"/>
                    </a:lnL>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400" dirty="0">
                          <a:solidFill>
                            <a:srgbClr val="000000"/>
                          </a:solidFill>
                          <a:effectLst/>
                        </a:rPr>
                        <a:t>Confirmed </a:t>
                      </a:r>
                      <a:r>
                        <a:rPr lang="en-US" sz="1400" dirty="0" smtClean="0">
                          <a:solidFill>
                            <a:srgbClr val="000000"/>
                          </a:solidFill>
                          <a:effectLst/>
                        </a:rPr>
                        <a:t>Time/Place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w="12700">
                      <a:solidFill>
                        <a:srgbClr val="FFFFFF"/>
                      </a:solidFill>
                      <a:prstDash val="solid"/>
                    </a:lnL>
                    <a:solidFill>
                      <a:srgbClr val="D7D2CB"/>
                    </a:solidFill>
                  </a:tcPr>
                </a:tc>
              </a:tr>
              <a:tr h="291903">
                <a:tc>
                  <a:txBody>
                    <a:bodyPr/>
                    <a:lstStyle/>
                    <a:p>
                      <a:pPr marL="0" marR="0">
                        <a:lnSpc>
                          <a:spcPct val="115000"/>
                        </a:lnSpc>
                        <a:spcBef>
                          <a:spcPts val="0"/>
                        </a:spcBef>
                        <a:spcAft>
                          <a:spcPts val="1000"/>
                        </a:spcAft>
                      </a:pPr>
                      <a:r>
                        <a:rPr lang="en-US" sz="1200" dirty="0" smtClean="0">
                          <a:solidFill>
                            <a:schemeClr val="tx2"/>
                          </a:solidFill>
                          <a:effectLst/>
                        </a:rPr>
                        <a:t>Committee Meetings</a:t>
                      </a:r>
                      <a:endParaRPr lang="en-US" sz="12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R>
                      <a:noFill/>
                    </a:lnR>
                    <a:lnB w="12700">
                      <a:solidFill>
                        <a:srgbClr val="AA9F90"/>
                      </a:solidFill>
                      <a:prstDash val="solid"/>
                    </a:lnB>
                  </a:tcPr>
                </a:tc>
                <a:tc>
                  <a:txBody>
                    <a:bodyPr/>
                    <a:lstStyle/>
                    <a:p>
                      <a:pPr marL="0" marR="0">
                        <a:lnSpc>
                          <a:spcPct val="115000"/>
                        </a:lnSpc>
                        <a:spcBef>
                          <a:spcPts val="0"/>
                        </a:spcBef>
                        <a:spcAft>
                          <a:spcPts val="1000"/>
                        </a:spcAft>
                      </a:pPr>
                      <a:r>
                        <a:rPr lang="en-US" sz="1200" dirty="0" smtClean="0">
                          <a:effectLst/>
                        </a:rPr>
                        <a:t>Tuesday, March 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b">
                    <a:lnL>
                      <a:noFill/>
                    </a:lnL>
                    <a:lnR>
                      <a:noFill/>
                    </a:lnR>
                    <a:lnB w="12700">
                      <a:solidFill>
                        <a:srgbClr val="AA9F90"/>
                      </a:solidFill>
                      <a:prstDash val="solid"/>
                    </a:lnB>
                  </a:tcPr>
                </a:tc>
                <a:tc>
                  <a:txBody>
                    <a:bodyPr/>
                    <a:lstStyle/>
                    <a:p>
                      <a:pPr marL="0" marR="0">
                        <a:lnSpc>
                          <a:spcPct val="115000"/>
                        </a:lnSpc>
                        <a:spcBef>
                          <a:spcPts val="0"/>
                        </a:spcBef>
                        <a:spcAft>
                          <a:spcPts val="600"/>
                        </a:spcAft>
                      </a:pPr>
                      <a:r>
                        <a:rPr lang="en-US" sz="1200" kern="1200" dirty="0" smtClean="0">
                          <a:solidFill>
                            <a:schemeClr val="tx1"/>
                          </a:solidFill>
                          <a:effectLst/>
                          <a:latin typeface="+mn-lt"/>
                          <a:ea typeface="+mn-ea"/>
                          <a:cs typeface="+mn-cs"/>
                        </a:rPr>
                        <a:t>3:00 – 6:00 pm PT</a:t>
                      </a:r>
                    </a:p>
                    <a:p>
                      <a:pPr marL="0" marR="0">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endParaRPr lang="en-US" sz="1200" kern="1200" dirty="0">
                        <a:solidFill>
                          <a:schemeClr val="tx1"/>
                        </a:solidFill>
                        <a:effectLst/>
                        <a:latin typeface="+mn-lt"/>
                        <a:ea typeface="+mn-ea"/>
                        <a:cs typeface="+mn-cs"/>
                      </a:endParaRPr>
                    </a:p>
                  </a:txBody>
                  <a:tcPr marL="45720" marR="45720" anchor="b">
                    <a:lnL>
                      <a:noFill/>
                    </a:lnL>
                    <a:lnB w="12700">
                      <a:solidFill>
                        <a:srgbClr val="AA9F90"/>
                      </a:solidFill>
                      <a:prstDash val="solid"/>
                    </a:lnB>
                  </a:tcPr>
                </a:tc>
              </a:tr>
              <a:tr h="291903">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Board of Directors Dinner (All Board Members)</a:t>
                      </a:r>
                      <a:endParaRPr lang="en-US" sz="1200" kern="1200" dirty="0">
                        <a:solidFill>
                          <a:schemeClr val="tx2"/>
                        </a:solidFill>
                        <a:effectLst/>
                        <a:latin typeface="+mn-lt"/>
                        <a:ea typeface="+mn-ea"/>
                        <a:cs typeface="+mn-cs"/>
                      </a:endParaRPr>
                    </a:p>
                  </a:txBody>
                  <a:tcPr marL="45720" marR="45720" anchor="b">
                    <a:lnR>
                      <a:noFill/>
                    </a:lnR>
                    <a:lnT w="12700">
                      <a:solidFill>
                        <a:srgbClr val="AA9F90"/>
                      </a:solidFill>
                      <a:prstDash val="solid"/>
                    </a:lnT>
                    <a:lnB w="12700">
                      <a:solidFill>
                        <a:srgbClr val="AA9F90"/>
                      </a:solidFill>
                      <a:prstDash val="soli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Tuesday, March 20</a:t>
                      </a:r>
                      <a:endParaRPr lang="en-US" sz="1200" kern="1200" dirty="0">
                        <a:solidFill>
                          <a:schemeClr val="tx1"/>
                        </a:solidFill>
                        <a:effectLst/>
                        <a:latin typeface="+mn-lt"/>
                        <a:ea typeface="+mn-ea"/>
                        <a:cs typeface="+mn-cs"/>
                      </a:endParaRPr>
                    </a:p>
                  </a:txBody>
                  <a:tcPr marL="45720" marR="45720" anchor="b">
                    <a:lnL>
                      <a:noFill/>
                    </a:lnL>
                    <a:lnR>
                      <a:noFill/>
                    </a:lnR>
                    <a:lnT w="12700">
                      <a:solidFill>
                        <a:srgbClr val="AA9F90"/>
                      </a:solidFill>
                      <a:prstDash val="solid"/>
                    </a:lnT>
                    <a:lnB w="12700">
                      <a:solidFill>
                        <a:srgbClr val="AA9F90"/>
                      </a:solidFill>
                      <a:prstDash val="soli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6:00 pm PT</a:t>
                      </a:r>
                    </a:p>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p>
                  </a:txBody>
                  <a:tcPr marL="45720" marR="45720" anchor="b">
                    <a:lnL>
                      <a:noFill/>
                    </a:lnL>
                    <a:lnT w="12700">
                      <a:solidFill>
                        <a:srgbClr val="AA9F90"/>
                      </a:solidFill>
                      <a:prstDash val="solid"/>
                    </a:lnT>
                    <a:lnB w="12700">
                      <a:solidFill>
                        <a:srgbClr val="AA9F90"/>
                      </a:solidFill>
                      <a:prstDash val="solid"/>
                    </a:lnB>
                  </a:tcPr>
                </a:tc>
              </a:tr>
              <a:tr h="291903">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a:solidFill>
                        <a:srgbClr val="AA9F90"/>
                      </a:solidFill>
                      <a:prstDash val="solid"/>
                    </a:lnT>
                    <a:lnB w="12700">
                      <a:solidFill>
                        <a:srgbClr val="AA9F90"/>
                      </a:solidFill>
                      <a:prstDash val="soli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Wednesday, March 21</a:t>
                      </a:r>
                      <a:endParaRPr lang="en-US" sz="1200" kern="1200" dirty="0">
                        <a:solidFill>
                          <a:schemeClr val="tx1"/>
                        </a:solidFill>
                        <a:effectLst/>
                        <a:latin typeface="+mn-lt"/>
                        <a:ea typeface="+mn-ea"/>
                        <a:cs typeface="+mn-cs"/>
                      </a:endParaRPr>
                    </a:p>
                  </a:txBody>
                  <a:tcPr marL="45720" marR="45720" anchor="b">
                    <a:lnL>
                      <a:noFill/>
                    </a:lnL>
                    <a:lnR>
                      <a:noFill/>
                    </a:lnR>
                    <a:lnT w="12700">
                      <a:solidFill>
                        <a:srgbClr val="AA9F90"/>
                      </a:solidFill>
                      <a:prstDash val="solid"/>
                    </a:lnT>
                    <a:lnB w="12700">
                      <a:solidFill>
                        <a:srgbClr val="AA9F90"/>
                      </a:solidFill>
                      <a:prstDash val="soli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9:00 am – 3:00 pm PT</a:t>
                      </a:r>
                    </a:p>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endParaRPr lang="en-US" sz="1200" kern="1200" dirty="0">
                        <a:solidFill>
                          <a:schemeClr val="tx1"/>
                        </a:solidFill>
                        <a:effectLst/>
                        <a:latin typeface="+mn-lt"/>
                        <a:ea typeface="+mn-ea"/>
                        <a:cs typeface="+mn-cs"/>
                      </a:endParaRPr>
                    </a:p>
                  </a:txBody>
                  <a:tcPr marL="45720" marR="45720" anchor="b">
                    <a:lnL>
                      <a:noFill/>
                    </a:lnL>
                    <a:lnT w="12700">
                      <a:solidFill>
                        <a:srgbClr val="AA9F90"/>
                      </a:solidFill>
                      <a:prstDash val="solid"/>
                    </a:lnT>
                    <a:lnB w="12700">
                      <a:solidFill>
                        <a:srgbClr val="AA9F90"/>
                      </a:solidFill>
                      <a:prstDash val="solid"/>
                    </a:lnB>
                  </a:tcPr>
                </a:tc>
              </a:tr>
              <a:tr h="291903">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Board of Directors Dinner (All Board Members)</a:t>
                      </a:r>
                      <a:endParaRPr lang="en-US" sz="1200" kern="1200" dirty="0">
                        <a:solidFill>
                          <a:schemeClr val="tx2"/>
                        </a:solidFill>
                        <a:effectLst/>
                        <a:latin typeface="+mn-lt"/>
                        <a:ea typeface="+mn-ea"/>
                        <a:cs typeface="+mn-cs"/>
                      </a:endParaRPr>
                    </a:p>
                  </a:txBody>
                  <a:tcPr marL="45720" marR="4572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Monday, June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11</a:t>
                      </a:r>
                      <a:endParaRPr lang="en-US" sz="1200" kern="1200" dirty="0">
                        <a:solidFill>
                          <a:schemeClr val="tx1"/>
                        </a:solidFill>
                        <a:effectLst/>
                        <a:latin typeface="+mn-lt"/>
                        <a:ea typeface="+mn-ea"/>
                        <a:cs typeface="+mn-cs"/>
                      </a:endParaRPr>
                    </a:p>
                  </a:txBody>
                  <a:tcPr marL="45720" marR="4572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6:00 pm PT</a:t>
                      </a:r>
                    </a:p>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endParaRPr lang="en-US" sz="1200" kern="1200" dirty="0">
                        <a:solidFill>
                          <a:schemeClr val="tx1"/>
                        </a:solidFill>
                        <a:effectLst/>
                        <a:latin typeface="+mn-lt"/>
                        <a:ea typeface="+mn-ea"/>
                        <a:cs typeface="+mn-cs"/>
                      </a:endParaRPr>
                    </a:p>
                  </a:txBody>
                  <a:tcPr marL="45720" marR="4572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tr>
              <a:tr h="291903">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Committee Meetings</a:t>
                      </a:r>
                      <a:endParaRPr lang="en-US" sz="1200" kern="1200" dirty="0">
                        <a:solidFill>
                          <a:schemeClr val="tx2"/>
                        </a:solidFill>
                        <a:effectLst/>
                        <a:latin typeface="+mn-lt"/>
                        <a:ea typeface="+mn-ea"/>
                        <a:cs typeface="+mn-cs"/>
                      </a:endParaRPr>
                    </a:p>
                  </a:txBody>
                  <a:tcPr marL="45720" marR="4572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Tuesday, June 12</a:t>
                      </a:r>
                      <a:endParaRPr lang="en-US" sz="1200" kern="1200" dirty="0">
                        <a:solidFill>
                          <a:schemeClr val="tx1"/>
                        </a:solidFill>
                        <a:effectLst/>
                        <a:latin typeface="+mn-lt"/>
                        <a:ea typeface="+mn-ea"/>
                        <a:cs typeface="+mn-cs"/>
                      </a:endParaRPr>
                    </a:p>
                  </a:txBody>
                  <a:tcPr marL="45720" marR="4572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8:00 – 9:45 am PT</a:t>
                      </a:r>
                    </a:p>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endParaRPr lang="en-US" sz="1200" kern="1200" dirty="0">
                        <a:solidFill>
                          <a:schemeClr val="tx1"/>
                        </a:solidFill>
                        <a:effectLst/>
                        <a:latin typeface="+mn-lt"/>
                        <a:ea typeface="+mn-ea"/>
                        <a:cs typeface="+mn-cs"/>
                      </a:endParaRPr>
                    </a:p>
                  </a:txBody>
                  <a:tcPr marL="45720" marR="4572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tr>
              <a:tr h="291903">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Board of Directors Meeting</a:t>
                      </a:r>
                      <a:endParaRPr lang="en-US" sz="1200" kern="1200" dirty="0">
                        <a:solidFill>
                          <a:schemeClr val="tx2"/>
                        </a:solidFill>
                        <a:effectLst/>
                        <a:latin typeface="+mn-lt"/>
                        <a:ea typeface="+mn-ea"/>
                        <a:cs typeface="+mn-cs"/>
                      </a:endParaRPr>
                    </a:p>
                  </a:txBody>
                  <a:tcPr marL="45720" marR="45720" anchor="b">
                    <a:lnR>
                      <a:noFill/>
                    </a:lnR>
                    <a:lnT w="12700">
                      <a:solidFill>
                        <a:srgbClr val="AA9F90"/>
                      </a:solidFill>
                      <a:prstDash val="solid"/>
                    </a:lnT>
                    <a:lnB w="12700">
                      <a:solidFill>
                        <a:srgbClr val="AA9F90"/>
                      </a:solidFill>
                      <a:prstDash val="soli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Tuesday, June 12</a:t>
                      </a:r>
                      <a:endParaRPr lang="en-US" sz="1200" kern="1200" dirty="0">
                        <a:solidFill>
                          <a:schemeClr val="tx1"/>
                        </a:solidFill>
                        <a:effectLst/>
                        <a:latin typeface="+mn-lt"/>
                        <a:ea typeface="+mn-ea"/>
                        <a:cs typeface="+mn-cs"/>
                      </a:endParaRPr>
                    </a:p>
                  </a:txBody>
                  <a:tcPr marL="45720" marR="45720" anchor="b">
                    <a:lnL>
                      <a:noFill/>
                    </a:lnL>
                    <a:lnR>
                      <a:noFill/>
                    </a:lnR>
                    <a:lnT w="12700">
                      <a:solidFill>
                        <a:srgbClr val="AA9F90"/>
                      </a:solidFill>
                      <a:prstDash val="solid"/>
                    </a:lnT>
                    <a:lnB w="12700">
                      <a:solidFill>
                        <a:srgbClr val="AA9F90"/>
                      </a:solidFill>
                      <a:prstDash val="soli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10:00 am – 2:45 pm PT</a:t>
                      </a:r>
                    </a:p>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endParaRPr lang="en-US" sz="1200" kern="1200" dirty="0">
                        <a:solidFill>
                          <a:schemeClr val="tx1"/>
                        </a:solidFill>
                        <a:effectLst/>
                        <a:latin typeface="+mn-lt"/>
                        <a:ea typeface="+mn-ea"/>
                        <a:cs typeface="+mn-cs"/>
                      </a:endParaRPr>
                    </a:p>
                  </a:txBody>
                  <a:tcPr marL="45720" marR="45720" anchor="b">
                    <a:lnL>
                      <a:noFill/>
                    </a:lnL>
                    <a:lnT w="12700">
                      <a:solidFill>
                        <a:srgbClr val="AA9F90"/>
                      </a:solidFill>
                      <a:prstDash val="solid"/>
                    </a:lnT>
                    <a:lnB w="12700">
                      <a:solidFill>
                        <a:srgbClr val="AA9F90"/>
                      </a:solidFill>
                      <a:prstDash val="solid"/>
                    </a:lnB>
                  </a:tcPr>
                </a:tc>
              </a:tr>
              <a:tr h="291903">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2"/>
                          </a:solidFill>
                          <a:effectLst/>
                          <a:latin typeface="+mn-lt"/>
                          <a:ea typeface="+mn-ea"/>
                          <a:cs typeface="+mn-cs"/>
                        </a:rPr>
                        <a:t>Annual Stockholder Meeting</a:t>
                      </a:r>
                      <a:endParaRPr lang="en-US" sz="1200" kern="1200" dirty="0">
                        <a:solidFill>
                          <a:schemeClr val="tx2"/>
                        </a:solidFill>
                        <a:effectLst/>
                        <a:latin typeface="+mn-lt"/>
                        <a:ea typeface="+mn-ea"/>
                        <a:cs typeface="+mn-cs"/>
                      </a:endParaRPr>
                    </a:p>
                  </a:txBody>
                  <a:tcPr marL="45720" marR="4572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200" kern="1200" dirty="0" smtClean="0">
                          <a:solidFill>
                            <a:schemeClr val="tx1"/>
                          </a:solidFill>
                          <a:effectLst/>
                          <a:latin typeface="+mn-lt"/>
                          <a:ea typeface="+mn-ea"/>
                          <a:cs typeface="+mn-cs"/>
                        </a:rPr>
                        <a:t>Tuesday, June 12</a:t>
                      </a:r>
                      <a:endParaRPr lang="en-US" sz="1200" kern="1200" dirty="0">
                        <a:solidFill>
                          <a:schemeClr val="tx1"/>
                        </a:solidFill>
                        <a:effectLst/>
                        <a:latin typeface="+mn-lt"/>
                        <a:ea typeface="+mn-ea"/>
                        <a:cs typeface="+mn-cs"/>
                      </a:endParaRPr>
                    </a:p>
                  </a:txBody>
                  <a:tcPr marL="45720" marR="4572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3:00 pm PT</a:t>
                      </a:r>
                    </a:p>
                    <a:p>
                      <a:pPr marL="0" marR="0" algn="l" defTabSz="457200" rtl="0" eaLnBrk="1" latinLnBrk="0" hangingPunct="1">
                        <a:lnSpc>
                          <a:spcPct val="115000"/>
                        </a:lnSpc>
                        <a:spcBef>
                          <a:spcPts val="0"/>
                        </a:spcBef>
                        <a:spcAft>
                          <a:spcPts val="600"/>
                        </a:spcAft>
                      </a:pPr>
                      <a:r>
                        <a:rPr lang="en-US" sz="1200" kern="1200" dirty="0" smtClean="0">
                          <a:solidFill>
                            <a:schemeClr val="tx1"/>
                          </a:solidFill>
                          <a:effectLst/>
                          <a:latin typeface="+mn-lt"/>
                          <a:ea typeface="+mn-ea"/>
                          <a:cs typeface="+mn-cs"/>
                        </a:rPr>
                        <a:t>ADSK Gallery, SF Office</a:t>
                      </a:r>
                      <a:endParaRPr lang="en-US" sz="1200" kern="1200" dirty="0">
                        <a:solidFill>
                          <a:schemeClr val="tx1"/>
                        </a:solidFill>
                        <a:effectLst/>
                        <a:latin typeface="+mn-lt"/>
                        <a:ea typeface="+mn-ea"/>
                        <a:cs typeface="+mn-cs"/>
                      </a:endParaRPr>
                    </a:p>
                  </a:txBody>
                  <a:tcPr marL="45720" marR="4572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1256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 Compensation</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658786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 Compensation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2427036" y="1147763"/>
            <a:ext cx="5058277" cy="4924425"/>
          </a:xfrm>
          <a:prstGeom prst="rect">
            <a:avLst/>
          </a:prstGeom>
        </p:spPr>
      </p:pic>
    </p:spTree>
    <p:extLst>
      <p:ext uri="{BB962C8B-B14F-4D97-AF65-F5344CB8AC3E}">
        <p14:creationId xmlns:p14="http://schemas.microsoft.com/office/powerpoint/2010/main" val="70500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52466" y="3101490"/>
            <a:ext cx="8489346" cy="2448172"/>
          </a:xfrm>
          <a:prstGeom prst="rect">
            <a:avLst/>
          </a:prstGeom>
        </p:spPr>
      </p:pic>
      <p:sp>
        <p:nvSpPr>
          <p:cNvPr id="2" name="Title 1"/>
          <p:cNvSpPr>
            <a:spLocks noGrp="1"/>
          </p:cNvSpPr>
          <p:nvPr>
            <p:ph type="title"/>
          </p:nvPr>
        </p:nvSpPr>
        <p:spPr/>
        <p:txBody>
          <a:bodyPr/>
          <a:lstStyle/>
          <a:p>
            <a:r>
              <a:rPr lang="en-US" dirty="0" smtClean="0"/>
              <a:t>Company Overview</a:t>
            </a:r>
            <a:endParaRPr lang="en-US" dirty="0"/>
          </a:p>
        </p:txBody>
      </p:sp>
      <p:pic>
        <p:nvPicPr>
          <p:cNvPr id="5" name="Picture 4"/>
          <p:cNvPicPr>
            <a:picLocks noChangeAspect="1"/>
          </p:cNvPicPr>
          <p:nvPr/>
        </p:nvPicPr>
        <p:blipFill>
          <a:blip r:embed="rId3"/>
          <a:stretch>
            <a:fillRect/>
          </a:stretch>
        </p:blipFill>
        <p:spPr>
          <a:xfrm>
            <a:off x="9207782" y="5724650"/>
            <a:ext cx="606751" cy="342857"/>
          </a:xfrm>
          <a:prstGeom prst="rect">
            <a:avLst/>
          </a:prstGeom>
        </p:spPr>
      </p:pic>
      <p:sp>
        <p:nvSpPr>
          <p:cNvPr id="6" name="Content Placeholder 4"/>
          <p:cNvSpPr txBox="1">
            <a:spLocks/>
          </p:cNvSpPr>
          <p:nvPr/>
        </p:nvSpPr>
        <p:spPr>
          <a:xfrm>
            <a:off x="594361" y="1147350"/>
            <a:ext cx="8724817" cy="4924425"/>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432"/>
              </a:spcBef>
              <a:spcAft>
                <a:spcPts val="0"/>
              </a:spcAft>
              <a:buClrTx/>
              <a:buSzTx/>
              <a:buFontTx/>
              <a:buNone/>
              <a:tabLst/>
              <a:defRPr sz="1600" b="1" kern="1200">
                <a:solidFill>
                  <a:schemeClr val="tx2"/>
                </a:solidFill>
                <a:latin typeface="+mn-lt"/>
                <a:ea typeface="+mn-ea"/>
                <a:cs typeface="Georgia"/>
              </a:defRPr>
            </a:lvl1pPr>
            <a:lvl2pPr marL="0" marR="0" indent="0" algn="l" defTabSz="457200" rtl="0" eaLnBrk="1" fontAlgn="auto" latinLnBrk="0" hangingPunct="1">
              <a:lnSpc>
                <a:spcPct val="100000"/>
              </a:lnSpc>
              <a:spcBef>
                <a:spcPts val="432"/>
              </a:spcBef>
              <a:spcAft>
                <a:spcPts val="0"/>
              </a:spcAft>
              <a:buClrTx/>
              <a:buSzTx/>
              <a:buFont typeface="Arial"/>
              <a:buNone/>
              <a:tabLst/>
              <a:defRPr sz="1600" b="0" kern="1200">
                <a:solidFill>
                  <a:schemeClr val="tx1"/>
                </a:solidFill>
                <a:latin typeface="+mn-lt"/>
                <a:ea typeface="+mn-ea"/>
                <a:cs typeface="+mn-cs"/>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sz="1600" b="0" kern="1200">
                <a:solidFill>
                  <a:schemeClr val="tx1"/>
                </a:solidFill>
                <a:latin typeface="+mn-lt"/>
                <a:ea typeface="+mn-ea"/>
                <a:cs typeface="+mn-cs"/>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sz="1600" b="0" kern="1200">
                <a:solidFill>
                  <a:schemeClr val="tx1"/>
                </a:solidFill>
                <a:latin typeface="+mn-lt"/>
                <a:ea typeface="+mn-ea"/>
                <a:cs typeface="+mn-cs"/>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2" indent="0" algn="just">
              <a:spcAft>
                <a:spcPts val="600"/>
              </a:spcAft>
              <a:buNone/>
            </a:pPr>
            <a:r>
              <a:rPr lang="en-GB" b="1" dirty="0" smtClean="0">
                <a:solidFill>
                  <a:schemeClr val="tx2"/>
                </a:solidFill>
                <a:cs typeface="Georgia"/>
              </a:rPr>
              <a:t>Autodesk: </a:t>
            </a:r>
            <a:r>
              <a:rPr lang="en-US" sz="1100" dirty="0"/>
              <a:t>Autodesk is a leader in 3D design, engineering and entertainment software</a:t>
            </a:r>
            <a:r>
              <a:rPr lang="en-US" sz="1100" dirty="0" smtClean="0"/>
              <a:t>. It operates </a:t>
            </a:r>
            <a:r>
              <a:rPr lang="en-US" sz="1100" dirty="0"/>
              <a:t>as a design software and services company </a:t>
            </a:r>
            <a:r>
              <a:rPr lang="en-US" sz="1100" dirty="0" smtClean="0"/>
              <a:t>worldwide. With more than a </a:t>
            </a:r>
            <a:r>
              <a:rPr lang="en-US" sz="1100" dirty="0"/>
              <a:t>million seats of professional </a:t>
            </a:r>
            <a:r>
              <a:rPr lang="en-US" sz="1100" dirty="0" smtClean="0"/>
              <a:t>products, 170 million users </a:t>
            </a:r>
            <a:r>
              <a:rPr lang="en-US" sz="1100" dirty="0"/>
              <a:t>of consumer </a:t>
            </a:r>
            <a:r>
              <a:rPr lang="en-US" sz="1100" dirty="0" smtClean="0"/>
              <a:t>applications, 9,500 </a:t>
            </a:r>
            <a:r>
              <a:rPr lang="en-US" sz="1100" dirty="0"/>
              <a:t>employees </a:t>
            </a:r>
            <a:r>
              <a:rPr lang="en-US" sz="1100" dirty="0" smtClean="0"/>
              <a:t>worldwide and products </a:t>
            </a:r>
            <a:r>
              <a:rPr lang="en-US" sz="1100" dirty="0"/>
              <a:t>available in up to 17 languages, Autodesk provides free access to its software to students, teachers and academic institutions worldwide. The Company serves customers in the architecture, engineering, and construction; manufacturing; and digital media, consumer, and entertainment industries. The Company’s sophisticated software products enable its customers to experience their ideas before they are real by allowing them to imagine, design, and create their ideas and to visualize, simulate, and analyze real-world performance early in the design process by creating digital prototypes. These capabilities allow Autodesk’s customers to foster innovation, optimize and improve their designs, help save time and money, improve quality, and collaborate with others. </a:t>
            </a:r>
            <a:endParaRPr lang="en-US" sz="1100" dirty="0" smtClean="0"/>
          </a:p>
          <a:p>
            <a:pPr marL="0" lvl="2" indent="0" algn="just">
              <a:spcAft>
                <a:spcPts val="600"/>
              </a:spcAft>
              <a:buNone/>
            </a:pPr>
            <a:r>
              <a:rPr lang="en-US" b="1" dirty="0" smtClean="0">
                <a:solidFill>
                  <a:schemeClr val="tx2"/>
                </a:solidFill>
                <a:cs typeface="Georgia"/>
              </a:rPr>
              <a:t>Capitalization (</a:t>
            </a:r>
            <a:r>
              <a:rPr lang="en-US" b="1" dirty="0" smtClean="0">
                <a:solidFill>
                  <a:schemeClr val="tx2"/>
                </a:solidFill>
                <a:cs typeface="Georgia"/>
              </a:rPr>
              <a:t>2018)</a:t>
            </a:r>
            <a:endParaRPr lang="en-US" b="1" dirty="0" smtClean="0">
              <a:solidFill>
                <a:schemeClr val="tx2"/>
              </a:solidFill>
              <a:cs typeface="Georgia"/>
            </a:endParaRPr>
          </a:p>
          <a:p>
            <a:pPr marL="0" lvl="2" indent="0" algn="just">
              <a:spcAft>
                <a:spcPts val="600"/>
              </a:spcAft>
              <a:buNone/>
            </a:pPr>
            <a:endParaRPr lang="en-US" b="1" dirty="0">
              <a:solidFill>
                <a:schemeClr val="tx2"/>
              </a:solidFill>
              <a:cs typeface="Georgia"/>
            </a:endParaRPr>
          </a:p>
          <a:p>
            <a:pPr marL="0" lvl="2" indent="0" algn="just">
              <a:spcAft>
                <a:spcPts val="600"/>
              </a:spcAft>
              <a:buNone/>
            </a:pPr>
            <a:endParaRPr lang="en-US" sz="1100" dirty="0"/>
          </a:p>
        </p:txBody>
      </p:sp>
      <p:sp>
        <p:nvSpPr>
          <p:cNvPr id="4" name="TextBox 3"/>
          <p:cNvSpPr txBox="1"/>
          <p:nvPr/>
        </p:nvSpPr>
        <p:spPr>
          <a:xfrm>
            <a:off x="594361" y="6356738"/>
            <a:ext cx="3852909" cy="246221"/>
          </a:xfrm>
          <a:prstGeom prst="rect">
            <a:avLst/>
          </a:prstGeom>
          <a:noFill/>
        </p:spPr>
        <p:txBody>
          <a:bodyPr wrap="square" lIns="0" rtlCol="0">
            <a:spAutoFit/>
          </a:bodyPr>
          <a:lstStyle/>
          <a:p>
            <a:r>
              <a:rPr lang="en-US" sz="1000" i="1" dirty="0" smtClean="0"/>
              <a:t>*Source: Autodesk website (Corporate info) and website</a:t>
            </a:r>
          </a:p>
        </p:txBody>
      </p:sp>
    </p:spTree>
    <p:extLst>
      <p:ext uri="{BB962C8B-B14F-4D97-AF65-F5344CB8AC3E}">
        <p14:creationId xmlns:p14="http://schemas.microsoft.com/office/powerpoint/2010/main" val="232362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Corporate Brochure (</a:t>
            </a:r>
            <a:r>
              <a:rPr lang="en-US" sz="1000" i="1" dirty="0" smtClean="0"/>
              <a:t>2018)</a:t>
            </a:r>
            <a:endParaRPr lang="en-US" sz="1000" i="1" dirty="0" smtClean="0"/>
          </a:p>
        </p:txBody>
      </p:sp>
      <p:pic>
        <p:nvPicPr>
          <p:cNvPr id="5" name="Picture 4"/>
          <p:cNvPicPr>
            <a:picLocks noChangeAspect="1"/>
          </p:cNvPicPr>
          <p:nvPr/>
        </p:nvPicPr>
        <p:blipFill rotWithShape="1">
          <a:blip r:embed="rId2"/>
          <a:srcRect l="68" t="3163" r="1"/>
          <a:stretch/>
        </p:blipFill>
        <p:spPr>
          <a:xfrm>
            <a:off x="1197621" y="1015336"/>
            <a:ext cx="7541778" cy="5097196"/>
          </a:xfrm>
          <a:prstGeom prst="rect">
            <a:avLst/>
          </a:prstGeom>
        </p:spPr>
      </p:pic>
    </p:spTree>
    <p:extLst>
      <p:ext uri="{BB962C8B-B14F-4D97-AF65-F5344CB8AC3E}">
        <p14:creationId xmlns:p14="http://schemas.microsoft.com/office/powerpoint/2010/main" val="187735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Financial Performance (</a:t>
            </a:r>
            <a:r>
              <a:rPr lang="en-US" dirty="0" smtClean="0"/>
              <a:t>2018)</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Company Annual report (</a:t>
            </a:r>
            <a:r>
              <a:rPr lang="en-US" sz="1000" i="1" dirty="0" smtClean="0"/>
              <a:t>2018)</a:t>
            </a:r>
            <a:endParaRPr lang="en-US" sz="1000" i="1" dirty="0" smtClean="0"/>
          </a:p>
        </p:txBody>
      </p:sp>
      <p:pic>
        <p:nvPicPr>
          <p:cNvPr id="8" name="Picture 7"/>
          <p:cNvPicPr>
            <a:picLocks noChangeAspect="1"/>
          </p:cNvPicPr>
          <p:nvPr/>
        </p:nvPicPr>
        <p:blipFill>
          <a:blip r:embed="rId2"/>
          <a:stretch>
            <a:fillRect/>
          </a:stretch>
        </p:blipFill>
        <p:spPr>
          <a:xfrm>
            <a:off x="1653600" y="2022152"/>
            <a:ext cx="6608369" cy="3181793"/>
          </a:xfrm>
          <a:prstGeom prst="rect">
            <a:avLst/>
          </a:prstGeom>
        </p:spPr>
      </p:pic>
    </p:spTree>
    <p:extLst>
      <p:ext uri="{BB962C8B-B14F-4D97-AF65-F5344CB8AC3E}">
        <p14:creationId xmlns:p14="http://schemas.microsoft.com/office/powerpoint/2010/main" val="222765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Segment Performance (</a:t>
            </a:r>
            <a:r>
              <a:rPr lang="en-US" dirty="0" smtClean="0"/>
              <a:t>2018)</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Company Annual report (</a:t>
            </a:r>
            <a:r>
              <a:rPr lang="en-US" sz="1000" i="1" dirty="0" smtClean="0"/>
              <a:t>2018)</a:t>
            </a:r>
            <a:endParaRPr lang="en-US" sz="1000" i="1" dirty="0" smtClean="0"/>
          </a:p>
        </p:txBody>
      </p:sp>
      <p:pic>
        <p:nvPicPr>
          <p:cNvPr id="3" name="Picture 2"/>
          <p:cNvPicPr>
            <a:picLocks noChangeAspect="1"/>
          </p:cNvPicPr>
          <p:nvPr/>
        </p:nvPicPr>
        <p:blipFill rotWithShape="1">
          <a:blip r:embed="rId2"/>
          <a:srcRect t="7874"/>
          <a:stretch/>
        </p:blipFill>
        <p:spPr>
          <a:xfrm>
            <a:off x="1980653" y="1658867"/>
            <a:ext cx="5944693" cy="3871144"/>
          </a:xfrm>
          <a:prstGeom prst="rect">
            <a:avLst/>
          </a:prstGeom>
        </p:spPr>
      </p:pic>
    </p:spTree>
    <p:extLst>
      <p:ext uri="{BB962C8B-B14F-4D97-AF65-F5344CB8AC3E}">
        <p14:creationId xmlns:p14="http://schemas.microsoft.com/office/powerpoint/2010/main" val="3869675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Company Stock Performance (</a:t>
            </a:r>
            <a:r>
              <a:rPr lang="en-US" dirty="0" smtClean="0"/>
              <a:t>2018 </a:t>
            </a:r>
            <a:r>
              <a:rPr lang="en-US" dirty="0" smtClean="0"/>
              <a:t>vs </a:t>
            </a:r>
            <a:r>
              <a:rPr lang="en-US" dirty="0" smtClean="0"/>
              <a:t>2017)</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Company Annual report (</a:t>
            </a:r>
            <a:r>
              <a:rPr lang="en-US" sz="1000" i="1" dirty="0" smtClean="0"/>
              <a:t>2018)</a:t>
            </a:r>
            <a:endParaRPr lang="en-US" sz="1000" i="1" dirty="0" smtClean="0"/>
          </a:p>
        </p:txBody>
      </p:sp>
      <p:pic>
        <p:nvPicPr>
          <p:cNvPr id="2" name="Picture 1"/>
          <p:cNvPicPr>
            <a:picLocks noChangeAspect="1"/>
          </p:cNvPicPr>
          <p:nvPr/>
        </p:nvPicPr>
        <p:blipFill>
          <a:blip r:embed="rId2"/>
          <a:stretch>
            <a:fillRect/>
          </a:stretch>
        </p:blipFill>
        <p:spPr>
          <a:xfrm>
            <a:off x="4965540" y="1678276"/>
            <a:ext cx="4565360" cy="3530887"/>
          </a:xfrm>
          <a:prstGeom prst="rect">
            <a:avLst/>
          </a:prstGeom>
        </p:spPr>
      </p:pic>
      <p:pic>
        <p:nvPicPr>
          <p:cNvPr id="8" name="Picture 7"/>
          <p:cNvPicPr>
            <a:picLocks noChangeAspect="1"/>
          </p:cNvPicPr>
          <p:nvPr/>
        </p:nvPicPr>
        <p:blipFill>
          <a:blip r:embed="rId3"/>
          <a:stretch>
            <a:fillRect/>
          </a:stretch>
        </p:blipFill>
        <p:spPr>
          <a:xfrm>
            <a:off x="241492" y="1678276"/>
            <a:ext cx="4634911" cy="3563255"/>
          </a:xfrm>
          <a:prstGeom prst="rect">
            <a:avLst/>
          </a:prstGeom>
        </p:spPr>
      </p:pic>
    </p:spTree>
    <p:extLst>
      <p:ext uri="{BB962C8B-B14F-4D97-AF65-F5344CB8AC3E}">
        <p14:creationId xmlns:p14="http://schemas.microsoft.com/office/powerpoint/2010/main" val="393199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Autodesk Foundation</a:t>
            </a:r>
          </a:p>
          <a:p>
            <a:pPr>
              <a:spcAft>
                <a:spcPts val="600"/>
              </a:spcAft>
            </a:pP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Company Website</a:t>
            </a:r>
          </a:p>
        </p:txBody>
      </p:sp>
      <p:pic>
        <p:nvPicPr>
          <p:cNvPr id="2" name="Picture 1"/>
          <p:cNvPicPr>
            <a:picLocks noChangeAspect="1"/>
          </p:cNvPicPr>
          <p:nvPr/>
        </p:nvPicPr>
        <p:blipFill>
          <a:blip r:embed="rId2"/>
          <a:stretch>
            <a:fillRect/>
          </a:stretch>
        </p:blipFill>
        <p:spPr>
          <a:xfrm>
            <a:off x="328776" y="1769633"/>
            <a:ext cx="6665592" cy="3438487"/>
          </a:xfrm>
          <a:prstGeom prst="rect">
            <a:avLst/>
          </a:prstGeom>
        </p:spPr>
      </p:pic>
      <p:pic>
        <p:nvPicPr>
          <p:cNvPr id="8" name="Picture 7"/>
          <p:cNvPicPr>
            <a:picLocks noChangeAspect="1"/>
          </p:cNvPicPr>
          <p:nvPr/>
        </p:nvPicPr>
        <p:blipFill>
          <a:blip r:embed="rId3"/>
          <a:stretch>
            <a:fillRect/>
          </a:stretch>
        </p:blipFill>
        <p:spPr>
          <a:xfrm>
            <a:off x="7114629" y="1769633"/>
            <a:ext cx="2222090" cy="669476"/>
          </a:xfrm>
          <a:prstGeom prst="rect">
            <a:avLst/>
          </a:prstGeom>
        </p:spPr>
      </p:pic>
      <p:pic>
        <p:nvPicPr>
          <p:cNvPr id="9" name="Picture 8"/>
          <p:cNvPicPr>
            <a:picLocks noChangeAspect="1"/>
          </p:cNvPicPr>
          <p:nvPr/>
        </p:nvPicPr>
        <p:blipFill>
          <a:blip r:embed="rId4"/>
          <a:stretch>
            <a:fillRect/>
          </a:stretch>
        </p:blipFill>
        <p:spPr>
          <a:xfrm>
            <a:off x="7146678" y="2449885"/>
            <a:ext cx="2157991" cy="826162"/>
          </a:xfrm>
          <a:prstGeom prst="rect">
            <a:avLst/>
          </a:prstGeom>
        </p:spPr>
      </p:pic>
      <p:pic>
        <p:nvPicPr>
          <p:cNvPr id="10" name="Picture 9"/>
          <p:cNvPicPr>
            <a:picLocks noChangeAspect="1"/>
          </p:cNvPicPr>
          <p:nvPr/>
        </p:nvPicPr>
        <p:blipFill>
          <a:blip r:embed="rId5"/>
          <a:stretch>
            <a:fillRect/>
          </a:stretch>
        </p:blipFill>
        <p:spPr>
          <a:xfrm>
            <a:off x="7114629" y="3320842"/>
            <a:ext cx="2051160" cy="705086"/>
          </a:xfrm>
          <a:prstGeom prst="rect">
            <a:avLst/>
          </a:prstGeom>
        </p:spPr>
      </p:pic>
      <p:pic>
        <p:nvPicPr>
          <p:cNvPr id="11" name="Picture 10"/>
          <p:cNvPicPr>
            <a:picLocks noChangeAspect="1"/>
          </p:cNvPicPr>
          <p:nvPr/>
        </p:nvPicPr>
        <p:blipFill>
          <a:blip r:embed="rId6"/>
          <a:stretch>
            <a:fillRect/>
          </a:stretch>
        </p:blipFill>
        <p:spPr>
          <a:xfrm>
            <a:off x="7111474" y="4135928"/>
            <a:ext cx="2257700" cy="733574"/>
          </a:xfrm>
          <a:prstGeom prst="rect">
            <a:avLst/>
          </a:prstGeom>
        </p:spPr>
      </p:pic>
      <p:pic>
        <p:nvPicPr>
          <p:cNvPr id="12" name="Picture 11"/>
          <p:cNvPicPr>
            <a:picLocks noChangeAspect="1"/>
          </p:cNvPicPr>
          <p:nvPr/>
        </p:nvPicPr>
        <p:blipFill>
          <a:blip r:embed="rId7"/>
          <a:stretch>
            <a:fillRect/>
          </a:stretch>
        </p:blipFill>
        <p:spPr>
          <a:xfrm>
            <a:off x="7105726" y="4947270"/>
            <a:ext cx="2172235" cy="505667"/>
          </a:xfrm>
          <a:prstGeom prst="rect">
            <a:avLst/>
          </a:prstGeom>
        </p:spPr>
      </p:pic>
    </p:spTree>
    <p:extLst>
      <p:ext uri="{BB962C8B-B14F-4D97-AF65-F5344CB8AC3E}">
        <p14:creationId xmlns:p14="http://schemas.microsoft.com/office/powerpoint/2010/main" val="2580726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2.xml><?xml version="1.0" encoding="utf-8"?>
<a:theme xmlns:a="http://schemas.openxmlformats.org/drawingml/2006/main" name="1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3.xml><?xml version="1.0" encoding="utf-8"?>
<a:theme xmlns:a="http://schemas.openxmlformats.org/drawingml/2006/main" name="2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4.xml><?xml version="1.0" encoding="utf-8"?>
<a:theme xmlns:a="http://schemas.openxmlformats.org/drawingml/2006/main" name="3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5.xml><?xml version="1.0" encoding="utf-8"?>
<a:theme xmlns:a="http://schemas.openxmlformats.org/drawingml/2006/main" name="4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6.xml><?xml version="1.0" encoding="utf-8"?>
<a:theme xmlns:a="http://schemas.openxmlformats.org/drawingml/2006/main" name="2013 Master">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6 Letter blank1.potx" id="{0CBF9B49-7B0F-4006-82E1-80FC90DADFAB}" vid="{E70E052D-4998-45A6-8E7B-FCA9A0159E3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2460</TotalTime>
  <Words>3541</Words>
  <Application>Microsoft Office PowerPoint</Application>
  <PresentationFormat>A4 Paper (210x297 mm)</PresentationFormat>
  <Paragraphs>293</Paragraphs>
  <Slides>36</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36</vt:i4>
      </vt:variant>
    </vt:vector>
  </HeadingPairs>
  <TitlesOfParts>
    <vt:vector size="48" baseType="lpstr">
      <vt:lpstr>Arial</vt:lpstr>
      <vt:lpstr>Calibri</vt:lpstr>
      <vt:lpstr>Geneva</vt:lpstr>
      <vt:lpstr>Georgia</vt:lpstr>
      <vt:lpstr>Lucida Grande</vt:lpstr>
      <vt:lpstr>Times New Roman</vt:lpstr>
      <vt:lpstr>blank</vt:lpstr>
      <vt:lpstr>1_blank</vt:lpstr>
      <vt:lpstr>2_blank</vt:lpstr>
      <vt:lpstr>3_blank</vt:lpstr>
      <vt:lpstr>4_blank</vt:lpstr>
      <vt:lpstr>2013 Master</vt:lpstr>
      <vt:lpstr>PowerPoint Presentation</vt:lpstr>
      <vt:lpstr>Contents</vt:lpstr>
      <vt:lpstr>Company Overview</vt:lpstr>
      <vt:lpstr>Company Overview</vt:lpstr>
      <vt:lpstr>Company Overview (continued)</vt:lpstr>
      <vt:lpstr>Company Overview (continued)</vt:lpstr>
      <vt:lpstr>Company Overview (continued)</vt:lpstr>
      <vt:lpstr>Company Overview (continued)</vt:lpstr>
      <vt:lpstr>Company Overview (continued)</vt:lpstr>
      <vt:lpstr>Board Bios</vt:lpstr>
      <vt:lpstr>Board Bios</vt:lpstr>
      <vt:lpstr>Board Bios (continued)</vt:lpstr>
      <vt:lpstr>Board Bios (continued)</vt:lpstr>
      <vt:lpstr>Board Bios (continued)</vt:lpstr>
      <vt:lpstr>Board Bios (continued)</vt:lpstr>
      <vt:lpstr>Board Bios (continued)</vt:lpstr>
      <vt:lpstr>Board Bios (continued)</vt:lpstr>
      <vt:lpstr>Board Bios (continued)</vt:lpstr>
      <vt:lpstr>Board Bios (continued)</vt:lpstr>
      <vt:lpstr>Board Bios (continued)</vt:lpstr>
      <vt:lpstr>Board Bios (continued)</vt:lpstr>
      <vt:lpstr>Executive Bios</vt:lpstr>
      <vt:lpstr>Executive Bios</vt:lpstr>
      <vt:lpstr>Executive Bios (continued)</vt:lpstr>
      <vt:lpstr>Executive Bios (continued)</vt:lpstr>
      <vt:lpstr>Executive Bios (continued)</vt:lpstr>
      <vt:lpstr>Executive Bios (continued)</vt:lpstr>
      <vt:lpstr>Executive Bios (continued)</vt:lpstr>
      <vt:lpstr>Executive Bios (continued)</vt:lpstr>
      <vt:lpstr>Executive Bios (continued)</vt:lpstr>
      <vt:lpstr>Executive Bios (continued)</vt:lpstr>
      <vt:lpstr>Executive Bios (continued)</vt:lpstr>
      <vt:lpstr>Board Calendar</vt:lpstr>
      <vt:lpstr>Board Calendar 2018</vt:lpstr>
      <vt:lpstr>Director Compensation</vt:lpstr>
      <vt:lpstr>Director Compensation</vt:lpstr>
    </vt:vector>
  </TitlesOfParts>
  <Company>Egon Zehnder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AustralianSuper</dc:title>
  <dc:creator>Sandra Crabtree</dc:creator>
  <cp:lastModifiedBy>Steffen Eriksen</cp:lastModifiedBy>
  <cp:revision>368</cp:revision>
  <cp:lastPrinted>2017-08-18T22:07:11Z</cp:lastPrinted>
  <dcterms:created xsi:type="dcterms:W3CDTF">2015-06-09T01:02:21Z</dcterms:created>
  <dcterms:modified xsi:type="dcterms:W3CDTF">2018-05-30T03:31:41Z</dcterms:modified>
</cp:coreProperties>
</file>