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7"/>
  </p:notesMasterIdLst>
  <p:handoutMasterIdLst>
    <p:handoutMasterId r:id="rId28"/>
  </p:handoutMasterIdLst>
  <p:sldIdLst>
    <p:sldId id="256" r:id="rId5"/>
    <p:sldId id="272" r:id="rId6"/>
    <p:sldId id="283" r:id="rId7"/>
    <p:sldId id="284" r:id="rId8"/>
    <p:sldId id="285" r:id="rId9"/>
    <p:sldId id="286" r:id="rId10"/>
    <p:sldId id="267" r:id="rId11"/>
    <p:sldId id="289" r:id="rId12"/>
    <p:sldId id="291" r:id="rId13"/>
    <p:sldId id="293" r:id="rId14"/>
    <p:sldId id="281" r:id="rId15"/>
    <p:sldId id="282" r:id="rId16"/>
    <p:sldId id="268" r:id="rId17"/>
    <p:sldId id="273" r:id="rId18"/>
    <p:sldId id="274" r:id="rId19"/>
    <p:sldId id="275" r:id="rId20"/>
    <p:sldId id="276" r:id="rId21"/>
    <p:sldId id="277" r:id="rId22"/>
    <p:sldId id="279" r:id="rId23"/>
    <p:sldId id="287" r:id="rId24"/>
    <p:sldId id="280" r:id="rId25"/>
    <p:sldId id="288" r:id="rId26"/>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660"/>
  </p:normalViewPr>
  <p:slideViewPr>
    <p:cSldViewPr snapToGrid="0" showGuides="1">
      <p:cViewPr varScale="1">
        <p:scale>
          <a:sx n="110" d="100"/>
          <a:sy n="110" d="100"/>
        </p:scale>
        <p:origin x="131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7E493D52-0E83-4957-9F21-775A52BA9C4D}"/>
    <pc:docChg chg="delSld modSld">
      <pc:chgData name="Scott Texeira" userId="b3ea3b75-4069-4f62-97ea-f674bc544dea" providerId="ADAL" clId="{7E493D52-0E83-4957-9F21-775A52BA9C4D}" dt="2021-08-13T19:18:56.945" v="17" actId="47"/>
      <pc:docMkLst>
        <pc:docMk/>
      </pc:docMkLst>
      <pc:sldChg chg="modSp mod">
        <pc:chgData name="Scott Texeira" userId="b3ea3b75-4069-4f62-97ea-f674bc544dea" providerId="ADAL" clId="{7E493D52-0E83-4957-9F21-775A52BA9C4D}" dt="2021-08-13T19:18:45.437" v="7" actId="20577"/>
        <pc:sldMkLst>
          <pc:docMk/>
          <pc:sldMk cId="3356128195" sldId="256"/>
        </pc:sldMkLst>
        <pc:spChg chg="mod">
          <ac:chgData name="Scott Texeira" userId="b3ea3b75-4069-4f62-97ea-f674bc544dea" providerId="ADAL" clId="{7E493D52-0E83-4957-9F21-775A52BA9C4D}" dt="2021-08-13T19:18:45.437" v="7" actId="20577"/>
          <ac:spMkLst>
            <pc:docMk/>
            <pc:sldMk cId="3356128195" sldId="256"/>
            <ac:spMk id="2" creationId="{00000000-0000-0000-0000-000000000000}"/>
          </ac:spMkLst>
        </pc:spChg>
      </pc:sldChg>
      <pc:sldChg chg="del">
        <pc:chgData name="Scott Texeira" userId="b3ea3b75-4069-4f62-97ea-f674bc544dea" providerId="ADAL" clId="{7E493D52-0E83-4957-9F21-775A52BA9C4D}" dt="2021-08-13T19:18:48.682" v="8" actId="47"/>
        <pc:sldMkLst>
          <pc:docMk/>
          <pc:sldMk cId="1996578307" sldId="257"/>
        </pc:sldMkLst>
      </pc:sldChg>
      <pc:sldChg chg="del">
        <pc:chgData name="Scott Texeira" userId="b3ea3b75-4069-4f62-97ea-f674bc544dea" providerId="ADAL" clId="{7E493D52-0E83-4957-9F21-775A52BA9C4D}" dt="2021-08-13T19:18:49.825" v="10" actId="47"/>
        <pc:sldMkLst>
          <pc:docMk/>
          <pc:sldMk cId="4087483678" sldId="258"/>
        </pc:sldMkLst>
      </pc:sldChg>
      <pc:sldChg chg="del">
        <pc:chgData name="Scott Texeira" userId="b3ea3b75-4069-4f62-97ea-f674bc544dea" providerId="ADAL" clId="{7E493D52-0E83-4957-9F21-775A52BA9C4D}" dt="2021-08-13T19:18:50.683" v="11" actId="47"/>
        <pc:sldMkLst>
          <pc:docMk/>
          <pc:sldMk cId="3401102178" sldId="259"/>
        </pc:sldMkLst>
      </pc:sldChg>
      <pc:sldChg chg="del">
        <pc:chgData name="Scott Texeira" userId="b3ea3b75-4069-4f62-97ea-f674bc544dea" providerId="ADAL" clId="{7E493D52-0E83-4957-9F21-775A52BA9C4D}" dt="2021-08-13T19:18:51.327" v="12" actId="47"/>
        <pc:sldMkLst>
          <pc:docMk/>
          <pc:sldMk cId="2808556102" sldId="260"/>
        </pc:sldMkLst>
      </pc:sldChg>
      <pc:sldChg chg="del">
        <pc:chgData name="Scott Texeira" userId="b3ea3b75-4069-4f62-97ea-f674bc544dea" providerId="ADAL" clId="{7E493D52-0E83-4957-9F21-775A52BA9C4D}" dt="2021-08-13T19:18:51.918" v="13" actId="47"/>
        <pc:sldMkLst>
          <pc:docMk/>
          <pc:sldMk cId="4278677947" sldId="261"/>
        </pc:sldMkLst>
      </pc:sldChg>
      <pc:sldChg chg="del">
        <pc:chgData name="Scott Texeira" userId="b3ea3b75-4069-4f62-97ea-f674bc544dea" providerId="ADAL" clId="{7E493D52-0E83-4957-9F21-775A52BA9C4D}" dt="2021-08-13T19:18:52.590" v="14" actId="47"/>
        <pc:sldMkLst>
          <pc:docMk/>
          <pc:sldMk cId="64177629" sldId="262"/>
        </pc:sldMkLst>
      </pc:sldChg>
      <pc:sldChg chg="del">
        <pc:chgData name="Scott Texeira" userId="b3ea3b75-4069-4f62-97ea-f674bc544dea" providerId="ADAL" clId="{7E493D52-0E83-4957-9F21-775A52BA9C4D}" dt="2021-08-13T19:18:53.454" v="15" actId="47"/>
        <pc:sldMkLst>
          <pc:docMk/>
          <pc:sldMk cId="780731123" sldId="263"/>
        </pc:sldMkLst>
      </pc:sldChg>
      <pc:sldChg chg="del">
        <pc:chgData name="Scott Texeira" userId="b3ea3b75-4069-4f62-97ea-f674bc544dea" providerId="ADAL" clId="{7E493D52-0E83-4957-9F21-775A52BA9C4D}" dt="2021-08-13T19:18:54.444" v="16" actId="47"/>
        <pc:sldMkLst>
          <pc:docMk/>
          <pc:sldMk cId="1525600075" sldId="264"/>
        </pc:sldMkLst>
      </pc:sldChg>
      <pc:sldChg chg="del">
        <pc:chgData name="Scott Texeira" userId="b3ea3b75-4069-4f62-97ea-f674bc544dea" providerId="ADAL" clId="{7E493D52-0E83-4957-9F21-775A52BA9C4D}" dt="2021-08-13T19:18:49.273" v="9" actId="47"/>
        <pc:sldMkLst>
          <pc:docMk/>
          <pc:sldMk cId="2792095732" sldId="265"/>
        </pc:sldMkLst>
      </pc:sldChg>
      <pc:sldChg chg="del">
        <pc:chgData name="Scott Texeira" userId="b3ea3b75-4069-4f62-97ea-f674bc544dea" providerId="ADAL" clId="{7E493D52-0E83-4957-9F21-775A52BA9C4D}" dt="2021-08-13T19:18:56.945" v="17" actId="47"/>
        <pc:sldMkLst>
          <pc:docMk/>
          <pc:sldMk cId="268672101" sldId="26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BD3C58F-C359-4771-92AC-0605CE7FE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umsplatzhalter 2">
            <a:extLst>
              <a:ext uri="{FF2B5EF4-FFF2-40B4-BE49-F238E27FC236}">
                <a16:creationId xmlns:a16="http://schemas.microsoft.com/office/drawing/2014/main" id="{CECD5951-24DA-4124-B754-37A12AE6D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9D6D8-60DA-440B-9BC0-9D3CEBF4558F}" type="datetimeFigureOut">
              <a:rPr lang="en-US" smtClean="0">
                <a:latin typeface="Arial" panose="020B0604020202020204" pitchFamily="34" charset="0"/>
              </a:rPr>
              <a:t>8/13/2021</a:t>
            </a:fld>
            <a:endParaRPr lang="en-US" dirty="0">
              <a:latin typeface="Arial" panose="020B0604020202020204" pitchFamily="34" charset="0"/>
            </a:endParaRPr>
          </a:p>
        </p:txBody>
      </p:sp>
      <p:sp>
        <p:nvSpPr>
          <p:cNvPr id="4" name="Fußzeilenplatzhalter 3">
            <a:extLst>
              <a:ext uri="{FF2B5EF4-FFF2-40B4-BE49-F238E27FC236}">
                <a16:creationId xmlns:a16="http://schemas.microsoft.com/office/drawing/2014/main" id="{87D443AD-0BFC-4EE7-AA60-E4C0D35E8C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Foliennummernplatzhalter 4">
            <a:extLst>
              <a:ext uri="{FF2B5EF4-FFF2-40B4-BE49-F238E27FC236}">
                <a16:creationId xmlns:a16="http://schemas.microsoft.com/office/drawing/2014/main" id="{6B2BC962-099F-4B75-8C6E-8E7DD8F8DC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75914-392C-4F77-9682-4B624BC14B7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32562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ea typeface="+mn-ea"/>
                <a:cs typeface="+mn-cs"/>
                <a:sym typeface="+mn-lt"/>
              </a:defRPr>
            </a:lvl1pPr>
          </a:lstStyle>
          <a:p>
            <a:fld id="{B4348C07-A342-4ABF-AA3C-AE3709A4A4E6}" type="datetimeFigureOut">
              <a:rPr lang="en-US" smtClean="0"/>
              <a:pPr/>
              <a:t>8/13/2021</a:t>
            </a:fld>
            <a:endParaRPr lang="en-US"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ea typeface="+mn-ea"/>
                <a:cs typeface="+mn-cs"/>
                <a:sym typeface="+mn-lt"/>
              </a:defRPr>
            </a:lvl1pPr>
          </a:lstStyle>
          <a:p>
            <a:fld id="{42B90A58-CEB4-412A-8862-2C6CF469C76A}" type="slidenum">
              <a:rPr lang="en-US" smtClean="0"/>
              <a:pPr/>
              <a:t>‹#›</a:t>
            </a:fld>
            <a:endParaRPr lang="en-US" dirty="0"/>
          </a:p>
        </p:txBody>
      </p:sp>
    </p:spTree>
    <p:extLst>
      <p:ext uri="{BB962C8B-B14F-4D97-AF65-F5344CB8AC3E}">
        <p14:creationId xmlns:p14="http://schemas.microsoft.com/office/powerpoint/2010/main" val="280604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3.xml"/><Relationship Id="rId7" Type="http://schemas.openxmlformats.org/officeDocument/2006/relationships/image" Target="../media/image7.jpe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5.xml"/><Relationship Id="rId7" Type="http://schemas.openxmlformats.org/officeDocument/2006/relationships/image" Target="../media/image7.jpe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7.xml"/><Relationship Id="rId7" Type="http://schemas.openxmlformats.org/officeDocument/2006/relationships/image" Target="../media/image7.jpeg"/><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8.jpe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jpe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0.jpe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1.jpe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13.jpeg"/><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4.png"/><Relationship Id="rId2" Type="http://schemas.openxmlformats.org/officeDocument/2006/relationships/tags" Target="../tags/tag38.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xml"/><Relationship Id="rId7" Type="http://schemas.openxmlformats.org/officeDocument/2006/relationships/image" Target="../media/image5.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1.xml"/><Relationship Id="rId7" Type="http://schemas.openxmlformats.org/officeDocument/2006/relationships/image" Target="../media/image15.png"/><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7.png"/><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8.png"/><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9.png"/><Relationship Id="rId2" Type="http://schemas.openxmlformats.org/officeDocument/2006/relationships/tags" Target="../tags/tag46.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49.xml"/><Relationship Id="rId7" Type="http://schemas.openxmlformats.org/officeDocument/2006/relationships/image" Target="../media/image20.png"/><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51.xml"/><Relationship Id="rId7" Type="http://schemas.openxmlformats.org/officeDocument/2006/relationships/image" Target="../media/image21.png"/><Relationship Id="rId2" Type="http://schemas.openxmlformats.org/officeDocument/2006/relationships/tags" Target="../tags/tag50.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53.xml"/><Relationship Id="rId7" Type="http://schemas.openxmlformats.org/officeDocument/2006/relationships/image" Target="../media/image22.jpeg"/><Relationship Id="rId2" Type="http://schemas.openxmlformats.org/officeDocument/2006/relationships/tags" Target="../tags/tag52.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23.png"/><Relationship Id="rId2" Type="http://schemas.openxmlformats.org/officeDocument/2006/relationships/tags" Target="../tags/tag54.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6.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6.xml"/><Relationship Id="rId7" Type="http://schemas.openxmlformats.org/officeDocument/2006/relationships/image" Target="../media/image3.png"/><Relationship Id="rId2" Type="http://schemas.openxmlformats.org/officeDocument/2006/relationships/tags" Target="../tags/tag65.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68.xml"/><Relationship Id="rId7" Type="http://schemas.openxmlformats.org/officeDocument/2006/relationships/image" Target="../media/image24.jpeg"/><Relationship Id="rId2" Type="http://schemas.openxmlformats.org/officeDocument/2006/relationships/tags" Target="../tags/tag67.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0.xml"/><Relationship Id="rId7" Type="http://schemas.openxmlformats.org/officeDocument/2006/relationships/image" Target="../media/image24.jpeg"/><Relationship Id="rId2" Type="http://schemas.openxmlformats.org/officeDocument/2006/relationships/tags" Target="../tags/tag69.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image" Target="../media/image25.png"/><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emf"/><Relationship Id="rId2" Type="http://schemas.openxmlformats.org/officeDocument/2006/relationships/tags" Target="../tags/tag73.xml"/><Relationship Id="rId1" Type="http://schemas.openxmlformats.org/officeDocument/2006/relationships/vmlDrawing" Target="../drawings/vmlDrawing38.vml"/><Relationship Id="rId6" Type="http://schemas.openxmlformats.org/officeDocument/2006/relationships/oleObject" Target="../embeddings/oleObject37.bin"/><Relationship Id="rId5" Type="http://schemas.openxmlformats.org/officeDocument/2006/relationships/image" Target="../media/image25.png"/><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26.jpeg"/><Relationship Id="rId2" Type="http://schemas.openxmlformats.org/officeDocument/2006/relationships/tags" Target="../tags/tag75.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27.jpeg"/><Relationship Id="rId2" Type="http://schemas.openxmlformats.org/officeDocument/2006/relationships/tags" Target="../tags/tag77.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43.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1.xml"/><Relationship Id="rId7" Type="http://schemas.openxmlformats.org/officeDocument/2006/relationships/image" Target="../media/image7.jpe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Folie" r:id="rId5" imgW="351" imgH="351" progId="TCLayout.ActiveDocument.1">
                  <p:embed/>
                </p:oleObj>
              </mc:Choice>
              <mc:Fallback>
                <p:oleObj name="think-cell Folie" r:id="rId5"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Picture 1">
            <a:extLst>
              <a:ext uri="{FF2B5EF4-FFF2-40B4-BE49-F238E27FC236}">
                <a16:creationId xmlns:a16="http://schemas.microsoft.com/office/drawing/2014/main" id="{ADFF2A22-C4CF-4E08-95CD-A28C859DBB5B}"/>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bg1"/>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bg1"/>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0" name="Picture 1">
            <a:extLst>
              <a:ext uri="{FF2B5EF4-FFF2-40B4-BE49-F238E27FC236}">
                <a16:creationId xmlns:a16="http://schemas.microsoft.com/office/drawing/2014/main" id="{5313C9C1-7D66-429B-AB9A-083EC5C7FA53}"/>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r="29087"/>
          <a:stretch/>
        </p:blipFill>
        <p:spPr>
          <a:xfrm>
            <a:off x="776462" y="3081528"/>
            <a:ext cx="3181584" cy="695426"/>
          </a:xfrm>
          <a:prstGeom prst="rect">
            <a:avLst/>
          </a:prstGeom>
        </p:spPr>
      </p:pic>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p:nvPr>
        </p:nvSpPr>
        <p:spPr>
          <a:xfrm>
            <a:off x="5188958" y="3083861"/>
            <a:ext cx="3396310" cy="696467"/>
          </a:xfrm>
        </p:spPr>
        <p:txBody>
          <a:bodyPr/>
          <a:lstStyle>
            <a:lvl1pPr>
              <a:defRPr sz="1400" u="none"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18859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2"/>
            </p:custDataLst>
            <p:extLst>
              <p:ext uri="{D42A27DB-BD31-4B8C-83A1-F6EECF244321}">
                <p14:modId xmlns:p14="http://schemas.microsoft.com/office/powerpoint/2010/main" val="2860653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5B914FB-B5A7-4A18-8B3E-C7CF435E6AA7}"/>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GB" sz="1000" b="0" dirty="0">
              <a:solidFill>
                <a:schemeClr val="tx1">
                  <a:lumMod val="65000"/>
                  <a:lumOff val="35000"/>
                </a:schemeClr>
              </a:solidFill>
              <a:latin typeface="+mn-lt"/>
              <a:ea typeface="+mn-ea"/>
              <a:cs typeface="+mn-cs"/>
              <a:sym typeface="+mn-lt"/>
            </a:endParaRP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88496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2"/>
            </p:custDataLst>
            <p:extLst>
              <p:ext uri="{D42A27DB-BD31-4B8C-83A1-F6EECF244321}">
                <p14:modId xmlns:p14="http://schemas.microsoft.com/office/powerpoint/2010/main" val="16990245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083E772-8E84-4675-A57B-EF73862E7F03}"/>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3166470"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5296674"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3166470"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5296674"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345906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2"/>
            </p:custDataLst>
            <p:extLst>
              <p:ext uri="{D42A27DB-BD31-4B8C-83A1-F6EECF244321}">
                <p14:modId xmlns:p14="http://schemas.microsoft.com/office/powerpoint/2010/main" val="14983586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37CF79A-C5CE-4D31-BD92-B0B643134D33}"/>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baseline="0">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263391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4231572"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263391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4231572"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1" name="Bildplatzhalter 5">
            <a:extLst>
              <a:ext uri="{FF2B5EF4-FFF2-40B4-BE49-F238E27FC236}">
                <a16:creationId xmlns:a16="http://schemas.microsoft.com/office/drawing/2014/main" id="{67188855-A50E-4337-AAA2-4A2BE64E5455}"/>
              </a:ext>
            </a:extLst>
          </p:cNvPr>
          <p:cNvSpPr>
            <a:spLocks noGrp="1"/>
          </p:cNvSpPr>
          <p:nvPr>
            <p:ph type="pic" sz="quarter" idx="81" hasCustomPrompt="1"/>
          </p:nvPr>
        </p:nvSpPr>
        <p:spPr>
          <a:xfrm>
            <a:off x="583689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8" name="Bildplatzhalter 5">
            <a:extLst>
              <a:ext uri="{FF2B5EF4-FFF2-40B4-BE49-F238E27FC236}">
                <a16:creationId xmlns:a16="http://schemas.microsoft.com/office/drawing/2014/main" id="{608DB0CF-9FF2-4850-83C1-96F8D234B8B3}"/>
              </a:ext>
            </a:extLst>
          </p:cNvPr>
          <p:cNvSpPr>
            <a:spLocks noGrp="1"/>
          </p:cNvSpPr>
          <p:nvPr>
            <p:ph type="pic" sz="quarter" idx="82" hasCustomPrompt="1"/>
          </p:nvPr>
        </p:nvSpPr>
        <p:spPr>
          <a:xfrm>
            <a:off x="583689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2712024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Cranberr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extLst>
              <p:ext uri="{D42A27DB-BD31-4B8C-83A1-F6EECF244321}">
                <p14:modId xmlns:p14="http://schemas.microsoft.com/office/powerpoint/2010/main" val="238012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 name="think-cell Folie" r:id="rId5" imgW="351" imgH="351" progId="TCLayout.ActiveDocument.1">
                  <p:embed/>
                </p:oleObj>
              </mc:Choice>
              <mc:Fallback>
                <p:oleObj name="think-cell Folie" r:id="rId5"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186083A6-81F4-4B5D-B732-2A2D092560E8}"/>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60ECC50E-010E-45BB-81D7-55D65525BBD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961929227"/>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ction Divider Gra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extLst>
              <p:ext uri="{D42A27DB-BD31-4B8C-83A1-F6EECF244321}">
                <p14:modId xmlns:p14="http://schemas.microsoft.com/office/powerpoint/2010/main" val="1142555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2" name="think-cell Folie" r:id="rId5" imgW="351" imgH="351" progId="TCLayout.ActiveDocument.1">
                  <p:embed/>
                </p:oleObj>
              </mc:Choice>
              <mc:Fallback>
                <p:oleObj name="think-cell Folie" r:id="rId5"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7039032-2CB4-412A-95E4-A4426FF3EE16}"/>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99C907DA-E0DE-4781-840D-898AFBE2F6A8}"/>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2"/>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2"/>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69288800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Divider Turquois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extLst>
              <p:ext uri="{D42A27DB-BD31-4B8C-83A1-F6EECF244321}">
                <p14:modId xmlns:p14="http://schemas.microsoft.com/office/powerpoint/2010/main" val="133085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6" name="think-cell Folie" r:id="rId5" imgW="351" imgH="351" progId="TCLayout.ActiveDocument.1">
                  <p:embed/>
                </p:oleObj>
              </mc:Choice>
              <mc:Fallback>
                <p:oleObj name="think-cell Folie" r:id="rId5"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4547ABE1-F635-4D1A-9F92-DDD2A1B2FED7}"/>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descr="Ein Bild, das Elektronik enthält.&#10;&#10;Mit hoher Zuverlässigkeit generierte Beschreibung">
            <a:extLst>
              <a:ext uri="{FF2B5EF4-FFF2-40B4-BE49-F238E27FC236}">
                <a16:creationId xmlns:a16="http://schemas.microsoft.com/office/drawing/2014/main" id="{0EAE8CE1-E8C3-4FE8-83A7-ABD928382164}"/>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73650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extLst>
              <p:ext uri="{D42A27DB-BD31-4B8C-83A1-F6EECF244321}">
                <p14:modId xmlns:p14="http://schemas.microsoft.com/office/powerpoint/2010/main" val="10731182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 name="think-cell Folie" r:id="rId5" imgW="351" imgH="351" progId="TCLayout.ActiveDocument.1">
                  <p:embed/>
                </p:oleObj>
              </mc:Choice>
              <mc:Fallback>
                <p:oleObj name="think-cell Folie" r:id="rId5"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94850B9-3B56-4FAF-8436-A021693493AA}"/>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C15428FC-E2E2-49C2-97E9-C14983EF7876}"/>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5217494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Orang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88DD030D-088F-4F5F-8DE7-2D6F5B84ACF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038898351"/>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Divider Yellow">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2"/>
            </p:custDataLst>
            <p:extLst>
              <p:ext uri="{D42A27DB-BD31-4B8C-83A1-F6EECF244321}">
                <p14:modId xmlns:p14="http://schemas.microsoft.com/office/powerpoint/2010/main" val="36837778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8"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Grafik 11" descr="Ein Bild, das ClipArt enthält.&#10;&#10;Mit hoher Zuverlässigkeit generierte Beschreibung">
            <a:extLst>
              <a:ext uri="{FF2B5EF4-FFF2-40B4-BE49-F238E27FC236}">
                <a16:creationId xmlns:a16="http://schemas.microsoft.com/office/drawing/2014/main" id="{0B2F2746-FCC5-4CA8-8C7A-807639F1426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1">
                    <a:lumMod val="65000"/>
                    <a:lumOff val="35000"/>
                  </a:schemeClr>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1">
                    <a:lumMod val="65000"/>
                    <a:lumOff val="35000"/>
                  </a:schemeClr>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46081047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textures_your challen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30359000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2"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7CAE7E17-7D76-42F0-9FB4-B1939F9A9C5D}"/>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AD35ECDE-AB4A-4542-9A12-413CBF83CC1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Your</a:t>
            </a:r>
            <a:r>
              <a:rPr lang="de-DE" dirty="0"/>
              <a:t> </a:t>
            </a:r>
            <a:r>
              <a:rPr lang="de-DE" dirty="0" err="1"/>
              <a:t>challenge</a:t>
            </a:r>
            <a:endParaRPr lang="de-DE" dirty="0"/>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91101" y="2857499"/>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Our</a:t>
            </a:r>
            <a:r>
              <a:rPr lang="de-DE" dirty="0"/>
              <a:t> </a:t>
            </a:r>
            <a:r>
              <a:rPr lang="de-DE" dirty="0" err="1"/>
              <a:t>solution</a:t>
            </a:r>
            <a:endParaRPr lang="de-DE" dirty="0"/>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91101" y="3416298"/>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66520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Folie" r:id="rId5" imgW="351" imgH="351" progId="TCLayout.ActiveDocument.1">
                  <p:embed/>
                </p:oleObj>
              </mc:Choice>
              <mc:Fallback>
                <p:oleObj name="think-cell Folie" r:id="rId5"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Grafik 13">
            <a:extLst>
              <a:ext uri="{FF2B5EF4-FFF2-40B4-BE49-F238E27FC236}">
                <a16:creationId xmlns:a16="http://schemas.microsoft.com/office/drawing/2014/main" id="{D9C3565A-073E-4385-9727-F8147305EBDA}"/>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15" name="Grafik 14">
            <a:extLst>
              <a:ext uri="{FF2B5EF4-FFF2-40B4-BE49-F238E27FC236}">
                <a16:creationId xmlns:a16="http://schemas.microsoft.com/office/drawing/2014/main" id="{BC4661E4-5A8B-4DD1-A9D1-7B6655A5021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4381" y="3182403"/>
            <a:ext cx="3182400" cy="550191"/>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tx2"/>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tx1">
                    <a:lumMod val="65000"/>
                    <a:lumOff val="35000"/>
                  </a:schemeClr>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p:nvPr>
        </p:nvSpPr>
        <p:spPr>
          <a:xfrm>
            <a:off x="5188958" y="3083861"/>
            <a:ext cx="3396310" cy="696467"/>
          </a:xfrm>
        </p:spPr>
        <p:txBody>
          <a:bodyPr/>
          <a:lstStyle>
            <a:lvl1pPr>
              <a:defRPr sz="1400" u="none" baseline="0">
                <a:solidFill>
                  <a:schemeClr val="tx1">
                    <a:lumMod val="65000"/>
                    <a:lumOff val="35000"/>
                  </a:schemeClr>
                </a:solidFill>
              </a:defRPr>
            </a:lvl1pPr>
          </a:lstStyle>
          <a:p>
            <a:pPr lvl="0"/>
            <a:r>
              <a:rPr lang="en-US"/>
              <a:t>Edit Master text styles</a:t>
            </a:r>
          </a:p>
        </p:txBody>
      </p:sp>
    </p:spTree>
    <p:extLst>
      <p:ext uri="{BB962C8B-B14F-4D97-AF65-F5344CB8AC3E}">
        <p14:creationId xmlns:p14="http://schemas.microsoft.com/office/powerpoint/2010/main" val="2087041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8731614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6"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B91C9E1-A770-48BD-AE37-5659091338BF}"/>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2">
            <a:extLst>
              <a:ext uri="{FF2B5EF4-FFF2-40B4-BE49-F238E27FC236}">
                <a16:creationId xmlns:a16="http://schemas.microsoft.com/office/drawing/2014/main" id="{6857BADE-A60C-45E3-A45E-C7E071D891E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1982825"/>
            <a:ext cx="9144000" cy="4875175"/>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8213CCF-BF41-43EE-877B-44DC50483414}"/>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9945409E-35B0-483A-830D-2C5E7892E857}"/>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2020</a:t>
            </a:r>
            <a:endParaRPr lang="en-GB" sz="1000" b="0" dirty="0">
              <a:solidFill>
                <a:schemeClr val="bg1"/>
              </a:solidFill>
              <a:latin typeface="+mn-lt"/>
              <a:ea typeface="+mn-ea"/>
              <a:cs typeface="+mn-cs"/>
              <a:sym typeface="+mn-lt"/>
            </a:endParaRPr>
          </a:p>
        </p:txBody>
      </p:sp>
      <p:pic>
        <p:nvPicPr>
          <p:cNvPr id="7" name="Picture 8">
            <a:extLst>
              <a:ext uri="{FF2B5EF4-FFF2-40B4-BE49-F238E27FC236}">
                <a16:creationId xmlns:a16="http://schemas.microsoft.com/office/drawing/2014/main" id="{B6FC547C-DBE5-4891-99D6-EF6447A9EE4F}"/>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420688"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420688"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2" name="Textplatzhalter 8">
            <a:extLst>
              <a:ext uri="{FF2B5EF4-FFF2-40B4-BE49-F238E27FC236}">
                <a16:creationId xmlns:a16="http://schemas.microsoft.com/office/drawing/2014/main" id="{D012ED09-E0D1-45EC-BCDA-179C4BA6F5EB}"/>
              </a:ext>
            </a:extLst>
          </p:cNvPr>
          <p:cNvSpPr>
            <a:spLocks noGrp="1"/>
          </p:cNvSpPr>
          <p:nvPr>
            <p:ph type="body" sz="quarter" idx="13" hasCustomPrompt="1"/>
          </p:nvPr>
        </p:nvSpPr>
        <p:spPr>
          <a:xfrm>
            <a:off x="3417094"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3" name="Textplatzhalter 10">
            <a:extLst>
              <a:ext uri="{FF2B5EF4-FFF2-40B4-BE49-F238E27FC236}">
                <a16:creationId xmlns:a16="http://schemas.microsoft.com/office/drawing/2014/main" id="{586D803F-50AD-4B6A-8EBC-905A67958165}"/>
              </a:ext>
            </a:extLst>
          </p:cNvPr>
          <p:cNvSpPr>
            <a:spLocks noGrp="1"/>
          </p:cNvSpPr>
          <p:nvPr>
            <p:ph type="body" sz="quarter" idx="14" hasCustomPrompt="1"/>
          </p:nvPr>
        </p:nvSpPr>
        <p:spPr>
          <a:xfrm>
            <a:off x="3417094"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6413500"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6413500"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777111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2360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0"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4934BD7-D008-411D-94C0-AA256D7DA06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9">
            <a:extLst>
              <a:ext uri="{FF2B5EF4-FFF2-40B4-BE49-F238E27FC236}">
                <a16:creationId xmlns:a16="http://schemas.microsoft.com/office/drawing/2014/main" id="{2A4E342D-DC79-4E55-B085-45C16C2CFDDD}"/>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1079500" y="2241556"/>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145550" y="3067050"/>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52ABF36F-6A08-427B-B1A6-007865066E1D}"/>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Bildplatzhalter 16">
            <a:extLst>
              <a:ext uri="{FF2B5EF4-FFF2-40B4-BE49-F238E27FC236}">
                <a16:creationId xmlns:a16="http://schemas.microsoft.com/office/drawing/2014/main" id="{3920925C-8E0A-46E5-8D81-4A7B798A92E0}"/>
              </a:ext>
            </a:extLst>
          </p:cNvPr>
          <p:cNvSpPr>
            <a:spLocks noGrp="1"/>
          </p:cNvSpPr>
          <p:nvPr>
            <p:ph type="pic" sz="quarter" idx="14" hasCustomPrompt="1"/>
          </p:nvPr>
        </p:nvSpPr>
        <p:spPr>
          <a:xfrm>
            <a:off x="145550" y="2093577"/>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18" name="Textplatzhalter 10">
            <a:extLst>
              <a:ext uri="{FF2B5EF4-FFF2-40B4-BE49-F238E27FC236}">
                <a16:creationId xmlns:a16="http://schemas.microsoft.com/office/drawing/2014/main" id="{BA3F5B20-DE46-4041-AEBD-626CCF851BF5}"/>
              </a:ext>
            </a:extLst>
          </p:cNvPr>
          <p:cNvSpPr>
            <a:spLocks noGrp="1"/>
          </p:cNvSpPr>
          <p:nvPr>
            <p:ph type="body" sz="quarter" idx="15" hasCustomPrompt="1"/>
          </p:nvPr>
        </p:nvSpPr>
        <p:spPr>
          <a:xfrm>
            <a:off x="145550" y="4409428"/>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9" name="Textplatzhalter 8">
            <a:extLst>
              <a:ext uri="{FF2B5EF4-FFF2-40B4-BE49-F238E27FC236}">
                <a16:creationId xmlns:a16="http://schemas.microsoft.com/office/drawing/2014/main" id="{5698FAA8-FEB6-4F1A-BF65-288DFC9E37AA}"/>
              </a:ext>
            </a:extLst>
          </p:cNvPr>
          <p:cNvSpPr>
            <a:spLocks noGrp="1"/>
          </p:cNvSpPr>
          <p:nvPr>
            <p:ph type="body" sz="quarter" idx="16" hasCustomPrompt="1"/>
          </p:nvPr>
        </p:nvSpPr>
        <p:spPr>
          <a:xfrm>
            <a:off x="4117975" y="2741457"/>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0" name="Textplatzhalter 10">
            <a:extLst>
              <a:ext uri="{FF2B5EF4-FFF2-40B4-BE49-F238E27FC236}">
                <a16:creationId xmlns:a16="http://schemas.microsoft.com/office/drawing/2014/main" id="{4EB7A800-EEB0-44FD-8575-506FD51B854D}"/>
              </a:ext>
            </a:extLst>
          </p:cNvPr>
          <p:cNvSpPr>
            <a:spLocks noGrp="1"/>
          </p:cNvSpPr>
          <p:nvPr>
            <p:ph type="body" sz="quarter" idx="17" hasCustomPrompt="1"/>
          </p:nvPr>
        </p:nvSpPr>
        <p:spPr>
          <a:xfrm>
            <a:off x="3184025" y="3566951"/>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Bildplatzhalter 16">
            <a:extLst>
              <a:ext uri="{FF2B5EF4-FFF2-40B4-BE49-F238E27FC236}">
                <a16:creationId xmlns:a16="http://schemas.microsoft.com/office/drawing/2014/main" id="{2FE77F2B-EB67-4D11-8B3E-7FC80C56E1A5}"/>
              </a:ext>
            </a:extLst>
          </p:cNvPr>
          <p:cNvSpPr>
            <a:spLocks noGrp="1"/>
          </p:cNvSpPr>
          <p:nvPr>
            <p:ph type="pic" sz="quarter" idx="18" hasCustomPrompt="1"/>
          </p:nvPr>
        </p:nvSpPr>
        <p:spPr>
          <a:xfrm>
            <a:off x="3184025" y="2593478"/>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2" name="Textplatzhalter 10">
            <a:extLst>
              <a:ext uri="{FF2B5EF4-FFF2-40B4-BE49-F238E27FC236}">
                <a16:creationId xmlns:a16="http://schemas.microsoft.com/office/drawing/2014/main" id="{E2F7B7BC-8AD2-4D95-B43C-704CDEB2AC13}"/>
              </a:ext>
            </a:extLst>
          </p:cNvPr>
          <p:cNvSpPr>
            <a:spLocks noGrp="1"/>
          </p:cNvSpPr>
          <p:nvPr>
            <p:ph type="body" sz="quarter" idx="19" hasCustomPrompt="1"/>
          </p:nvPr>
        </p:nvSpPr>
        <p:spPr>
          <a:xfrm>
            <a:off x="3184025" y="4909329"/>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3" name="Textplatzhalter 8">
            <a:extLst>
              <a:ext uri="{FF2B5EF4-FFF2-40B4-BE49-F238E27FC236}">
                <a16:creationId xmlns:a16="http://schemas.microsoft.com/office/drawing/2014/main" id="{FF05F803-4AEC-4910-A178-9C1FEB3A7C3D}"/>
              </a:ext>
            </a:extLst>
          </p:cNvPr>
          <p:cNvSpPr>
            <a:spLocks noGrp="1"/>
          </p:cNvSpPr>
          <p:nvPr>
            <p:ph type="body" sz="quarter" idx="20" hasCustomPrompt="1"/>
          </p:nvPr>
        </p:nvSpPr>
        <p:spPr>
          <a:xfrm>
            <a:off x="7097454" y="3215029"/>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4" name="Textplatzhalter 10">
            <a:extLst>
              <a:ext uri="{FF2B5EF4-FFF2-40B4-BE49-F238E27FC236}">
                <a16:creationId xmlns:a16="http://schemas.microsoft.com/office/drawing/2014/main" id="{2C9EDAF4-D123-4902-A3E4-CF74DABE2BA9}"/>
              </a:ext>
            </a:extLst>
          </p:cNvPr>
          <p:cNvSpPr>
            <a:spLocks noGrp="1"/>
          </p:cNvSpPr>
          <p:nvPr>
            <p:ph type="body" sz="quarter" idx="21" hasCustomPrompt="1"/>
          </p:nvPr>
        </p:nvSpPr>
        <p:spPr>
          <a:xfrm>
            <a:off x="6163504" y="4040523"/>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5" name="Bildplatzhalter 16">
            <a:extLst>
              <a:ext uri="{FF2B5EF4-FFF2-40B4-BE49-F238E27FC236}">
                <a16:creationId xmlns:a16="http://schemas.microsoft.com/office/drawing/2014/main" id="{8E59C7BF-BBD2-4914-96A1-9BEC713CA4B2}"/>
              </a:ext>
            </a:extLst>
          </p:cNvPr>
          <p:cNvSpPr>
            <a:spLocks noGrp="1"/>
          </p:cNvSpPr>
          <p:nvPr>
            <p:ph type="pic" sz="quarter" idx="22" hasCustomPrompt="1"/>
          </p:nvPr>
        </p:nvSpPr>
        <p:spPr>
          <a:xfrm>
            <a:off x="6163504" y="3067050"/>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6" name="Textplatzhalter 10">
            <a:extLst>
              <a:ext uri="{FF2B5EF4-FFF2-40B4-BE49-F238E27FC236}">
                <a16:creationId xmlns:a16="http://schemas.microsoft.com/office/drawing/2014/main" id="{945758D3-F050-4339-A0E4-2C33B5EA1311}"/>
              </a:ext>
            </a:extLst>
          </p:cNvPr>
          <p:cNvSpPr>
            <a:spLocks noGrp="1"/>
          </p:cNvSpPr>
          <p:nvPr>
            <p:ph type="body" sz="quarter" idx="23" hasCustomPrompt="1"/>
          </p:nvPr>
        </p:nvSpPr>
        <p:spPr>
          <a:xfrm>
            <a:off x="6163504" y="5382901"/>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424383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359930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4"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9F47561-3D95-4FD5-B51C-02DC54982F0D}"/>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12">
            <a:extLst>
              <a:ext uri="{FF2B5EF4-FFF2-40B4-BE49-F238E27FC236}">
                <a16:creationId xmlns:a16="http://schemas.microsoft.com/office/drawing/2014/main" id="{C627BDE7-008C-4638-9D16-E9AE24B2B18D}"/>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29075" b="29259"/>
          <a:stretch/>
        </p:blipFill>
        <p:spPr>
          <a:xfrm>
            <a:off x="0" y="1993900"/>
            <a:ext cx="9142984" cy="28575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chemeClr val="accent5"/>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chemeClr val="tx2"/>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4852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2987462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78"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2D7D654C-DA2C-4A1D-BDA7-7FD05C22E36A}"/>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2" name="Picture 18">
            <a:extLst>
              <a:ext uri="{FF2B5EF4-FFF2-40B4-BE49-F238E27FC236}">
                <a16:creationId xmlns:a16="http://schemas.microsoft.com/office/drawing/2014/main" id="{F9C68BCB-6A9C-4446-9DA9-DF1F6E5A7696}"/>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29074" b="27963"/>
          <a:stretch/>
        </p:blipFill>
        <p:spPr>
          <a:xfrm>
            <a:off x="0" y="1993900"/>
            <a:ext cx="9142984" cy="29464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rgbClr val="3E5E8A"/>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rgbClr val="F78F00"/>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583145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texture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2"/>
            </p:custDataLst>
            <p:extLst>
              <p:ext uri="{D42A27DB-BD31-4B8C-83A1-F6EECF244321}">
                <p14:modId xmlns:p14="http://schemas.microsoft.com/office/powerpoint/2010/main" val="2262100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2"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AA7CD251-326D-4413-8240-02B9E214EDA3}"/>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5AFBBB8E-1655-47ED-B438-853424872F4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1979778"/>
            <a:ext cx="9144000" cy="4878222"/>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16" name="Text Placeholder 9">
            <a:extLst>
              <a:ext uri="{FF2B5EF4-FFF2-40B4-BE49-F238E27FC236}">
                <a16:creationId xmlns:a16="http://schemas.microsoft.com/office/drawing/2014/main" id="{B5A1AC7E-BB27-4BD3-9AA8-8453B46206EA}"/>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2020</a:t>
            </a:r>
            <a:endParaRPr lang="en-GB" sz="1000" b="0" dirty="0">
              <a:solidFill>
                <a:schemeClr val="bg1"/>
              </a:solidFill>
              <a:latin typeface="+mn-lt"/>
              <a:ea typeface="+mn-ea"/>
              <a:cs typeface="+mn-cs"/>
              <a:sym typeface="+mn-lt"/>
            </a:endParaRPr>
          </a:p>
        </p:txBody>
      </p:sp>
      <p:pic>
        <p:nvPicPr>
          <p:cNvPr id="19" name="Picture 7">
            <a:extLst>
              <a:ext uri="{FF2B5EF4-FFF2-40B4-BE49-F238E27FC236}">
                <a16:creationId xmlns:a16="http://schemas.microsoft.com/office/drawing/2014/main" id="{1DDBE523-5293-4B68-820E-5A4669A08E34}"/>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20" name="Textplatzhalter 8">
            <a:extLst>
              <a:ext uri="{FF2B5EF4-FFF2-40B4-BE49-F238E27FC236}">
                <a16:creationId xmlns:a16="http://schemas.microsoft.com/office/drawing/2014/main" id="{3870C768-7CAF-444E-9A10-2147708C5474}"/>
              </a:ext>
            </a:extLst>
          </p:cNvPr>
          <p:cNvSpPr>
            <a:spLocks noGrp="1"/>
          </p:cNvSpPr>
          <p:nvPr>
            <p:ph type="body" sz="quarter" idx="18" hasCustomPrompt="1"/>
          </p:nvPr>
        </p:nvSpPr>
        <p:spPr>
          <a:xfrm>
            <a:off x="548640"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1" name="Textplatzhalter 10">
            <a:extLst>
              <a:ext uri="{FF2B5EF4-FFF2-40B4-BE49-F238E27FC236}">
                <a16:creationId xmlns:a16="http://schemas.microsoft.com/office/drawing/2014/main" id="{43A27B8F-F129-4C90-90DB-96322CD75FB5}"/>
              </a:ext>
            </a:extLst>
          </p:cNvPr>
          <p:cNvSpPr>
            <a:spLocks noGrp="1"/>
          </p:cNvSpPr>
          <p:nvPr>
            <p:ph type="body" sz="quarter" idx="19" hasCustomPrompt="1"/>
          </p:nvPr>
        </p:nvSpPr>
        <p:spPr>
          <a:xfrm>
            <a:off x="548640"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8">
            <a:extLst>
              <a:ext uri="{FF2B5EF4-FFF2-40B4-BE49-F238E27FC236}">
                <a16:creationId xmlns:a16="http://schemas.microsoft.com/office/drawing/2014/main" id="{EC5EA7FB-29FE-40E2-ABBC-E63137CAD8B0}"/>
              </a:ext>
            </a:extLst>
          </p:cNvPr>
          <p:cNvSpPr>
            <a:spLocks noGrp="1"/>
          </p:cNvSpPr>
          <p:nvPr>
            <p:ph type="body" sz="quarter" idx="20" hasCustomPrompt="1"/>
          </p:nvPr>
        </p:nvSpPr>
        <p:spPr>
          <a:xfrm>
            <a:off x="4953001"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3" name="Textplatzhalter 10">
            <a:extLst>
              <a:ext uri="{FF2B5EF4-FFF2-40B4-BE49-F238E27FC236}">
                <a16:creationId xmlns:a16="http://schemas.microsoft.com/office/drawing/2014/main" id="{6747DABF-A4DD-427E-8BA2-C0B90889449F}"/>
              </a:ext>
            </a:extLst>
          </p:cNvPr>
          <p:cNvSpPr>
            <a:spLocks noGrp="1"/>
          </p:cNvSpPr>
          <p:nvPr>
            <p:ph type="body" sz="quarter" idx="21" hasCustomPrompt="1"/>
          </p:nvPr>
        </p:nvSpPr>
        <p:spPr>
          <a:xfrm>
            <a:off x="4953001"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127413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ranberr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2"/>
            </p:custDataLst>
            <p:extLst>
              <p:ext uri="{D42A27DB-BD31-4B8C-83A1-F6EECF244321}">
                <p14:modId xmlns:p14="http://schemas.microsoft.com/office/powerpoint/2010/main" val="274386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6"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Rechteck 8" hidden="1">
            <a:extLst>
              <a:ext uri="{FF2B5EF4-FFF2-40B4-BE49-F238E27FC236}">
                <a16:creationId xmlns:a16="http://schemas.microsoft.com/office/drawing/2014/main" id="{1C886B6B-35EB-4DEA-B552-FE07D219F3A4}"/>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1">
            <a:extLst>
              <a:ext uri="{FF2B5EF4-FFF2-40B4-BE49-F238E27FC236}">
                <a16:creationId xmlns:a16="http://schemas.microsoft.com/office/drawing/2014/main" id="{FF956A7F-F1AD-4A36-8C05-310E3C4ED94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6784B40E-D996-4381-9C36-A56D948151AF}"/>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2020</a:t>
            </a:r>
            <a:endParaRPr lang="en-GB" sz="1000" b="0" dirty="0">
              <a:solidFill>
                <a:schemeClr val="bg1"/>
              </a:solidFill>
              <a:latin typeface="+mn-lt"/>
              <a:ea typeface="+mn-ea"/>
              <a:cs typeface="+mn-cs"/>
              <a:sym typeface="+mn-lt"/>
            </a:endParaRPr>
          </a:p>
        </p:txBody>
      </p:sp>
      <p:pic>
        <p:nvPicPr>
          <p:cNvPr id="7" name="Picture 7">
            <a:extLst>
              <a:ext uri="{FF2B5EF4-FFF2-40B4-BE49-F238E27FC236}">
                <a16:creationId xmlns:a16="http://schemas.microsoft.com/office/drawing/2014/main" id="{6C07ADC3-3ED3-49EF-8F05-41A0655E9676}"/>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Tree>
    <p:extLst>
      <p:ext uri="{BB962C8B-B14F-4D97-AF65-F5344CB8AC3E}">
        <p14:creationId xmlns:p14="http://schemas.microsoft.com/office/powerpoint/2010/main" val="19157567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2"/>
            </p:custDataLst>
            <p:extLst>
              <p:ext uri="{D42A27DB-BD31-4B8C-83A1-F6EECF244321}">
                <p14:modId xmlns:p14="http://schemas.microsoft.com/office/powerpoint/2010/main" val="3362994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0"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2B68FE4-F501-4750-88E0-CC8E6950DA90}"/>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1" name="Grafik 10">
            <a:extLst>
              <a:ext uri="{FF2B5EF4-FFF2-40B4-BE49-F238E27FC236}">
                <a16:creationId xmlns:a16="http://schemas.microsoft.com/office/drawing/2014/main" id="{1098CA35-F3C1-467F-ACB9-0A2DBA82A686}"/>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15808" r="9162"/>
          <a:stretch/>
        </p:blipFill>
        <p:spPr>
          <a:xfrm>
            <a:off x="0" y="0"/>
            <a:ext cx="9144000"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tx1">
                    <a:lumMod val="65000"/>
                    <a:lumOff val="35000"/>
                  </a:schemeClr>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2" name="Picture 9">
            <a:extLst>
              <a:ext uri="{FF2B5EF4-FFF2-40B4-BE49-F238E27FC236}">
                <a16:creationId xmlns:a16="http://schemas.microsoft.com/office/drawing/2014/main" id="{8D2DB5A0-DF3F-4B64-8FA2-CAB964C1253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13" name="Text Placeholder 9">
            <a:extLst>
              <a:ext uri="{FF2B5EF4-FFF2-40B4-BE49-F238E27FC236}">
                <a16:creationId xmlns:a16="http://schemas.microsoft.com/office/drawing/2014/main" id="{C5ABEE9A-9599-483D-95FA-AC3DFCCB261A}"/>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39690257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icture Cranberr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297BDE-FA0A-4B56-913D-DBD16A8D1D75}"/>
              </a:ext>
            </a:extLst>
          </p:cNvPr>
          <p:cNvGraphicFramePr>
            <a:graphicFrameLocks noChangeAspect="1"/>
          </p:cNvGraphicFramePr>
          <p:nvPr userDrawn="1">
            <p:custDataLst>
              <p:tags r:id="rId2"/>
            </p:custDataLst>
            <p:extLst>
              <p:ext uri="{D42A27DB-BD31-4B8C-83A1-F6EECF244321}">
                <p14:modId xmlns:p14="http://schemas.microsoft.com/office/powerpoint/2010/main" val="313867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4" name="think-cell Folie" r:id="rId5" imgW="351" imgH="351" progId="TCLayout.ActiveDocument.1">
                  <p:embed/>
                </p:oleObj>
              </mc:Choice>
              <mc:Fallback>
                <p:oleObj name="think-cell Folie" r:id="rId5" imgW="351" imgH="351" progId="TCLayout.ActiveDocument.1">
                  <p:embed/>
                  <p:pic>
                    <p:nvPicPr>
                      <p:cNvPr id="6" name="Objekt 5" hidden="1">
                        <a:extLst>
                          <a:ext uri="{FF2B5EF4-FFF2-40B4-BE49-F238E27FC236}">
                            <a16:creationId xmlns:a16="http://schemas.microsoft.com/office/drawing/2014/main" id="{6F297BDE-FA0A-4B56-913D-DBD16A8D1D7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65CE40F-2B0B-4F3E-85FC-B42BF7EF5804}"/>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800" b="0" i="0" baseline="0" dirty="0">
              <a:latin typeface="Coranto 2" panose="02000503070000020003" pitchFamily="50" charset="0"/>
              <a:ea typeface="+mj-ea"/>
              <a:cs typeface="+mj-cs"/>
              <a:sym typeface="Coranto 2" panose="02000503070000020003" pitchFamily="50" charset="0"/>
            </a:endParaRPr>
          </a:p>
        </p:txBody>
      </p:sp>
      <p:pic>
        <p:nvPicPr>
          <p:cNvPr id="4" name="Picture 6">
            <a:extLst>
              <a:ext uri="{FF2B5EF4-FFF2-40B4-BE49-F238E27FC236}">
                <a16:creationId xmlns:a16="http://schemas.microsoft.com/office/drawing/2014/main" id="{DD0A82AA-8C43-4DAF-9037-40C86AFF229D}"/>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7373257" cy="3504667"/>
          </a:xfrm>
          <a:prstGeom prst="rect">
            <a:avLst/>
          </a:prstGeom>
        </p:spPr>
      </p:pic>
      <p:sp>
        <p:nvSpPr>
          <p:cNvPr id="8" name="Bildplatzhalter 7">
            <a:extLst>
              <a:ext uri="{FF2B5EF4-FFF2-40B4-BE49-F238E27FC236}">
                <a16:creationId xmlns:a16="http://schemas.microsoft.com/office/drawing/2014/main" id="{ADCF629D-B348-40E0-A636-AEFFDE3DB8AC}"/>
              </a:ext>
            </a:extLst>
          </p:cNvPr>
          <p:cNvSpPr>
            <a:spLocks noGrp="1"/>
          </p:cNvSpPr>
          <p:nvPr>
            <p:ph type="pic" sz="quarter" idx="11" hasCustomPrompt="1"/>
          </p:nvPr>
        </p:nvSpPr>
        <p:spPr>
          <a:xfrm>
            <a:off x="2324100" y="1982788"/>
            <a:ext cx="6819900" cy="4875212"/>
          </a:xfrm>
          <a:pattFill prst="ltUpDiag">
            <a:fgClr>
              <a:schemeClr val="bg2">
                <a:lumMod val="75000"/>
              </a:schemeClr>
            </a:fgClr>
            <a:bgClr>
              <a:schemeClr val="bg1"/>
            </a:bgClr>
          </a:pattFill>
          <a:ln>
            <a:noFill/>
          </a:ln>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2" name="Titel 1">
            <a:extLst>
              <a:ext uri="{FF2B5EF4-FFF2-40B4-BE49-F238E27FC236}">
                <a16:creationId xmlns:a16="http://schemas.microsoft.com/office/drawing/2014/main" id="{8DCF5A43-0DCA-4473-BD34-84D27820D8EE}"/>
              </a:ext>
            </a:extLst>
          </p:cNvPr>
          <p:cNvSpPr>
            <a:spLocks noGrp="1"/>
          </p:cNvSpPr>
          <p:nvPr>
            <p:ph type="title" hasCustomPrompt="1"/>
          </p:nvPr>
        </p:nvSpPr>
        <p:spPr>
          <a:xfrm>
            <a:off x="548641" y="845569"/>
            <a:ext cx="6017259" cy="430887"/>
          </a:xfrm>
        </p:spPr>
        <p:txBody>
          <a:bodyPr>
            <a:spAutoFit/>
          </a:bodyPr>
          <a:lstStyle>
            <a:lvl1pPr>
              <a:defRPr sz="28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2840131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2"/>
            </p:custDataLst>
            <p:extLst>
              <p:ext uri="{D42A27DB-BD31-4B8C-83A1-F6EECF244321}">
                <p14:modId xmlns:p14="http://schemas.microsoft.com/office/powerpoint/2010/main" val="3103039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698" name="think-cell Folie" r:id="rId4" imgW="351" imgH="351" progId="TCLayout.ActiveDocument.1">
                  <p:embed/>
                </p:oleObj>
              </mc:Choice>
              <mc:Fallback>
                <p:oleObj name="think-cell Folie" r:id="rId4"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2" y="1668521"/>
            <a:ext cx="4586287" cy="4365941"/>
          </a:xfrm>
          <a:pattFill prst="ltUpDiag">
            <a:fgClr>
              <a:schemeClr val="bg2">
                <a:lumMod val="75000"/>
              </a:schemeClr>
            </a:fgClr>
            <a:bgClr>
              <a:schemeClr val="bg1"/>
            </a:bgClr>
          </a:pattFill>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0" y="3805265"/>
            <a:ext cx="1683178" cy="2124883"/>
          </a:xfrm>
        </p:spPr>
        <p:txBody>
          <a:bodyPr/>
          <a:lstStyle>
            <a:lvl1pPr marL="0" indent="0" algn="l" defTabSz="457200" rtl="0" eaLnBrk="1" latinLnBrk="0" hangingPunct="1">
              <a:lnSpc>
                <a:spcPct val="100000"/>
              </a:lnSpc>
              <a:spcBef>
                <a:spcPts val="432"/>
              </a:spcBef>
              <a:buFontTx/>
              <a:buNone/>
              <a:defRPr lang="de-DE" sz="1200"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p:spPr>
        <p:txBody>
          <a:bodyPr>
            <a:spAutoFit/>
          </a:bodyPr>
          <a:lstStyle>
            <a:lvl1pPr>
              <a:spcBef>
                <a:spcPts val="0"/>
              </a:spcBef>
              <a:defRPr>
                <a:solidFill>
                  <a:schemeClr val="tx2"/>
                </a:solidFill>
                <a:latin typeface="+mj-lt"/>
                <a:ea typeface="+mj-ea"/>
                <a:cs typeface="+mj-cs"/>
                <a:sym typeface="+mj-lt"/>
              </a:defRPr>
            </a:lvl1pPr>
          </a:lstStyle>
          <a:p>
            <a:r>
              <a:rPr lang="de-DE" dirty="0"/>
              <a:t>Name</a:t>
            </a:r>
            <a:endParaRPr lang="en-US" dirty="0"/>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668521"/>
            <a:ext cx="3470275" cy="4365941"/>
          </a:xfrm>
        </p:spPr>
        <p:txBody>
          <a:bodyPr/>
          <a:lstStyle>
            <a:lvl1pPr marL="0" indent="0" algn="l" defTabSz="457200" rtl="0" eaLnBrk="1" latinLnBrk="0" hangingPunct="1">
              <a:lnSpc>
                <a:spcPct val="100000"/>
              </a:lnSpc>
              <a:spcBef>
                <a:spcPts val="432"/>
              </a:spcBef>
              <a:buFontTx/>
              <a:buNone/>
              <a:defRPr lang="de-DE" sz="10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4" y="833450"/>
            <a:ext cx="3470275" cy="276999"/>
          </a:xfrm>
        </p:spPr>
        <p:txBody>
          <a:bodyPr>
            <a:spAutoFit/>
          </a:bodyPr>
          <a:lstStyle>
            <a:lvl1pPr marL="0" indent="0" algn="l" defTabSz="457200" rtl="0" eaLnBrk="1" latinLnBrk="0" hangingPunct="1">
              <a:lnSpc>
                <a:spcPct val="100000"/>
              </a:lnSpc>
              <a:spcBef>
                <a:spcPts val="0"/>
              </a:spcBef>
              <a:buFontTx/>
              <a:buNone/>
              <a:defRPr lang="de-DE" sz="1800" b="0" kern="1200" dirty="0">
                <a:solidFill>
                  <a:schemeClr val="tx1">
                    <a:lumMod val="65000"/>
                    <a:lumOff val="35000"/>
                  </a:schemeClr>
                </a:solidFill>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Tree>
    <p:extLst>
      <p:ext uri="{BB962C8B-B14F-4D97-AF65-F5344CB8AC3E}">
        <p14:creationId xmlns:p14="http://schemas.microsoft.com/office/powerpoint/2010/main" val="1826584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3CD35FE-E54A-4754-B63F-CEC482F71122}"/>
              </a:ext>
            </a:extLst>
          </p:cNvPr>
          <p:cNvGraphicFramePr>
            <a:graphicFrameLocks noChangeAspect="1"/>
          </p:cNvGraphicFramePr>
          <p:nvPr userDrawn="1">
            <p:custDataLst>
              <p:tags r:id="rId2"/>
            </p:custDataLst>
            <p:extLst>
              <p:ext uri="{D42A27DB-BD31-4B8C-83A1-F6EECF244321}">
                <p14:modId xmlns:p14="http://schemas.microsoft.com/office/powerpoint/2010/main" val="830255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2" name="think-cell Folie" r:id="rId5" imgW="351" imgH="351" progId="TCLayout.ActiveDocument.1">
                  <p:embed/>
                </p:oleObj>
              </mc:Choice>
              <mc:Fallback>
                <p:oleObj name="think-cell Folie" r:id="rId5" imgW="351" imgH="351" progId="TCLayout.ActiveDocument.1">
                  <p:embed/>
                  <p:pic>
                    <p:nvPicPr>
                      <p:cNvPr id="6" name="Objekt 5" hidden="1">
                        <a:extLst>
                          <a:ext uri="{FF2B5EF4-FFF2-40B4-BE49-F238E27FC236}">
                            <a16:creationId xmlns:a16="http://schemas.microsoft.com/office/drawing/2014/main" id="{83CD35FE-E54A-4754-B63F-CEC482F711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0A4AFBD-CA9A-4451-8121-B93157172C0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49"/>
            <a:ext cx="3613442"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a:p>
            <a:endParaRPr lang="en-GB" dirty="0"/>
          </a:p>
        </p:txBody>
      </p:sp>
      <p:sp>
        <p:nvSpPr>
          <p:cNvPr id="11" name="Text Placeholder 18"/>
          <p:cNvSpPr>
            <a:spLocks noGrp="1"/>
          </p:cNvSpPr>
          <p:nvPr>
            <p:ph type="body" sz="quarter" idx="21" hasCustomPrompt="1"/>
          </p:nvPr>
        </p:nvSpPr>
        <p:spPr>
          <a:xfrm>
            <a:off x="5026972" y="2740249"/>
            <a:ext cx="3597050"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87083"/>
            <a:ext cx="3596637" cy="2880492"/>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5026972" y="3187083"/>
            <a:ext cx="3596637" cy="2880491"/>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27" name="Text Placeholder 24"/>
          <p:cNvSpPr>
            <a:spLocks noGrp="1"/>
          </p:cNvSpPr>
          <p:nvPr>
            <p:ph type="body" sz="quarter" idx="29" hasCustomPrompt="1"/>
          </p:nvPr>
        </p:nvSpPr>
        <p:spPr>
          <a:xfrm>
            <a:off x="5026970"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4" name="Picture Placeholder 3"/>
          <p:cNvSpPr>
            <a:spLocks noGrp="1"/>
          </p:cNvSpPr>
          <p:nvPr>
            <p:ph type="pic" sz="quarter" idx="30"/>
          </p:nvPr>
        </p:nvSpPr>
        <p:spPr>
          <a:xfrm>
            <a:off x="548641"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8" name="Picture Placeholder 3"/>
          <p:cNvSpPr>
            <a:spLocks noGrp="1"/>
          </p:cNvSpPr>
          <p:nvPr>
            <p:ph type="pic" sz="quarter" idx="31"/>
          </p:nvPr>
        </p:nvSpPr>
        <p:spPr>
          <a:xfrm>
            <a:off x="5026970"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17E28B79-A0A4-4AAF-B8EA-833F0E6B3689}"/>
              </a:ext>
            </a:extLst>
          </p:cNvPr>
          <p:cNvSpPr>
            <a:spLocks noGrp="1"/>
          </p:cNvSpPr>
          <p:nvPr>
            <p:ph type="sldNum" sz="quarter" idx="3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26488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2"/>
            </p:custDataLst>
            <p:extLst>
              <p:ext uri="{D42A27DB-BD31-4B8C-83A1-F6EECF244321}">
                <p14:modId xmlns:p14="http://schemas.microsoft.com/office/powerpoint/2010/main" val="204035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33085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sultant Bio 2 per p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C0FAA36-2444-42E3-9800-477DD929C581}"/>
              </a:ext>
            </a:extLst>
          </p:cNvPr>
          <p:cNvGraphicFramePr>
            <a:graphicFrameLocks noChangeAspect="1"/>
          </p:cNvGraphicFramePr>
          <p:nvPr userDrawn="1">
            <p:custDataLst>
              <p:tags r:id="rId2"/>
            </p:custDataLst>
            <p:extLst>
              <p:ext uri="{D42A27DB-BD31-4B8C-83A1-F6EECF244321}">
                <p14:modId xmlns:p14="http://schemas.microsoft.com/office/powerpoint/2010/main" val="2121945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6" name="think-cell Folie" r:id="rId5" imgW="351" imgH="351" progId="TCLayout.ActiveDocument.1">
                  <p:embed/>
                </p:oleObj>
              </mc:Choice>
              <mc:Fallback>
                <p:oleObj name="think-cell Folie" r:id="rId5" imgW="351" imgH="351" progId="TCLayout.ActiveDocument.1">
                  <p:embed/>
                  <p:pic>
                    <p:nvPicPr>
                      <p:cNvPr id="2" name="Objekt 1" hidden="1">
                        <a:extLst>
                          <a:ext uri="{FF2B5EF4-FFF2-40B4-BE49-F238E27FC236}">
                            <a16:creationId xmlns:a16="http://schemas.microsoft.com/office/drawing/2014/main" id="{5C0FAA36-2444-42E3-9800-477DD929C581}"/>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54D20E92-1353-4D25-943F-BF65A43F6F45}"/>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4734688"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6" name="Textplatzhalter 4">
            <a:extLst>
              <a:ext uri="{FF2B5EF4-FFF2-40B4-BE49-F238E27FC236}">
                <a16:creationId xmlns:a16="http://schemas.microsoft.com/office/drawing/2014/main" id="{7A9FFFFB-9486-49A2-A1DB-973DB2654979}"/>
              </a:ext>
            </a:extLst>
          </p:cNvPr>
          <p:cNvSpPr>
            <a:spLocks noGrp="1"/>
          </p:cNvSpPr>
          <p:nvPr>
            <p:ph type="body" sz="quarter" idx="15" hasCustomPrompt="1"/>
          </p:nvPr>
        </p:nvSpPr>
        <p:spPr>
          <a:xfrm>
            <a:off x="549274"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D7A4B165-AD29-460E-9F8A-D77FCC2034A9}"/>
              </a:ext>
            </a:extLst>
          </p:cNvPr>
          <p:cNvSpPr>
            <a:spLocks noGrp="1"/>
          </p:cNvSpPr>
          <p:nvPr>
            <p:ph type="body" sz="quarter" idx="16" hasCustomPrompt="1"/>
          </p:nvPr>
        </p:nvSpPr>
        <p:spPr>
          <a:xfrm>
            <a:off x="549274"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0" name="Textplatzhalter 4">
            <a:extLst>
              <a:ext uri="{FF2B5EF4-FFF2-40B4-BE49-F238E27FC236}">
                <a16:creationId xmlns:a16="http://schemas.microsoft.com/office/drawing/2014/main" id="{183C2477-7D33-491D-A110-95B2D3FEBC36}"/>
              </a:ext>
            </a:extLst>
          </p:cNvPr>
          <p:cNvSpPr>
            <a:spLocks noGrp="1"/>
          </p:cNvSpPr>
          <p:nvPr>
            <p:ph type="body" sz="quarter" idx="17" hasCustomPrompt="1"/>
          </p:nvPr>
        </p:nvSpPr>
        <p:spPr>
          <a:xfrm>
            <a:off x="2642566"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1" name="Textplatzhalter 4">
            <a:extLst>
              <a:ext uri="{FF2B5EF4-FFF2-40B4-BE49-F238E27FC236}">
                <a16:creationId xmlns:a16="http://schemas.microsoft.com/office/drawing/2014/main" id="{F255C80C-7924-4ABB-9990-B1DF65A19E1E}"/>
              </a:ext>
            </a:extLst>
          </p:cNvPr>
          <p:cNvSpPr>
            <a:spLocks noGrp="1"/>
          </p:cNvSpPr>
          <p:nvPr>
            <p:ph type="body" sz="quarter" idx="18" hasCustomPrompt="1"/>
          </p:nvPr>
        </p:nvSpPr>
        <p:spPr>
          <a:xfrm>
            <a:off x="4734688"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2" name="Textplatzhalter 4">
            <a:extLst>
              <a:ext uri="{FF2B5EF4-FFF2-40B4-BE49-F238E27FC236}">
                <a16:creationId xmlns:a16="http://schemas.microsoft.com/office/drawing/2014/main" id="{5376DC70-89E2-4DD1-9360-4F2D54442043}"/>
              </a:ext>
            </a:extLst>
          </p:cNvPr>
          <p:cNvSpPr>
            <a:spLocks noGrp="1"/>
          </p:cNvSpPr>
          <p:nvPr>
            <p:ph type="body" sz="quarter" idx="19" hasCustomPrompt="1"/>
          </p:nvPr>
        </p:nvSpPr>
        <p:spPr>
          <a:xfrm>
            <a:off x="4734688"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23" name="Textplatzhalter 4">
            <a:extLst>
              <a:ext uri="{FF2B5EF4-FFF2-40B4-BE49-F238E27FC236}">
                <a16:creationId xmlns:a16="http://schemas.microsoft.com/office/drawing/2014/main" id="{5C1935EC-AA82-40C4-B7A1-C2C32C8EECAA}"/>
              </a:ext>
            </a:extLst>
          </p:cNvPr>
          <p:cNvSpPr>
            <a:spLocks noGrp="1"/>
          </p:cNvSpPr>
          <p:nvPr>
            <p:ph type="body" sz="quarter" idx="20" hasCustomPrompt="1"/>
          </p:nvPr>
        </p:nvSpPr>
        <p:spPr>
          <a:xfrm>
            <a:off x="4734688"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4" name="Textplatzhalter 4">
            <a:extLst>
              <a:ext uri="{FF2B5EF4-FFF2-40B4-BE49-F238E27FC236}">
                <a16:creationId xmlns:a16="http://schemas.microsoft.com/office/drawing/2014/main" id="{03D6E2BF-E58F-4179-A8D0-A833A424A609}"/>
              </a:ext>
            </a:extLst>
          </p:cNvPr>
          <p:cNvSpPr>
            <a:spLocks noGrp="1"/>
          </p:cNvSpPr>
          <p:nvPr>
            <p:ph type="body" sz="quarter" idx="21" hasCustomPrompt="1"/>
          </p:nvPr>
        </p:nvSpPr>
        <p:spPr>
          <a:xfrm>
            <a:off x="6825997"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Tree>
    <p:extLst>
      <p:ext uri="{BB962C8B-B14F-4D97-AF65-F5344CB8AC3E}">
        <p14:creationId xmlns:p14="http://schemas.microsoft.com/office/powerpoint/2010/main" val="20633826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s Bio Overview x3 Shor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0E73483-3C75-4283-8D32-91AD6F47A3A0}"/>
              </a:ext>
            </a:extLst>
          </p:cNvPr>
          <p:cNvGraphicFramePr>
            <a:graphicFrameLocks noChangeAspect="1"/>
          </p:cNvGraphicFramePr>
          <p:nvPr userDrawn="1">
            <p:custDataLst>
              <p:tags r:id="rId2"/>
            </p:custDataLst>
            <p:extLst>
              <p:ext uri="{D42A27DB-BD31-4B8C-83A1-F6EECF244321}">
                <p14:modId xmlns:p14="http://schemas.microsoft.com/office/powerpoint/2010/main" val="27776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0" name="think-cell Folie" r:id="rId5" imgW="351" imgH="351" progId="TCLayout.ActiveDocument.1">
                  <p:embed/>
                </p:oleObj>
              </mc:Choice>
              <mc:Fallback>
                <p:oleObj name="think-cell Folie" r:id="rId5" imgW="351" imgH="351" progId="TCLayout.ActiveDocument.1">
                  <p:embed/>
                  <p:pic>
                    <p:nvPicPr>
                      <p:cNvPr id="6" name="Objekt 5" hidden="1">
                        <a:extLst>
                          <a:ext uri="{FF2B5EF4-FFF2-40B4-BE49-F238E27FC236}">
                            <a16:creationId xmlns:a16="http://schemas.microsoft.com/office/drawing/2014/main" id="{80E73483-3C75-4283-8D32-91AD6F47A3A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48748D2-D731-4744-B53E-AAD658E02436}"/>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3" name="Textplatzhalter 4">
            <a:extLst>
              <a:ext uri="{FF2B5EF4-FFF2-40B4-BE49-F238E27FC236}">
                <a16:creationId xmlns:a16="http://schemas.microsoft.com/office/drawing/2014/main" id="{E52034D8-AEF8-4589-95B9-DE3D97F9CD5C}"/>
              </a:ext>
            </a:extLst>
          </p:cNvPr>
          <p:cNvSpPr>
            <a:spLocks noGrp="1"/>
          </p:cNvSpPr>
          <p:nvPr>
            <p:ph type="body" sz="quarter" idx="13" hasCustomPrompt="1"/>
          </p:nvPr>
        </p:nvSpPr>
        <p:spPr>
          <a:xfrm>
            <a:off x="3327863" y="1243331"/>
            <a:ext cx="2512058" cy="276999"/>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3327230"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9" name="Textplatzhalter 4">
            <a:extLst>
              <a:ext uri="{FF2B5EF4-FFF2-40B4-BE49-F238E27FC236}">
                <a16:creationId xmlns:a16="http://schemas.microsoft.com/office/drawing/2014/main" id="{E7528CB3-2A84-4708-950C-E8027FD279AA}"/>
              </a:ext>
            </a:extLst>
          </p:cNvPr>
          <p:cNvSpPr>
            <a:spLocks noGrp="1"/>
          </p:cNvSpPr>
          <p:nvPr>
            <p:ph type="body" sz="quarter" idx="15" hasCustomPrompt="1"/>
          </p:nvPr>
        </p:nvSpPr>
        <p:spPr>
          <a:xfrm>
            <a:off x="6106452"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0" name="Bildplatzhalter 9">
            <a:extLst>
              <a:ext uri="{FF2B5EF4-FFF2-40B4-BE49-F238E27FC236}">
                <a16:creationId xmlns:a16="http://schemas.microsoft.com/office/drawing/2014/main" id="{DF52D288-C56C-4C62-8235-AB695B822A39}"/>
              </a:ext>
            </a:extLst>
          </p:cNvPr>
          <p:cNvSpPr>
            <a:spLocks noGrp="1"/>
          </p:cNvSpPr>
          <p:nvPr>
            <p:ph type="pic" sz="quarter" idx="16" hasCustomPrompt="1"/>
          </p:nvPr>
        </p:nvSpPr>
        <p:spPr>
          <a:xfrm>
            <a:off x="6105819"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2" name="Textplatzhalter 4">
            <a:extLst>
              <a:ext uri="{FF2B5EF4-FFF2-40B4-BE49-F238E27FC236}">
                <a16:creationId xmlns:a16="http://schemas.microsoft.com/office/drawing/2014/main" id="{BD7C8DEE-86BC-48BF-96EB-626B78DC1C84}"/>
              </a:ext>
            </a:extLst>
          </p:cNvPr>
          <p:cNvSpPr>
            <a:spLocks noGrp="1"/>
          </p:cNvSpPr>
          <p:nvPr>
            <p:ph type="body" sz="quarter" idx="18" hasCustomPrompt="1"/>
          </p:nvPr>
        </p:nvSpPr>
        <p:spPr>
          <a:xfrm>
            <a:off x="549274"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5" name="Textplatzhalter 4">
            <a:extLst>
              <a:ext uri="{FF2B5EF4-FFF2-40B4-BE49-F238E27FC236}">
                <a16:creationId xmlns:a16="http://schemas.microsoft.com/office/drawing/2014/main" id="{96330611-F553-4566-90FB-24901674D771}"/>
              </a:ext>
            </a:extLst>
          </p:cNvPr>
          <p:cNvSpPr>
            <a:spLocks noGrp="1"/>
          </p:cNvSpPr>
          <p:nvPr>
            <p:ph type="body" sz="quarter" idx="19" hasCustomPrompt="1"/>
          </p:nvPr>
        </p:nvSpPr>
        <p:spPr>
          <a:xfrm>
            <a:off x="3327863" y="1511987"/>
            <a:ext cx="2512058" cy="184666"/>
          </a:xfrm>
        </p:spPr>
        <p:txBody>
          <a:bodyPr>
            <a:spAutoFit/>
          </a:bodyPr>
          <a:lstStyle>
            <a:lvl1pPr marL="0" marR="0" indent="0" algn="l" defTabSz="457200" rtl="0" eaLnBrk="1" fontAlgn="auto" latinLnBrk="0" hangingPunct="1">
              <a:lnSpc>
                <a:spcPct val="100000"/>
              </a:lnSpc>
              <a:spcBef>
                <a:spcPts val="0"/>
              </a:spcBef>
              <a:spcAft>
                <a:spcPts val="0"/>
              </a:spcAft>
              <a:buClrTx/>
              <a:buSzTx/>
              <a:buFontTx/>
              <a:buNone/>
              <a:tabLst/>
              <a:defRPr sz="1200">
                <a:latin typeface="+mn-lt"/>
                <a:ea typeface="+mn-ea"/>
                <a:cs typeface="+mn-cs"/>
                <a:sym typeface="+mn-lt"/>
              </a:defRPr>
            </a:lvl1pPr>
            <a:lvl2pPr>
              <a:defRPr/>
            </a:lvl2pPr>
            <a:lvl3pPr>
              <a:defRPr/>
            </a:lvl3pPr>
            <a:lvl4pPr>
              <a:defRPr/>
            </a:lvl4pPr>
            <a:lvl5pPr>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Office/</a:t>
            </a:r>
            <a:r>
              <a:rPr lang="de-DE" dirty="0" err="1"/>
              <a:t>Function</a:t>
            </a:r>
            <a:endParaRPr lang="de-DE" dirty="0"/>
          </a:p>
        </p:txBody>
      </p:sp>
      <p:sp>
        <p:nvSpPr>
          <p:cNvPr id="16" name="Textplatzhalter 4">
            <a:extLst>
              <a:ext uri="{FF2B5EF4-FFF2-40B4-BE49-F238E27FC236}">
                <a16:creationId xmlns:a16="http://schemas.microsoft.com/office/drawing/2014/main" id="{D7F52E10-8B55-42B7-B5BF-800F5E8DF16B}"/>
              </a:ext>
            </a:extLst>
          </p:cNvPr>
          <p:cNvSpPr>
            <a:spLocks noGrp="1"/>
          </p:cNvSpPr>
          <p:nvPr>
            <p:ph type="body" sz="quarter" idx="20" hasCustomPrompt="1"/>
          </p:nvPr>
        </p:nvSpPr>
        <p:spPr>
          <a:xfrm>
            <a:off x="6106452"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1488F3DB-A21D-4714-A2A9-88F6A9E638BD}"/>
              </a:ext>
            </a:extLst>
          </p:cNvPr>
          <p:cNvSpPr>
            <a:spLocks noGrp="1"/>
          </p:cNvSpPr>
          <p:nvPr>
            <p:ph type="body" sz="quarter" idx="21" hasCustomPrompt="1"/>
          </p:nvPr>
        </p:nvSpPr>
        <p:spPr>
          <a:xfrm>
            <a:off x="549274"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Textplatzhalter 4">
            <a:extLst>
              <a:ext uri="{FF2B5EF4-FFF2-40B4-BE49-F238E27FC236}">
                <a16:creationId xmlns:a16="http://schemas.microsoft.com/office/drawing/2014/main" id="{A7521BB2-1BBE-4B4E-9A42-7798D90DF0BB}"/>
              </a:ext>
            </a:extLst>
          </p:cNvPr>
          <p:cNvSpPr>
            <a:spLocks noGrp="1"/>
          </p:cNvSpPr>
          <p:nvPr>
            <p:ph type="body" sz="quarter" idx="22" hasCustomPrompt="1"/>
          </p:nvPr>
        </p:nvSpPr>
        <p:spPr>
          <a:xfrm>
            <a:off x="3327863"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4">
            <a:extLst>
              <a:ext uri="{FF2B5EF4-FFF2-40B4-BE49-F238E27FC236}">
                <a16:creationId xmlns:a16="http://schemas.microsoft.com/office/drawing/2014/main" id="{FD5F6591-9182-4624-AEFB-37D1CC867D80}"/>
              </a:ext>
            </a:extLst>
          </p:cNvPr>
          <p:cNvSpPr>
            <a:spLocks noGrp="1"/>
          </p:cNvSpPr>
          <p:nvPr>
            <p:ph type="body" sz="quarter" idx="23" hasCustomPrompt="1"/>
          </p:nvPr>
        </p:nvSpPr>
        <p:spPr>
          <a:xfrm>
            <a:off x="6106452"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8295669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3 x Consultant Profile Overview lon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972A82D-1151-4320-8026-AC0BBE1C6E5F}"/>
              </a:ext>
            </a:extLst>
          </p:cNvPr>
          <p:cNvGraphicFramePr>
            <a:graphicFrameLocks noChangeAspect="1"/>
          </p:cNvGraphicFramePr>
          <p:nvPr userDrawn="1">
            <p:custDataLst>
              <p:tags r:id="rId2"/>
            </p:custDataLst>
            <p:extLst>
              <p:ext uri="{D42A27DB-BD31-4B8C-83A1-F6EECF244321}">
                <p14:modId xmlns:p14="http://schemas.microsoft.com/office/powerpoint/2010/main" val="288704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4"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C972A82D-1151-4320-8026-AC0BBE1C6E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29A4F18-CA49-4CAE-9FEC-A212429CE4A1}"/>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52"/>
            <a:ext cx="2450988"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a:p>
            <a:endParaRPr lang="en-GB" dirty="0"/>
          </a:p>
        </p:txBody>
      </p:sp>
      <p:sp>
        <p:nvSpPr>
          <p:cNvPr id="10" name="Text Placeholder 17"/>
          <p:cNvSpPr>
            <a:spLocks noGrp="1"/>
          </p:cNvSpPr>
          <p:nvPr>
            <p:ph type="body" sz="quarter" idx="20" hasCustomPrompt="1"/>
          </p:nvPr>
        </p:nvSpPr>
        <p:spPr>
          <a:xfrm>
            <a:off x="3345915" y="2740252"/>
            <a:ext cx="2440904"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1" name="Text Placeholder 18"/>
          <p:cNvSpPr>
            <a:spLocks noGrp="1"/>
          </p:cNvSpPr>
          <p:nvPr>
            <p:ph type="body" sz="quarter" idx="21" hasCustomPrompt="1"/>
          </p:nvPr>
        </p:nvSpPr>
        <p:spPr>
          <a:xfrm>
            <a:off x="6179522" y="2740252"/>
            <a:ext cx="2439869"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5" name="Text Placeholder 21"/>
          <p:cNvSpPr>
            <a:spLocks noGrp="1"/>
          </p:cNvSpPr>
          <p:nvPr>
            <p:ph type="body" sz="quarter" idx="24" hasCustomPrompt="1"/>
          </p:nvPr>
        </p:nvSpPr>
        <p:spPr>
          <a:xfrm>
            <a:off x="3345916"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6179522"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26" name="Text Placeholder 24"/>
          <p:cNvSpPr>
            <a:spLocks noGrp="1"/>
          </p:cNvSpPr>
          <p:nvPr>
            <p:ph type="body" sz="quarter" idx="28" hasCustomPrompt="1"/>
          </p:nvPr>
        </p:nvSpPr>
        <p:spPr>
          <a:xfrm>
            <a:off x="3345915"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17952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18" name="Picture Placeholder 3"/>
          <p:cNvSpPr>
            <a:spLocks noGrp="1"/>
          </p:cNvSpPr>
          <p:nvPr>
            <p:ph type="pic" sz="quarter" idx="30"/>
          </p:nvPr>
        </p:nvSpPr>
        <p:spPr>
          <a:xfrm>
            <a:off x="54864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9" name="Picture Placeholder 3"/>
          <p:cNvSpPr>
            <a:spLocks noGrp="1"/>
          </p:cNvSpPr>
          <p:nvPr>
            <p:ph type="pic" sz="quarter" idx="31"/>
          </p:nvPr>
        </p:nvSpPr>
        <p:spPr>
          <a:xfrm>
            <a:off x="3345915"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21" name="Picture Placeholder 3"/>
          <p:cNvSpPr>
            <a:spLocks noGrp="1"/>
          </p:cNvSpPr>
          <p:nvPr>
            <p:ph type="pic" sz="quarter" idx="32"/>
          </p:nvPr>
        </p:nvSpPr>
        <p:spPr>
          <a:xfrm>
            <a:off x="617952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85274F56-D521-4EF8-B0B1-25CDA4FB75A2}"/>
              </a:ext>
            </a:extLst>
          </p:cNvPr>
          <p:cNvSpPr>
            <a:spLocks noGrp="1"/>
          </p:cNvSpPr>
          <p:nvPr>
            <p:ph type="sldNum" sz="quarter" idx="3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52245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18"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FDDF7C2-4112-4882-B5D4-0FDBB2A59CB9}"/>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7" name="Picture 1">
            <a:extLst>
              <a:ext uri="{FF2B5EF4-FFF2-40B4-BE49-F238E27FC236}">
                <a16:creationId xmlns:a16="http://schemas.microsoft.com/office/drawing/2014/main" id="{B9900A6D-4046-42C0-B2F0-2F94E11D43D5}"/>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bg1"/>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68874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2" name="Picture 1">
            <a:extLst>
              <a:ext uri="{FF2B5EF4-FFF2-40B4-BE49-F238E27FC236}">
                <a16:creationId xmlns:a16="http://schemas.microsoft.com/office/drawing/2014/main" id="{F515D584-C424-422C-85C0-D0C65A26B770}"/>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r="29087"/>
          <a:stretch/>
        </p:blipFill>
        <p:spPr>
          <a:xfrm>
            <a:off x="544313" y="5293268"/>
            <a:ext cx="3181584" cy="695426"/>
          </a:xfrm>
          <a:prstGeom prst="rect">
            <a:avLst/>
          </a:prstGeom>
        </p:spPr>
      </p:pic>
    </p:spTree>
    <p:extLst>
      <p:ext uri="{BB962C8B-B14F-4D97-AF65-F5344CB8AC3E}">
        <p14:creationId xmlns:p14="http://schemas.microsoft.com/office/powerpoint/2010/main" val="1038642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2"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file_cover">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66"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2979077"/>
            <a:ext cx="7227941" cy="276999"/>
          </a:xfrm>
        </p:spPr>
        <p:txBody>
          <a:bodyPr wrap="square">
            <a:spAutoFit/>
          </a:bodyPr>
          <a:lstStyle>
            <a:lvl1pPr marL="0" indent="0" algn="l">
              <a:buNone/>
              <a:defRPr sz="1800" b="1">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Position </a:t>
            </a:r>
          </a:p>
        </p:txBody>
      </p:sp>
      <p:sp>
        <p:nvSpPr>
          <p:cNvPr id="15" name="Text Placeholder 4"/>
          <p:cNvSpPr>
            <a:spLocks noGrp="1"/>
          </p:cNvSpPr>
          <p:nvPr>
            <p:ph type="body" sz="quarter" idx="10" hasCustomPrompt="1"/>
          </p:nvPr>
        </p:nvSpPr>
        <p:spPr>
          <a:xfrm>
            <a:off x="544313" y="2120786"/>
            <a:ext cx="7227941" cy="430887"/>
          </a:xfrm>
        </p:spPr>
        <p:txBody>
          <a:bodyPr/>
          <a:lstStyle>
            <a:lvl1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1pPr>
            <a:lvl2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2pPr>
            <a:lvl3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3pPr>
            <a:lvl4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4pPr>
            <a:lvl5pPr marL="0" indent="0" algn="l" defTabSz="914400" rtl="0" eaLnBrk="1" latinLnBrk="0" hangingPunct="1">
              <a:lnSpc>
                <a:spcPct val="100000"/>
              </a:lnSpc>
              <a:spcBef>
                <a:spcPts val="432"/>
              </a:spcBef>
              <a:buFontTx/>
              <a:buNone/>
              <a:defRPr lang="en-US" sz="2800" b="1" kern="1200" dirty="0">
                <a:solidFill>
                  <a:srgbClr val="B61A37"/>
                </a:solidFill>
                <a:latin typeface="Coranto 2" panose="02000503070000020003" pitchFamily="50" charset="0"/>
                <a:ea typeface="+mn-ea"/>
                <a:cs typeface="+mn-cs"/>
                <a:sym typeface="+mn-lt"/>
              </a:defRPr>
            </a:lvl5pPr>
          </a:lstStyle>
          <a:p>
            <a:pPr marL="0" algn="l" defTabSz="914400" rtl="0" eaLnBrk="1" latinLnBrk="0" hangingPunct="1"/>
            <a:r>
              <a:rPr lang="en-US" sz="2800" b="1" kern="1200" dirty="0">
                <a:solidFill>
                  <a:srgbClr val="B61A37"/>
                </a:solidFill>
                <a:latin typeface="Coranto 2" panose="02000503070000020003" pitchFamily="50" charset="0"/>
                <a:ea typeface="+mn-ea"/>
                <a:cs typeface="+mn-cs"/>
              </a:rPr>
              <a:t>Company name</a:t>
            </a:r>
          </a:p>
        </p:txBody>
      </p:sp>
      <p:sp>
        <p:nvSpPr>
          <p:cNvPr id="16" name="Text Placeholder 4"/>
          <p:cNvSpPr>
            <a:spLocks noGrp="1"/>
          </p:cNvSpPr>
          <p:nvPr>
            <p:ph type="body" sz="quarter" idx="11" hasCustomPrompt="1"/>
          </p:nvPr>
        </p:nvSpPr>
        <p:spPr>
          <a:xfrm>
            <a:off x="544313" y="701089"/>
            <a:ext cx="6299398" cy="492443"/>
          </a:xfrm>
        </p:spPr>
        <p:txBody>
          <a:bodyPr/>
          <a:lstStyle>
            <a:lvl1pPr marL="0" indent="0" algn="l" defTabSz="914400" rtl="0" eaLnBrk="1" latinLnBrk="0" hangingPunct="1">
              <a:lnSpc>
                <a:spcPct val="100000"/>
              </a:lnSpc>
              <a:spcBef>
                <a:spcPct val="0"/>
              </a:spcBef>
              <a:buFontTx/>
              <a:buNone/>
              <a:defRPr lang="en-US" sz="3200" b="0" kern="1200" dirty="0" smtClean="0">
                <a:solidFill>
                  <a:srgbClr val="007681"/>
                </a:solidFill>
                <a:latin typeface="Coranto 2" panose="02000503070000020003" pitchFamily="50" charset="0"/>
                <a:ea typeface="+mn-ea"/>
                <a:cs typeface="+mn-cs"/>
                <a:sym typeface="+mj-lt"/>
              </a:defRPr>
            </a:lvl1pPr>
            <a:lvl2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2pPr>
            <a:lvl3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3pPr>
            <a:lvl4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4pPr>
            <a:lvl5pPr marL="0" indent="0" algn="l" defTabSz="914400" rtl="0" eaLnBrk="1" latinLnBrk="0" hangingPunct="1">
              <a:lnSpc>
                <a:spcPct val="100000"/>
              </a:lnSpc>
              <a:spcBef>
                <a:spcPts val="432"/>
              </a:spcBef>
              <a:buFontTx/>
              <a:buNone/>
              <a:defRPr lang="en-US" sz="2800" b="1" kern="1200" dirty="0">
                <a:solidFill>
                  <a:srgbClr val="B61A37"/>
                </a:solidFill>
                <a:latin typeface="Coranto 2" panose="02000503070000020003" pitchFamily="50" charset="0"/>
                <a:ea typeface="+mn-ea"/>
                <a:cs typeface="+mn-cs"/>
                <a:sym typeface="+mn-lt"/>
              </a:defRPr>
            </a:lvl5pPr>
          </a:lstStyle>
          <a:p>
            <a:r>
              <a:rPr lang="en-US" dirty="0"/>
              <a:t>Candidate Profiles</a:t>
            </a:r>
          </a:p>
        </p:txBody>
      </p:sp>
      <p:sp>
        <p:nvSpPr>
          <p:cNvPr id="17" name="Picture Placeholder 19"/>
          <p:cNvSpPr>
            <a:spLocks noGrp="1"/>
          </p:cNvSpPr>
          <p:nvPr>
            <p:ph type="pic" sz="quarter" idx="14"/>
          </p:nvPr>
        </p:nvSpPr>
        <p:spPr>
          <a:xfrm>
            <a:off x="7561771" y="274320"/>
            <a:ext cx="1078992" cy="1080000"/>
          </a:xfrm>
          <a:ln w="28575">
            <a:solidFill>
              <a:srgbClr val="B51A3A"/>
            </a:solidFill>
          </a:ln>
        </p:spPr>
        <p:txBody>
          <a:bodyPr vert="horz" lIns="0" tIns="0" rIns="0" bIns="0" rtlCol="0">
            <a:noAutofit/>
          </a:bodyPr>
          <a:lstStyle>
            <a:lvl1pPr>
              <a:defRPr lang="en-US" sz="1100"/>
            </a:lvl1pPr>
          </a:lstStyle>
          <a:p>
            <a:pPr lvl="0"/>
            <a:r>
              <a:rPr lang="en-US"/>
              <a:t>Click icon to add picture</a:t>
            </a:r>
          </a:p>
        </p:txBody>
      </p:sp>
      <p:pic>
        <p:nvPicPr>
          <p:cNvPr id="13"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38187037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profile_bod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a:srcRect l="7700"/>
          <a:stretch/>
        </p:blipFill>
        <p:spPr>
          <a:xfrm>
            <a:off x="0" y="0"/>
            <a:ext cx="9144000" cy="1121761"/>
          </a:xfrm>
          <a:prstGeom prst="rect">
            <a:avLst/>
          </a:prstGeom>
          <a:noFill/>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90" name="think-cell Folie" r:id="rId6" imgW="351" imgH="351" progId="TCLayout.ActiveDocument.1">
                  <p:embed/>
                </p:oleObj>
              </mc:Choice>
              <mc:Fallback>
                <p:oleObj name="think-cell Folie" r:id="rId6"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84641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ew_profi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a:srcRect l="7700"/>
          <a:stretch/>
        </p:blipFill>
        <p:spPr>
          <a:xfrm>
            <a:off x="0" y="0"/>
            <a:ext cx="9144000" cy="1121761"/>
          </a:xfrm>
          <a:prstGeom prst="rect">
            <a:avLst/>
          </a:prstGeom>
          <a:noFill/>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14" name="think-cell Folie" r:id="rId6" imgW="351" imgH="351" progId="TCLayout.ActiveDocument.1">
                  <p:embed/>
                </p:oleObj>
              </mc:Choice>
              <mc:Fallback>
                <p:oleObj name="think-cell Folie" r:id="rId6"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9" name="Picture Placeholder 3" title="IndividualCandidateLogo"/>
          <p:cNvSpPr>
            <a:spLocks noGrp="1"/>
          </p:cNvSpPr>
          <p:nvPr>
            <p:ph type="pic" sz="quarter" idx="11"/>
          </p:nvPr>
        </p:nvSpPr>
        <p:spPr>
          <a:xfrm>
            <a:off x="7219229" y="386458"/>
            <a:ext cx="1078992" cy="1080000"/>
          </a:xfrm>
          <a:ln w="28575">
            <a:solidFill>
              <a:schemeClr val="bg1"/>
            </a:solidFill>
          </a:ln>
        </p:spPr>
        <p:txBody>
          <a:bodyPr/>
          <a:lstStyle>
            <a:lvl1pPr>
              <a:defRPr sz="1500">
                <a:solidFill>
                  <a:schemeClr val="bg1"/>
                </a:solidFill>
              </a:defRPr>
            </a:lvl1pPr>
          </a:lstStyle>
          <a:p>
            <a:r>
              <a:rPr lang="en-US"/>
              <a:t>Click icon to add picture</a:t>
            </a:r>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48641" y="1466458"/>
            <a:ext cx="8069869" cy="4734317"/>
          </a:xfrm>
          <a:noFill/>
          <a:ln>
            <a:noFill/>
          </a:ln>
        </p:spPr>
        <p:txBody>
          <a:bodyPr lIns="0" tIns="0" rIns="0" bIns="0" numCol="2" spcCol="457200">
            <a:noAutofit/>
          </a:bodyPr>
          <a:lstStyle>
            <a:lvl1pPr marL="1374775" indent="-1374775">
              <a:lnSpc>
                <a:spcPct val="100000"/>
              </a:lnSpc>
              <a:spcBef>
                <a:spcPts val="0"/>
              </a:spcBef>
              <a:tabLst/>
              <a:defRPr sz="900" b="0">
                <a:solidFill>
                  <a:schemeClr val="tx1"/>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Profile </a:t>
            </a:r>
          </a:p>
        </p:txBody>
      </p:sp>
    </p:spTree>
    <p:extLst>
      <p:ext uri="{BB962C8B-B14F-4D97-AF65-F5344CB8AC3E}">
        <p14:creationId xmlns:p14="http://schemas.microsoft.com/office/powerpoint/2010/main" val="20376254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2902376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38"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C981C1A-D75F-4AAC-8AAE-CFC7AB9565C9}"/>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9" name="Grafik 8">
            <a:extLst>
              <a:ext uri="{FF2B5EF4-FFF2-40B4-BE49-F238E27FC236}">
                <a16:creationId xmlns:a16="http://schemas.microsoft.com/office/drawing/2014/main" id="{8731A742-7D31-4050-9994-81F569C8F8F3}"/>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159646"/>
            <a:ext cx="9144000" cy="4894363"/>
          </a:xfrm>
          <a:prstGeom prst="rect">
            <a:avLst/>
          </a:prstGeom>
        </p:spPr>
      </p:pic>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428395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3511242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62"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0" name="Grafik 9">
            <a:extLst>
              <a:ext uri="{FF2B5EF4-FFF2-40B4-BE49-F238E27FC236}">
                <a16:creationId xmlns:a16="http://schemas.microsoft.com/office/drawing/2014/main" id="{09993D78-C53E-4094-8944-66E5A977A45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159647"/>
            <a:ext cx="9144000" cy="4901618"/>
          </a:xfrm>
          <a:prstGeom prst="rect">
            <a:avLst/>
          </a:prstGeom>
        </p:spPr>
      </p:pic>
    </p:spTree>
    <p:extLst>
      <p:ext uri="{BB962C8B-B14F-4D97-AF65-F5344CB8AC3E}">
        <p14:creationId xmlns:p14="http://schemas.microsoft.com/office/powerpoint/2010/main" val="17842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349541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D9C6323-BA0E-4BD0-9B81-934CDC00AC62}"/>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5" name="Content Placeholder 4"/>
          <p:cNvSpPr>
            <a:spLocks noGrp="1"/>
          </p:cNvSpPr>
          <p:nvPr>
            <p:ph sz="quarter" idx="10" hasCustomPrompt="1"/>
          </p:nvPr>
        </p:nvSpPr>
        <p:spPr>
          <a:xfrm>
            <a:off x="548641" y="1143149"/>
            <a:ext cx="805367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828193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ground_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20469552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86"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9" name="Rectangle 8"/>
          <p:cNvSpPr>
            <a:spLocks/>
          </p:cNvSpPr>
          <p:nvPr userDrawn="1"/>
        </p:nvSpPr>
        <p:spPr>
          <a:xfrm>
            <a:off x="0" y="1159647"/>
            <a:ext cx="9144000" cy="490161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967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ground_Te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39272700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10"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9" name="Rectangle 8"/>
          <p:cNvSpPr>
            <a:spLocks/>
          </p:cNvSpPr>
          <p:nvPr userDrawn="1"/>
        </p:nvSpPr>
        <p:spPr>
          <a:xfrm>
            <a:off x="0" y="1159647"/>
            <a:ext cx="9144000" cy="4901618"/>
          </a:xfrm>
          <a:prstGeom prst="rect">
            <a:avLst/>
          </a:prstGeom>
          <a:solidFill>
            <a:srgbClr val="DEEE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defTabSz="914400"/>
            <a:endParaRPr lang="en-US"/>
          </a:p>
        </p:txBody>
      </p:sp>
    </p:spTree>
    <p:extLst>
      <p:ext uri="{BB962C8B-B14F-4D97-AF65-F5344CB8AC3E}">
        <p14:creationId xmlns:p14="http://schemas.microsoft.com/office/powerpoint/2010/main" val="2934800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ground_Blue">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18962099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034"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9" name="Rectangle 8"/>
          <p:cNvSpPr>
            <a:spLocks/>
          </p:cNvSpPr>
          <p:nvPr userDrawn="1"/>
        </p:nvSpPr>
        <p:spPr>
          <a:xfrm>
            <a:off x="0" y="1159647"/>
            <a:ext cx="9144000" cy="4901618"/>
          </a:xfrm>
          <a:prstGeom prst="rect">
            <a:avLst/>
          </a:prstGeom>
          <a:solidFill>
            <a:srgbClr val="DEE9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defTabSz="914400"/>
            <a:endParaRPr lang="en-US"/>
          </a:p>
        </p:txBody>
      </p:sp>
    </p:spTree>
    <p:extLst>
      <p:ext uri="{BB962C8B-B14F-4D97-AF65-F5344CB8AC3E}">
        <p14:creationId xmlns:p14="http://schemas.microsoft.com/office/powerpoint/2010/main" val="33472635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ckground_Green">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2"/>
            </p:custDataLst>
            <p:extLst>
              <p:ext uri="{D42A27DB-BD31-4B8C-83A1-F6EECF244321}">
                <p14:modId xmlns:p14="http://schemas.microsoft.com/office/powerpoint/2010/main" val="31469931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058"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9" name="Rectangle 8"/>
          <p:cNvSpPr>
            <a:spLocks/>
          </p:cNvSpPr>
          <p:nvPr userDrawn="1"/>
        </p:nvSpPr>
        <p:spPr>
          <a:xfrm>
            <a:off x="0" y="1159647"/>
            <a:ext cx="9144000" cy="4901618"/>
          </a:xfrm>
          <a:prstGeom prst="rect">
            <a:avLst/>
          </a:prstGeom>
          <a:solidFill>
            <a:srgbClr val="F2F1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defTabSz="914400"/>
            <a:endParaRPr lang="en-US"/>
          </a:p>
        </p:txBody>
      </p:sp>
    </p:spTree>
    <p:extLst>
      <p:ext uri="{BB962C8B-B14F-4D97-AF65-F5344CB8AC3E}">
        <p14:creationId xmlns:p14="http://schemas.microsoft.com/office/powerpoint/2010/main" val="230568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B323786-09ED-4D95-A35B-97C901A3E9F9}"/>
              </a:ext>
            </a:extLst>
          </p:cNvPr>
          <p:cNvGraphicFramePr>
            <a:graphicFrameLocks noChangeAspect="1"/>
          </p:cNvGraphicFramePr>
          <p:nvPr userDrawn="1">
            <p:custDataLst>
              <p:tags r:id="rId2"/>
            </p:custDataLst>
            <p:extLst>
              <p:ext uri="{D42A27DB-BD31-4B8C-83A1-F6EECF244321}">
                <p14:modId xmlns:p14="http://schemas.microsoft.com/office/powerpoint/2010/main" val="277177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Folie" r:id="rId5" imgW="351" imgH="351" progId="TCLayout.ActiveDocument.1">
                  <p:embed/>
                </p:oleObj>
              </mc:Choice>
              <mc:Fallback>
                <p:oleObj name="think-cell Folie" r:id="rId5" imgW="351" imgH="351" progId="TCLayout.ActiveDocument.1">
                  <p:embed/>
                  <p:pic>
                    <p:nvPicPr>
                      <p:cNvPr id="5" name="Objekt 4" hidden="1">
                        <a:extLst>
                          <a:ext uri="{FF2B5EF4-FFF2-40B4-BE49-F238E27FC236}">
                            <a16:creationId xmlns:a16="http://schemas.microsoft.com/office/drawing/2014/main" id="{0B323786-09ED-4D95-A35B-97C901A3E9F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B387AA2-6BD1-4DB8-8810-D8B210898ADB}"/>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6" name="Content Placeholder 5"/>
          <p:cNvSpPr>
            <a:spLocks noGrp="1"/>
          </p:cNvSpPr>
          <p:nvPr>
            <p:ph sz="quarter" idx="10" hasCustomPrompt="1"/>
          </p:nvPr>
        </p:nvSpPr>
        <p:spPr>
          <a:xfrm>
            <a:off x="552450" y="1151516"/>
            <a:ext cx="3843338"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8" name="Content Placeholder 7"/>
          <p:cNvSpPr>
            <a:spLocks noGrp="1"/>
          </p:cNvSpPr>
          <p:nvPr>
            <p:ph sz="quarter" idx="11" hasCustomPrompt="1"/>
          </p:nvPr>
        </p:nvSpPr>
        <p:spPr>
          <a:xfrm>
            <a:off x="4783138" y="1151516"/>
            <a:ext cx="3841750"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3" name="Foliennummernplatzhalter 2">
            <a:extLst>
              <a:ext uri="{FF2B5EF4-FFF2-40B4-BE49-F238E27FC236}">
                <a16:creationId xmlns:a16="http://schemas.microsoft.com/office/drawing/2014/main" id="{C0E31C13-DD90-499B-B8E4-F347478DE96A}"/>
              </a:ext>
            </a:extLst>
          </p:cNvPr>
          <p:cNvSpPr>
            <a:spLocks noGrp="1"/>
          </p:cNvSpPr>
          <p:nvPr>
            <p:ph type="sldNum" sz="quarter" idx="1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4" name="Titel 3">
            <a:extLst>
              <a:ext uri="{FF2B5EF4-FFF2-40B4-BE49-F238E27FC236}">
                <a16:creationId xmlns:a16="http://schemas.microsoft.com/office/drawing/2014/main" id="{28F9E481-C0A6-493E-8457-3851158C0A7E}"/>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42091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2"/>
            </p:custDataLst>
            <p:extLst>
              <p:ext uri="{D42A27DB-BD31-4B8C-83A1-F6EECF244321}">
                <p14:modId xmlns:p14="http://schemas.microsoft.com/office/powerpoint/2010/main" val="4100303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Folie" r:id="rId5" imgW="351" imgH="351" progId="TCLayout.ActiveDocument.1">
                  <p:embed/>
                </p:oleObj>
              </mc:Choice>
              <mc:Fallback>
                <p:oleObj name="think-cell Folie" r:id="rId5"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F07FFCB0-CE8B-4413-AB7C-5EAB6BBF8D50}"/>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4571999" y="0"/>
            <a:ext cx="4572001" cy="3432631"/>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4571999" y="3424435"/>
            <a:ext cx="4572001" cy="3433565"/>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2" y="1471294"/>
            <a:ext cx="3451858"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2" y="451869"/>
            <a:ext cx="3458798"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376165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4043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2"/>
            </p:custDataLst>
            <p:extLst>
              <p:ext uri="{D42A27DB-BD31-4B8C-83A1-F6EECF244321}">
                <p14:modId xmlns:p14="http://schemas.microsoft.com/office/powerpoint/2010/main" val="60567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Folie" r:id="rId5" imgW="351" imgH="351" progId="TCLayout.ActiveDocument.1">
                  <p:embed/>
                </p:oleObj>
              </mc:Choice>
              <mc:Fallback>
                <p:oleObj name="think-cell Folie" r:id="rId5"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7EE4EC-A8C2-4247-80F1-B978F27B425B}"/>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5791200" y="-9526"/>
            <a:ext cx="3352800" cy="229272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5791200" y="2283194"/>
            <a:ext cx="3352800" cy="2282087"/>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1" name="Bildplatzhalter 3">
            <a:extLst>
              <a:ext uri="{FF2B5EF4-FFF2-40B4-BE49-F238E27FC236}">
                <a16:creationId xmlns:a16="http://schemas.microsoft.com/office/drawing/2014/main" id="{2F902E15-6369-48BC-8951-35EE6285F63E}"/>
              </a:ext>
            </a:extLst>
          </p:cNvPr>
          <p:cNvSpPr>
            <a:spLocks noGrp="1"/>
          </p:cNvSpPr>
          <p:nvPr>
            <p:ph type="pic" sz="quarter" idx="14" hasCustomPrompt="1"/>
          </p:nvPr>
        </p:nvSpPr>
        <p:spPr>
          <a:xfrm>
            <a:off x="5791200" y="4565281"/>
            <a:ext cx="3352800" cy="2292719"/>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1" y="1143149"/>
            <a:ext cx="466168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1" y="451869"/>
            <a:ext cx="4671059"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4971481"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18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1 picture">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2"/>
            </p:custDataLst>
            <p:extLst>
              <p:ext uri="{D42A27DB-BD31-4B8C-83A1-F6EECF244321}">
                <p14:modId xmlns:p14="http://schemas.microsoft.com/office/powerpoint/2010/main" val="3055214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Folie" r:id="rId5" imgW="351" imgH="351" progId="TCLayout.ActiveDocument.1">
                  <p:embed/>
                </p:oleObj>
              </mc:Choice>
              <mc:Fallback>
                <p:oleObj name="think-cell Folie" r:id="rId5"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A1C37C7-D51F-4060-854C-E4A3676A4E5C}"/>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0" y="0"/>
            <a:ext cx="4572000" cy="685800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172229" y="1471294"/>
            <a:ext cx="3439367"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172229" y="451869"/>
            <a:ext cx="3446282"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2" name="Foliennummernplatzhalter 1">
            <a:extLst>
              <a:ext uri="{FF2B5EF4-FFF2-40B4-BE49-F238E27FC236}">
                <a16:creationId xmlns:a16="http://schemas.microsoft.com/office/drawing/2014/main" id="{7699F951-06E0-4CA4-B4FF-F4971C24838F}"/>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5" name="Picture 9">
            <a:extLst>
              <a:ext uri="{FF2B5EF4-FFF2-40B4-BE49-F238E27FC236}">
                <a16:creationId xmlns:a16="http://schemas.microsoft.com/office/drawing/2014/main" id="{9C914C5F-A09C-49EE-92E1-54A79074B22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172229" y="6533790"/>
            <a:ext cx="870065" cy="150421"/>
          </a:xfrm>
          <a:prstGeom prst="rect">
            <a:avLst/>
          </a:prstGeom>
        </p:spPr>
      </p:pic>
      <p:sp>
        <p:nvSpPr>
          <p:cNvPr id="16" name="Text Placeholder 9">
            <a:extLst>
              <a:ext uri="{FF2B5EF4-FFF2-40B4-BE49-F238E27FC236}">
                <a16:creationId xmlns:a16="http://schemas.microsoft.com/office/drawing/2014/main" id="{E64B5D74-5ED2-4C83-9A3C-DFB8F8C596FC}"/>
              </a:ext>
            </a:extLst>
          </p:cNvPr>
          <p:cNvSpPr txBox="1">
            <a:spLocks/>
          </p:cNvSpPr>
          <p:nvPr userDrawn="1"/>
        </p:nvSpPr>
        <p:spPr>
          <a:xfrm>
            <a:off x="6114864"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63382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2"/>
            </p:custDataLst>
            <p:extLst>
              <p:ext uri="{D42A27DB-BD31-4B8C-83A1-F6EECF244321}">
                <p14:modId xmlns:p14="http://schemas.microsoft.com/office/powerpoint/2010/main" val="1954913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FF139EE-79C8-45BF-B4D5-36AF4E8A504F}"/>
              </a:ext>
            </a:extLst>
          </p:cNvPr>
          <p:cNvSpPr/>
          <p:nvPr userDrawn="1">
            <p:custDataLst>
              <p:tags r:id="rId3"/>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7975578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6"/>
            </p:custDataLst>
            <p:extLst>
              <p:ext uri="{D42A27DB-BD31-4B8C-83A1-F6EECF244321}">
                <p14:modId xmlns:p14="http://schemas.microsoft.com/office/powerpoint/2010/main" val="302483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Folie" r:id="rId48" imgW="351" imgH="351" progId="TCLayout.ActiveDocument.1">
                  <p:embed/>
                </p:oleObj>
              </mc:Choice>
              <mc:Fallback>
                <p:oleObj name="think-cell Folie" r:id="rId48"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49"/>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47"/>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24796"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2020</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0" r:id="rId3"/>
    <p:sldLayoutId id="2147483681" r:id="rId4"/>
    <p:sldLayoutId id="2147483682" r:id="rId5"/>
    <p:sldLayoutId id="2147483683" r:id="rId6"/>
    <p:sldLayoutId id="2147483684" r:id="rId7"/>
    <p:sldLayoutId id="2147483685"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4" r:id="rId17"/>
    <p:sldLayoutId id="2147483713" r:id="rId18"/>
    <p:sldLayoutId id="2147483690" r:id="rId19"/>
    <p:sldLayoutId id="2147483686" r:id="rId20"/>
    <p:sldLayoutId id="2147483687" r:id="rId21"/>
    <p:sldLayoutId id="2147483688" r:id="rId22"/>
    <p:sldLayoutId id="2147483689" r:id="rId23"/>
    <p:sldLayoutId id="2147483691" r:id="rId24"/>
    <p:sldLayoutId id="2147483695" r:id="rId25"/>
    <p:sldLayoutId id="2147483696" r:id="rId26"/>
    <p:sldLayoutId id="2147483677" r:id="rId27"/>
    <p:sldLayoutId id="2147483699" r:id="rId28"/>
    <p:sldLayoutId id="2147483701" r:id="rId29"/>
    <p:sldLayoutId id="2147483700" r:id="rId30"/>
    <p:sldLayoutId id="2147483698" r:id="rId31"/>
    <p:sldLayoutId id="2147483702" r:id="rId32"/>
    <p:sldLayoutId id="2147483718" r:id="rId33"/>
    <p:sldLayoutId id="2147483719" r:id="rId34"/>
    <p:sldLayoutId id="2147483726" r:id="rId35"/>
    <p:sldLayoutId id="2147483727" r:id="rId36"/>
    <p:sldLayoutId id="2147483728" r:id="rId37"/>
    <p:sldLayoutId id="2147483679" r:id="rId38"/>
    <p:sldLayoutId id="2147483678" r:id="rId39"/>
    <p:sldLayoutId id="2147483722" r:id="rId40"/>
    <p:sldLayoutId id="2147483723" r:id="rId41"/>
    <p:sldLayoutId id="2147483724" r:id="rId42"/>
    <p:sldLayoutId id="2147483725" r:id="rId43"/>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hyperlink" Target="https://www.ericsson.com/" TargetMode="External"/><Relationship Id="rId1" Type="http://schemas.openxmlformats.org/officeDocument/2006/relationships/slideLayout" Target="../slideLayouts/slideLayout29.xml"/><Relationship Id="rId4" Type="http://schemas.openxmlformats.org/officeDocument/2006/relationships/image" Target="../media/image46.jpeg"/></Relationships>
</file>

<file path=ppt/slides/_rels/slide1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s://www.ericsson.com/" TargetMode="External"/><Relationship Id="rId1" Type="http://schemas.openxmlformats.org/officeDocument/2006/relationships/slideLayout" Target="../slideLayouts/slideLayout32.xml"/><Relationship Id="rId5" Type="http://schemas.openxmlformats.org/officeDocument/2006/relationships/image" Target="../media/image57.jpeg"/><Relationship Id="rId4" Type="http://schemas.openxmlformats.org/officeDocument/2006/relationships/image" Target="../media/image5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313" y="3733138"/>
            <a:ext cx="7227941" cy="492443"/>
          </a:xfrm>
        </p:spPr>
        <p:txBody>
          <a:bodyPr/>
          <a:lstStyle/>
          <a:p>
            <a:r>
              <a:rPr lang="en-US" dirty="0">
                <a:solidFill>
                  <a:schemeClr val="bg1"/>
                </a:solidFill>
              </a:rPr>
              <a:t>Board Overview</a:t>
            </a:r>
            <a:endParaRPr lang="en-IN" dirty="0">
              <a:solidFill>
                <a:schemeClr val="bg1"/>
              </a:solidFill>
            </a:endParaRPr>
          </a:p>
        </p:txBody>
      </p:sp>
      <p:pic>
        <p:nvPicPr>
          <p:cNvPr id="49164" name="Picture 12" descr="White Ericsson Logo - LogoDix"/>
          <p:cNvPicPr>
            <a:picLocks noChangeAspect="1" noChangeArrowheads="1"/>
          </p:cNvPicPr>
          <p:nvPr/>
        </p:nvPicPr>
        <p:blipFill rotWithShape="1">
          <a:blip r:embed="rId2">
            <a:extLst>
              <a:ext uri="{28A0092B-C50C-407E-A947-70E740481C1C}">
                <a14:useLocalDpi xmlns:a14="http://schemas.microsoft.com/office/drawing/2010/main" val="0"/>
              </a:ext>
            </a:extLst>
          </a:blip>
          <a:srcRect l="40831" r="40987" b="40034"/>
          <a:stretch/>
        </p:blipFill>
        <p:spPr bwMode="auto">
          <a:xfrm>
            <a:off x="544313" y="1311442"/>
            <a:ext cx="1799256" cy="215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2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Ronnie </a:t>
            </a:r>
            <a:r>
              <a:rPr lang="en-US" dirty="0" err="1"/>
              <a:t>Leten</a:t>
            </a:r>
            <a:r>
              <a:rPr lang="en-US" dirty="0"/>
              <a:t> </a:t>
            </a:r>
            <a:r>
              <a:rPr lang="en-US" sz="1200" dirty="0"/>
              <a:t>(first elected 2018)</a:t>
            </a:r>
          </a:p>
          <a:p>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Nominating Committee</a:t>
            </a:r>
          </a:p>
        </p:txBody>
      </p:sp>
      <p:sp>
        <p:nvSpPr>
          <p:cNvPr id="14" name="Text Placeholder 13"/>
          <p:cNvSpPr>
            <a:spLocks noGrp="1"/>
          </p:cNvSpPr>
          <p:nvPr>
            <p:ph type="body" sz="quarter" idx="19"/>
          </p:nvPr>
        </p:nvSpPr>
        <p:spPr/>
        <p:txBody>
          <a:bodyPr/>
          <a:lstStyle/>
          <a:p>
            <a:r>
              <a:rPr lang="en-US" dirty="0"/>
              <a:t>Chair of the Board of Directors</a:t>
            </a:r>
          </a:p>
        </p:txBody>
      </p:sp>
      <p:sp>
        <p:nvSpPr>
          <p:cNvPr id="10" name="Text Placeholder 9"/>
          <p:cNvSpPr>
            <a:spLocks noGrp="1"/>
          </p:cNvSpPr>
          <p:nvPr>
            <p:ph type="body" sz="quarter" idx="16"/>
          </p:nvPr>
        </p:nvSpPr>
        <p:spPr/>
        <p:txBody>
          <a:bodyPr/>
          <a:lstStyle/>
          <a:p>
            <a:pPr algn="l">
              <a:spcAft>
                <a:spcPts val="200"/>
              </a:spcAft>
            </a:pPr>
            <a:r>
              <a:rPr lang="en-US" sz="1000" b="1" dirty="0">
                <a:solidFill>
                  <a:schemeClr val="tx1">
                    <a:lumMod val="65000"/>
                    <a:lumOff val="35000"/>
                  </a:schemeClr>
                </a:solidFill>
                <a:latin typeface="+mj-lt"/>
              </a:rPr>
              <a:t>Chair of the Board of Directors, Chair of the Finance Committee, Member of the Remuneration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1956. Master of Science in Applied Economics, University of Hasselt, Belgium.</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Belgium</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Epiroc AB and </a:t>
            </a:r>
            <a:r>
              <a:rPr lang="en-US" sz="1000" dirty="0" err="1">
                <a:solidFill>
                  <a:schemeClr val="tx1">
                    <a:lumMod val="65000"/>
                    <a:lumOff val="35000"/>
                  </a:schemeClr>
                </a:solidFill>
                <a:latin typeface="+mj-lt"/>
              </a:rPr>
              <a:t>Piab</a:t>
            </a:r>
            <a:r>
              <a:rPr lang="en-US" sz="1000" dirty="0">
                <a:solidFill>
                  <a:schemeClr val="tx1">
                    <a:lumMod val="65000"/>
                    <a:lumOff val="35000"/>
                  </a:schemeClr>
                </a:solidFill>
                <a:latin typeface="+mj-lt"/>
              </a:rPr>
              <a:t>.</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AB SKF.</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lgn="l">
              <a:spcAft>
                <a:spcPts val="200"/>
              </a:spcAft>
            </a:pPr>
            <a:r>
              <a:rPr lang="en-US" sz="1000" b="1" dirty="0">
                <a:solidFill>
                  <a:schemeClr val="tx1">
                    <a:lumMod val="65000"/>
                    <a:lumOff val="35000"/>
                  </a:schemeClr>
                </a:solidFill>
                <a:latin typeface="+mj-lt"/>
              </a:rPr>
              <a:t>Principal work experience and other information: </a:t>
            </a:r>
          </a:p>
          <a:p>
            <a:pPr algn="l">
              <a:spcAft>
                <a:spcPts val="200"/>
              </a:spcAft>
            </a:pPr>
            <a:r>
              <a:rPr lang="en-US" sz="1000" dirty="0">
                <a:solidFill>
                  <a:schemeClr val="tx1">
                    <a:lumMod val="65000"/>
                    <a:lumOff val="35000"/>
                  </a:schemeClr>
                </a:solidFill>
                <a:latin typeface="+mj-lt"/>
              </a:rPr>
              <a:t>President and CEO of Atlas Copco AB 2009–2017 and various leadership positions within the Atlas Copco Group 1997–2009 and 1985–1995. Previous positions include plant manager of Tenneco Automotive Inc, Belgium, 1995–1997 and various positions within General Biscuits 1979–1985.</a:t>
            </a:r>
          </a:p>
          <a:p>
            <a:pPr>
              <a:spcBef>
                <a:spcPts val="0"/>
              </a:spcBef>
            </a:pPr>
            <a:endParaRPr lang="en-US" sz="1000" dirty="0">
              <a:solidFill>
                <a:schemeClr val="tx1">
                  <a:lumMod val="65000"/>
                  <a:lumOff val="35000"/>
                </a:schemeClr>
              </a:solidFill>
              <a:latin typeface="+mj-lt"/>
            </a:endParaRPr>
          </a:p>
        </p:txBody>
      </p:sp>
      <p:sp>
        <p:nvSpPr>
          <p:cNvPr id="29" name="Slide Number Placeholder 28"/>
          <p:cNvSpPr>
            <a:spLocks noGrp="1"/>
          </p:cNvSpPr>
          <p:nvPr>
            <p:ph type="sldNum" sz="quarter" idx="32"/>
          </p:nvPr>
        </p:nvSpPr>
        <p:spPr/>
        <p:txBody>
          <a:bodyPr/>
          <a:lstStyle/>
          <a:p>
            <a:fld id="{3E44B31D-349A-4FE6-9084-AC4DE21D68C6}" type="slidenum">
              <a:rPr lang="en-US" smtClean="0"/>
              <a:pPr/>
              <a:t>10</a:t>
            </a:fld>
            <a:endParaRPr lang="en-US" dirty="0"/>
          </a:p>
        </p:txBody>
      </p:sp>
      <p:pic>
        <p:nvPicPr>
          <p:cNvPr id="9" name="Picture Placeholder 8">
            <a:extLst>
              <a:ext uri="{FF2B5EF4-FFF2-40B4-BE49-F238E27FC236}">
                <a16:creationId xmlns:a16="http://schemas.microsoft.com/office/drawing/2014/main" id="{4F7A9C47-A631-4E61-92A2-16F9C0CB7A0E}"/>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spTree>
    <p:extLst>
      <p:ext uri="{BB962C8B-B14F-4D97-AF65-F5344CB8AC3E}">
        <p14:creationId xmlns:p14="http://schemas.microsoft.com/office/powerpoint/2010/main" val="222500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Bios</a:t>
            </a:r>
          </a:p>
        </p:txBody>
      </p:sp>
      <p:sp>
        <p:nvSpPr>
          <p:cNvPr id="4" name="Slide Number Placeholder 3"/>
          <p:cNvSpPr>
            <a:spLocks noGrp="1"/>
          </p:cNvSpPr>
          <p:nvPr>
            <p:ph type="sldNum" sz="quarter" idx="11"/>
          </p:nvPr>
        </p:nvSpPr>
        <p:spPr/>
        <p:txBody>
          <a:bodyPr/>
          <a:lstStyle/>
          <a:p>
            <a:fld id="{3E44B31D-349A-4FE6-9084-AC4DE21D68C6}" type="slidenum">
              <a:rPr lang="en-US" smtClean="0"/>
              <a:pPr/>
              <a:t>11</a:t>
            </a:fld>
            <a:endParaRPr lang="en-US" dirty="0"/>
          </a:p>
        </p:txBody>
      </p:sp>
    </p:spTree>
    <p:extLst>
      <p:ext uri="{BB962C8B-B14F-4D97-AF65-F5344CB8AC3E}">
        <p14:creationId xmlns:p14="http://schemas.microsoft.com/office/powerpoint/2010/main" val="72148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err="1"/>
              <a:t>Börje</a:t>
            </a:r>
            <a:r>
              <a:rPr lang="en-US" dirty="0"/>
              <a:t> </a:t>
            </a:r>
            <a:r>
              <a:rPr lang="en-US" dirty="0" err="1"/>
              <a:t>Ekholm</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a:t>
            </a:r>
          </a:p>
        </p:txBody>
      </p:sp>
      <p:sp>
        <p:nvSpPr>
          <p:cNvPr id="14" name="Text Placeholder 13"/>
          <p:cNvSpPr>
            <a:spLocks noGrp="1"/>
          </p:cNvSpPr>
          <p:nvPr>
            <p:ph type="body" sz="quarter" idx="19"/>
          </p:nvPr>
        </p:nvSpPr>
        <p:spPr/>
        <p:txBody>
          <a:bodyPr/>
          <a:lstStyle/>
          <a:p>
            <a:r>
              <a:rPr lang="en-US" dirty="0"/>
              <a:t>President and Chief Executive Officer</a:t>
            </a:r>
          </a:p>
        </p:txBody>
      </p:sp>
      <p:sp>
        <p:nvSpPr>
          <p:cNvPr id="12" name="Text Placeholder 11"/>
          <p:cNvSpPr>
            <a:spLocks noGrp="1"/>
          </p:cNvSpPr>
          <p:nvPr>
            <p:ph type="body" sz="quarter" idx="21"/>
          </p:nvPr>
        </p:nvSpPr>
        <p:spPr/>
        <p:txBody>
          <a:bodyPr/>
          <a:lstStyle/>
          <a:p>
            <a:r>
              <a:rPr lang="en-US" dirty="0"/>
              <a:t>Executive Vice President and Head, Networks</a:t>
            </a:r>
          </a:p>
        </p:txBody>
      </p:sp>
      <p:sp>
        <p:nvSpPr>
          <p:cNvPr id="10" name="Text Placeholder 9"/>
          <p:cNvSpPr>
            <a:spLocks noGrp="1"/>
          </p:cNvSpPr>
          <p:nvPr>
            <p:ph type="body" sz="quarter" idx="16"/>
          </p:nvPr>
        </p:nvSpPr>
        <p:spPr/>
        <p:txBody>
          <a:bodyPr/>
          <a:lstStyle/>
          <a:p>
            <a:pPr>
              <a:spcBef>
                <a:spcPts val="0"/>
              </a:spcBef>
            </a:pPr>
            <a:r>
              <a:rPr lang="en-US" dirty="0" err="1">
                <a:solidFill>
                  <a:schemeClr val="tx1">
                    <a:lumMod val="65000"/>
                    <a:lumOff val="35000"/>
                  </a:schemeClr>
                </a:solidFill>
                <a:latin typeface="+mj-lt"/>
              </a:rPr>
              <a:t>Börje</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Ekholm</a:t>
            </a:r>
            <a:r>
              <a:rPr lang="en-US" dirty="0">
                <a:solidFill>
                  <a:schemeClr val="tx1">
                    <a:lumMod val="65000"/>
                    <a:lumOff val="35000"/>
                  </a:schemeClr>
                </a:solidFill>
                <a:latin typeface="+mj-lt"/>
              </a:rPr>
              <a:t> is President and CEO of the Ericsson Group. He assumed this role on January 16, 2017. He knows the company and the industry well after being a Board member of Ericsson for nearly 10 years (first elected 2006).</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Most recently </a:t>
            </a:r>
            <a:r>
              <a:rPr lang="en-US" dirty="0" err="1">
                <a:solidFill>
                  <a:schemeClr val="tx1">
                    <a:lumMod val="65000"/>
                    <a:lumOff val="35000"/>
                  </a:schemeClr>
                </a:solidFill>
                <a:latin typeface="+mj-lt"/>
              </a:rPr>
              <a:t>Ekholm</a:t>
            </a:r>
            <a:r>
              <a:rPr lang="en-US" dirty="0">
                <a:solidFill>
                  <a:schemeClr val="tx1">
                    <a:lumMod val="65000"/>
                    <a:lumOff val="35000"/>
                  </a:schemeClr>
                </a:solidFill>
                <a:latin typeface="+mj-lt"/>
              </a:rPr>
              <a:t> was CEO of Patricia Industries, a division within Investor AB (2015-January 15, 2017). Prior to assuming this position in 2015, he was President and CEO of Investor AB between 2005 and 2015. Previous positions also include Head of New Investments and President of Investor Growth Capital Inc. </a:t>
            </a:r>
            <a:r>
              <a:rPr lang="en-US" dirty="0" err="1">
                <a:solidFill>
                  <a:schemeClr val="tx1">
                    <a:lumMod val="65000"/>
                    <a:lumOff val="35000"/>
                  </a:schemeClr>
                </a:solidFill>
                <a:latin typeface="+mj-lt"/>
              </a:rPr>
              <a:t>Ekholm</a:t>
            </a:r>
            <a:r>
              <a:rPr lang="en-US" dirty="0">
                <a:solidFill>
                  <a:schemeClr val="tx1">
                    <a:lumMod val="65000"/>
                    <a:lumOff val="35000"/>
                  </a:schemeClr>
                </a:solidFill>
                <a:latin typeface="+mj-lt"/>
              </a:rPr>
              <a:t> has had various positions at </a:t>
            </a:r>
            <a:r>
              <a:rPr lang="en-US" dirty="0" err="1">
                <a:solidFill>
                  <a:schemeClr val="tx1">
                    <a:lumMod val="65000"/>
                    <a:lumOff val="35000"/>
                  </a:schemeClr>
                </a:solidFill>
                <a:latin typeface="+mj-lt"/>
              </a:rPr>
              <a:t>Novare</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Kapital</a:t>
            </a:r>
            <a:r>
              <a:rPr lang="en-US" dirty="0">
                <a:solidFill>
                  <a:schemeClr val="tx1">
                    <a:lumMod val="65000"/>
                    <a:lumOff val="35000"/>
                  </a:schemeClr>
                </a:solidFill>
                <a:latin typeface="+mj-lt"/>
              </a:rPr>
              <a:t> AB and McKinsey &amp; Co Inc.</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Börje</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Ekholm</a:t>
            </a:r>
            <a:r>
              <a:rPr lang="en-US" dirty="0">
                <a:solidFill>
                  <a:schemeClr val="tx1">
                    <a:lumMod val="65000"/>
                    <a:lumOff val="35000"/>
                  </a:schemeClr>
                </a:solidFill>
                <a:latin typeface="+mj-lt"/>
              </a:rPr>
              <a:t> holds a Master of Science in Electrical Engineering from KTH Royal Institute of Technology, Stockholm, Sweden, as well as a Master of Business Administration, from INSEAD, France.</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He is a board member of </a:t>
            </a:r>
            <a:r>
              <a:rPr lang="en-US" dirty="0" err="1">
                <a:solidFill>
                  <a:schemeClr val="tx1">
                    <a:lumMod val="65000"/>
                    <a:lumOff val="35000"/>
                  </a:schemeClr>
                </a:solidFill>
                <a:latin typeface="+mj-lt"/>
              </a:rPr>
              <a:t>Telefonaktiebolaget</a:t>
            </a:r>
            <a:r>
              <a:rPr lang="en-US" dirty="0">
                <a:solidFill>
                  <a:schemeClr val="tx1">
                    <a:lumMod val="65000"/>
                    <a:lumOff val="35000"/>
                  </a:schemeClr>
                </a:solidFill>
                <a:latin typeface="+mj-lt"/>
              </a:rPr>
              <a:t> LM Ericsson, Alibaba Group and Trimble. </a:t>
            </a:r>
            <a:r>
              <a:rPr lang="en-US" dirty="0" err="1">
                <a:solidFill>
                  <a:schemeClr val="tx1">
                    <a:lumMod val="65000"/>
                    <a:lumOff val="35000"/>
                  </a:schemeClr>
                </a:solidFill>
                <a:latin typeface="+mj-lt"/>
              </a:rPr>
              <a:t>Ekholm</a:t>
            </a:r>
            <a:r>
              <a:rPr lang="en-US" dirty="0">
                <a:solidFill>
                  <a:schemeClr val="tx1">
                    <a:lumMod val="65000"/>
                    <a:lumOff val="35000"/>
                  </a:schemeClr>
                </a:solidFill>
                <a:latin typeface="+mj-lt"/>
              </a:rPr>
              <a:t> is also Member of the Board of Trustees of Choate Rosemary Hall and the Swedish-American Chamber of Commerce New York. Since 2017, Member of the </a:t>
            </a:r>
            <a:r>
              <a:rPr lang="en-US" dirty="0" err="1">
                <a:solidFill>
                  <a:schemeClr val="tx1">
                    <a:lumMod val="65000"/>
                    <a:lumOff val="35000"/>
                  </a:schemeClr>
                </a:solidFill>
                <a:latin typeface="+mj-lt"/>
              </a:rPr>
              <a:t>Stering</a:t>
            </a:r>
            <a:r>
              <a:rPr lang="en-US" dirty="0">
                <a:solidFill>
                  <a:schemeClr val="tx1">
                    <a:lumMod val="65000"/>
                    <a:lumOff val="35000"/>
                  </a:schemeClr>
                </a:solidFill>
                <a:latin typeface="+mj-lt"/>
              </a:rPr>
              <a:t> Committee of the World Economic Forum Digital Communication Governors. Holds Honorary Doctorate at The Royal Institute of Technology, Sweden.</a:t>
            </a:r>
          </a:p>
        </p:txBody>
      </p:sp>
      <p:sp>
        <p:nvSpPr>
          <p:cNvPr id="13" name="Text Placeholder 12"/>
          <p:cNvSpPr>
            <a:spLocks noGrp="1"/>
          </p:cNvSpPr>
          <p:nvPr>
            <p:ph type="body" sz="quarter" idx="26"/>
          </p:nvPr>
        </p:nvSpPr>
        <p:spPr/>
        <p:txBody>
          <a:bodyPr/>
          <a:lstStyle/>
          <a:p>
            <a:pPr>
              <a:spcBef>
                <a:spcPts val="0"/>
              </a:spcBef>
            </a:pPr>
            <a:r>
              <a:rPr lang="en-US" dirty="0">
                <a:solidFill>
                  <a:schemeClr val="tx1">
                    <a:lumMod val="65000"/>
                    <a:lumOff val="35000"/>
                  </a:schemeClr>
                </a:solidFill>
                <a:latin typeface="+mj-lt"/>
              </a:rPr>
              <a:t>Fredrik </a:t>
            </a:r>
            <a:r>
              <a:rPr lang="en-US" dirty="0" err="1">
                <a:solidFill>
                  <a:schemeClr val="tx1">
                    <a:lumMod val="65000"/>
                    <a:lumOff val="35000"/>
                  </a:schemeClr>
                </a:solidFill>
                <a:latin typeface="+mj-lt"/>
              </a:rPr>
              <a:t>Jejdling</a:t>
            </a:r>
            <a:r>
              <a:rPr lang="en-US" dirty="0">
                <a:solidFill>
                  <a:schemeClr val="tx1">
                    <a:lumMod val="65000"/>
                    <a:lumOff val="35000"/>
                  </a:schemeClr>
                </a:solidFill>
                <a:latin typeface="+mj-lt"/>
              </a:rPr>
              <a:t> is Executive Vice President and Head of Business Area Networks at Ericsson since November 7, 2017. He runs the company’s largest business area with full P&amp;L responsibility and brings to this role years of experience with customers in diverse markets. He also oversees the global production and progress of Ericsson’s radio and transport products and services across all mobile technology generations. Additionally, he supervises 5G commercialization across Ericsson. Apart from running a global unit with 30,000 employees, </a:t>
            </a:r>
            <a:r>
              <a:rPr lang="en-US" dirty="0" err="1">
                <a:solidFill>
                  <a:schemeClr val="tx1">
                    <a:lumMod val="65000"/>
                    <a:lumOff val="35000"/>
                  </a:schemeClr>
                </a:solidFill>
                <a:latin typeface="+mj-lt"/>
              </a:rPr>
              <a:t>Jejdling</a:t>
            </a:r>
            <a:r>
              <a:rPr lang="en-US" dirty="0">
                <a:solidFill>
                  <a:schemeClr val="tx1">
                    <a:lumMod val="65000"/>
                    <a:lumOff val="35000"/>
                  </a:schemeClr>
                </a:solidFill>
                <a:latin typeface="+mj-lt"/>
              </a:rPr>
              <a:t> manages Ericsson’s global sourcing with 20,000 suppliers.</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Jejdling</a:t>
            </a:r>
            <a:r>
              <a:rPr lang="en-US" dirty="0">
                <a:solidFill>
                  <a:schemeClr val="tx1">
                    <a:lumMod val="65000"/>
                    <a:lumOff val="35000"/>
                  </a:schemeClr>
                </a:solidFill>
                <a:latin typeface="+mj-lt"/>
              </a:rPr>
              <a:t> was previously Head of Business Unit Network Services. From 2013 to 2016 he headed Region sub-Saharan Africa, and from 2011 to 2013 he was Head of Region India. He also held various positions within Business Unit Global Services, including Head of Sales and Finance in 2008.</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Before joining Ericsson in 2006, </a:t>
            </a:r>
            <a:r>
              <a:rPr lang="en-US" dirty="0" err="1">
                <a:solidFill>
                  <a:schemeClr val="tx1">
                    <a:lumMod val="65000"/>
                    <a:lumOff val="35000"/>
                  </a:schemeClr>
                </a:solidFill>
                <a:latin typeface="+mj-lt"/>
              </a:rPr>
              <a:t>Jejdling</a:t>
            </a:r>
            <a:r>
              <a:rPr lang="en-US" dirty="0">
                <a:solidFill>
                  <a:schemeClr val="tx1">
                    <a:lumMod val="65000"/>
                    <a:lumOff val="35000"/>
                  </a:schemeClr>
                </a:solidFill>
                <a:latin typeface="+mj-lt"/>
              </a:rPr>
              <a:t> held senior positions at Tele2 Group and Electrolux Group in Asia Pacific.</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Jejdling</a:t>
            </a:r>
            <a:r>
              <a:rPr lang="en-US" dirty="0">
                <a:solidFill>
                  <a:schemeClr val="tx1">
                    <a:lumMod val="65000"/>
                    <a:lumOff val="35000"/>
                  </a:schemeClr>
                </a:solidFill>
                <a:latin typeface="+mj-lt"/>
              </a:rPr>
              <a:t> has an M.Sc. in Economics and Business Administration from Stockholm School of Economics and received Lieutenant/Reserve Officer training from the Royal Swedish Naval Academy. He enjoys all types of sports but particularly kite and windsurfing.</a:t>
            </a:r>
          </a:p>
          <a:p>
            <a:pPr>
              <a:spcBef>
                <a:spcPts val="0"/>
              </a:spcBef>
            </a:pPr>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Fredrik </a:t>
            </a:r>
            <a:r>
              <a:rPr lang="en-US" dirty="0" err="1"/>
              <a:t>Jejdling</a:t>
            </a:r>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12</a:t>
            </a:fld>
            <a:endParaRPr lang="en-US" dirty="0"/>
          </a:p>
        </p:txBody>
      </p:sp>
      <p:pic>
        <p:nvPicPr>
          <p:cNvPr id="53250" name="Picture 2" descr="Börje Ekholm"/>
          <p:cNvPicPr>
            <a:picLocks noGrp="1" noChangeAspect="1" noChangeArrowheads="1"/>
          </p:cNvPicPr>
          <p:nvPr>
            <p:ph type="pic" sz="quarter" idx="30"/>
          </p:nvPr>
        </p:nvPicPr>
        <p:blipFill rotWithShape="1">
          <a:blip r:embed="rId2" cstate="hqprint">
            <a:extLst>
              <a:ext uri="{28A0092B-C50C-407E-A947-70E740481C1C}">
                <a14:useLocalDpi xmlns:a14="http://schemas.microsoft.com/office/drawing/2010/main" val="0"/>
              </a:ext>
            </a:extLst>
          </a:blip>
          <a:srcRect t="5285" b="26046"/>
          <a:stretch/>
        </p:blipFill>
        <p:spPr bwMode="auto">
          <a:xfrm>
            <a:off x="548641" y="1151594"/>
            <a:ext cx="180000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53252" name="Picture 4" descr="Fredrik Jejdling"/>
          <p:cNvPicPr>
            <a:picLocks noGrp="1" noChangeAspect="1" noChangeArrowheads="1"/>
          </p:cNvPicPr>
          <p:nvPr>
            <p:ph type="pic" sz="quarter" idx="31"/>
          </p:nvPr>
        </p:nvPicPr>
        <p:blipFill rotWithShape="1">
          <a:blip r:embed="rId3" cstate="hqprint">
            <a:extLst>
              <a:ext uri="{28A0092B-C50C-407E-A947-70E740481C1C}">
                <a14:useLocalDpi xmlns:a14="http://schemas.microsoft.com/office/drawing/2010/main" val="0"/>
              </a:ext>
            </a:extLst>
          </a:blip>
          <a:srcRect t="3728" b="27604"/>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5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Arun Bansal</a:t>
            </a:r>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14" name="Text Placeholder 13"/>
          <p:cNvSpPr>
            <a:spLocks noGrp="1"/>
          </p:cNvSpPr>
          <p:nvPr>
            <p:ph type="body" sz="quarter" idx="19"/>
          </p:nvPr>
        </p:nvSpPr>
        <p:spPr/>
        <p:txBody>
          <a:bodyPr/>
          <a:lstStyle/>
          <a:p>
            <a:r>
              <a:rPr lang="en-US" dirty="0"/>
              <a:t>Executive Vice President and Head, Europe &amp; Latin America</a:t>
            </a:r>
          </a:p>
        </p:txBody>
      </p:sp>
      <p:sp>
        <p:nvSpPr>
          <p:cNvPr id="12" name="Text Placeholder 11"/>
          <p:cNvSpPr>
            <a:spLocks noGrp="1"/>
          </p:cNvSpPr>
          <p:nvPr>
            <p:ph type="body" sz="quarter" idx="21"/>
          </p:nvPr>
        </p:nvSpPr>
        <p:spPr/>
        <p:txBody>
          <a:bodyPr/>
          <a:lstStyle/>
          <a:p>
            <a:r>
              <a:rPr lang="en-US" dirty="0"/>
              <a:t>Senior Vice President, Chief People Officer and Head, People</a:t>
            </a:r>
          </a:p>
        </p:txBody>
      </p:sp>
      <p:sp>
        <p:nvSpPr>
          <p:cNvPr id="10" name="Text Placeholder 9"/>
          <p:cNvSpPr>
            <a:spLocks noGrp="1"/>
          </p:cNvSpPr>
          <p:nvPr>
            <p:ph type="body" sz="quarter" idx="16"/>
          </p:nvPr>
        </p:nvSpPr>
        <p:spPr/>
        <p:txBody>
          <a:bodyPr/>
          <a:lstStyle/>
          <a:p>
            <a:pPr>
              <a:spcBef>
                <a:spcPts val="0"/>
              </a:spcBef>
            </a:pPr>
            <a:r>
              <a:rPr lang="en-US" dirty="0">
                <a:solidFill>
                  <a:schemeClr val="tx1">
                    <a:lumMod val="65000"/>
                    <a:lumOff val="35000"/>
                  </a:schemeClr>
                </a:solidFill>
                <a:latin typeface="+mj-lt"/>
              </a:rPr>
              <a:t>Arun Bansal is Executive Vice President and Head of Market Area Europe and Latin America, the largest market area spanning over 110 countries.</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As head of Europe and Latin America, Bansal is responsible for implementing Ericsson’s strategic direction and bringing a leading portfolio to customers with simplicity and speed.</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Over his 25 years at Ericsson, Bansal has served as Senior Vice President of Business Unit Radio, overseeing all sales of products and solutions as well as R&amp;D of the largest business area in the company. His leadership has resulted in all Ericsson Radio since 2015 being 5G ready, setting the foundation for Ericsson's 5G leadership. Bansal has also held various leadership positions in Southeast Asia &amp; Oceania and India, where he was instrumental in expanding Ericsson’s operations in the region and established the world’s first Managed Capacity operation with the operator Bharti in India.</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Arun Bansal holds an Engineering Degree in Electronics and Telecommunications from </a:t>
            </a:r>
            <a:r>
              <a:rPr lang="en-US" dirty="0" err="1">
                <a:solidFill>
                  <a:schemeClr val="tx1">
                    <a:lumMod val="65000"/>
                    <a:lumOff val="35000"/>
                  </a:schemeClr>
                </a:solidFill>
                <a:latin typeface="+mj-lt"/>
              </a:rPr>
              <a:t>Madhav</a:t>
            </a:r>
            <a:r>
              <a:rPr lang="en-US" dirty="0">
                <a:solidFill>
                  <a:schemeClr val="tx1">
                    <a:lumMod val="65000"/>
                    <a:lumOff val="35000"/>
                  </a:schemeClr>
                </a:solidFill>
                <a:latin typeface="+mj-lt"/>
              </a:rPr>
              <a:t> Institute of Technology and Science, India and  a Post Graduate diploma in International Marketing from Indira Gandhi National Open University, India.</a:t>
            </a:r>
          </a:p>
          <a:p>
            <a:pPr>
              <a:spcBef>
                <a:spcPts val="0"/>
              </a:spcBef>
            </a:pPr>
            <a:endParaRPr lang="en-US"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Bef>
                <a:spcPts val="0"/>
              </a:spcBef>
            </a:pPr>
            <a:r>
              <a:rPr lang="en-US" dirty="0" err="1">
                <a:solidFill>
                  <a:schemeClr val="tx1">
                    <a:lumMod val="65000"/>
                    <a:lumOff val="35000"/>
                  </a:schemeClr>
                </a:solidFill>
                <a:latin typeface="+mj-lt"/>
              </a:rPr>
              <a:t>MajBritt</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Arfert</a:t>
            </a:r>
            <a:r>
              <a:rPr lang="en-US" dirty="0">
                <a:solidFill>
                  <a:schemeClr val="tx1">
                    <a:lumMod val="65000"/>
                    <a:lumOff val="35000"/>
                  </a:schemeClr>
                </a:solidFill>
                <a:latin typeface="+mj-lt"/>
              </a:rPr>
              <a:t> is Chief People Officer for Ericsson, a position she has held since April 1, 2017.</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Arfert</a:t>
            </a:r>
            <a:r>
              <a:rPr lang="en-US" dirty="0">
                <a:solidFill>
                  <a:schemeClr val="tx1">
                    <a:lumMod val="65000"/>
                    <a:lumOff val="35000"/>
                  </a:schemeClr>
                </a:solidFill>
                <a:latin typeface="+mj-lt"/>
              </a:rPr>
              <a:t> started working for Ericsson right after completing her education and has extensive experience across the business in the area of Human Resources. She has held various global Executive Human Resources roles (2006-2017) such as Head of Human Resources for Ericsson Swedish Operations, Business Unit Support Solutions, Business Unit Broadband Networks and Business Unit Access which included experience in major global acquisitions and driving change.</a:t>
            </a:r>
          </a:p>
          <a:p>
            <a:pPr>
              <a:spcBef>
                <a:spcPts val="0"/>
              </a:spcBef>
            </a:pPr>
            <a:r>
              <a:rPr lang="en-US" dirty="0">
                <a:solidFill>
                  <a:schemeClr val="tx1">
                    <a:lumMod val="65000"/>
                    <a:lumOff val="35000"/>
                  </a:schemeClr>
                </a:solidFill>
                <a:latin typeface="+mj-lt"/>
              </a:rPr>
              <a:t>Before that she was Head of Human Resources JV Sony Ericsson (2002-2004) in Germany with the primary focus in aligning all people related topics and handling employee &amp; industrial relations.</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In </a:t>
            </a:r>
            <a:r>
              <a:rPr lang="en-US" dirty="0" err="1">
                <a:solidFill>
                  <a:schemeClr val="tx1">
                    <a:lumMod val="65000"/>
                    <a:lumOff val="35000"/>
                  </a:schemeClr>
                </a:solidFill>
                <a:latin typeface="+mj-lt"/>
              </a:rPr>
              <a:t>MajBritt</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Arfert’s</a:t>
            </a:r>
            <a:r>
              <a:rPr lang="en-US" dirty="0">
                <a:solidFill>
                  <a:schemeClr val="tx1">
                    <a:lumMod val="65000"/>
                    <a:lumOff val="35000"/>
                  </a:schemeClr>
                </a:solidFill>
                <a:latin typeface="+mj-lt"/>
              </a:rPr>
              <a:t> role in Human Resources she has focused on making Ericsson an exceptional place for employees to work, and ensure that the company is creating a culture that attracts and inspires the most passionate talent.</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MajBritt</a:t>
            </a:r>
            <a:r>
              <a:rPr lang="en-US" dirty="0">
                <a:solidFill>
                  <a:schemeClr val="tx1">
                    <a:lumMod val="65000"/>
                    <a:lumOff val="35000"/>
                  </a:schemeClr>
                </a:solidFill>
                <a:latin typeface="+mj-lt"/>
              </a:rPr>
              <a:t> holds a </a:t>
            </a:r>
            <a:r>
              <a:rPr lang="en-US" dirty="0" err="1">
                <a:solidFill>
                  <a:schemeClr val="tx1">
                    <a:lumMod val="65000"/>
                    <a:lumOff val="35000"/>
                  </a:schemeClr>
                </a:solidFill>
                <a:latin typeface="+mj-lt"/>
              </a:rPr>
              <a:t>B.Sc</a:t>
            </a:r>
            <a:r>
              <a:rPr lang="en-US" dirty="0">
                <a:solidFill>
                  <a:schemeClr val="tx1">
                    <a:lumMod val="65000"/>
                    <a:lumOff val="35000"/>
                  </a:schemeClr>
                </a:solidFill>
                <a:latin typeface="+mj-lt"/>
              </a:rPr>
              <a:t> Human Resources and has also studied Finance at the University of Gothenburg, Sweden.</a:t>
            </a:r>
          </a:p>
          <a:p>
            <a:pPr>
              <a:spcBef>
                <a:spcPts val="0"/>
              </a:spcBef>
            </a:pPr>
            <a:br>
              <a:rPr lang="en-US" dirty="0">
                <a:solidFill>
                  <a:schemeClr val="tx1">
                    <a:lumMod val="65000"/>
                    <a:lumOff val="35000"/>
                  </a:schemeClr>
                </a:solidFill>
                <a:latin typeface="+mj-lt"/>
                <a:hlinkClick r:id="rId2"/>
              </a:rPr>
            </a:br>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err="1"/>
              <a:t>MajBritt</a:t>
            </a:r>
            <a:r>
              <a:rPr lang="en-US" dirty="0"/>
              <a:t> </a:t>
            </a:r>
            <a:r>
              <a:rPr lang="en-US" dirty="0" err="1"/>
              <a:t>Arfert</a:t>
            </a:r>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13</a:t>
            </a:fld>
            <a:endParaRPr lang="en-US" dirty="0"/>
          </a:p>
        </p:txBody>
      </p:sp>
      <p:pic>
        <p:nvPicPr>
          <p:cNvPr id="54274" name="Picture 2" descr="Arun Bansal"/>
          <p:cNvPicPr>
            <a:picLocks noGrp="1" noChangeAspect="1" noChangeArrowheads="1"/>
          </p:cNvPicPr>
          <p:nvPr>
            <p:ph type="pic" sz="quarter" idx="30"/>
          </p:nvPr>
        </p:nvPicPr>
        <p:blipFill rotWithShape="1">
          <a:blip r:embed="rId3" cstate="hqprint">
            <a:extLst>
              <a:ext uri="{28A0092B-C50C-407E-A947-70E740481C1C}">
                <a14:useLocalDpi xmlns:a14="http://schemas.microsoft.com/office/drawing/2010/main" val="0"/>
              </a:ext>
            </a:extLst>
          </a:blip>
          <a:srcRect t="6324" b="25008"/>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4276" name="Picture 4" descr="MajBritt Arfert"/>
          <p:cNvPicPr>
            <a:picLocks noGrp="1" noChangeAspect="1" noChangeArrowheads="1"/>
          </p:cNvPicPr>
          <p:nvPr>
            <p:ph type="pic" sz="quarter" idx="31"/>
          </p:nvPr>
        </p:nvPicPr>
        <p:blipFill rotWithShape="1">
          <a:blip r:embed="rId4" cstate="hqprint">
            <a:extLst>
              <a:ext uri="{28A0092B-C50C-407E-A947-70E740481C1C}">
                <a14:useLocalDpi xmlns:a14="http://schemas.microsoft.com/office/drawing/2010/main" val="0"/>
              </a:ext>
            </a:extLst>
          </a:blip>
          <a:srcRect t="1652" b="29680"/>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88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Xavier </a:t>
            </a:r>
            <a:r>
              <a:rPr lang="en-US" dirty="0" err="1"/>
              <a:t>Dedullen</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14" name="Text Placeholder 13"/>
          <p:cNvSpPr>
            <a:spLocks noGrp="1"/>
          </p:cNvSpPr>
          <p:nvPr>
            <p:ph type="body" sz="quarter" idx="19"/>
          </p:nvPr>
        </p:nvSpPr>
        <p:spPr/>
        <p:txBody>
          <a:bodyPr/>
          <a:lstStyle/>
          <a:p>
            <a:r>
              <a:rPr lang="en-US" sz="1000" dirty="0"/>
              <a:t>Senior Vice President, Chief Legal Officer, Head of Group Function Legal Affairs &amp; Compliance and secretary of the Board of Directors of </a:t>
            </a:r>
            <a:r>
              <a:rPr lang="en-US" sz="1000" dirty="0" err="1"/>
              <a:t>Telefonaktiebolaget</a:t>
            </a:r>
            <a:r>
              <a:rPr lang="en-US" sz="1000" dirty="0"/>
              <a:t> LM Ericsson</a:t>
            </a:r>
          </a:p>
        </p:txBody>
      </p:sp>
      <p:sp>
        <p:nvSpPr>
          <p:cNvPr id="12" name="Text Placeholder 11"/>
          <p:cNvSpPr>
            <a:spLocks noGrp="1"/>
          </p:cNvSpPr>
          <p:nvPr>
            <p:ph type="body" sz="quarter" idx="21"/>
          </p:nvPr>
        </p:nvSpPr>
        <p:spPr/>
        <p:txBody>
          <a:bodyPr/>
          <a:lstStyle/>
          <a:p>
            <a:r>
              <a:rPr lang="en-US" dirty="0"/>
              <a:t>Senior Vice President, Chief Technology Officer and Head, Group Function Technology</a:t>
            </a:r>
          </a:p>
        </p:txBody>
      </p:sp>
      <p:sp>
        <p:nvSpPr>
          <p:cNvPr id="10" name="Text Placeholder 9"/>
          <p:cNvSpPr>
            <a:spLocks noGrp="1"/>
          </p:cNvSpPr>
          <p:nvPr>
            <p:ph type="body" sz="quarter" idx="16"/>
          </p:nvPr>
        </p:nvSpPr>
        <p:spPr>
          <a:xfrm>
            <a:off x="483327" y="3299051"/>
            <a:ext cx="3596637" cy="2880492"/>
          </a:xfrm>
        </p:spPr>
        <p:txBody>
          <a:bodyPr/>
          <a:lstStyle/>
          <a:p>
            <a:r>
              <a:rPr lang="en-US" dirty="0">
                <a:solidFill>
                  <a:schemeClr val="tx1">
                    <a:lumMod val="65000"/>
                    <a:lumOff val="35000"/>
                  </a:schemeClr>
                </a:solidFill>
                <a:latin typeface="+mj-lt"/>
              </a:rPr>
              <a:t>Xavier </a:t>
            </a:r>
            <a:r>
              <a:rPr lang="en-US" dirty="0" err="1">
                <a:solidFill>
                  <a:schemeClr val="tx1">
                    <a:lumMod val="65000"/>
                    <a:lumOff val="35000"/>
                  </a:schemeClr>
                </a:solidFill>
                <a:latin typeface="+mj-lt"/>
              </a:rPr>
              <a:t>Dedullen</a:t>
            </a:r>
            <a:r>
              <a:rPr lang="en-US" b="1" dirty="0">
                <a:solidFill>
                  <a:schemeClr val="tx1">
                    <a:lumMod val="65000"/>
                    <a:lumOff val="35000"/>
                  </a:schemeClr>
                </a:solidFill>
                <a:latin typeface="+mj-lt"/>
              </a:rPr>
              <a:t>,</a:t>
            </a:r>
            <a:r>
              <a:rPr lang="en-US" dirty="0">
                <a:solidFill>
                  <a:schemeClr val="tx1">
                    <a:lumMod val="65000"/>
                    <a:lumOff val="35000"/>
                  </a:schemeClr>
                </a:solidFill>
                <a:latin typeface="+mj-lt"/>
              </a:rPr>
              <a:t> Chief Legal Officer and member of Ericsson’s Executive Team, is responsible for Ericsson’s Group Function Legal Affairs &amp; Compliance.</a:t>
            </a:r>
          </a:p>
          <a:p>
            <a:r>
              <a:rPr lang="en-US" dirty="0">
                <a:solidFill>
                  <a:schemeClr val="tx1">
                    <a:lumMod val="65000"/>
                    <a:lumOff val="35000"/>
                  </a:schemeClr>
                </a:solidFill>
                <a:latin typeface="+mj-lt"/>
              </a:rPr>
              <a:t>He joined Ericsson April 1, 2018. In </a:t>
            </a:r>
            <a:r>
              <a:rPr lang="en-US" dirty="0" err="1">
                <a:solidFill>
                  <a:schemeClr val="tx1">
                    <a:lumMod val="65000"/>
                    <a:lumOff val="35000"/>
                  </a:schemeClr>
                </a:solidFill>
                <a:latin typeface="+mj-lt"/>
              </a:rPr>
              <a:t>addion</a:t>
            </a:r>
            <a:r>
              <a:rPr lang="en-US" dirty="0">
                <a:solidFill>
                  <a:schemeClr val="tx1">
                    <a:lumMod val="65000"/>
                    <a:lumOff val="35000"/>
                  </a:schemeClr>
                </a:solidFill>
                <a:latin typeface="+mj-lt"/>
              </a:rPr>
              <a:t> to his duties </a:t>
            </a:r>
            <a:r>
              <a:rPr lang="en-US" dirty="0" err="1">
                <a:solidFill>
                  <a:schemeClr val="tx1">
                    <a:lumMod val="65000"/>
                    <a:lumOff val="35000"/>
                  </a:schemeClr>
                </a:solidFill>
                <a:latin typeface="+mj-lt"/>
              </a:rPr>
              <a:t>Dedullen</a:t>
            </a:r>
            <a:r>
              <a:rPr lang="en-US" dirty="0">
                <a:solidFill>
                  <a:schemeClr val="tx1">
                    <a:lumMod val="65000"/>
                    <a:lumOff val="35000"/>
                  </a:schemeClr>
                </a:solidFill>
                <a:latin typeface="+mj-lt"/>
              </a:rPr>
              <a:t> is Secretary to the Board of Directors for </a:t>
            </a:r>
            <a:r>
              <a:rPr lang="en-US" dirty="0" err="1">
                <a:solidFill>
                  <a:schemeClr val="tx1">
                    <a:lumMod val="65000"/>
                    <a:lumOff val="35000"/>
                  </a:schemeClr>
                </a:solidFill>
                <a:latin typeface="+mj-lt"/>
              </a:rPr>
              <a:t>Telefonaktiebolaget</a:t>
            </a:r>
            <a:r>
              <a:rPr lang="en-US" dirty="0">
                <a:solidFill>
                  <a:schemeClr val="tx1">
                    <a:lumMod val="65000"/>
                    <a:lumOff val="35000"/>
                  </a:schemeClr>
                </a:solidFill>
                <a:latin typeface="+mj-lt"/>
              </a:rPr>
              <a:t> LM Ericsson.</a:t>
            </a:r>
          </a:p>
          <a:p>
            <a:r>
              <a:rPr lang="en-US" dirty="0" err="1">
                <a:solidFill>
                  <a:schemeClr val="tx1">
                    <a:lumMod val="65000"/>
                    <a:lumOff val="35000"/>
                  </a:schemeClr>
                </a:solidFill>
                <a:latin typeface="+mj-lt"/>
              </a:rPr>
              <a:t>Dedullen</a:t>
            </a:r>
            <a:r>
              <a:rPr lang="en-US" dirty="0">
                <a:solidFill>
                  <a:schemeClr val="tx1">
                    <a:lumMod val="65000"/>
                    <a:lumOff val="35000"/>
                  </a:schemeClr>
                </a:solidFill>
                <a:latin typeface="+mj-lt"/>
              </a:rPr>
              <a:t> joined Ericsson from </a:t>
            </a:r>
            <a:r>
              <a:rPr lang="en-US" dirty="0" err="1">
                <a:solidFill>
                  <a:schemeClr val="tx1">
                    <a:lumMod val="65000"/>
                    <a:lumOff val="35000"/>
                  </a:schemeClr>
                </a:solidFill>
                <a:latin typeface="+mj-lt"/>
              </a:rPr>
              <a:t>LafargeHolcim</a:t>
            </a:r>
            <a:r>
              <a:rPr lang="en-US" dirty="0">
                <a:solidFill>
                  <a:schemeClr val="tx1">
                    <a:lumMod val="65000"/>
                    <a:lumOff val="35000"/>
                  </a:schemeClr>
                </a:solidFill>
                <a:latin typeface="+mj-lt"/>
              </a:rPr>
              <a:t>, where he was Group General Counsel with responsibility for the Legal and Compliance functions.  He had assumed this position at Holcim Ltd in 2013 and continued in this role following the merger with Lafarge SA in July 2015. </a:t>
            </a:r>
          </a:p>
          <a:p>
            <a:r>
              <a:rPr lang="en-US" dirty="0" err="1">
                <a:solidFill>
                  <a:schemeClr val="tx1">
                    <a:lumMod val="65000"/>
                    <a:lumOff val="35000"/>
                  </a:schemeClr>
                </a:solidFill>
                <a:latin typeface="+mj-lt"/>
              </a:rPr>
              <a:t>Dedullen</a:t>
            </a:r>
            <a:r>
              <a:rPr lang="en-US" dirty="0">
                <a:solidFill>
                  <a:schemeClr val="tx1">
                    <a:lumMod val="65000"/>
                    <a:lumOff val="35000"/>
                  </a:schemeClr>
                </a:solidFill>
                <a:latin typeface="+mj-lt"/>
              </a:rPr>
              <a:t> started his career in 1988 in private practice in New York, USA. He held various legal in-house positions of increasing seniority at the European Bank for Reconstruction and Development in the UK, at PSEG Global in the UK, and at Carrier1 International in Switzerland. </a:t>
            </a:r>
          </a:p>
          <a:p>
            <a:r>
              <a:rPr lang="en-US" dirty="0">
                <a:solidFill>
                  <a:schemeClr val="tx1">
                    <a:lumMod val="65000"/>
                    <a:lumOff val="35000"/>
                  </a:schemeClr>
                </a:solidFill>
                <a:latin typeface="+mj-lt"/>
              </a:rPr>
              <a:t>Born in 1964, Xavier </a:t>
            </a:r>
            <a:r>
              <a:rPr lang="en-US" dirty="0" err="1">
                <a:solidFill>
                  <a:schemeClr val="tx1">
                    <a:lumMod val="65000"/>
                    <a:lumOff val="35000"/>
                  </a:schemeClr>
                </a:solidFill>
                <a:latin typeface="+mj-lt"/>
              </a:rPr>
              <a:t>Dedullen</a:t>
            </a:r>
            <a:r>
              <a:rPr lang="en-US" dirty="0">
                <a:solidFill>
                  <a:schemeClr val="tx1">
                    <a:lumMod val="65000"/>
                    <a:lumOff val="35000"/>
                  </a:schemeClr>
                </a:solidFill>
                <a:latin typeface="+mj-lt"/>
              </a:rPr>
              <a:t> is a Belgian national. He holds a Master of Laws (</a:t>
            </a:r>
            <a:r>
              <a:rPr lang="en-US" dirty="0" err="1">
                <a:solidFill>
                  <a:schemeClr val="tx1">
                    <a:lumMod val="65000"/>
                    <a:lumOff val="35000"/>
                  </a:schemeClr>
                </a:solidFill>
                <a:latin typeface="+mj-lt"/>
              </a:rPr>
              <a:t>Lic</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Jur</a:t>
            </a:r>
            <a:r>
              <a:rPr lang="en-US" dirty="0">
                <a:solidFill>
                  <a:schemeClr val="tx1">
                    <a:lumMod val="65000"/>
                    <a:lumOff val="35000"/>
                  </a:schemeClr>
                </a:solidFill>
                <a:latin typeface="+mj-lt"/>
              </a:rPr>
              <a:t>.) from KU Leuven, Belgium, and an LL.M. from New York University School of Law.</a:t>
            </a:r>
          </a:p>
          <a:p>
            <a:pPr>
              <a:spcBef>
                <a:spcPts val="0"/>
              </a:spcBef>
            </a:pPr>
            <a:endParaRPr lang="en-US"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r>
              <a:rPr lang="en-US" dirty="0">
                <a:solidFill>
                  <a:schemeClr val="tx1">
                    <a:lumMod val="65000"/>
                    <a:lumOff val="35000"/>
                  </a:schemeClr>
                </a:solidFill>
                <a:latin typeface="+mj-lt"/>
              </a:rPr>
              <a:t>As Group CTO, Erik </a:t>
            </a:r>
            <a:r>
              <a:rPr lang="en-US" dirty="0" err="1">
                <a:solidFill>
                  <a:schemeClr val="tx1">
                    <a:lumMod val="65000"/>
                    <a:lumOff val="35000"/>
                  </a:schemeClr>
                </a:solidFill>
                <a:latin typeface="+mj-lt"/>
              </a:rPr>
              <a:t>Ekudden</a:t>
            </a:r>
            <a:r>
              <a:rPr lang="en-US" dirty="0">
                <a:solidFill>
                  <a:schemeClr val="tx1">
                    <a:lumMod val="65000"/>
                    <a:lumOff val="35000"/>
                  </a:schemeClr>
                </a:solidFill>
                <a:latin typeface="+mj-lt"/>
              </a:rPr>
              <a:t> is responsible for setting the direction of technology leadership for the Ericsson Group. In 2017 he was re-located to </a:t>
            </a:r>
            <a:r>
              <a:rPr lang="en-US" dirty="0" err="1">
                <a:solidFill>
                  <a:schemeClr val="tx1">
                    <a:lumMod val="65000"/>
                    <a:lumOff val="35000"/>
                  </a:schemeClr>
                </a:solidFill>
                <a:latin typeface="+mj-lt"/>
              </a:rPr>
              <a:t>Kista</a:t>
            </a:r>
            <a:r>
              <a:rPr lang="en-US" dirty="0">
                <a:solidFill>
                  <a:schemeClr val="tx1">
                    <a:lumMod val="65000"/>
                    <a:lumOff val="35000"/>
                  </a:schemeClr>
                </a:solidFill>
                <a:latin typeface="+mj-lt"/>
              </a:rPr>
              <a:t>, Sweden, after nearly seven-year at Ericsson in Santa Clara, California.</a:t>
            </a:r>
          </a:p>
          <a:p>
            <a:r>
              <a:rPr lang="en-US" dirty="0">
                <a:solidFill>
                  <a:schemeClr val="tx1">
                    <a:lumMod val="65000"/>
                    <a:lumOff val="35000"/>
                  </a:schemeClr>
                </a:solidFill>
                <a:latin typeface="+mj-lt"/>
              </a:rPr>
              <a:t>His experience from working with technology leadership globally will influence the strategic decisions and investments in mobility, distributed cloud, artificial intelligence and Internet of Things. This builds on his decades-long career in technology strategies and industry activities.</a:t>
            </a:r>
          </a:p>
          <a:p>
            <a:r>
              <a:rPr lang="en-US" dirty="0" err="1">
                <a:solidFill>
                  <a:schemeClr val="tx1">
                    <a:lumMod val="65000"/>
                    <a:lumOff val="35000"/>
                  </a:schemeClr>
                </a:solidFill>
                <a:latin typeface="+mj-lt"/>
              </a:rPr>
              <a:t>Ekudden</a:t>
            </a:r>
            <a:r>
              <a:rPr lang="en-US" dirty="0">
                <a:solidFill>
                  <a:schemeClr val="tx1">
                    <a:lumMod val="65000"/>
                    <a:lumOff val="35000"/>
                  </a:schemeClr>
                </a:solidFill>
                <a:latin typeface="+mj-lt"/>
              </a:rPr>
              <a:t> first joined Ericsson in 1993 working on mobile systems research. He has served as research area director and vice president of standardization. During his career, his team created technology and multimedia functionality that are now used in today’s smartphones worldwide. This team also conducted some of the first work on virtual and augmented reality for mobile systems. He has worked to create global mobile systems for 3G, 4G and 5G in close collaboration with customers. </a:t>
            </a:r>
          </a:p>
          <a:p>
            <a:r>
              <a:rPr lang="en-US" dirty="0">
                <a:solidFill>
                  <a:schemeClr val="tx1">
                    <a:lumMod val="65000"/>
                    <a:lumOff val="35000"/>
                  </a:schemeClr>
                </a:solidFill>
                <a:latin typeface="+mj-lt"/>
              </a:rPr>
              <a:t>He holds a Master of Science degree in Electrical Engineering from the Royal Institute of Technology in Stockholm, Sweden. </a:t>
            </a:r>
            <a:r>
              <a:rPr lang="en-US" dirty="0" err="1">
                <a:solidFill>
                  <a:schemeClr val="tx1">
                    <a:lumMod val="65000"/>
                    <a:lumOff val="35000"/>
                  </a:schemeClr>
                </a:solidFill>
                <a:latin typeface="+mj-lt"/>
              </a:rPr>
              <a:t>Ekudden</a:t>
            </a:r>
            <a:r>
              <a:rPr lang="en-US" dirty="0">
                <a:solidFill>
                  <a:schemeClr val="tx1">
                    <a:lumMod val="65000"/>
                    <a:lumOff val="35000"/>
                  </a:schemeClr>
                </a:solidFill>
                <a:latin typeface="+mj-lt"/>
              </a:rPr>
              <a:t> is since 2020, member of the Broadband Commission for Sustainable Development.</a:t>
            </a:r>
          </a:p>
          <a:p>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Erik </a:t>
            </a:r>
            <a:r>
              <a:rPr lang="en-US" dirty="0" err="1"/>
              <a:t>Ekudden</a:t>
            </a:r>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14</a:t>
            </a:fld>
            <a:endParaRPr lang="en-US" dirty="0"/>
          </a:p>
        </p:txBody>
      </p:sp>
      <p:pic>
        <p:nvPicPr>
          <p:cNvPr id="55298" name="Picture 2" descr="Xavier Dedullen"/>
          <p:cNvPicPr>
            <a:picLocks noGrp="1" noChangeAspect="1" noChangeArrowheads="1"/>
          </p:cNvPicPr>
          <p:nvPr>
            <p:ph type="pic" sz="quarter" idx="30"/>
          </p:nvPr>
        </p:nvPicPr>
        <p:blipFill rotWithShape="1">
          <a:blip r:embed="rId2" cstate="hqprint">
            <a:extLst>
              <a:ext uri="{28A0092B-C50C-407E-A947-70E740481C1C}">
                <a14:useLocalDpi xmlns:a14="http://schemas.microsoft.com/office/drawing/2010/main" val="0"/>
              </a:ext>
            </a:extLst>
          </a:blip>
          <a:srcRect t="1652" b="29680"/>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5300" name="Picture 4" descr="Erik Ekudden "/>
          <p:cNvPicPr>
            <a:picLocks noGrp="1" noChangeAspect="1" noChangeArrowheads="1"/>
          </p:cNvPicPr>
          <p:nvPr>
            <p:ph type="pic" sz="quarter" idx="31"/>
          </p:nvPr>
        </p:nvPicPr>
        <p:blipFill rotWithShape="1">
          <a:blip r:embed="rId3" cstate="hqprint">
            <a:extLst>
              <a:ext uri="{28A0092B-C50C-407E-A947-70E740481C1C}">
                <a14:useLocalDpi xmlns:a14="http://schemas.microsoft.com/office/drawing/2010/main" val="0"/>
              </a:ext>
            </a:extLst>
          </a:blip>
          <a:srcRect t="614" b="30718"/>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0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err="1"/>
              <a:t>Niklas</a:t>
            </a:r>
            <a:r>
              <a:rPr lang="en-US" dirty="0"/>
              <a:t> </a:t>
            </a:r>
            <a:r>
              <a:rPr lang="en-US" dirty="0" err="1"/>
              <a:t>Heuveldop</a:t>
            </a:r>
            <a:br>
              <a:rPr lang="en-US" dirty="0"/>
            </a:b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14" name="Text Placeholder 13"/>
          <p:cNvSpPr>
            <a:spLocks noGrp="1"/>
          </p:cNvSpPr>
          <p:nvPr>
            <p:ph type="body" sz="quarter" idx="19"/>
          </p:nvPr>
        </p:nvSpPr>
        <p:spPr/>
        <p:txBody>
          <a:bodyPr/>
          <a:lstStyle/>
          <a:p>
            <a:r>
              <a:rPr lang="en-US" dirty="0"/>
              <a:t>Senior Vice President and Head, North America</a:t>
            </a:r>
          </a:p>
        </p:txBody>
      </p:sp>
      <p:sp>
        <p:nvSpPr>
          <p:cNvPr id="12" name="Text Placeholder 11"/>
          <p:cNvSpPr>
            <a:spLocks noGrp="1"/>
          </p:cNvSpPr>
          <p:nvPr>
            <p:ph type="body" sz="quarter" idx="21"/>
          </p:nvPr>
        </p:nvSpPr>
        <p:spPr/>
        <p:txBody>
          <a:bodyPr/>
          <a:lstStyle/>
          <a:p>
            <a:r>
              <a:rPr lang="en-US" dirty="0"/>
              <a:t>Senior Vice President and Head, North East Asia</a:t>
            </a:r>
          </a:p>
        </p:txBody>
      </p:sp>
      <p:sp>
        <p:nvSpPr>
          <p:cNvPr id="10" name="Text Placeholder 9"/>
          <p:cNvSpPr>
            <a:spLocks noGrp="1"/>
          </p:cNvSpPr>
          <p:nvPr>
            <p:ph type="body" sz="quarter" idx="16"/>
          </p:nvPr>
        </p:nvSpPr>
        <p:spPr/>
        <p:txBody>
          <a:bodyPr/>
          <a:lstStyle/>
          <a:p>
            <a:r>
              <a:rPr lang="en-US" dirty="0" err="1">
                <a:solidFill>
                  <a:schemeClr val="tx1">
                    <a:lumMod val="65000"/>
                    <a:lumOff val="35000"/>
                  </a:schemeClr>
                </a:solidFill>
                <a:latin typeface="+mj-lt"/>
              </a:rPr>
              <a:t>Niklas</a:t>
            </a:r>
            <a:r>
              <a:rPr lang="en-US" dirty="0">
                <a:solidFill>
                  <a:schemeClr val="tx1">
                    <a:lumMod val="65000"/>
                    <a:lumOff val="35000"/>
                  </a:schemeClr>
                </a:solidFill>
                <a:latin typeface="+mj-lt"/>
              </a:rPr>
              <a:t> </a:t>
            </a:r>
            <a:r>
              <a:rPr lang="en-US" dirty="0" err="1">
                <a:solidFill>
                  <a:schemeClr val="tx1">
                    <a:lumMod val="65000"/>
                    <a:lumOff val="35000"/>
                  </a:schemeClr>
                </a:solidFill>
                <a:latin typeface="+mj-lt"/>
              </a:rPr>
              <a:t>Heuveldop</a:t>
            </a:r>
            <a:r>
              <a:rPr lang="en-US" dirty="0">
                <a:solidFill>
                  <a:schemeClr val="tx1">
                    <a:lumMod val="65000"/>
                    <a:lumOff val="35000"/>
                  </a:schemeClr>
                </a:solidFill>
                <a:latin typeface="+mj-lt"/>
              </a:rPr>
              <a:t> leads the Market Area North America, a organization of approximately 11,500 employees in serving Ericsson’s customers in the United States and Canada with industry-leading technology and services.</a:t>
            </a:r>
          </a:p>
          <a:p>
            <a:r>
              <a:rPr lang="en-US" dirty="0">
                <a:solidFill>
                  <a:schemeClr val="tx1">
                    <a:lumMod val="65000"/>
                    <a:lumOff val="35000"/>
                  </a:schemeClr>
                </a:solidFill>
                <a:latin typeface="+mj-lt"/>
              </a:rPr>
              <a:t>Prior to this position </a:t>
            </a:r>
            <a:r>
              <a:rPr lang="en-US" dirty="0" err="1">
                <a:solidFill>
                  <a:schemeClr val="tx1">
                    <a:lumMod val="65000"/>
                    <a:lumOff val="35000"/>
                  </a:schemeClr>
                </a:solidFill>
                <a:latin typeface="+mj-lt"/>
              </a:rPr>
              <a:t>Heuveldop</a:t>
            </a:r>
            <a:r>
              <a:rPr lang="en-US" dirty="0">
                <a:solidFill>
                  <a:schemeClr val="tx1">
                    <a:lumMod val="65000"/>
                    <a:lumOff val="35000"/>
                  </a:schemeClr>
                </a:solidFill>
                <a:latin typeface="+mj-lt"/>
              </a:rPr>
              <a:t> was Chief Strategy Officer, Head of Technology &amp; Emerging Business, which combines the Corporate Strategy and Technology functions, Ericsson Research, Business Innovation, Mergers &amp; Acquisitions and Emerging Business, focused on the Internet of Things, as well as Information Technology and Ericsson’s Digital Transformation. </a:t>
            </a:r>
          </a:p>
          <a:p>
            <a:r>
              <a:rPr lang="en-US" dirty="0" err="1">
                <a:solidFill>
                  <a:schemeClr val="tx1">
                    <a:lumMod val="65000"/>
                    <a:lumOff val="35000"/>
                  </a:schemeClr>
                </a:solidFill>
                <a:latin typeface="+mj-lt"/>
              </a:rPr>
              <a:t>Heuveldop</a:t>
            </a:r>
            <a:r>
              <a:rPr lang="en-US" dirty="0">
                <a:solidFill>
                  <a:schemeClr val="tx1">
                    <a:lumMod val="65000"/>
                    <a:lumOff val="35000"/>
                  </a:schemeClr>
                </a:solidFill>
                <a:latin typeface="+mj-lt"/>
              </a:rPr>
              <a:t> has also had the position as Chief Customer Officer and Head of Group Function Sales. He first started at Ericsson in 1993 and has served in various international assignments across the Americas and Europe, including as Head of Global Customer Unit AT&amp;T and Head of Market Unit Central America &amp; Caribbean.</a:t>
            </a:r>
          </a:p>
          <a:p>
            <a:r>
              <a:rPr lang="en-US" dirty="0">
                <a:solidFill>
                  <a:schemeClr val="tx1">
                    <a:lumMod val="65000"/>
                    <a:lumOff val="35000"/>
                  </a:schemeClr>
                </a:solidFill>
                <a:latin typeface="+mj-lt"/>
              </a:rPr>
              <a:t>From 2001 to 2005, </a:t>
            </a:r>
            <a:r>
              <a:rPr lang="en-US" dirty="0" err="1">
                <a:solidFill>
                  <a:schemeClr val="tx1">
                    <a:lumMod val="65000"/>
                    <a:lumOff val="35000"/>
                  </a:schemeClr>
                </a:solidFill>
                <a:latin typeface="+mj-lt"/>
              </a:rPr>
              <a:t>Heuveldop</a:t>
            </a:r>
            <a:r>
              <a:rPr lang="en-US" dirty="0">
                <a:solidFill>
                  <a:schemeClr val="tx1">
                    <a:lumMod val="65000"/>
                    <a:lumOff val="35000"/>
                  </a:schemeClr>
                </a:solidFill>
                <a:latin typeface="+mj-lt"/>
              </a:rPr>
              <a:t> led venture capital-backed technology start-ups, first as COO at </a:t>
            </a:r>
            <a:r>
              <a:rPr lang="en-US" dirty="0" err="1">
                <a:solidFill>
                  <a:schemeClr val="tx1">
                    <a:lumMod val="65000"/>
                    <a:lumOff val="35000"/>
                  </a:schemeClr>
                </a:solidFill>
                <a:latin typeface="+mj-lt"/>
              </a:rPr>
              <a:t>WaterCove</a:t>
            </a:r>
            <a:r>
              <a:rPr lang="en-US" dirty="0">
                <a:solidFill>
                  <a:schemeClr val="tx1">
                    <a:lumMod val="65000"/>
                    <a:lumOff val="35000"/>
                  </a:schemeClr>
                </a:solidFill>
                <a:latin typeface="+mj-lt"/>
              </a:rPr>
              <a:t> Networks, which was acquired by Alcatel in 2003, and then as CEO at </a:t>
            </a:r>
            <a:r>
              <a:rPr lang="en-US" dirty="0" err="1">
                <a:solidFill>
                  <a:schemeClr val="tx1">
                    <a:lumMod val="65000"/>
                    <a:lumOff val="35000"/>
                  </a:schemeClr>
                </a:solidFill>
                <a:latin typeface="+mj-lt"/>
              </a:rPr>
              <a:t>ServiceFactory</a:t>
            </a:r>
            <a:r>
              <a:rPr lang="en-US" dirty="0">
                <a:solidFill>
                  <a:schemeClr val="tx1">
                    <a:lumMod val="65000"/>
                    <a:lumOff val="35000"/>
                  </a:schemeClr>
                </a:solidFill>
                <a:latin typeface="+mj-lt"/>
              </a:rPr>
              <a:t>, a management buyout from Swedish operator </a:t>
            </a:r>
            <a:r>
              <a:rPr lang="en-US" dirty="0" err="1">
                <a:solidFill>
                  <a:schemeClr val="tx1">
                    <a:lumMod val="65000"/>
                    <a:lumOff val="35000"/>
                  </a:schemeClr>
                </a:solidFill>
                <a:latin typeface="+mj-lt"/>
              </a:rPr>
              <a:t>Telia</a:t>
            </a:r>
            <a:r>
              <a:rPr lang="en-US" dirty="0">
                <a:solidFill>
                  <a:schemeClr val="tx1">
                    <a:lumMod val="65000"/>
                    <a:lumOff val="35000"/>
                  </a:schemeClr>
                </a:solidFill>
                <a:latin typeface="+mj-lt"/>
              </a:rPr>
              <a:t>.</a:t>
            </a:r>
          </a:p>
          <a:p>
            <a:r>
              <a:rPr lang="en-US" dirty="0" err="1">
                <a:solidFill>
                  <a:schemeClr val="tx1">
                    <a:lumMod val="65000"/>
                    <a:lumOff val="35000"/>
                  </a:schemeClr>
                </a:solidFill>
                <a:latin typeface="+mj-lt"/>
              </a:rPr>
              <a:t>Heuveldop</a:t>
            </a:r>
            <a:r>
              <a:rPr lang="en-US" dirty="0">
                <a:solidFill>
                  <a:schemeClr val="tx1">
                    <a:lumMod val="65000"/>
                    <a:lumOff val="35000"/>
                  </a:schemeClr>
                </a:solidFill>
                <a:latin typeface="+mj-lt"/>
              </a:rPr>
              <a:t> holds a Master of Science in Industrial Engineering &amp; Management from the Institute of Technology, Linköping University, Sweden.</a:t>
            </a:r>
          </a:p>
          <a:p>
            <a:pPr>
              <a:spcBef>
                <a:spcPts val="0"/>
              </a:spcBef>
            </a:pPr>
            <a:endParaRPr lang="en-US"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r>
              <a:rPr lang="en-US" dirty="0">
                <a:solidFill>
                  <a:schemeClr val="tx1">
                    <a:lumMod val="65000"/>
                    <a:lumOff val="35000"/>
                  </a:schemeClr>
                </a:solidFill>
                <a:latin typeface="+mj-lt"/>
              </a:rPr>
              <a:t>Chris Houghton joined Ericsson in 1988. He has broad international experience, having held management positions with Ericsson in China, India, Japan, the UK, Ireland, Hungary and Sweden.</a:t>
            </a:r>
          </a:p>
          <a:p>
            <a:r>
              <a:rPr lang="en-US" dirty="0">
                <a:solidFill>
                  <a:schemeClr val="tx1">
                    <a:lumMod val="65000"/>
                    <a:lumOff val="35000"/>
                  </a:schemeClr>
                </a:solidFill>
                <a:latin typeface="+mj-lt"/>
              </a:rPr>
              <a:t>Previously Houghton was Head of Region North East Asia (2015 – March 2017). He served as Head of Region India from 2013 to 2015, and was Head of Customer Unit UK &amp; Ireland from 2010 to 2013. Prior to this, Houghton served as Head of Ericsson Hungary in 2009 and 2010, overseeing Ericsson’s R&amp;D center in Budapest. From 2004 to 2009, Houghton was Head of Ericsson’s </a:t>
            </a:r>
            <a:r>
              <a:rPr lang="en-US" dirty="0" err="1">
                <a:solidFill>
                  <a:schemeClr val="tx1">
                    <a:lumMod val="65000"/>
                    <a:lumOff val="35000"/>
                  </a:schemeClr>
                </a:solidFill>
                <a:latin typeface="+mj-lt"/>
              </a:rPr>
              <a:t>SoftBank</a:t>
            </a:r>
            <a:r>
              <a:rPr lang="en-US" dirty="0">
                <a:solidFill>
                  <a:schemeClr val="tx1">
                    <a:lumMod val="65000"/>
                    <a:lumOff val="35000"/>
                  </a:schemeClr>
                </a:solidFill>
                <a:latin typeface="+mj-lt"/>
              </a:rPr>
              <a:t> business division in Japan. Between 1995 and 2004, Houghton held several senior positions at Ericsson in Sweden, including Business Director WCDMA, where he was responsible for implementing commercial strategy and driving global WCDMA sales.</a:t>
            </a:r>
          </a:p>
          <a:p>
            <a:r>
              <a:rPr lang="en-US" dirty="0">
                <a:solidFill>
                  <a:schemeClr val="tx1">
                    <a:lumMod val="65000"/>
                    <a:lumOff val="35000"/>
                  </a:schemeClr>
                </a:solidFill>
                <a:latin typeface="+mj-lt"/>
              </a:rPr>
              <a:t>Houghton holds a Bachelor of Law from </a:t>
            </a:r>
            <a:r>
              <a:rPr lang="en-US" dirty="0" err="1">
                <a:solidFill>
                  <a:schemeClr val="tx1">
                    <a:lumMod val="65000"/>
                    <a:lumOff val="35000"/>
                  </a:schemeClr>
                </a:solidFill>
                <a:latin typeface="+mj-lt"/>
              </a:rPr>
              <a:t>Huddersfield</a:t>
            </a:r>
            <a:r>
              <a:rPr lang="en-US" dirty="0">
                <a:solidFill>
                  <a:schemeClr val="tx1">
                    <a:lumMod val="65000"/>
                    <a:lumOff val="35000"/>
                  </a:schemeClr>
                </a:solidFill>
                <a:latin typeface="+mj-lt"/>
              </a:rPr>
              <a:t> Polytechnic, England.</a:t>
            </a:r>
          </a:p>
          <a:p>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Chris Houghton</a:t>
            </a:r>
          </a:p>
        </p:txBody>
      </p:sp>
      <p:sp>
        <p:nvSpPr>
          <p:cNvPr id="29" name="Slide Number Placeholder 28"/>
          <p:cNvSpPr>
            <a:spLocks noGrp="1"/>
          </p:cNvSpPr>
          <p:nvPr>
            <p:ph type="sldNum" sz="quarter" idx="32"/>
          </p:nvPr>
        </p:nvSpPr>
        <p:spPr/>
        <p:txBody>
          <a:bodyPr/>
          <a:lstStyle/>
          <a:p>
            <a:fld id="{3E44B31D-349A-4FE6-9084-AC4DE21D68C6}" type="slidenum">
              <a:rPr lang="en-US" smtClean="0"/>
              <a:pPr/>
              <a:t>15</a:t>
            </a:fld>
            <a:endParaRPr lang="en-US" dirty="0"/>
          </a:p>
        </p:txBody>
      </p:sp>
      <p:pic>
        <p:nvPicPr>
          <p:cNvPr id="56322" name="Picture 2" descr="Niklas Heuveldop"/>
          <p:cNvPicPr>
            <a:picLocks noGrp="1" noChangeAspect="1" noChangeArrowheads="1"/>
          </p:cNvPicPr>
          <p:nvPr>
            <p:ph type="pic" sz="quarter" idx="30"/>
          </p:nvPr>
        </p:nvPicPr>
        <p:blipFill rotWithShape="1">
          <a:blip r:embed="rId2" cstate="hqprint">
            <a:extLst>
              <a:ext uri="{28A0092B-C50C-407E-A947-70E740481C1C}">
                <a14:useLocalDpi xmlns:a14="http://schemas.microsoft.com/office/drawing/2010/main" val="0"/>
              </a:ext>
            </a:extLst>
          </a:blip>
          <a:srcRect t="2690" b="28641"/>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6324" name="Picture 4" descr="Chris Houghton"/>
          <p:cNvPicPr>
            <a:picLocks noGrp="1" noChangeAspect="1" noChangeArrowheads="1"/>
          </p:cNvPicPr>
          <p:nvPr>
            <p:ph type="pic" sz="quarter" idx="31"/>
          </p:nvPr>
        </p:nvPicPr>
        <p:blipFill rotWithShape="1">
          <a:blip r:embed="rId3" cstate="hqprint">
            <a:extLst>
              <a:ext uri="{28A0092B-C50C-407E-A947-70E740481C1C}">
                <a14:useLocalDpi xmlns:a14="http://schemas.microsoft.com/office/drawing/2010/main" val="0"/>
              </a:ext>
            </a:extLst>
          </a:blip>
          <a:srcRect t="1133" b="3019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75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Jan </a:t>
            </a:r>
            <a:r>
              <a:rPr lang="en-US" dirty="0" err="1"/>
              <a:t>Karlsson</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14" name="Text Placeholder 13"/>
          <p:cNvSpPr>
            <a:spLocks noGrp="1"/>
          </p:cNvSpPr>
          <p:nvPr>
            <p:ph type="body" sz="quarter" idx="19"/>
          </p:nvPr>
        </p:nvSpPr>
        <p:spPr/>
        <p:txBody>
          <a:bodyPr/>
          <a:lstStyle/>
          <a:p>
            <a:r>
              <a:rPr lang="en-US" dirty="0"/>
              <a:t>Senior Vice President and Head, Digital Services</a:t>
            </a:r>
          </a:p>
        </p:txBody>
      </p:sp>
      <p:sp>
        <p:nvSpPr>
          <p:cNvPr id="12" name="Text Placeholder 11"/>
          <p:cNvSpPr>
            <a:spLocks noGrp="1"/>
          </p:cNvSpPr>
          <p:nvPr>
            <p:ph type="body" sz="quarter" idx="21"/>
          </p:nvPr>
        </p:nvSpPr>
        <p:spPr/>
        <p:txBody>
          <a:bodyPr/>
          <a:lstStyle/>
          <a:p>
            <a:r>
              <a:rPr lang="en-US" dirty="0"/>
              <a:t>Senior Vice President and Head, Managed Services</a:t>
            </a:r>
          </a:p>
        </p:txBody>
      </p:sp>
      <p:sp>
        <p:nvSpPr>
          <p:cNvPr id="10" name="Text Placeholder 9"/>
          <p:cNvSpPr>
            <a:spLocks noGrp="1"/>
          </p:cNvSpPr>
          <p:nvPr>
            <p:ph type="body" sz="quarter" idx="16"/>
          </p:nvPr>
        </p:nvSpPr>
        <p:spPr/>
        <p:txBody>
          <a:bodyPr/>
          <a:lstStyle/>
          <a:p>
            <a:r>
              <a:rPr lang="en-US" dirty="0">
                <a:solidFill>
                  <a:schemeClr val="tx1">
                    <a:lumMod val="65000"/>
                    <a:lumOff val="35000"/>
                  </a:schemeClr>
                </a:solidFill>
                <a:latin typeface="+mj-lt"/>
              </a:rPr>
              <a:t>Jan </a:t>
            </a:r>
            <a:r>
              <a:rPr lang="en-US" dirty="0" err="1">
                <a:solidFill>
                  <a:schemeClr val="tx1">
                    <a:lumMod val="65000"/>
                    <a:lumOff val="35000"/>
                  </a:schemeClr>
                </a:solidFill>
                <a:latin typeface="+mj-lt"/>
              </a:rPr>
              <a:t>Karlsson</a:t>
            </a:r>
            <a:r>
              <a:rPr lang="en-US" dirty="0">
                <a:solidFill>
                  <a:schemeClr val="tx1">
                    <a:lumMod val="65000"/>
                    <a:lumOff val="35000"/>
                  </a:schemeClr>
                </a:solidFill>
                <a:latin typeface="+mj-lt"/>
              </a:rPr>
              <a:t> is Senior Vice President and Head of Business Area Digital Services (since August 1, 2018). Ericsson Digital Services provides solutions that realize our customers’ digital transformation including software and services in the areas of monetization and management systems (OSS/BSS), telecom core (packet core and communication services), and cloud &amp; NFV (Network Functions Virtualization) infrastructure.</a:t>
            </a:r>
          </a:p>
          <a:p>
            <a:r>
              <a:rPr lang="en-US" dirty="0">
                <a:solidFill>
                  <a:schemeClr val="tx1">
                    <a:lumMod val="65000"/>
                    <a:lumOff val="35000"/>
                  </a:schemeClr>
                </a:solidFill>
                <a:latin typeface="+mj-lt"/>
              </a:rPr>
              <a:t>Before taking on his current role, </a:t>
            </a:r>
            <a:r>
              <a:rPr lang="en-US" dirty="0" err="1">
                <a:solidFill>
                  <a:schemeClr val="tx1">
                    <a:lumMod val="65000"/>
                    <a:lumOff val="35000"/>
                  </a:schemeClr>
                </a:solidFill>
                <a:latin typeface="+mj-lt"/>
              </a:rPr>
              <a:t>Karlsson</a:t>
            </a:r>
            <a:r>
              <a:rPr lang="en-US" dirty="0">
                <a:solidFill>
                  <a:schemeClr val="tx1">
                    <a:lumMod val="65000"/>
                    <a:lumOff val="35000"/>
                  </a:schemeClr>
                </a:solidFill>
                <a:latin typeface="+mj-lt"/>
              </a:rPr>
              <a:t> was Acting Head of Business Area Digital Services between February 1 - July 31 2018. Previous he was Head of Solution Area Business Support Solutions at Ericsson. He also led the sales and delivery of multiple Full Stack OSS/BSS projects for Ericsson in Latin America which were among of the first of their kind to go live in the region.</a:t>
            </a:r>
          </a:p>
          <a:p>
            <a:r>
              <a:rPr lang="en-US" dirty="0">
                <a:solidFill>
                  <a:schemeClr val="tx1">
                    <a:lumMod val="65000"/>
                    <a:lumOff val="35000"/>
                  </a:schemeClr>
                </a:solidFill>
                <a:latin typeface="+mj-lt"/>
              </a:rPr>
              <a:t>Before joining Ericsson in February 2017, </a:t>
            </a:r>
            <a:r>
              <a:rPr lang="en-US" dirty="0" err="1">
                <a:solidFill>
                  <a:schemeClr val="tx1">
                    <a:lumMod val="65000"/>
                    <a:lumOff val="35000"/>
                  </a:schemeClr>
                </a:solidFill>
                <a:latin typeface="+mj-lt"/>
              </a:rPr>
              <a:t>Karlsson</a:t>
            </a:r>
            <a:r>
              <a:rPr lang="en-US" dirty="0">
                <a:solidFill>
                  <a:schemeClr val="tx1">
                    <a:lumMod val="65000"/>
                    <a:lumOff val="35000"/>
                  </a:schemeClr>
                </a:solidFill>
                <a:latin typeface="+mj-lt"/>
              </a:rPr>
              <a:t> was CEO of </a:t>
            </a:r>
            <a:r>
              <a:rPr lang="en-US" dirty="0" err="1">
                <a:solidFill>
                  <a:schemeClr val="tx1">
                    <a:lumMod val="65000"/>
                    <a:lumOff val="35000"/>
                  </a:schemeClr>
                </a:solidFill>
                <a:latin typeface="+mj-lt"/>
              </a:rPr>
              <a:t>DigitalRoute</a:t>
            </a:r>
            <a:r>
              <a:rPr lang="en-US" dirty="0">
                <a:solidFill>
                  <a:schemeClr val="tx1">
                    <a:lumMod val="65000"/>
                    <a:lumOff val="35000"/>
                  </a:schemeClr>
                </a:solidFill>
                <a:latin typeface="+mj-lt"/>
              </a:rPr>
              <a:t>, an independent software vendor focusing on data collection and pre-processing across telco and non-telco verticals.</a:t>
            </a:r>
          </a:p>
          <a:p>
            <a:r>
              <a:rPr lang="en-US" dirty="0" err="1">
                <a:solidFill>
                  <a:schemeClr val="tx1">
                    <a:lumMod val="65000"/>
                    <a:lumOff val="35000"/>
                  </a:schemeClr>
                </a:solidFill>
                <a:latin typeface="+mj-lt"/>
              </a:rPr>
              <a:t>Karlsson</a:t>
            </a:r>
            <a:r>
              <a:rPr lang="en-US" dirty="0">
                <a:solidFill>
                  <a:schemeClr val="tx1">
                    <a:lumMod val="65000"/>
                    <a:lumOff val="35000"/>
                  </a:schemeClr>
                </a:solidFill>
                <a:latin typeface="+mj-lt"/>
              </a:rPr>
              <a:t> holds a bachelor’s degree in Business Administration from ESSEC Business School in France.</a:t>
            </a:r>
          </a:p>
          <a:p>
            <a:br>
              <a:rPr lang="en-US" dirty="0">
                <a:solidFill>
                  <a:schemeClr val="tx1">
                    <a:lumMod val="65000"/>
                    <a:lumOff val="35000"/>
                  </a:schemeClr>
                </a:solidFill>
                <a:latin typeface="+mj-lt"/>
              </a:rPr>
            </a:br>
            <a:endParaRPr lang="en-US"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r>
              <a:rPr lang="en-US" dirty="0">
                <a:solidFill>
                  <a:schemeClr val="tx1">
                    <a:lumMod val="65000"/>
                    <a:lumOff val="35000"/>
                  </a:schemeClr>
                </a:solidFill>
                <a:latin typeface="+mj-lt"/>
              </a:rPr>
              <a:t>Peter </a:t>
            </a:r>
            <a:r>
              <a:rPr lang="en-US" dirty="0" err="1">
                <a:solidFill>
                  <a:schemeClr val="tx1">
                    <a:lumMod val="65000"/>
                    <a:lumOff val="35000"/>
                  </a:schemeClr>
                </a:solidFill>
                <a:latin typeface="+mj-lt"/>
              </a:rPr>
              <a:t>Laurin</a:t>
            </a:r>
            <a:r>
              <a:rPr lang="en-US" dirty="0">
                <a:solidFill>
                  <a:schemeClr val="tx1">
                    <a:lumMod val="65000"/>
                    <a:lumOff val="35000"/>
                  </a:schemeClr>
                </a:solidFill>
                <a:latin typeface="+mj-lt"/>
              </a:rPr>
              <a:t> is Senior Vice President and Head of Business Area Managed Services, one of Ericsson’s four business areas, since April 1, 2017. Business Area Managed Services designs, optimizes and manages networks for operators around the world. In addition, the business area manages operators’ IT applications and data centers. Ericsson provides managed services in more than 100 countries supporting approximately 1 billion subscribers.</a:t>
            </a:r>
          </a:p>
          <a:p>
            <a:r>
              <a:rPr lang="en-US" dirty="0">
                <a:solidFill>
                  <a:schemeClr val="tx1">
                    <a:lumMod val="65000"/>
                    <a:lumOff val="35000"/>
                  </a:schemeClr>
                </a:solidFill>
                <a:latin typeface="+mj-lt"/>
              </a:rPr>
              <a:t>Before holding his current position, he served as Head of Region Northern Europe &amp; Central Asia – Ericsson’s former home region and one of 10 into which the business was divided at the time.</a:t>
            </a:r>
          </a:p>
          <a:p>
            <a:r>
              <a:rPr lang="en-US" dirty="0" err="1">
                <a:solidFill>
                  <a:schemeClr val="tx1">
                    <a:lumMod val="65000"/>
                    <a:lumOff val="35000"/>
                  </a:schemeClr>
                </a:solidFill>
                <a:latin typeface="+mj-lt"/>
              </a:rPr>
              <a:t>Laurin</a:t>
            </a:r>
            <a:r>
              <a:rPr lang="en-US" dirty="0">
                <a:solidFill>
                  <a:schemeClr val="tx1">
                    <a:lumMod val="65000"/>
                    <a:lumOff val="35000"/>
                  </a:schemeClr>
                </a:solidFill>
                <a:latin typeface="+mj-lt"/>
              </a:rPr>
              <a:t> has held various leadership positions within Ericsson, including as Head of Ericsson’s Global Customer Unit Vodafone; General Manager of Customer Unit T-Mobile in the US; Vice President of Managed Services in Western Europe for former Business Unit Global Services; General Manager of Multimedia, Systems Integration and Hosting for former Region North America; Head of Managed Services Hosting/Cloud for former Business Unit Global Services; and Director of Outsourcing Engagement for former Business Unit Global Services. He has been based in locations such as Sweden, North America, the UK and Malaysia, and has broad experience from various areas of the company.</a:t>
            </a:r>
          </a:p>
          <a:p>
            <a:r>
              <a:rPr lang="en-US" dirty="0">
                <a:solidFill>
                  <a:schemeClr val="tx1">
                    <a:lumMod val="65000"/>
                    <a:lumOff val="35000"/>
                  </a:schemeClr>
                </a:solidFill>
                <a:latin typeface="+mj-lt"/>
              </a:rPr>
              <a:t>Peter holds a master’s degree from Chalmers University of Technology and an MBA from the School of Economics and Commercial Law, Gothenburg, Sweden, which included an exchange program at Concordia University in Montreal, Canada.</a:t>
            </a:r>
          </a:p>
          <a:p>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Peter </a:t>
            </a:r>
            <a:r>
              <a:rPr lang="en-US" dirty="0" err="1"/>
              <a:t>Laurin</a:t>
            </a:r>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16</a:t>
            </a:fld>
            <a:endParaRPr lang="en-US" dirty="0"/>
          </a:p>
        </p:txBody>
      </p:sp>
      <p:pic>
        <p:nvPicPr>
          <p:cNvPr id="57346" name="Picture 2" descr="Jan Karlsson"/>
          <p:cNvPicPr>
            <a:picLocks noGrp="1" noChangeAspect="1" noChangeArrowheads="1"/>
          </p:cNvPicPr>
          <p:nvPr>
            <p:ph type="pic" sz="quarter" idx="30"/>
          </p:nvPr>
        </p:nvPicPr>
        <p:blipFill rotWithShape="1">
          <a:blip r:embed="rId2" cstate="hqprint">
            <a:extLst>
              <a:ext uri="{28A0092B-C50C-407E-A947-70E740481C1C}">
                <a14:useLocalDpi xmlns:a14="http://schemas.microsoft.com/office/drawing/2010/main" val="0"/>
              </a:ext>
            </a:extLst>
          </a:blip>
          <a:srcRect l="518" t="1652" r="-518" b="29680"/>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7348" name="Picture 4" descr="Peter Laurin"/>
          <p:cNvPicPr>
            <a:picLocks noGrp="1" noChangeAspect="1" noChangeArrowheads="1"/>
          </p:cNvPicPr>
          <p:nvPr>
            <p:ph type="pic" sz="quarter" idx="31"/>
          </p:nvPr>
        </p:nvPicPr>
        <p:blipFill rotWithShape="1">
          <a:blip r:embed="rId3" cstate="hqprint">
            <a:extLst>
              <a:ext uri="{28A0092B-C50C-407E-A947-70E740481C1C}">
                <a14:useLocalDpi xmlns:a14="http://schemas.microsoft.com/office/drawing/2010/main" val="0"/>
              </a:ext>
            </a:extLst>
          </a:blip>
          <a:srcRect t="7361" b="2397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06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Stella </a:t>
            </a:r>
            <a:r>
              <a:rPr lang="en-US" dirty="0" err="1"/>
              <a:t>Medlicott</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14" name="Text Placeholder 13"/>
          <p:cNvSpPr>
            <a:spLocks noGrp="1"/>
          </p:cNvSpPr>
          <p:nvPr>
            <p:ph type="body" sz="quarter" idx="19"/>
          </p:nvPr>
        </p:nvSpPr>
        <p:spPr/>
        <p:txBody>
          <a:bodyPr/>
          <a:lstStyle/>
          <a:p>
            <a:r>
              <a:rPr lang="en-US" sz="1000" dirty="0"/>
              <a:t>Senior Vice President, Chief Marketing and Communications Officer and Head, Marketing &amp; Corporate Relations</a:t>
            </a:r>
          </a:p>
        </p:txBody>
      </p:sp>
      <p:sp>
        <p:nvSpPr>
          <p:cNvPr id="12" name="Text Placeholder 11"/>
          <p:cNvSpPr>
            <a:spLocks noGrp="1"/>
          </p:cNvSpPr>
          <p:nvPr>
            <p:ph type="body" sz="quarter" idx="21"/>
          </p:nvPr>
        </p:nvSpPr>
        <p:spPr/>
        <p:txBody>
          <a:bodyPr/>
          <a:lstStyle/>
          <a:p>
            <a:r>
              <a:rPr lang="en-US" dirty="0"/>
              <a:t>Senior Vice President, Chief Financial Officer and Head, Finance and Common Functions</a:t>
            </a:r>
          </a:p>
        </p:txBody>
      </p:sp>
      <p:sp>
        <p:nvSpPr>
          <p:cNvPr id="10" name="Text Placeholder 9"/>
          <p:cNvSpPr>
            <a:spLocks noGrp="1"/>
          </p:cNvSpPr>
          <p:nvPr>
            <p:ph type="body" sz="quarter" idx="16"/>
          </p:nvPr>
        </p:nvSpPr>
        <p:spPr/>
        <p:txBody>
          <a:bodyPr/>
          <a:lstStyle/>
          <a:p>
            <a:pPr>
              <a:spcBef>
                <a:spcPts val="0"/>
              </a:spcBef>
            </a:pPr>
            <a:r>
              <a:rPr lang="en-US" dirty="0">
                <a:solidFill>
                  <a:schemeClr val="tx1">
                    <a:lumMod val="65000"/>
                    <a:lumOff val="35000"/>
                  </a:schemeClr>
                </a:solidFill>
                <a:latin typeface="+mj-lt"/>
              </a:rPr>
              <a:t>Stella </a:t>
            </a:r>
            <a:r>
              <a:rPr lang="en-US" dirty="0" err="1">
                <a:solidFill>
                  <a:schemeClr val="tx1">
                    <a:lumMod val="65000"/>
                    <a:lumOff val="35000"/>
                  </a:schemeClr>
                </a:solidFill>
                <a:latin typeface="+mj-lt"/>
              </a:rPr>
              <a:t>Medlicott</a:t>
            </a:r>
            <a:r>
              <a:rPr lang="en-US" dirty="0">
                <a:solidFill>
                  <a:schemeClr val="tx1">
                    <a:lumMod val="65000"/>
                    <a:lumOff val="35000"/>
                  </a:schemeClr>
                </a:solidFill>
                <a:latin typeface="+mj-lt"/>
              </a:rPr>
              <a:t> was appointed Senior Vice President and Head of Group Function Marketing &amp; Corporate Relations in June 2019. Previously, she held the position as Vice President, Marketing &amp; Communications and Government &amp; Industry Relations within Ericsson’s Market Area Europe and Latin America.</a:t>
            </a:r>
          </a:p>
          <a:p>
            <a:pPr>
              <a:spcBef>
                <a:spcPts val="0"/>
              </a:spcBef>
            </a:pPr>
            <a:endParaRPr lang="en-US" dirty="0">
              <a:solidFill>
                <a:schemeClr val="tx1">
                  <a:lumMod val="65000"/>
                  <a:lumOff val="35000"/>
                </a:schemeClr>
              </a:solidFill>
              <a:latin typeface="+mj-lt"/>
            </a:endParaRPr>
          </a:p>
          <a:p>
            <a:pPr>
              <a:spcBef>
                <a:spcPts val="0"/>
              </a:spcBef>
            </a:pPr>
            <a:r>
              <a:rPr lang="en-US" dirty="0" err="1">
                <a:solidFill>
                  <a:schemeClr val="tx1">
                    <a:lumMod val="65000"/>
                    <a:lumOff val="35000"/>
                  </a:schemeClr>
                </a:solidFill>
                <a:latin typeface="+mj-lt"/>
              </a:rPr>
              <a:t>Medlicott</a:t>
            </a:r>
            <a:r>
              <a:rPr lang="en-US" dirty="0">
                <a:solidFill>
                  <a:schemeClr val="tx1">
                    <a:lumMod val="65000"/>
                    <a:lumOff val="35000"/>
                  </a:schemeClr>
                </a:solidFill>
                <a:latin typeface="+mj-lt"/>
              </a:rPr>
              <a:t> joined Ericsson in 2014 following the acquisition of Red Bee Media where she held the position of Chief Marketing Officer. She has over 25 years marketing experience in major IT, telecoms and media companies.</a:t>
            </a:r>
          </a:p>
          <a:p>
            <a:pPr>
              <a:spcBef>
                <a:spcPts val="0"/>
              </a:spcBef>
            </a:pPr>
            <a:endParaRPr lang="en-US" dirty="0">
              <a:solidFill>
                <a:schemeClr val="tx1">
                  <a:lumMod val="65000"/>
                  <a:lumOff val="35000"/>
                </a:schemeClr>
              </a:solidFill>
              <a:latin typeface="+mj-lt"/>
            </a:endParaRPr>
          </a:p>
          <a:p>
            <a:pPr>
              <a:spcBef>
                <a:spcPts val="0"/>
              </a:spcBef>
            </a:pPr>
            <a:r>
              <a:rPr lang="en-US" dirty="0">
                <a:solidFill>
                  <a:schemeClr val="tx1">
                    <a:lumMod val="65000"/>
                    <a:lumOff val="35000"/>
                  </a:schemeClr>
                </a:solidFill>
                <a:latin typeface="+mj-lt"/>
              </a:rPr>
              <a:t>Stella </a:t>
            </a:r>
            <a:r>
              <a:rPr lang="en-US" dirty="0" err="1">
                <a:solidFill>
                  <a:schemeClr val="tx1">
                    <a:lumMod val="65000"/>
                    <a:lumOff val="35000"/>
                  </a:schemeClr>
                </a:solidFill>
                <a:latin typeface="+mj-lt"/>
              </a:rPr>
              <a:t>Medlicott</a:t>
            </a:r>
            <a:r>
              <a:rPr lang="en-US" dirty="0">
                <a:solidFill>
                  <a:schemeClr val="tx1">
                    <a:lumMod val="65000"/>
                    <a:lumOff val="35000"/>
                  </a:schemeClr>
                </a:solidFill>
                <a:latin typeface="+mj-lt"/>
              </a:rPr>
              <a:t> has a BA (Hons) degree in Social Science and a Postgraduate Diploma in Marketing.</a:t>
            </a:r>
          </a:p>
        </p:txBody>
      </p:sp>
      <p:sp>
        <p:nvSpPr>
          <p:cNvPr id="13" name="Text Placeholder 12"/>
          <p:cNvSpPr>
            <a:spLocks noGrp="1"/>
          </p:cNvSpPr>
          <p:nvPr>
            <p:ph type="body" sz="quarter" idx="26"/>
          </p:nvPr>
        </p:nvSpPr>
        <p:spPr/>
        <p:txBody>
          <a:bodyPr/>
          <a:lstStyle/>
          <a:p>
            <a:r>
              <a:rPr lang="en-US" dirty="0">
                <a:solidFill>
                  <a:schemeClr val="tx1">
                    <a:lumMod val="65000"/>
                    <a:lumOff val="35000"/>
                  </a:schemeClr>
                </a:solidFill>
                <a:latin typeface="+mj-lt"/>
              </a:rPr>
              <a:t>Carl </a:t>
            </a:r>
            <a:r>
              <a:rPr lang="en-US" dirty="0" err="1">
                <a:solidFill>
                  <a:schemeClr val="tx1">
                    <a:lumMod val="65000"/>
                    <a:lumOff val="35000"/>
                  </a:schemeClr>
                </a:solidFill>
                <a:latin typeface="+mj-lt"/>
              </a:rPr>
              <a:t>Mellander</a:t>
            </a:r>
            <a:r>
              <a:rPr lang="en-US" dirty="0">
                <a:solidFill>
                  <a:schemeClr val="tx1">
                    <a:lumMod val="65000"/>
                    <a:lumOff val="35000"/>
                  </a:schemeClr>
                </a:solidFill>
                <a:latin typeface="+mj-lt"/>
              </a:rPr>
              <a:t> is CFO of Ericsson since April 1, 2017. He was previously Acting CFO from July 2016 to March 2017. Prior to this role he held the positions as Head of Treasury (between 2015 and July 2016) and Head of Finance in Region Western and Central Europe (2010 – 2015).</a:t>
            </a:r>
          </a:p>
          <a:p>
            <a:r>
              <a:rPr lang="en-US" dirty="0">
                <a:solidFill>
                  <a:schemeClr val="tx1">
                    <a:lumMod val="65000"/>
                    <a:lumOff val="35000"/>
                  </a:schemeClr>
                </a:solidFill>
                <a:latin typeface="+mj-lt"/>
              </a:rPr>
              <a:t>Carl </a:t>
            </a:r>
            <a:r>
              <a:rPr lang="en-US" dirty="0" err="1">
                <a:solidFill>
                  <a:schemeClr val="tx1">
                    <a:lumMod val="65000"/>
                    <a:lumOff val="35000"/>
                  </a:schemeClr>
                </a:solidFill>
                <a:latin typeface="+mj-lt"/>
              </a:rPr>
              <a:t>Mellander</a:t>
            </a:r>
            <a:r>
              <a:rPr lang="en-US" dirty="0">
                <a:solidFill>
                  <a:schemeClr val="tx1">
                    <a:lumMod val="65000"/>
                    <a:lumOff val="35000"/>
                  </a:schemeClr>
                </a:solidFill>
                <a:latin typeface="+mj-lt"/>
              </a:rPr>
              <a:t> joined Ericsson the first time in in 1994. He left the company in 2003 and worked in different senior finance positions for Saab and Telecom Management Partner AS in Africa. He joined Ericsson again in 2007 as Head of Finance for Market Unit Northern Europe.</a:t>
            </a:r>
          </a:p>
          <a:p>
            <a:r>
              <a:rPr lang="en-US" dirty="0" err="1">
                <a:solidFill>
                  <a:schemeClr val="tx1">
                    <a:lumMod val="65000"/>
                    <a:lumOff val="35000"/>
                  </a:schemeClr>
                </a:solidFill>
                <a:latin typeface="+mj-lt"/>
              </a:rPr>
              <a:t>Mellander</a:t>
            </a:r>
            <a:r>
              <a:rPr lang="en-US" dirty="0">
                <a:solidFill>
                  <a:schemeClr val="tx1">
                    <a:lumMod val="65000"/>
                    <a:lumOff val="35000"/>
                  </a:schemeClr>
                </a:solidFill>
                <a:latin typeface="+mj-lt"/>
              </a:rPr>
              <a:t> has held various positions in finance and business control through his career in Ericsson. He has lived and worked for Ericsson in UK, Germany, Costa Rica and the US, in addition to his positions at the Headquarters in Stockholm.</a:t>
            </a:r>
          </a:p>
          <a:p>
            <a:r>
              <a:rPr lang="en-US" dirty="0">
                <a:solidFill>
                  <a:schemeClr val="tx1">
                    <a:lumMod val="65000"/>
                    <a:lumOff val="35000"/>
                  </a:schemeClr>
                </a:solidFill>
                <a:latin typeface="+mj-lt"/>
              </a:rPr>
              <a:t>He holds a Bachelor of Business Administration and Economics from the University of Stockholm, Sweden.</a:t>
            </a:r>
          </a:p>
          <a:p>
            <a:r>
              <a:rPr lang="en-US" dirty="0">
                <a:solidFill>
                  <a:schemeClr val="tx1">
                    <a:lumMod val="65000"/>
                    <a:lumOff val="35000"/>
                  </a:schemeClr>
                </a:solidFill>
                <a:latin typeface="+mj-lt"/>
              </a:rPr>
              <a:t> </a:t>
            </a:r>
          </a:p>
          <a:p>
            <a:endParaRPr lang="en-US"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Carl </a:t>
            </a:r>
            <a:r>
              <a:rPr lang="en-US" dirty="0" err="1"/>
              <a:t>Mellander</a:t>
            </a:r>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17</a:t>
            </a:fld>
            <a:endParaRPr lang="en-US" dirty="0"/>
          </a:p>
        </p:txBody>
      </p:sp>
      <p:pic>
        <p:nvPicPr>
          <p:cNvPr id="58370" name="Picture 2" descr="Stella Medlicott"/>
          <p:cNvPicPr>
            <a:picLocks noGrp="1" noChangeAspect="1" noChangeArrowheads="1"/>
          </p:cNvPicPr>
          <p:nvPr>
            <p:ph type="pic" sz="quarter" idx="30"/>
          </p:nvPr>
        </p:nvPicPr>
        <p:blipFill rotWithShape="1">
          <a:blip r:embed="rId2" cstate="hqprint">
            <a:extLst>
              <a:ext uri="{28A0092B-C50C-407E-A947-70E740481C1C}">
                <a14:useLocalDpi xmlns:a14="http://schemas.microsoft.com/office/drawing/2010/main" val="0"/>
              </a:ext>
            </a:extLst>
          </a:blip>
          <a:srcRect l="-518" t="3209" r="518" b="28123"/>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8372" name="Picture 4" descr="Carl Mellander"/>
          <p:cNvPicPr>
            <a:picLocks noGrp="1" noChangeAspect="1" noChangeArrowheads="1"/>
          </p:cNvPicPr>
          <p:nvPr>
            <p:ph type="pic" sz="quarter" idx="31"/>
          </p:nvPr>
        </p:nvPicPr>
        <p:blipFill rotWithShape="1">
          <a:blip r:embed="rId3" cstate="hqprint">
            <a:extLst>
              <a:ext uri="{28A0092B-C50C-407E-A947-70E740481C1C}">
                <a14:useLocalDpi xmlns:a14="http://schemas.microsoft.com/office/drawing/2010/main" val="0"/>
              </a:ext>
            </a:extLst>
          </a:blip>
          <a:srcRect l="-518" t="1133" r="518" b="3019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18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7"/>
          </p:nvPr>
        </p:nvSpPr>
        <p:spPr/>
        <p:txBody>
          <a:bodyPr/>
          <a:lstStyle/>
          <a:p>
            <a:r>
              <a:rPr lang="en-US" dirty="0" err="1"/>
              <a:t>Nunzio</a:t>
            </a:r>
            <a:r>
              <a:rPr lang="en-US" dirty="0"/>
              <a:t> </a:t>
            </a:r>
            <a:r>
              <a:rPr lang="en-US" dirty="0" err="1"/>
              <a:t>Mirtillo</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Executive Leadership (continued)</a:t>
            </a:r>
          </a:p>
        </p:txBody>
      </p:sp>
      <p:sp>
        <p:nvSpPr>
          <p:cNvPr id="4" name="Text Placeholder 3"/>
          <p:cNvSpPr>
            <a:spLocks noGrp="1"/>
          </p:cNvSpPr>
          <p:nvPr>
            <p:ph type="body" sz="quarter" idx="19"/>
          </p:nvPr>
        </p:nvSpPr>
        <p:spPr/>
        <p:txBody>
          <a:bodyPr/>
          <a:lstStyle/>
          <a:p>
            <a:r>
              <a:rPr lang="en-US" dirty="0"/>
              <a:t>Senior Vice President and Head, South East Asia, Oceania &amp; India</a:t>
            </a:r>
          </a:p>
        </p:txBody>
      </p:sp>
      <p:sp>
        <p:nvSpPr>
          <p:cNvPr id="5" name="Text Placeholder 4"/>
          <p:cNvSpPr>
            <a:spLocks noGrp="1"/>
          </p:cNvSpPr>
          <p:nvPr>
            <p:ph type="body" sz="quarter" idx="20"/>
          </p:nvPr>
        </p:nvSpPr>
        <p:spPr/>
        <p:txBody>
          <a:bodyPr/>
          <a:lstStyle/>
          <a:p>
            <a:r>
              <a:rPr lang="en-US" dirty="0"/>
              <a:t>Senior Vice President and Head, Middle East &amp; Africa</a:t>
            </a:r>
          </a:p>
        </p:txBody>
      </p:sp>
      <p:sp>
        <p:nvSpPr>
          <p:cNvPr id="6" name="Text Placeholder 5"/>
          <p:cNvSpPr>
            <a:spLocks noGrp="1"/>
          </p:cNvSpPr>
          <p:nvPr>
            <p:ph type="body" sz="quarter" idx="21"/>
          </p:nvPr>
        </p:nvSpPr>
        <p:spPr>
          <a:xfrm>
            <a:off x="6179521" y="2675246"/>
            <a:ext cx="2815188" cy="230115"/>
          </a:xfrm>
        </p:spPr>
        <p:txBody>
          <a:bodyPr/>
          <a:lstStyle/>
          <a:p>
            <a:r>
              <a:rPr lang="en-US" sz="900" dirty="0"/>
              <a:t>Senior Vice President, Head, Technologies &amp; New Businesses and Head, Segment Emerging Business &amp; Other</a:t>
            </a:r>
          </a:p>
        </p:txBody>
      </p:sp>
      <p:sp>
        <p:nvSpPr>
          <p:cNvPr id="3" name="Text Placeholder 2"/>
          <p:cNvSpPr>
            <a:spLocks noGrp="1"/>
          </p:cNvSpPr>
          <p:nvPr>
            <p:ph type="body" sz="quarter" idx="16"/>
          </p:nvPr>
        </p:nvSpPr>
        <p:spPr/>
        <p:txBody>
          <a:bodyPr/>
          <a:lstStyle/>
          <a:p>
            <a:r>
              <a:rPr lang="en-US" dirty="0" err="1">
                <a:latin typeface="+mj-lt"/>
              </a:rPr>
              <a:t>Nunzio</a:t>
            </a:r>
            <a:r>
              <a:rPr lang="en-US" dirty="0">
                <a:latin typeface="+mj-lt"/>
              </a:rPr>
              <a:t> </a:t>
            </a:r>
            <a:r>
              <a:rPr lang="en-US" dirty="0" err="1">
                <a:latin typeface="+mj-lt"/>
              </a:rPr>
              <a:t>Mirtillo</a:t>
            </a:r>
            <a:r>
              <a:rPr lang="en-US" dirty="0">
                <a:latin typeface="+mj-lt"/>
              </a:rPr>
              <a:t> is Head of Market Area South East Asia, Oceania and India. Before holding this position, </a:t>
            </a:r>
            <a:r>
              <a:rPr lang="en-US" dirty="0" err="1">
                <a:latin typeface="+mj-lt"/>
              </a:rPr>
              <a:t>Mirtillo</a:t>
            </a:r>
            <a:r>
              <a:rPr lang="en-US" dirty="0">
                <a:latin typeface="+mj-lt"/>
              </a:rPr>
              <a:t> served as Head of Region Mediterranean from 2010-2017, where he drove business growth and deepened customer relationships with operator customers.</a:t>
            </a:r>
          </a:p>
          <a:p>
            <a:r>
              <a:rPr lang="en-US" dirty="0">
                <a:latin typeface="+mj-lt"/>
              </a:rPr>
              <a:t>He has held different management positions within Ericsson; for example, Head of Networks Sales for Western Europe 2006-2009. Prior to that, </a:t>
            </a:r>
            <a:r>
              <a:rPr lang="en-US" dirty="0" err="1">
                <a:latin typeface="+mj-lt"/>
              </a:rPr>
              <a:t>Mirtillo</a:t>
            </a:r>
            <a:r>
              <a:rPr lang="en-US" dirty="0">
                <a:latin typeface="+mj-lt"/>
              </a:rPr>
              <a:t> was Head of Business Operations in South East Europe where he promoted business growth for all business segments.</a:t>
            </a:r>
          </a:p>
          <a:p>
            <a:r>
              <a:rPr lang="en-US" dirty="0" err="1">
                <a:latin typeface="+mj-lt"/>
              </a:rPr>
              <a:t>Mirtillo</a:t>
            </a:r>
            <a:r>
              <a:rPr lang="en-US" dirty="0">
                <a:latin typeface="+mj-lt"/>
              </a:rPr>
              <a:t> joined Ericsson in 1988, having started his career working in software development, network system engineering and solution architecture. He was part of the launch of the first GSM network in the early 1990s. </a:t>
            </a:r>
            <a:r>
              <a:rPr lang="en-US" dirty="0" err="1">
                <a:latin typeface="+mj-lt"/>
              </a:rPr>
              <a:t>Mirtillo</a:t>
            </a:r>
            <a:r>
              <a:rPr lang="en-US" dirty="0">
                <a:latin typeface="+mj-lt"/>
              </a:rPr>
              <a:t> has a Master in Electronic Engineering from Sapienza University, Italy.</a:t>
            </a:r>
          </a:p>
          <a:p>
            <a:br>
              <a:rPr lang="en-US" dirty="0">
                <a:latin typeface="+mj-lt"/>
                <a:hlinkClick r:id="rId2"/>
              </a:rPr>
            </a:br>
            <a:endParaRPr lang="en-US" dirty="0">
              <a:latin typeface="+mj-lt"/>
            </a:endParaRPr>
          </a:p>
        </p:txBody>
      </p:sp>
      <p:sp>
        <p:nvSpPr>
          <p:cNvPr id="7" name="Text Placeholder 6"/>
          <p:cNvSpPr>
            <a:spLocks noGrp="1"/>
          </p:cNvSpPr>
          <p:nvPr>
            <p:ph type="body" sz="quarter" idx="24"/>
          </p:nvPr>
        </p:nvSpPr>
        <p:spPr/>
        <p:txBody>
          <a:bodyPr/>
          <a:lstStyle/>
          <a:p>
            <a:r>
              <a:rPr lang="en-US" dirty="0" err="1">
                <a:latin typeface="+mj-lt"/>
              </a:rPr>
              <a:t>Fadi</a:t>
            </a:r>
            <a:r>
              <a:rPr lang="en-US" dirty="0">
                <a:latin typeface="+mj-lt"/>
              </a:rPr>
              <a:t> </a:t>
            </a:r>
            <a:r>
              <a:rPr lang="en-US" dirty="0" err="1">
                <a:latin typeface="+mj-lt"/>
              </a:rPr>
              <a:t>Pharaon</a:t>
            </a:r>
            <a:r>
              <a:rPr lang="en-US" dirty="0">
                <a:latin typeface="+mj-lt"/>
              </a:rPr>
              <a:t> leads the Market Area Middle East &amp; Africa, serving customers in the Middle East and Africa with Ericsson’s innovative technology and services. Throughout his career, he has demonstrated an ability to deliver customer value combined with a business development focus for creating new opportunities.</a:t>
            </a:r>
          </a:p>
          <a:p>
            <a:r>
              <a:rPr lang="en-US" dirty="0">
                <a:latin typeface="+mj-lt"/>
              </a:rPr>
              <a:t>In his previous role as Vice President of Networks &amp; Managed Services within Ericsson’s Market Area Europe and &amp; Latin America, </a:t>
            </a:r>
            <a:r>
              <a:rPr lang="en-US" dirty="0" err="1">
                <a:latin typeface="+mj-lt"/>
              </a:rPr>
              <a:t>Pharaon</a:t>
            </a:r>
            <a:r>
              <a:rPr lang="en-US" dirty="0">
                <a:latin typeface="+mj-lt"/>
              </a:rPr>
              <a:t> focused on growing the infrastructure and services business across a large geography by providing clear and competitive value to customers.</a:t>
            </a:r>
          </a:p>
          <a:p>
            <a:r>
              <a:rPr lang="en-US" dirty="0">
                <a:latin typeface="+mj-lt"/>
              </a:rPr>
              <a:t>With more than 21 years of experience at Ericsson, </a:t>
            </a:r>
            <a:r>
              <a:rPr lang="en-US" dirty="0" err="1">
                <a:latin typeface="+mj-lt"/>
              </a:rPr>
              <a:t>Fadi</a:t>
            </a:r>
            <a:r>
              <a:rPr lang="en-US" dirty="0">
                <a:latin typeface="+mj-lt"/>
              </a:rPr>
              <a:t> </a:t>
            </a:r>
            <a:r>
              <a:rPr lang="en-US" dirty="0" err="1">
                <a:latin typeface="+mj-lt"/>
              </a:rPr>
              <a:t>Pharaon</a:t>
            </a:r>
            <a:r>
              <a:rPr lang="en-US" dirty="0">
                <a:latin typeface="+mj-lt"/>
              </a:rPr>
              <a:t> has held several management positions with technical, sales and marketing responsibilities in markets across Asia, Europe, Middle East, and Latin America.</a:t>
            </a:r>
          </a:p>
          <a:p>
            <a:r>
              <a:rPr lang="en-US" dirty="0" err="1">
                <a:latin typeface="+mj-lt"/>
              </a:rPr>
              <a:t>Pharaon</a:t>
            </a:r>
            <a:r>
              <a:rPr lang="en-US" dirty="0">
                <a:latin typeface="+mj-lt"/>
              </a:rPr>
              <a:t> holds a Master of Science in Computer Science from the Royal Institute of Technology in Stockholm, Sweden and a Master of Business Administration from Heriot Watt University, Edinburgh Business School, Scotland.</a:t>
            </a:r>
          </a:p>
          <a:p>
            <a:endParaRPr lang="en-US" dirty="0">
              <a:latin typeface="+mj-lt"/>
            </a:endParaRPr>
          </a:p>
        </p:txBody>
      </p:sp>
      <p:sp>
        <p:nvSpPr>
          <p:cNvPr id="8" name="Text Placeholder 7"/>
          <p:cNvSpPr>
            <a:spLocks noGrp="1"/>
          </p:cNvSpPr>
          <p:nvPr>
            <p:ph type="body" sz="quarter" idx="26"/>
          </p:nvPr>
        </p:nvSpPr>
        <p:spPr/>
        <p:txBody>
          <a:bodyPr/>
          <a:lstStyle/>
          <a:p>
            <a:r>
              <a:rPr lang="en-US" dirty="0" err="1">
                <a:latin typeface="+mj-lt"/>
              </a:rPr>
              <a:t>Åsa</a:t>
            </a:r>
            <a:r>
              <a:rPr lang="en-US" dirty="0">
                <a:latin typeface="+mj-lt"/>
              </a:rPr>
              <a:t> </a:t>
            </a:r>
            <a:r>
              <a:rPr lang="en-US" dirty="0" err="1">
                <a:latin typeface="+mj-lt"/>
              </a:rPr>
              <a:t>Tamsons</a:t>
            </a:r>
            <a:r>
              <a:rPr lang="en-US" dirty="0">
                <a:latin typeface="+mj-lt"/>
              </a:rPr>
              <a:t> is Senior Vice President and Head of Business Area Technologies and New Businesses and member of Ericsson’s Executive Team. With focus on technology and innovation, </a:t>
            </a:r>
            <a:r>
              <a:rPr lang="en-US" dirty="0" err="1">
                <a:latin typeface="+mj-lt"/>
              </a:rPr>
              <a:t>Tamsons</a:t>
            </a:r>
            <a:r>
              <a:rPr lang="en-US" dirty="0">
                <a:latin typeface="+mj-lt"/>
              </a:rPr>
              <a:t> team is responsible to drive growth in new areas for Ericsson. They do this by identifying, developing and scaling new businesses that support Ericsson’s customers to capture the full potential of 5G, IoT and future technologies.</a:t>
            </a:r>
          </a:p>
          <a:p>
            <a:r>
              <a:rPr lang="en-US" dirty="0" err="1">
                <a:latin typeface="+mj-lt"/>
              </a:rPr>
              <a:t>Tamsons</a:t>
            </a:r>
            <a:r>
              <a:rPr lang="en-US" dirty="0">
                <a:latin typeface="+mj-lt"/>
              </a:rPr>
              <a:t> team drives the Ericsson IPR and licensing, Ericsson´s global IoT platform business, Global Dedicated Networks business and Small- Medium Business Solutions (SMB Solutions), and a number of other emerging businesses in incubation stage through the innovation hub Ericsson ONE.</a:t>
            </a:r>
          </a:p>
          <a:p>
            <a:r>
              <a:rPr lang="en-US" dirty="0">
                <a:latin typeface="+mj-lt"/>
              </a:rPr>
              <a:t>Previous experience as partner at McKinsey &amp; Company, where </a:t>
            </a:r>
            <a:r>
              <a:rPr lang="en-US" dirty="0" err="1">
                <a:latin typeface="+mj-lt"/>
              </a:rPr>
              <a:t>Tamsons</a:t>
            </a:r>
            <a:r>
              <a:rPr lang="en-US" dirty="0">
                <a:latin typeface="+mj-lt"/>
              </a:rPr>
              <a:t> has been serving tech, telecom and industrial companies around the world. Her expertise was focused on growth strategy and B2B sales and marketing.</a:t>
            </a:r>
          </a:p>
          <a:p>
            <a:r>
              <a:rPr lang="en-US" dirty="0" err="1">
                <a:latin typeface="+mj-lt"/>
              </a:rPr>
              <a:t>Åsa</a:t>
            </a:r>
            <a:r>
              <a:rPr lang="en-US" dirty="0">
                <a:latin typeface="+mj-lt"/>
              </a:rPr>
              <a:t> </a:t>
            </a:r>
            <a:r>
              <a:rPr lang="en-US" dirty="0" err="1">
                <a:latin typeface="+mj-lt"/>
              </a:rPr>
              <a:t>Tamsons</a:t>
            </a:r>
            <a:r>
              <a:rPr lang="en-US" dirty="0">
                <a:latin typeface="+mj-lt"/>
              </a:rPr>
              <a:t> holds a Master of Science in Business Administration from Stockholm School of Economics.</a:t>
            </a:r>
          </a:p>
          <a:p>
            <a:endParaRPr lang="en-US" dirty="0">
              <a:latin typeface="+mj-lt"/>
            </a:endParaRPr>
          </a:p>
        </p:txBody>
      </p:sp>
      <p:sp>
        <p:nvSpPr>
          <p:cNvPr id="11" name="Text Placeholder 10"/>
          <p:cNvSpPr>
            <a:spLocks noGrp="1"/>
          </p:cNvSpPr>
          <p:nvPr>
            <p:ph type="body" sz="quarter" idx="28"/>
          </p:nvPr>
        </p:nvSpPr>
        <p:spPr/>
        <p:txBody>
          <a:bodyPr/>
          <a:lstStyle/>
          <a:p>
            <a:r>
              <a:rPr lang="en-US" dirty="0" err="1"/>
              <a:t>Fadi</a:t>
            </a:r>
            <a:r>
              <a:rPr lang="en-US" dirty="0"/>
              <a:t> </a:t>
            </a:r>
            <a:r>
              <a:rPr lang="en-US" dirty="0" err="1"/>
              <a:t>Pharaon</a:t>
            </a:r>
            <a:endParaRPr lang="en-US" dirty="0"/>
          </a:p>
        </p:txBody>
      </p:sp>
      <p:sp>
        <p:nvSpPr>
          <p:cNvPr id="15" name="Text Placeholder 14"/>
          <p:cNvSpPr>
            <a:spLocks noGrp="1"/>
          </p:cNvSpPr>
          <p:nvPr>
            <p:ph type="body" sz="quarter" idx="29"/>
          </p:nvPr>
        </p:nvSpPr>
        <p:spPr/>
        <p:txBody>
          <a:bodyPr/>
          <a:lstStyle/>
          <a:p>
            <a:r>
              <a:rPr lang="en-US" dirty="0" err="1"/>
              <a:t>Åsa</a:t>
            </a:r>
            <a:r>
              <a:rPr lang="en-US" dirty="0"/>
              <a:t> </a:t>
            </a:r>
            <a:r>
              <a:rPr lang="en-US" dirty="0" err="1"/>
              <a:t>Tamsons</a:t>
            </a:r>
            <a:endParaRPr lang="en-US" dirty="0"/>
          </a:p>
        </p:txBody>
      </p:sp>
      <p:pic>
        <p:nvPicPr>
          <p:cNvPr id="59394" name="Picture 2" descr="Nunzio Mirtillo"/>
          <p:cNvPicPr>
            <a:picLocks noGrp="1" noChangeAspect="1" noChangeArrowheads="1"/>
          </p:cNvPicPr>
          <p:nvPr>
            <p:ph type="pic" sz="quarter" idx="30"/>
          </p:nvPr>
        </p:nvPicPr>
        <p:blipFill rotWithShape="1">
          <a:blip r:embed="rId3" cstate="hqprint">
            <a:extLst>
              <a:ext uri="{28A0092B-C50C-407E-A947-70E740481C1C}">
                <a14:useLocalDpi xmlns:a14="http://schemas.microsoft.com/office/drawing/2010/main" val="0"/>
              </a:ext>
            </a:extLst>
          </a:blip>
          <a:srcRect l="-518" t="2171" r="518" b="29161"/>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Fadi Pharaon"/>
          <p:cNvPicPr>
            <a:picLocks noGrp="1" noChangeAspect="1" noChangeArrowheads="1"/>
          </p:cNvPicPr>
          <p:nvPr>
            <p:ph type="pic" sz="quarter" idx="31"/>
          </p:nvPr>
        </p:nvPicPr>
        <p:blipFill rotWithShape="1">
          <a:blip r:embed="rId4" cstate="hqprint">
            <a:extLst>
              <a:ext uri="{28A0092B-C50C-407E-A947-70E740481C1C}">
                <a14:useLocalDpi xmlns:a14="http://schemas.microsoft.com/office/drawing/2010/main" val="0"/>
              </a:ext>
            </a:extLst>
          </a:blip>
          <a:srcRect t="2215" b="2917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9" name="Slide Number Placeholder 28"/>
          <p:cNvSpPr>
            <a:spLocks noGrp="1"/>
          </p:cNvSpPr>
          <p:nvPr>
            <p:ph type="sldNum" sz="quarter" idx="4294967295"/>
          </p:nvPr>
        </p:nvSpPr>
        <p:spPr>
          <a:xfrm>
            <a:off x="8905875" y="6523038"/>
            <a:ext cx="238125" cy="153987"/>
          </a:xfrm>
        </p:spPr>
        <p:txBody>
          <a:bodyPr/>
          <a:lstStyle/>
          <a:p>
            <a:fld id="{3E44B31D-349A-4FE6-9084-AC4DE21D68C6}" type="slidenum">
              <a:rPr lang="en-US" smtClean="0"/>
              <a:pPr/>
              <a:t>18</a:t>
            </a:fld>
            <a:endParaRPr lang="en-US" dirty="0"/>
          </a:p>
        </p:txBody>
      </p:sp>
      <p:pic>
        <p:nvPicPr>
          <p:cNvPr id="59398" name="Picture 6" descr="Åsa Tamsons"/>
          <p:cNvPicPr>
            <a:picLocks noGrp="1" noChangeAspect="1" noChangeArrowheads="1"/>
          </p:cNvPicPr>
          <p:nvPr>
            <p:ph type="pic" sz="quarter" idx="32"/>
          </p:nvPr>
        </p:nvPicPr>
        <p:blipFill rotWithShape="1">
          <a:blip r:embed="rId5" cstate="hqprint">
            <a:extLst>
              <a:ext uri="{28A0092B-C50C-407E-A947-70E740481C1C}">
                <a14:useLocalDpi xmlns:a14="http://schemas.microsoft.com/office/drawing/2010/main" val="0"/>
              </a:ext>
            </a:extLst>
          </a:blip>
          <a:srcRect t="95" b="3123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5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Board Calendar</a:t>
            </a:r>
          </a:p>
        </p:txBody>
      </p:sp>
      <p:sp>
        <p:nvSpPr>
          <p:cNvPr id="4" name="Slide Number Placeholder 3"/>
          <p:cNvSpPr>
            <a:spLocks noGrp="1"/>
          </p:cNvSpPr>
          <p:nvPr>
            <p:ph type="sldNum" sz="quarter" idx="11"/>
          </p:nvPr>
        </p:nvSpPr>
        <p:spPr/>
        <p:txBody>
          <a:bodyPr/>
          <a:lstStyle/>
          <a:p>
            <a:fld id="{3E44B31D-349A-4FE6-9084-AC4DE21D68C6}" type="slidenum">
              <a:rPr lang="en-US" smtClean="0"/>
              <a:pPr/>
              <a:t>19</a:t>
            </a:fld>
            <a:endParaRPr lang="en-US" dirty="0"/>
          </a:p>
        </p:txBody>
      </p:sp>
    </p:spTree>
    <p:extLst>
      <p:ext uri="{BB962C8B-B14F-4D97-AF65-F5344CB8AC3E}">
        <p14:creationId xmlns:p14="http://schemas.microsoft.com/office/powerpoint/2010/main" val="10904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Ronnie </a:t>
            </a:r>
            <a:r>
              <a:rPr lang="en-US" dirty="0" err="1"/>
              <a:t>Leten</a:t>
            </a:r>
            <a:r>
              <a:rPr lang="en-US" dirty="0"/>
              <a:t> </a:t>
            </a:r>
            <a:r>
              <a:rPr lang="en-US" sz="1200" dirty="0"/>
              <a:t>(first elected 2018)</a:t>
            </a:r>
          </a:p>
          <a:p>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Board of Directors</a:t>
            </a:r>
          </a:p>
        </p:txBody>
      </p:sp>
      <p:sp>
        <p:nvSpPr>
          <p:cNvPr id="14" name="Text Placeholder 13"/>
          <p:cNvSpPr>
            <a:spLocks noGrp="1"/>
          </p:cNvSpPr>
          <p:nvPr>
            <p:ph type="body" sz="quarter" idx="19"/>
          </p:nvPr>
        </p:nvSpPr>
        <p:spPr/>
        <p:txBody>
          <a:bodyPr/>
          <a:lstStyle/>
          <a:p>
            <a:r>
              <a:rPr lang="en-US" dirty="0"/>
              <a:t>Chair of the Board of Directors</a:t>
            </a:r>
          </a:p>
        </p:txBody>
      </p:sp>
      <p:sp>
        <p:nvSpPr>
          <p:cNvPr id="12" name="Text Placeholder 11"/>
          <p:cNvSpPr>
            <a:spLocks noGrp="1"/>
          </p:cNvSpPr>
          <p:nvPr>
            <p:ph type="body" sz="quarter" idx="21"/>
          </p:nvPr>
        </p:nvSpPr>
        <p:spPr/>
        <p:txBody>
          <a:bodyPr/>
          <a:lstStyle/>
          <a:p>
            <a:r>
              <a:rPr lang="en-US" dirty="0"/>
              <a:t>Deputy Chair of the Board of Directors</a:t>
            </a:r>
          </a:p>
        </p:txBody>
      </p:sp>
      <p:sp>
        <p:nvSpPr>
          <p:cNvPr id="10" name="Text Placeholder 9"/>
          <p:cNvSpPr>
            <a:spLocks noGrp="1"/>
          </p:cNvSpPr>
          <p:nvPr>
            <p:ph type="body" sz="quarter" idx="16"/>
          </p:nvPr>
        </p:nvSpPr>
        <p:spPr/>
        <p:txBody>
          <a:bodyPr/>
          <a:lstStyle/>
          <a:p>
            <a:pPr algn="l">
              <a:spcAft>
                <a:spcPts val="200"/>
              </a:spcAft>
            </a:pPr>
            <a:r>
              <a:rPr lang="en-US" sz="1000" b="1" dirty="0">
                <a:solidFill>
                  <a:schemeClr val="tx1">
                    <a:lumMod val="65000"/>
                    <a:lumOff val="35000"/>
                  </a:schemeClr>
                </a:solidFill>
                <a:latin typeface="+mj-lt"/>
              </a:rPr>
              <a:t>Chair of the Board of Directors, Chair of the Finance Committee, Member of the Remuneration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1956. Master of Science in Applied Economics, University of Hasselt, Belgium.</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Belgium</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Epiroc AB and </a:t>
            </a:r>
            <a:r>
              <a:rPr lang="en-US" sz="1000" dirty="0" err="1">
                <a:solidFill>
                  <a:schemeClr val="tx1">
                    <a:lumMod val="65000"/>
                    <a:lumOff val="35000"/>
                  </a:schemeClr>
                </a:solidFill>
                <a:latin typeface="+mj-lt"/>
              </a:rPr>
              <a:t>Piab</a:t>
            </a:r>
            <a:r>
              <a:rPr lang="en-US" sz="1000" dirty="0">
                <a:solidFill>
                  <a:schemeClr val="tx1">
                    <a:lumMod val="65000"/>
                    <a:lumOff val="35000"/>
                  </a:schemeClr>
                </a:solidFill>
                <a:latin typeface="+mj-lt"/>
              </a:rPr>
              <a:t>.</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AB SKF.</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lgn="l">
              <a:spcAft>
                <a:spcPts val="200"/>
              </a:spcAft>
            </a:pPr>
            <a:r>
              <a:rPr lang="en-US" sz="1000" b="1" dirty="0">
                <a:solidFill>
                  <a:schemeClr val="tx1">
                    <a:lumMod val="65000"/>
                    <a:lumOff val="35000"/>
                  </a:schemeClr>
                </a:solidFill>
                <a:latin typeface="+mj-lt"/>
              </a:rPr>
              <a:t>Principal work experience and other information: </a:t>
            </a:r>
          </a:p>
          <a:p>
            <a:pPr algn="l">
              <a:spcAft>
                <a:spcPts val="200"/>
              </a:spcAft>
            </a:pPr>
            <a:r>
              <a:rPr lang="en-US" sz="1000" dirty="0">
                <a:solidFill>
                  <a:schemeClr val="tx1">
                    <a:lumMod val="65000"/>
                    <a:lumOff val="35000"/>
                  </a:schemeClr>
                </a:solidFill>
                <a:latin typeface="+mj-lt"/>
              </a:rPr>
              <a:t>President and CEO of Atlas Copco AB 2009–2017 and various leadership positions within the Atlas Copco Group 1997–2009 and 1985–1995. Previous positions include plant manager of Tenneco Automotive Inc, Belgium, 1995–1997 and various positions within General Biscuits 1979–1985.</a:t>
            </a:r>
          </a:p>
          <a:p>
            <a:pPr>
              <a:spcBef>
                <a:spcPts val="0"/>
              </a:spcBef>
            </a:pPr>
            <a:endParaRPr lang="en-US" sz="100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Deputy Chair of the Board of Directors, Member of the Finance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1970. Master of Business Administration, Stockholm School of Economics,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AB </a:t>
            </a:r>
            <a:r>
              <a:rPr lang="en-US" sz="1000" dirty="0" err="1">
                <a:solidFill>
                  <a:schemeClr val="tx1">
                    <a:lumMod val="65000"/>
                    <a:lumOff val="35000"/>
                  </a:schemeClr>
                </a:solidFill>
                <a:latin typeface="+mj-lt"/>
              </a:rPr>
              <a:t>Industrivärden</a:t>
            </a:r>
            <a:r>
              <a:rPr lang="en-US" sz="1000" dirty="0">
                <a:solidFill>
                  <a:schemeClr val="tx1">
                    <a:lumMod val="65000"/>
                    <a:lumOff val="35000"/>
                  </a:schemeClr>
                </a:solidFill>
                <a:latin typeface="+mj-lt"/>
              </a:rPr>
              <a:t>, AB Volvo and Sandvik AB. </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President and CEO of AB </a:t>
            </a:r>
            <a:r>
              <a:rPr lang="en-US" sz="1000" dirty="0" err="1">
                <a:solidFill>
                  <a:schemeClr val="tx1">
                    <a:lumMod val="65000"/>
                    <a:lumOff val="35000"/>
                  </a:schemeClr>
                </a:solidFill>
                <a:latin typeface="+mj-lt"/>
              </a:rPr>
              <a:t>Industrivärden</a:t>
            </a:r>
            <a:r>
              <a:rPr lang="en-US" sz="1000" dirty="0">
                <a:solidFill>
                  <a:schemeClr val="tx1">
                    <a:lumMod val="65000"/>
                    <a:lumOff val="35000"/>
                  </a:schemeClr>
                </a:solidFill>
                <a:latin typeface="+mj-lt"/>
              </a:rPr>
              <a:t> since 2015. Partner in the private equity firm IK Investment Partners (2008-2015), with responsibility for the Stockholm office from 2011 to 2015. Investment Manager at IK Investment Partners (1998-2008). Previous experience as consultant for Bain &amp; Company (1997-1998).</a:t>
            </a:r>
          </a:p>
          <a:p>
            <a:pPr>
              <a:spcBef>
                <a:spcPts val="0"/>
              </a:spcBef>
            </a:pPr>
            <a:endParaRPr lang="en-US" sz="1000"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Helena </a:t>
            </a:r>
            <a:r>
              <a:rPr lang="en-US" dirty="0" err="1"/>
              <a:t>Stjernholm</a:t>
            </a:r>
            <a:r>
              <a:rPr lang="en-US" dirty="0"/>
              <a:t> </a:t>
            </a:r>
            <a:r>
              <a:rPr lang="en-US" sz="1200" dirty="0"/>
              <a:t>(first elected 2016)</a:t>
            </a:r>
          </a:p>
          <a:p>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2</a:t>
            </a:fld>
            <a:endParaRPr lang="en-US" dirty="0"/>
          </a:p>
        </p:txBody>
      </p:sp>
      <p:pic>
        <p:nvPicPr>
          <p:cNvPr id="9" name="Picture Placeholder 8">
            <a:extLst>
              <a:ext uri="{FF2B5EF4-FFF2-40B4-BE49-F238E27FC236}">
                <a16:creationId xmlns:a16="http://schemas.microsoft.com/office/drawing/2014/main" id="{4F7A9C47-A631-4E61-92A2-16F9C0CB7A0E}"/>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pic>
        <p:nvPicPr>
          <p:cNvPr id="17" name="Picture Placeholder 16">
            <a:extLst>
              <a:ext uri="{FF2B5EF4-FFF2-40B4-BE49-F238E27FC236}">
                <a16:creationId xmlns:a16="http://schemas.microsoft.com/office/drawing/2014/main" id="{55591846-483D-4160-8662-F492B5703B5E}"/>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t="7971" b="7971"/>
          <a:stretch>
            <a:fillRect/>
          </a:stretch>
        </p:blipFill>
        <p:spPr/>
      </p:pic>
    </p:spTree>
    <p:extLst>
      <p:ext uri="{BB962C8B-B14F-4D97-AF65-F5344CB8AC3E}">
        <p14:creationId xmlns:p14="http://schemas.microsoft.com/office/powerpoint/2010/main" val="724714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0"/>
            <p:extLst>
              <p:ext uri="{D42A27DB-BD31-4B8C-83A1-F6EECF244321}">
                <p14:modId xmlns:p14="http://schemas.microsoft.com/office/powerpoint/2010/main" val="1499162713"/>
              </p:ext>
            </p:extLst>
          </p:nvPr>
        </p:nvGraphicFramePr>
        <p:xfrm>
          <a:off x="549275" y="1143000"/>
          <a:ext cx="8053388" cy="3337560"/>
        </p:xfrm>
        <a:graphic>
          <a:graphicData uri="http://schemas.openxmlformats.org/drawingml/2006/table">
            <a:tbl>
              <a:tblPr firstRow="1" bandRow="1">
                <a:tableStyleId>{5C22544A-7EE6-4342-B048-85BDC9FD1C3A}</a:tableStyleId>
              </a:tblPr>
              <a:tblGrid>
                <a:gridCol w="2664980">
                  <a:extLst>
                    <a:ext uri="{9D8B030D-6E8A-4147-A177-3AD203B41FA5}">
                      <a16:colId xmlns:a16="http://schemas.microsoft.com/office/drawing/2014/main" val="478008288"/>
                    </a:ext>
                  </a:extLst>
                </a:gridCol>
                <a:gridCol w="5388408">
                  <a:extLst>
                    <a:ext uri="{9D8B030D-6E8A-4147-A177-3AD203B41FA5}">
                      <a16:colId xmlns:a16="http://schemas.microsoft.com/office/drawing/2014/main" val="408804707"/>
                    </a:ext>
                  </a:extLst>
                </a:gridCol>
              </a:tblGrid>
              <a:tr h="370840">
                <a:tc>
                  <a:txBody>
                    <a:bodyPr/>
                    <a:lstStyle/>
                    <a:p>
                      <a:r>
                        <a:rPr lang="en-US" sz="1800" dirty="0">
                          <a:solidFill>
                            <a:schemeClr val="bg1"/>
                          </a:solidFill>
                        </a:rPr>
                        <a:t>Date</a:t>
                      </a:r>
                    </a:p>
                  </a:txBody>
                  <a:tcPr anchor="ctr">
                    <a:lnB w="12700" cap="flat" cmpd="sng" algn="ctr">
                      <a:noFill/>
                      <a:prstDash val="solid"/>
                      <a:round/>
                      <a:headEnd type="none" w="med" len="med"/>
                      <a:tailEnd type="none" w="med" len="med"/>
                    </a:lnB>
                    <a:solidFill>
                      <a:schemeClr val="tx2"/>
                    </a:solidFill>
                  </a:tcPr>
                </a:tc>
                <a:tc>
                  <a:txBody>
                    <a:bodyPr/>
                    <a:lstStyle/>
                    <a:p>
                      <a:r>
                        <a:rPr lang="en-US" sz="1800" dirty="0">
                          <a:solidFill>
                            <a:schemeClr val="bg1"/>
                          </a:solidFill>
                        </a:rPr>
                        <a:t>Details</a:t>
                      </a:r>
                    </a:p>
                  </a:txBody>
                  <a:tcPr anchor="ctr">
                    <a:lnB w="1270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2484455251"/>
                  </a:ext>
                </a:extLst>
              </a:tr>
              <a:tr h="370840">
                <a:tc>
                  <a:txBody>
                    <a:bodyPr/>
                    <a:lstStyle/>
                    <a:p>
                      <a:r>
                        <a:rPr lang="en-US" sz="1800" dirty="0">
                          <a:solidFill>
                            <a:schemeClr val="tx1">
                              <a:lumMod val="65000"/>
                              <a:lumOff val="35000"/>
                            </a:schemeClr>
                          </a:solidFill>
                        </a:rPr>
                        <a:t>January 28th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lumMod val="65000"/>
                              <a:lumOff val="35000"/>
                            </a:schemeClr>
                          </a:solidFill>
                        </a:rPr>
                        <a:t>Virtual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36253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March 29th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aseline="0" dirty="0">
                          <a:solidFill>
                            <a:schemeClr val="tx1">
                              <a:lumMod val="65000"/>
                              <a:lumOff val="35000"/>
                            </a:schemeClr>
                          </a:solidFill>
                        </a:rPr>
                        <a:t>Virtual; day before Annual General Meeting</a:t>
                      </a:r>
                      <a:endParaRPr lang="en-US" sz="180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86000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April 20th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lumMod val="65000"/>
                              <a:lumOff val="35000"/>
                            </a:schemeClr>
                          </a:solidFill>
                        </a:rPr>
                        <a:t>Virtual; Q1</a:t>
                      </a:r>
                      <a:r>
                        <a:rPr lang="en-US" sz="1800" baseline="0" dirty="0">
                          <a:solidFill>
                            <a:schemeClr val="tx1">
                              <a:lumMod val="65000"/>
                              <a:lumOff val="35000"/>
                            </a:schemeClr>
                          </a:solidFill>
                        </a:rPr>
                        <a:t> reporting </a:t>
                      </a:r>
                      <a:r>
                        <a:rPr lang="en-US" sz="1800" dirty="0">
                          <a:solidFill>
                            <a:schemeClr val="tx1">
                              <a:lumMod val="65000"/>
                              <a:lumOff val="35000"/>
                            </a:schemeClr>
                          </a:solidFill>
                        </a:rPr>
                        <a:t>– finance focused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075054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June 9th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lumMod val="65000"/>
                              <a:lumOff val="35000"/>
                            </a:schemeClr>
                          </a:solidFill>
                        </a:rPr>
                        <a:t>Virtual;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067541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July 15th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Virtual;</a:t>
                      </a:r>
                      <a:r>
                        <a:rPr lang="en-US" sz="1800" baseline="0" dirty="0">
                          <a:solidFill>
                            <a:schemeClr val="tx1">
                              <a:lumMod val="65000"/>
                              <a:lumOff val="35000"/>
                            </a:schemeClr>
                          </a:solidFill>
                        </a:rPr>
                        <a:t> </a:t>
                      </a:r>
                      <a:r>
                        <a:rPr lang="en-US" sz="1800" dirty="0">
                          <a:solidFill>
                            <a:schemeClr val="tx1">
                              <a:lumMod val="65000"/>
                              <a:lumOff val="35000"/>
                            </a:schemeClr>
                          </a:solidFill>
                        </a:rPr>
                        <a:t>Q2</a:t>
                      </a:r>
                      <a:r>
                        <a:rPr lang="en-US" sz="1800" baseline="0" dirty="0">
                          <a:solidFill>
                            <a:schemeClr val="tx1">
                              <a:lumMod val="65000"/>
                              <a:lumOff val="35000"/>
                            </a:schemeClr>
                          </a:solidFill>
                        </a:rPr>
                        <a:t> reporting </a:t>
                      </a:r>
                      <a:r>
                        <a:rPr lang="en-US" sz="1800" dirty="0">
                          <a:solidFill>
                            <a:schemeClr val="tx1">
                              <a:lumMod val="65000"/>
                              <a:lumOff val="35000"/>
                            </a:schemeClr>
                          </a:solidFill>
                        </a:rPr>
                        <a:t>– finance focused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1748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September 21st</a:t>
                      </a:r>
                      <a:r>
                        <a:rPr lang="en-US" sz="1800" baseline="0" dirty="0">
                          <a:solidFill>
                            <a:schemeClr val="tx1">
                              <a:lumMod val="65000"/>
                              <a:lumOff val="35000"/>
                            </a:schemeClr>
                          </a:solidFill>
                        </a:rPr>
                        <a:t> to 23rd</a:t>
                      </a:r>
                      <a:endParaRPr lang="en-US" sz="180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lumMod val="65000"/>
                              <a:lumOff val="35000"/>
                            </a:schemeClr>
                          </a:solidFill>
                        </a:rPr>
                        <a:t>M</a:t>
                      </a:r>
                      <a:r>
                        <a:rPr lang="en-US" sz="1800" baseline="0" dirty="0">
                          <a:solidFill>
                            <a:schemeClr val="tx1">
                              <a:lumMod val="65000"/>
                              <a:lumOff val="35000"/>
                            </a:schemeClr>
                          </a:solidFill>
                        </a:rPr>
                        <a:t>ulti-day </a:t>
                      </a:r>
                      <a:r>
                        <a:rPr lang="en-US" sz="1800" dirty="0">
                          <a:solidFill>
                            <a:schemeClr val="tx1">
                              <a:lumMod val="65000"/>
                              <a:lumOff val="35000"/>
                            </a:schemeClr>
                          </a:solidFill>
                        </a:rPr>
                        <a:t>in</a:t>
                      </a:r>
                      <a:r>
                        <a:rPr lang="en-US" sz="1800" baseline="0" dirty="0">
                          <a:solidFill>
                            <a:schemeClr val="tx1">
                              <a:lumMod val="65000"/>
                              <a:lumOff val="35000"/>
                            </a:schemeClr>
                          </a:solidFill>
                        </a:rPr>
                        <a:t> person meeting</a:t>
                      </a:r>
                      <a:endParaRPr lang="en-US" sz="180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5724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October 21st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Virtual;</a:t>
                      </a:r>
                      <a:r>
                        <a:rPr lang="en-US" sz="1800" baseline="0" dirty="0">
                          <a:solidFill>
                            <a:schemeClr val="tx1">
                              <a:lumMod val="65000"/>
                              <a:lumOff val="35000"/>
                            </a:schemeClr>
                          </a:solidFill>
                        </a:rPr>
                        <a:t> </a:t>
                      </a:r>
                      <a:r>
                        <a:rPr lang="en-US" sz="1800" dirty="0">
                          <a:solidFill>
                            <a:schemeClr val="tx1">
                              <a:lumMod val="65000"/>
                              <a:lumOff val="35000"/>
                            </a:schemeClr>
                          </a:solidFill>
                        </a:rPr>
                        <a:t>Q3</a:t>
                      </a:r>
                      <a:r>
                        <a:rPr lang="en-US" sz="1800" baseline="0" dirty="0">
                          <a:solidFill>
                            <a:schemeClr val="tx1">
                              <a:lumMod val="65000"/>
                              <a:lumOff val="35000"/>
                            </a:schemeClr>
                          </a:solidFill>
                        </a:rPr>
                        <a:t> reporting </a:t>
                      </a:r>
                      <a:r>
                        <a:rPr lang="en-US" sz="1800" dirty="0">
                          <a:solidFill>
                            <a:schemeClr val="tx1">
                              <a:lumMod val="65000"/>
                              <a:lumOff val="35000"/>
                            </a:schemeClr>
                          </a:solidFill>
                        </a:rPr>
                        <a:t>– finance focused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33735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lumMod val="65000"/>
                              <a:lumOff val="35000"/>
                            </a:schemeClr>
                          </a:solidFill>
                        </a:rPr>
                        <a:t>December 14-17th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lumMod val="65000"/>
                              <a:lumOff val="35000"/>
                            </a:schemeClr>
                          </a:solidFill>
                        </a:rPr>
                        <a:t>To be confirmed – in</a:t>
                      </a:r>
                      <a:r>
                        <a:rPr lang="en-US" sz="1800" baseline="0" dirty="0">
                          <a:solidFill>
                            <a:schemeClr val="tx1">
                              <a:lumMod val="65000"/>
                              <a:lumOff val="35000"/>
                            </a:schemeClr>
                          </a:solidFill>
                        </a:rPr>
                        <a:t> person meeting</a:t>
                      </a:r>
                      <a:endParaRPr lang="en-US" sz="180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171899"/>
                  </a:ext>
                </a:extLst>
              </a:tr>
            </a:tbl>
          </a:graphicData>
        </a:graphic>
      </p:graphicFrame>
      <p:sp>
        <p:nvSpPr>
          <p:cNvPr id="2" name="Title 1"/>
          <p:cNvSpPr>
            <a:spLocks noGrp="1"/>
          </p:cNvSpPr>
          <p:nvPr>
            <p:ph type="title"/>
          </p:nvPr>
        </p:nvSpPr>
        <p:spPr/>
        <p:txBody>
          <a:bodyPr/>
          <a:lstStyle/>
          <a:p>
            <a:r>
              <a:rPr lang="en-US" dirty="0"/>
              <a:t>2021 Board Calendar</a:t>
            </a:r>
          </a:p>
        </p:txBody>
      </p:sp>
      <p:sp>
        <p:nvSpPr>
          <p:cNvPr id="3" name="Slide Number Placeholder 2"/>
          <p:cNvSpPr>
            <a:spLocks noGrp="1"/>
          </p:cNvSpPr>
          <p:nvPr>
            <p:ph type="sldNum" sz="quarter" idx="4294967295"/>
          </p:nvPr>
        </p:nvSpPr>
        <p:spPr>
          <a:xfrm>
            <a:off x="8905875" y="6523038"/>
            <a:ext cx="238125" cy="153987"/>
          </a:xfrm>
        </p:spPr>
        <p:txBody>
          <a:bodyPr/>
          <a:lstStyle/>
          <a:p>
            <a:fld id="{3E44B31D-349A-4FE6-9084-AC4DE21D68C6}" type="slidenum">
              <a:rPr lang="en-US" smtClean="0"/>
              <a:pPr/>
              <a:t>20</a:t>
            </a:fld>
            <a:endParaRPr lang="en-US" dirty="0"/>
          </a:p>
        </p:txBody>
      </p:sp>
    </p:spTree>
    <p:extLst>
      <p:ext uri="{BB962C8B-B14F-4D97-AF65-F5344CB8AC3E}">
        <p14:creationId xmlns:p14="http://schemas.microsoft.com/office/powerpoint/2010/main" val="315369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 Compensation</a:t>
            </a:r>
          </a:p>
        </p:txBody>
      </p:sp>
      <p:sp>
        <p:nvSpPr>
          <p:cNvPr id="4" name="Slide Number Placeholder 3"/>
          <p:cNvSpPr>
            <a:spLocks noGrp="1"/>
          </p:cNvSpPr>
          <p:nvPr>
            <p:ph type="sldNum" sz="quarter" idx="11"/>
          </p:nvPr>
        </p:nvSpPr>
        <p:spPr/>
        <p:txBody>
          <a:bodyPr/>
          <a:lstStyle/>
          <a:p>
            <a:fld id="{3E44B31D-349A-4FE6-9084-AC4DE21D68C6}" type="slidenum">
              <a:rPr lang="en-US" smtClean="0"/>
              <a:pPr/>
              <a:t>21</a:t>
            </a:fld>
            <a:endParaRPr lang="en-US" dirty="0"/>
          </a:p>
        </p:txBody>
      </p:sp>
    </p:spTree>
    <p:extLst>
      <p:ext uri="{BB962C8B-B14F-4D97-AF65-F5344CB8AC3E}">
        <p14:creationId xmlns:p14="http://schemas.microsoft.com/office/powerpoint/2010/main" val="1381494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solidFill>
                  <a:schemeClr val="tx1">
                    <a:lumMod val="65000"/>
                    <a:lumOff val="35000"/>
                  </a:schemeClr>
                </a:solidFill>
              </a:rPr>
              <a:t>In accordance with the proposal of the Nomination Committee, the Annual General Meeting of shareholders resolved on March 31, 2020, that the fees to non-employee Board members and to non-employee members of the Committees of the Board elected by the Meeting, be paid as follows: </a:t>
            </a:r>
          </a:p>
          <a:p>
            <a:pPr marL="457200" lvl="1" indent="-171450">
              <a:buFont typeface="Arial" panose="020B0604020202020204" pitchFamily="34" charset="0"/>
              <a:buChar char="•"/>
            </a:pPr>
            <a:r>
              <a:rPr lang="en-US" sz="1800" dirty="0">
                <a:solidFill>
                  <a:schemeClr val="tx1">
                    <a:lumMod val="65000"/>
                    <a:lumOff val="35000"/>
                  </a:schemeClr>
                </a:solidFill>
              </a:rPr>
              <a:t>the Chairman of the Board - SEK 4,075,000</a:t>
            </a:r>
          </a:p>
          <a:p>
            <a:pPr marL="457200" lvl="1" indent="-171450">
              <a:buFont typeface="Arial" panose="020B0604020202020204" pitchFamily="34" charset="0"/>
              <a:buChar char="•"/>
            </a:pPr>
            <a:r>
              <a:rPr lang="en-US" sz="1800" dirty="0">
                <a:solidFill>
                  <a:schemeClr val="tx1">
                    <a:lumMod val="65000"/>
                    <a:lumOff val="35000"/>
                  </a:schemeClr>
                </a:solidFill>
              </a:rPr>
              <a:t>the other Board members - SEK 1,020,000 each</a:t>
            </a:r>
          </a:p>
          <a:p>
            <a:pPr marL="457200" lvl="1" indent="-171450">
              <a:buFont typeface="Arial" panose="020B0604020202020204" pitchFamily="34" charset="0"/>
              <a:buChar char="•"/>
            </a:pPr>
            <a:r>
              <a:rPr lang="en-US" sz="1800" dirty="0">
                <a:solidFill>
                  <a:schemeClr val="tx1">
                    <a:lumMod val="65000"/>
                    <a:lumOff val="35000"/>
                  </a:schemeClr>
                </a:solidFill>
              </a:rPr>
              <a:t>the Chairman of the Audit and Compliance Committee - SEK 400,000</a:t>
            </a:r>
          </a:p>
          <a:p>
            <a:pPr marL="457200" lvl="1" indent="-171450">
              <a:buFont typeface="Arial" panose="020B0604020202020204" pitchFamily="34" charset="0"/>
              <a:buChar char="•"/>
            </a:pPr>
            <a:r>
              <a:rPr lang="en-US" sz="1800" dirty="0">
                <a:solidFill>
                  <a:schemeClr val="tx1">
                    <a:lumMod val="65000"/>
                    <a:lumOff val="35000"/>
                  </a:schemeClr>
                </a:solidFill>
              </a:rPr>
              <a:t>the Audit Compliance Committee members - SEK 250,000</a:t>
            </a:r>
          </a:p>
          <a:p>
            <a:pPr marL="457200" lvl="1" indent="-171450">
              <a:buFont typeface="Arial" panose="020B0604020202020204" pitchFamily="34" charset="0"/>
              <a:buChar char="•"/>
            </a:pPr>
            <a:r>
              <a:rPr lang="en-US" sz="1800" dirty="0">
                <a:solidFill>
                  <a:schemeClr val="tx1">
                    <a:lumMod val="65000"/>
                    <a:lumOff val="35000"/>
                  </a:schemeClr>
                </a:solidFill>
              </a:rPr>
              <a:t>the Chairman of the Finance Committee, the Remuneration Committee and the Technology and Science Committee - SEK 200,000 each</a:t>
            </a:r>
          </a:p>
          <a:p>
            <a:pPr marL="457200" lvl="1" indent="-171450">
              <a:buFont typeface="Arial" panose="020B0604020202020204" pitchFamily="34" charset="0"/>
              <a:buChar char="•"/>
            </a:pPr>
            <a:r>
              <a:rPr lang="en-US" sz="1800" dirty="0">
                <a:solidFill>
                  <a:schemeClr val="tx1">
                    <a:lumMod val="65000"/>
                    <a:lumOff val="35000"/>
                  </a:schemeClr>
                </a:solidFill>
              </a:rPr>
              <a:t>the Finance Committee, the Remuneration Committee and the Technology and Science Committee members - SEK 175,000 each</a:t>
            </a:r>
          </a:p>
        </p:txBody>
      </p:sp>
      <p:sp>
        <p:nvSpPr>
          <p:cNvPr id="3" name="Title 2"/>
          <p:cNvSpPr>
            <a:spLocks noGrp="1"/>
          </p:cNvSpPr>
          <p:nvPr>
            <p:ph type="title"/>
          </p:nvPr>
        </p:nvSpPr>
        <p:spPr/>
        <p:txBody>
          <a:bodyPr/>
          <a:lstStyle/>
          <a:p>
            <a:r>
              <a:rPr lang="en-US" dirty="0"/>
              <a:t>Director Compensation</a:t>
            </a:r>
          </a:p>
        </p:txBody>
      </p:sp>
      <p:sp>
        <p:nvSpPr>
          <p:cNvPr id="4" name="Slide Number Placeholder 3"/>
          <p:cNvSpPr>
            <a:spLocks noGrp="1"/>
          </p:cNvSpPr>
          <p:nvPr>
            <p:ph type="sldNum" sz="quarter" idx="11"/>
          </p:nvPr>
        </p:nvSpPr>
        <p:spPr/>
        <p:txBody>
          <a:bodyPr/>
          <a:lstStyle/>
          <a:p>
            <a:fld id="{3E44B31D-349A-4FE6-9084-AC4DE21D68C6}" type="slidenum">
              <a:rPr lang="en-US" smtClean="0"/>
              <a:pPr/>
              <a:t>22</a:t>
            </a:fld>
            <a:endParaRPr lang="en-US" dirty="0"/>
          </a:p>
        </p:txBody>
      </p:sp>
    </p:spTree>
    <p:extLst>
      <p:ext uri="{BB962C8B-B14F-4D97-AF65-F5344CB8AC3E}">
        <p14:creationId xmlns:p14="http://schemas.microsoft.com/office/powerpoint/2010/main" val="35197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a:t>Jacob Wallenberg </a:t>
            </a:r>
            <a:r>
              <a:rPr lang="en-US" sz="1200" dirty="0"/>
              <a:t>(first elected 2011)</a:t>
            </a:r>
          </a:p>
          <a:p>
            <a:r>
              <a:rPr lang="en-US" dirty="0"/>
              <a:t> </a:t>
            </a:r>
          </a:p>
        </p:txBody>
      </p:sp>
      <p:sp>
        <p:nvSpPr>
          <p:cNvPr id="2" name="Title 1"/>
          <p:cNvSpPr>
            <a:spLocks noGrp="1"/>
          </p:cNvSpPr>
          <p:nvPr>
            <p:ph type="title"/>
          </p:nvPr>
        </p:nvSpPr>
        <p:spPr/>
        <p:txBody>
          <a:bodyPr/>
          <a:lstStyle/>
          <a:p>
            <a:r>
              <a:rPr lang="en-US" dirty="0">
                <a:latin typeface="Coranto 2" panose="02000503070000020003" pitchFamily="50" charset="0"/>
              </a:rPr>
              <a:t>Board of Directors</a:t>
            </a:r>
          </a:p>
        </p:txBody>
      </p:sp>
      <p:sp>
        <p:nvSpPr>
          <p:cNvPr id="14" name="Text Placeholder 13"/>
          <p:cNvSpPr>
            <a:spLocks noGrp="1"/>
          </p:cNvSpPr>
          <p:nvPr>
            <p:ph type="body" sz="quarter" idx="19"/>
          </p:nvPr>
        </p:nvSpPr>
        <p:spPr/>
        <p:txBody>
          <a:bodyPr/>
          <a:lstStyle/>
          <a:p>
            <a:r>
              <a:rPr lang="en-US" dirty="0"/>
              <a:t>Deputy Chair of the Board of Directors</a:t>
            </a:r>
          </a:p>
        </p:txBody>
      </p:sp>
      <p:sp>
        <p:nvSpPr>
          <p:cNvPr id="12" name="Text Placeholder 11"/>
          <p:cNvSpPr>
            <a:spLocks noGrp="1"/>
          </p:cNvSpPr>
          <p:nvPr>
            <p:ph type="body" sz="quarter" idx="21"/>
          </p:nvPr>
        </p:nvSpPr>
        <p:spPr/>
        <p:txBody>
          <a:bodyPr/>
          <a:lstStyle/>
          <a:p>
            <a:r>
              <a:rPr lang="en-US" dirty="0"/>
              <a:t>Chair of the Remuneration Committee</a:t>
            </a:r>
          </a:p>
        </p:txBody>
      </p:sp>
      <p:sp>
        <p:nvSpPr>
          <p:cNvPr id="10" name="Text Placeholder 9"/>
          <p:cNvSpPr>
            <a:spLocks noGrp="1"/>
          </p:cNvSpPr>
          <p:nvPr>
            <p:ph type="body" sz="quarter" idx="16"/>
          </p:nvPr>
        </p:nvSpPr>
        <p:spPr>
          <a:xfrm>
            <a:off x="548641" y="3187083"/>
            <a:ext cx="3995650" cy="2880492"/>
          </a:xfrm>
        </p:spPr>
        <p:txBody>
          <a:bodyPr/>
          <a:lstStyle/>
          <a:p>
            <a:pPr>
              <a:spcAft>
                <a:spcPts val="200"/>
              </a:spcAft>
            </a:pPr>
            <a:r>
              <a:rPr lang="en-US" sz="950" b="1" dirty="0">
                <a:solidFill>
                  <a:schemeClr val="tx1">
                    <a:lumMod val="65000"/>
                    <a:lumOff val="35000"/>
                  </a:schemeClr>
                </a:solidFill>
                <a:latin typeface="+mj-lt"/>
              </a:rPr>
              <a:t>Deputy Chair of the Board of Directors, Member of the Finance Committee</a:t>
            </a:r>
            <a:br>
              <a:rPr lang="en-US" sz="950" dirty="0">
                <a:solidFill>
                  <a:schemeClr val="tx1">
                    <a:lumMod val="65000"/>
                    <a:lumOff val="35000"/>
                  </a:schemeClr>
                </a:solidFill>
                <a:latin typeface="+mj-lt"/>
              </a:rPr>
            </a:br>
            <a:r>
              <a:rPr lang="en-US" sz="950" dirty="0">
                <a:solidFill>
                  <a:schemeClr val="tx1">
                    <a:lumMod val="65000"/>
                    <a:lumOff val="35000"/>
                  </a:schemeClr>
                </a:solidFill>
                <a:latin typeface="+mj-lt"/>
              </a:rPr>
              <a:t>Born 1956. Bachelor of Science in Economics and Master of Business Administration, Wharton School, University of Pennsylvania, USA. Officer of the Reserve, Swedish Navy.</a:t>
            </a:r>
            <a:br>
              <a:rPr lang="en-US" sz="950" dirty="0">
                <a:solidFill>
                  <a:schemeClr val="tx1">
                    <a:lumMod val="65000"/>
                    <a:lumOff val="35000"/>
                  </a:schemeClr>
                </a:solidFill>
                <a:latin typeface="+mj-lt"/>
              </a:rPr>
            </a:br>
            <a:r>
              <a:rPr lang="en-US" sz="950" dirty="0">
                <a:solidFill>
                  <a:schemeClr val="tx1">
                    <a:lumMod val="65000"/>
                    <a:lumOff val="35000"/>
                  </a:schemeClr>
                </a:solidFill>
                <a:latin typeface="+mj-lt"/>
              </a:rPr>
              <a:t>Nationality: Sweden</a:t>
            </a:r>
            <a:br>
              <a:rPr lang="en-US" sz="950" dirty="0">
                <a:solidFill>
                  <a:schemeClr val="tx1">
                    <a:lumMod val="65000"/>
                    <a:lumOff val="35000"/>
                  </a:schemeClr>
                </a:solidFill>
                <a:latin typeface="+mj-lt"/>
              </a:rPr>
            </a:br>
            <a:r>
              <a:rPr lang="en-US" sz="950" dirty="0">
                <a:solidFill>
                  <a:schemeClr val="tx1">
                    <a:lumMod val="65000"/>
                    <a:lumOff val="35000"/>
                  </a:schemeClr>
                </a:solidFill>
                <a:latin typeface="+mj-lt"/>
              </a:rPr>
              <a:t>Board Chair: Investor AB.</a:t>
            </a:r>
            <a:br>
              <a:rPr lang="en-US" sz="950" dirty="0">
                <a:solidFill>
                  <a:schemeClr val="tx1">
                    <a:lumMod val="65000"/>
                    <a:lumOff val="35000"/>
                  </a:schemeClr>
                </a:solidFill>
                <a:latin typeface="+mj-lt"/>
              </a:rPr>
            </a:br>
            <a:r>
              <a:rPr lang="en-US" sz="950" dirty="0">
                <a:solidFill>
                  <a:schemeClr val="tx1">
                    <a:lumMod val="65000"/>
                    <a:lumOff val="35000"/>
                  </a:schemeClr>
                </a:solidFill>
                <a:latin typeface="+mj-lt"/>
              </a:rPr>
              <a:t>Deputy Board Chair: ABB Ltd., FAM and Patricia Industries.</a:t>
            </a:r>
            <a:br>
              <a:rPr lang="en-US" sz="950" dirty="0">
                <a:solidFill>
                  <a:schemeClr val="tx1">
                    <a:lumMod val="65000"/>
                    <a:lumOff val="35000"/>
                  </a:schemeClr>
                </a:solidFill>
                <a:latin typeface="+mj-lt"/>
              </a:rPr>
            </a:br>
            <a:r>
              <a:rPr lang="en-US" sz="950" dirty="0">
                <a:solidFill>
                  <a:schemeClr val="tx1">
                    <a:lumMod val="65000"/>
                    <a:lumOff val="35000"/>
                  </a:schemeClr>
                </a:solidFill>
                <a:latin typeface="+mj-lt"/>
              </a:rPr>
              <a:t>Board Member: The Knut &amp; Alice Wallenberg Foundation and Nasdaq</a:t>
            </a:r>
          </a:p>
          <a:p>
            <a:pPr>
              <a:spcAft>
                <a:spcPts val="200"/>
              </a:spcAft>
            </a:pPr>
            <a:r>
              <a:rPr lang="en-US" sz="950" dirty="0">
                <a:solidFill>
                  <a:schemeClr val="tx1">
                    <a:lumMod val="65000"/>
                    <a:lumOff val="35000"/>
                  </a:schemeClr>
                </a:solidFill>
                <a:latin typeface="+mj-lt"/>
              </a:rPr>
              <a:t> </a:t>
            </a:r>
            <a:br>
              <a:rPr lang="en-US" sz="950" b="1" dirty="0">
                <a:solidFill>
                  <a:schemeClr val="tx1">
                    <a:lumMod val="65000"/>
                    <a:lumOff val="35000"/>
                  </a:schemeClr>
                </a:solidFill>
                <a:latin typeface="+mj-lt"/>
              </a:rPr>
            </a:br>
            <a:r>
              <a:rPr lang="en-US" sz="950" b="1" dirty="0">
                <a:solidFill>
                  <a:schemeClr val="tx1">
                    <a:lumMod val="65000"/>
                    <a:lumOff val="35000"/>
                  </a:schemeClr>
                </a:solidFill>
                <a:latin typeface="+mj-lt"/>
              </a:rPr>
              <a:t>Principal work experience and other information: </a:t>
            </a:r>
          </a:p>
          <a:p>
            <a:pPr>
              <a:spcAft>
                <a:spcPts val="200"/>
              </a:spcAft>
            </a:pPr>
            <a:r>
              <a:rPr lang="en-US" sz="950" dirty="0">
                <a:solidFill>
                  <a:schemeClr val="tx1">
                    <a:lumMod val="65000"/>
                    <a:lumOff val="35000"/>
                  </a:schemeClr>
                </a:solidFill>
                <a:latin typeface="+mj-lt"/>
              </a:rPr>
              <a:t>Chair of the Board of Investor AB since 2005. President and CEO of SEB in 1997 and Chair of SEB’s Board of Directors 1998–2005. Executive Vice President and CFO of Investor AB 1990–1993. Honorary Chair of IBLAC (Mayor of Shanghai’s International Business Leaders Advisory Council) and member of the steering committee of the European Round Table of Industrialists, Deputy Chair of the Swedish-American Chamber of Commerce US, member of the International Advisory Board of the Atlantic Council, Washington DC, member of the International Business Council of the World Economic Forum, Trilateral Commission and the Advisory Board of Tsinghua University.</a:t>
            </a:r>
          </a:p>
          <a:p>
            <a:pPr>
              <a:spcBef>
                <a:spcPts val="0"/>
              </a:spcBef>
            </a:pPr>
            <a:endParaRPr lang="en-US" sz="95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Chair of the Remuneration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1954. Master of Science in Economics, NHH Norwegian School of Economics &amp; Business Administration, Norway.</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Norway</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Statnett SA and DNV GL Group AS.</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Svenska Handelsbanken AB.</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Holdings in Ericsson: 32,370 synthetic shares3.</a:t>
            </a:r>
          </a:p>
          <a:p>
            <a:pPr>
              <a:spcAft>
                <a:spcPts val="200"/>
              </a:spcAft>
            </a:pP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President and CEO of Telenor (2002-2015). Previous positions within the Telenor Group since 1989, including deputy CEO, CFO and CEO of TBK AS. Previous positions include CFO of Aker AS, finance director of </a:t>
            </a:r>
            <a:r>
              <a:rPr lang="en-US" sz="1000" dirty="0" err="1">
                <a:solidFill>
                  <a:schemeClr val="tx1">
                    <a:lumMod val="65000"/>
                    <a:lumOff val="35000"/>
                  </a:schemeClr>
                </a:solidFill>
                <a:latin typeface="+mj-lt"/>
              </a:rPr>
              <a:t>Stolt</a:t>
            </a:r>
            <a:r>
              <a:rPr lang="en-US" sz="1000" dirty="0">
                <a:solidFill>
                  <a:schemeClr val="tx1">
                    <a:lumMod val="65000"/>
                    <a:lumOff val="35000"/>
                  </a:schemeClr>
                </a:solidFill>
                <a:latin typeface="+mj-lt"/>
              </a:rPr>
              <a:t> Nielsen Seaway AS and controller at Det Norske Veritas, Norway and Japan. Member of the GSMA Board (2008-2016) and Chair of the GSMA Board (2014-2016).</a:t>
            </a:r>
          </a:p>
          <a:p>
            <a:pPr>
              <a:spcBef>
                <a:spcPts val="0"/>
              </a:spcBef>
            </a:pPr>
            <a:endParaRPr lang="en-US" sz="1000"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Jon Fredrik </a:t>
            </a:r>
            <a:r>
              <a:rPr lang="en-US" dirty="0" err="1"/>
              <a:t>Baksaas</a:t>
            </a:r>
            <a:r>
              <a:rPr lang="en-US" dirty="0"/>
              <a:t> </a:t>
            </a:r>
            <a:r>
              <a:rPr lang="en-US" sz="1200" dirty="0"/>
              <a:t>(first elected 2017)</a:t>
            </a:r>
          </a:p>
          <a:p>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3</a:t>
            </a:fld>
            <a:endParaRPr lang="en-US" dirty="0"/>
          </a:p>
        </p:txBody>
      </p:sp>
      <p:pic>
        <p:nvPicPr>
          <p:cNvPr id="22" name="Picture Placeholder 21" descr="A person in a suit and tie&#10;&#10;Description automatically generated">
            <a:extLst>
              <a:ext uri="{FF2B5EF4-FFF2-40B4-BE49-F238E27FC236}">
                <a16:creationId xmlns:a16="http://schemas.microsoft.com/office/drawing/2014/main" id="{4D84A335-D1CA-4F4A-86F2-FE023F89E939}"/>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pic>
        <p:nvPicPr>
          <p:cNvPr id="26" name="Picture Placeholder 25">
            <a:extLst>
              <a:ext uri="{FF2B5EF4-FFF2-40B4-BE49-F238E27FC236}">
                <a16:creationId xmlns:a16="http://schemas.microsoft.com/office/drawing/2014/main" id="{EA741078-6FC7-4510-BFE6-8A95EA1C8DEE}"/>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t="7971" b="7971"/>
          <a:stretch>
            <a:fillRect/>
          </a:stretch>
        </p:blipFill>
        <p:spPr/>
      </p:pic>
    </p:spTree>
    <p:extLst>
      <p:ext uri="{BB962C8B-B14F-4D97-AF65-F5344CB8AC3E}">
        <p14:creationId xmlns:p14="http://schemas.microsoft.com/office/powerpoint/2010/main" val="316109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normAutofit lnSpcReduction="10000"/>
          </a:bodyPr>
          <a:lstStyle/>
          <a:p>
            <a:r>
              <a:rPr lang="en-US" dirty="0"/>
              <a:t>Jan Carlson </a:t>
            </a:r>
            <a:r>
              <a:rPr lang="en-US" sz="1200" dirty="0"/>
              <a:t>(first elected 2017)</a:t>
            </a:r>
          </a:p>
          <a:p>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Board of Directors</a:t>
            </a:r>
          </a:p>
        </p:txBody>
      </p:sp>
      <p:sp>
        <p:nvSpPr>
          <p:cNvPr id="14" name="Text Placeholder 13"/>
          <p:cNvSpPr>
            <a:spLocks noGrp="1"/>
          </p:cNvSpPr>
          <p:nvPr>
            <p:ph type="body" sz="quarter" idx="19"/>
          </p:nvPr>
        </p:nvSpPr>
        <p:spPr/>
        <p:txBody>
          <a:bodyPr/>
          <a:lstStyle/>
          <a:p>
            <a:r>
              <a:rPr lang="en-US" dirty="0"/>
              <a:t>Member of the Audit and Compliance Committee and the Technology and Science Committee</a:t>
            </a:r>
          </a:p>
        </p:txBody>
      </p:sp>
      <p:sp>
        <p:nvSpPr>
          <p:cNvPr id="12" name="Text Placeholder 11"/>
          <p:cNvSpPr>
            <a:spLocks noGrp="1"/>
          </p:cNvSpPr>
          <p:nvPr>
            <p:ph type="body" sz="quarter" idx="21"/>
          </p:nvPr>
        </p:nvSpPr>
        <p:spPr/>
        <p:txBody>
          <a:bodyPr/>
          <a:lstStyle/>
          <a:p>
            <a:r>
              <a:rPr lang="en-US" dirty="0"/>
              <a:t>Member of the Technology and Science Committee</a:t>
            </a:r>
          </a:p>
        </p:txBody>
      </p:sp>
      <p:sp>
        <p:nvSpPr>
          <p:cNvPr id="10" name="Text Placeholder 9"/>
          <p:cNvSpPr>
            <a:spLocks noGrp="1"/>
          </p:cNvSpPr>
          <p:nvPr>
            <p:ph type="body" sz="quarter" idx="16"/>
          </p:nvPr>
        </p:nvSpPr>
        <p:spPr/>
        <p:txBody>
          <a:bodyPr/>
          <a:lstStyle/>
          <a:p>
            <a:pPr>
              <a:spcAft>
                <a:spcPts val="200"/>
              </a:spcAft>
            </a:pPr>
            <a:r>
              <a:rPr lang="en-US" sz="1000" b="1" dirty="0">
                <a:solidFill>
                  <a:schemeClr val="tx1">
                    <a:lumMod val="65000"/>
                    <a:lumOff val="35000"/>
                  </a:schemeClr>
                </a:solidFill>
                <a:latin typeface="+mj-lt"/>
              </a:rPr>
              <a:t>Member of the Audit and Compliance Committee and the Technology and Science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1960. Master of Science degree in Engineering Physics and Electrical Engineering, the University of Linköping,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Autoliv Inc. and </a:t>
            </a:r>
            <a:r>
              <a:rPr lang="en-US" sz="1000" dirty="0" err="1">
                <a:solidFill>
                  <a:schemeClr val="tx1">
                    <a:lumMod val="65000"/>
                    <a:lumOff val="35000"/>
                  </a:schemeClr>
                </a:solidFill>
                <a:latin typeface="+mj-lt"/>
              </a:rPr>
              <a:t>Veoneer</a:t>
            </a:r>
            <a:r>
              <a:rPr lang="en-US" sz="1000" dirty="0">
                <a:solidFill>
                  <a:schemeClr val="tx1">
                    <a:lumMod val="65000"/>
                    <a:lumOff val="35000"/>
                  </a:schemeClr>
                </a:solidFill>
                <a:latin typeface="+mj-lt"/>
              </a:rPr>
              <a:t> Inc. </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Chair and President and CEO of </a:t>
            </a:r>
            <a:r>
              <a:rPr lang="en-US" sz="1000" dirty="0" err="1">
                <a:solidFill>
                  <a:schemeClr val="tx1">
                    <a:lumMod val="65000"/>
                    <a:lumOff val="35000"/>
                  </a:schemeClr>
                </a:solidFill>
                <a:latin typeface="+mj-lt"/>
              </a:rPr>
              <a:t>Veoneer</a:t>
            </a:r>
            <a:r>
              <a:rPr lang="en-US" sz="1000" dirty="0">
                <a:solidFill>
                  <a:schemeClr val="tx1">
                    <a:lumMod val="65000"/>
                    <a:lumOff val="35000"/>
                  </a:schemeClr>
                </a:solidFill>
                <a:latin typeface="+mj-lt"/>
              </a:rPr>
              <a:t> Inc. since June 2018. President and CEO of Autoliv Inc. 2007-2018 and Chair of Autoliv Inc. since 2014. Previous positions within the Autoliv Group since 1999, including President Autoliv Europe, Vice President Engineering of Autoliv and President Autoliv Electronics. Previous positions include President of Saab </a:t>
            </a:r>
            <a:r>
              <a:rPr lang="en-US" sz="1000" dirty="0" err="1">
                <a:solidFill>
                  <a:schemeClr val="tx1">
                    <a:lumMod val="65000"/>
                    <a:lumOff val="35000"/>
                  </a:schemeClr>
                </a:solidFill>
                <a:latin typeface="+mj-lt"/>
              </a:rPr>
              <a:t>Combitech</a:t>
            </a:r>
            <a:r>
              <a:rPr lang="en-US" sz="1000" dirty="0">
                <a:solidFill>
                  <a:schemeClr val="tx1">
                    <a:lumMod val="65000"/>
                    <a:lumOff val="35000"/>
                  </a:schemeClr>
                </a:solidFill>
                <a:latin typeface="+mj-lt"/>
              </a:rPr>
              <a:t> and of Swedish Gate Array.</a:t>
            </a:r>
          </a:p>
          <a:p>
            <a:pPr>
              <a:spcBef>
                <a:spcPts val="0"/>
              </a:spcBef>
            </a:pPr>
            <a:endParaRPr lang="en-US" sz="100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Member of the Technology and Science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1962. Master of Business Administration, Santa Clara University, USA. Bachelor of Science in Computer Science, State University of New York, USA.</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USA</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Advanced Micro Devices, Inc., </a:t>
            </a:r>
            <a:r>
              <a:rPr lang="en-US" sz="1000" dirty="0" err="1">
                <a:solidFill>
                  <a:schemeClr val="tx1">
                    <a:lumMod val="65000"/>
                    <a:lumOff val="35000"/>
                  </a:schemeClr>
                </a:solidFill>
                <a:latin typeface="+mj-lt"/>
              </a:rPr>
              <a:t>NortonLifeLock</a:t>
            </a:r>
            <a:r>
              <a:rPr lang="en-US" sz="1000" dirty="0">
                <a:solidFill>
                  <a:schemeClr val="tx1">
                    <a:lumMod val="65000"/>
                    <a:lumOff val="35000"/>
                  </a:schemeClr>
                </a:solidFill>
                <a:latin typeface="+mj-lt"/>
              </a:rPr>
              <a:t> Inc. and Talend SA.</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CEO (interim) of Outerwall Inc. (January 2015–August 2015). Senior Vice President Big Data, Marketing and Social Product Design and General Manager QuickBooks Payroll Division (2008–2012). Previous positions include Senior Vice President and General Manager of HP’s Global Software, Storage and Consulting Divisions (2000–2006), Senior Vice President Product Operations Legato Systems (bought by </a:t>
            </a:r>
            <a:r>
              <a:rPr lang="en-US" sz="1000" dirty="0" err="1">
                <a:solidFill>
                  <a:schemeClr val="tx1">
                    <a:lumMod val="65000"/>
                    <a:lumOff val="35000"/>
                  </a:schemeClr>
                </a:solidFill>
                <a:latin typeface="+mj-lt"/>
              </a:rPr>
              <a:t>DellEMC</a:t>
            </a:r>
            <a:r>
              <a:rPr lang="en-US" sz="1000" dirty="0">
                <a:solidFill>
                  <a:schemeClr val="tx1">
                    <a:lumMod val="65000"/>
                    <a:lumOff val="35000"/>
                  </a:schemeClr>
                </a:solidFill>
                <a:latin typeface="+mj-lt"/>
              </a:rPr>
              <a:t>) and various engineering, marketing and executive positions at IBM. Non-Profit board member of the National Association of Corporate Directors (NACD) Northern California Chapter. Member of the Advisory Board of SUSE Linux.</a:t>
            </a:r>
          </a:p>
          <a:p>
            <a:pPr>
              <a:spcBef>
                <a:spcPts val="0"/>
              </a:spcBef>
            </a:pPr>
            <a:endParaRPr lang="en-US" sz="1000"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normAutofit lnSpcReduction="10000"/>
          </a:bodyPr>
          <a:lstStyle/>
          <a:p>
            <a:r>
              <a:rPr lang="en-US" dirty="0"/>
              <a:t>Nora Denzel </a:t>
            </a:r>
            <a:r>
              <a:rPr lang="en-US" sz="1200" dirty="0"/>
              <a:t>(first elected 2013)</a:t>
            </a:r>
          </a:p>
          <a:p>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4</a:t>
            </a:fld>
            <a:endParaRPr lang="en-US" dirty="0"/>
          </a:p>
        </p:txBody>
      </p:sp>
      <p:pic>
        <p:nvPicPr>
          <p:cNvPr id="6" name="Picture Placeholder 5">
            <a:extLst>
              <a:ext uri="{FF2B5EF4-FFF2-40B4-BE49-F238E27FC236}">
                <a16:creationId xmlns:a16="http://schemas.microsoft.com/office/drawing/2014/main" id="{88366200-8A6D-4F14-ADE9-EFCB82DA94F3}"/>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pic>
        <p:nvPicPr>
          <p:cNvPr id="15" name="Picture Placeholder 14">
            <a:extLst>
              <a:ext uri="{FF2B5EF4-FFF2-40B4-BE49-F238E27FC236}">
                <a16:creationId xmlns:a16="http://schemas.microsoft.com/office/drawing/2014/main" id="{73F4AB79-8E58-47AD-8624-28659082CF64}"/>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t="8644" b="8644"/>
          <a:stretch>
            <a:fillRect/>
          </a:stretch>
        </p:blipFill>
        <p:spPr/>
      </p:pic>
    </p:spTree>
    <p:extLst>
      <p:ext uri="{BB962C8B-B14F-4D97-AF65-F5344CB8AC3E}">
        <p14:creationId xmlns:p14="http://schemas.microsoft.com/office/powerpoint/2010/main" val="69485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lstStyle/>
          <a:p>
            <a:r>
              <a:rPr lang="en-US" dirty="0" err="1"/>
              <a:t>Börje</a:t>
            </a:r>
            <a:r>
              <a:rPr lang="en-US" dirty="0"/>
              <a:t> </a:t>
            </a:r>
            <a:r>
              <a:rPr lang="en-US" dirty="0" err="1"/>
              <a:t>Ekholm</a:t>
            </a:r>
            <a:r>
              <a:rPr lang="en-US" dirty="0"/>
              <a:t> </a:t>
            </a:r>
            <a:r>
              <a:rPr lang="en-US" sz="1200" dirty="0"/>
              <a:t>(first elected 2006)</a:t>
            </a:r>
          </a:p>
        </p:txBody>
      </p:sp>
      <p:sp>
        <p:nvSpPr>
          <p:cNvPr id="2" name="Title 1"/>
          <p:cNvSpPr>
            <a:spLocks noGrp="1"/>
          </p:cNvSpPr>
          <p:nvPr>
            <p:ph type="title"/>
          </p:nvPr>
        </p:nvSpPr>
        <p:spPr/>
        <p:txBody>
          <a:bodyPr/>
          <a:lstStyle/>
          <a:p>
            <a:r>
              <a:rPr lang="en-US" dirty="0">
                <a:latin typeface="Coranto 2" panose="02000503070000020003" pitchFamily="50" charset="0"/>
              </a:rPr>
              <a:t>Board of Directors</a:t>
            </a:r>
          </a:p>
        </p:txBody>
      </p:sp>
      <p:sp>
        <p:nvSpPr>
          <p:cNvPr id="14" name="Text Placeholder 13"/>
          <p:cNvSpPr>
            <a:spLocks noGrp="1"/>
          </p:cNvSpPr>
          <p:nvPr>
            <p:ph type="body" sz="quarter" idx="19"/>
          </p:nvPr>
        </p:nvSpPr>
        <p:spPr/>
        <p:txBody>
          <a:bodyPr/>
          <a:lstStyle/>
          <a:p>
            <a:r>
              <a:rPr lang="en-US" dirty="0"/>
              <a:t>President, CEO and Member of the Board</a:t>
            </a:r>
          </a:p>
        </p:txBody>
      </p:sp>
      <p:sp>
        <p:nvSpPr>
          <p:cNvPr id="12" name="Text Placeholder 11"/>
          <p:cNvSpPr>
            <a:spLocks noGrp="1"/>
          </p:cNvSpPr>
          <p:nvPr>
            <p:ph type="body" sz="quarter" idx="21"/>
          </p:nvPr>
        </p:nvSpPr>
        <p:spPr/>
        <p:txBody>
          <a:bodyPr/>
          <a:lstStyle/>
          <a:p>
            <a:r>
              <a:rPr lang="en-US" dirty="0"/>
              <a:t>Chair of the Audit and Compliance Committee</a:t>
            </a:r>
          </a:p>
        </p:txBody>
      </p:sp>
      <p:sp>
        <p:nvSpPr>
          <p:cNvPr id="10" name="Text Placeholder 9"/>
          <p:cNvSpPr>
            <a:spLocks noGrp="1"/>
          </p:cNvSpPr>
          <p:nvPr>
            <p:ph type="body" sz="quarter" idx="16"/>
          </p:nvPr>
        </p:nvSpPr>
        <p:spPr/>
        <p:txBody>
          <a:bodyPr/>
          <a:lstStyle/>
          <a:p>
            <a:pPr>
              <a:spcAft>
                <a:spcPts val="200"/>
              </a:spcAft>
            </a:pPr>
            <a:r>
              <a:rPr lang="en-US" sz="1000" b="1" dirty="0">
                <a:solidFill>
                  <a:schemeClr val="tx1">
                    <a:lumMod val="65000"/>
                    <a:lumOff val="35000"/>
                  </a:schemeClr>
                </a:solidFill>
                <a:latin typeface="+mj-lt"/>
              </a:rPr>
              <a:t>President, CEO and Member of the Board</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1963. Master of Science in Electrical Engineering, KTH Royal Institute of Technology, Stockholm, Sweden. Master of Business Administration, INSEAD, France.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Sweden and USA</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Alibaba Group and Trimble Inc.</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President and CEO of </a:t>
            </a:r>
            <a:r>
              <a:rPr lang="en-US" sz="1000" dirty="0" err="1">
                <a:solidFill>
                  <a:schemeClr val="tx1">
                    <a:lumMod val="65000"/>
                    <a:lumOff val="35000"/>
                  </a:schemeClr>
                </a:solidFill>
                <a:latin typeface="+mj-lt"/>
              </a:rPr>
              <a:t>Telefonaktiebolaget</a:t>
            </a:r>
            <a:r>
              <a:rPr lang="en-US" sz="1000" dirty="0">
                <a:solidFill>
                  <a:schemeClr val="tx1">
                    <a:lumMod val="65000"/>
                    <a:lumOff val="35000"/>
                  </a:schemeClr>
                </a:solidFill>
                <a:latin typeface="+mj-lt"/>
              </a:rPr>
              <a:t> LM Ericsson since 2017. CEO of Patricia Industries, a division within Investor AB (2015–2017). President and CEO of Investor AB (2005–2015). Formerly Head of Investor Growth Capital Inc. and New Investments. Previous positions at </a:t>
            </a:r>
            <a:r>
              <a:rPr lang="en-US" sz="1000" dirty="0" err="1">
                <a:solidFill>
                  <a:schemeClr val="tx1">
                    <a:lumMod val="65000"/>
                    <a:lumOff val="35000"/>
                  </a:schemeClr>
                </a:solidFill>
                <a:latin typeface="+mj-lt"/>
              </a:rPr>
              <a:t>Novare</a:t>
            </a:r>
            <a:r>
              <a:rPr lang="en-US" sz="1000" dirty="0">
                <a:solidFill>
                  <a:schemeClr val="tx1">
                    <a:lumMod val="65000"/>
                    <a:lumOff val="35000"/>
                  </a:schemeClr>
                </a:solidFill>
                <a:latin typeface="+mj-lt"/>
              </a:rPr>
              <a:t> Kapital AB and McKinsey &amp; Co Inc. Holds honorary Doctorate at KTH Royal Institute of Technology, Sweden. Since 2017, member of the Steering Committee of the World Economic Forum Digital Communication Governors. Member of the Board of the Swedish-American Chamber of Commerce New York.</a:t>
            </a:r>
          </a:p>
          <a:p>
            <a:pPr>
              <a:spcBef>
                <a:spcPts val="0"/>
              </a:spcBef>
            </a:pPr>
            <a:endParaRPr lang="en-US" sz="100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Chair of the Audit and Compliance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1960. Master of Business Administration, Stockholm School of Economics,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Sweden and Switzerland</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Global Connect Group.</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t>
            </a:r>
            <a:r>
              <a:rPr lang="en-US" sz="1000" dirty="0" err="1">
                <a:solidFill>
                  <a:schemeClr val="tx1">
                    <a:lumMod val="65000"/>
                    <a:lumOff val="35000"/>
                  </a:schemeClr>
                </a:solidFill>
                <a:latin typeface="+mj-lt"/>
              </a:rPr>
              <a:t>Landis+Gyr</a:t>
            </a:r>
            <a:r>
              <a:rPr lang="en-US" sz="1000" dirty="0">
                <a:solidFill>
                  <a:schemeClr val="tx1">
                    <a:lumMod val="65000"/>
                    <a:lumOff val="35000"/>
                  </a:schemeClr>
                </a:solidFill>
                <a:latin typeface="+mj-lt"/>
              </a:rPr>
              <a:t> Group AG, AB Volvo and VFS Global.</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a:t>
            </a:r>
          </a:p>
          <a:p>
            <a:pPr>
              <a:spcAft>
                <a:spcPts val="200"/>
              </a:spcAft>
            </a:pPr>
            <a:r>
              <a:rPr lang="en-US" sz="1000" dirty="0">
                <a:solidFill>
                  <a:schemeClr val="tx1">
                    <a:lumMod val="65000"/>
                    <a:lumOff val="35000"/>
                  </a:schemeClr>
                </a:solidFill>
                <a:latin typeface="+mj-lt"/>
              </a:rPr>
              <a:t> CFO and member of the Group Executive Committee of ABB Ltd (2013–2017). Division CFO ABB Discrete Automation &amp; Motion (2010–2012) and division CFO Automation Products Division (2006–2010). Previous positions within the ABB Group since 1984, including senior management positions within finance, mergers &amp; acquisitions and new ventures. Currently, senior industrial advisor to EQT.</a:t>
            </a:r>
          </a:p>
          <a:p>
            <a:pPr>
              <a:spcBef>
                <a:spcPts val="0"/>
              </a:spcBef>
            </a:pPr>
            <a:endParaRPr lang="en-US" sz="1000" dirty="0">
              <a:solidFill>
                <a:schemeClr val="tx1">
                  <a:lumMod val="65000"/>
                  <a:lumOff val="35000"/>
                </a:schemeClr>
              </a:solidFill>
              <a:latin typeface="+mj-lt"/>
            </a:endParaRPr>
          </a:p>
        </p:txBody>
      </p:sp>
      <p:sp>
        <p:nvSpPr>
          <p:cNvPr id="16" name="Text Placeholder 15"/>
          <p:cNvSpPr>
            <a:spLocks noGrp="1"/>
          </p:cNvSpPr>
          <p:nvPr>
            <p:ph type="body" sz="quarter" idx="29"/>
          </p:nvPr>
        </p:nvSpPr>
        <p:spPr/>
        <p:txBody>
          <a:bodyPr/>
          <a:lstStyle/>
          <a:p>
            <a:r>
              <a:rPr lang="en-US" dirty="0"/>
              <a:t>Eric A. </a:t>
            </a:r>
            <a:r>
              <a:rPr lang="en-US" dirty="0" err="1"/>
              <a:t>Elzvik</a:t>
            </a:r>
            <a:r>
              <a:rPr lang="en-US" dirty="0"/>
              <a:t> </a:t>
            </a:r>
            <a:r>
              <a:rPr lang="en-US" sz="1200" dirty="0"/>
              <a:t>(first elected 2017)</a:t>
            </a:r>
          </a:p>
          <a:p>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5</a:t>
            </a:fld>
            <a:endParaRPr lang="en-US" dirty="0"/>
          </a:p>
        </p:txBody>
      </p:sp>
      <p:pic>
        <p:nvPicPr>
          <p:cNvPr id="8" name="Picture Placeholder 7">
            <a:extLst>
              <a:ext uri="{FF2B5EF4-FFF2-40B4-BE49-F238E27FC236}">
                <a16:creationId xmlns:a16="http://schemas.microsoft.com/office/drawing/2014/main" id="{97CE2199-4A5A-4428-A0ED-91219CDA1DBD}"/>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pic>
        <p:nvPicPr>
          <p:cNvPr id="15" name="Picture Placeholder 14">
            <a:extLst>
              <a:ext uri="{FF2B5EF4-FFF2-40B4-BE49-F238E27FC236}">
                <a16:creationId xmlns:a16="http://schemas.microsoft.com/office/drawing/2014/main" id="{330A6157-A142-4F82-BCB8-FD776E237FD9}"/>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t="8330" b="8330"/>
          <a:stretch>
            <a:fillRect/>
          </a:stretch>
        </p:blipFill>
        <p:spPr/>
      </p:pic>
    </p:spTree>
    <p:extLst>
      <p:ext uri="{BB962C8B-B14F-4D97-AF65-F5344CB8AC3E}">
        <p14:creationId xmlns:p14="http://schemas.microsoft.com/office/powerpoint/2010/main" val="423093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normAutofit lnSpcReduction="10000"/>
          </a:bodyPr>
          <a:lstStyle/>
          <a:p>
            <a:r>
              <a:rPr lang="en-US" dirty="0"/>
              <a:t>Kurt </a:t>
            </a:r>
            <a:r>
              <a:rPr lang="en-US" dirty="0" err="1"/>
              <a:t>Jofs</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Board of Directors</a:t>
            </a:r>
          </a:p>
        </p:txBody>
      </p:sp>
      <p:sp>
        <p:nvSpPr>
          <p:cNvPr id="14" name="Text Placeholder 13"/>
          <p:cNvSpPr>
            <a:spLocks noGrp="1"/>
          </p:cNvSpPr>
          <p:nvPr>
            <p:ph type="body" sz="quarter" idx="19"/>
          </p:nvPr>
        </p:nvSpPr>
        <p:spPr>
          <a:xfrm>
            <a:off x="548641" y="2740249"/>
            <a:ext cx="3613442" cy="230115"/>
          </a:xfrm>
        </p:spPr>
        <p:txBody>
          <a:bodyPr/>
          <a:lstStyle/>
          <a:p>
            <a:r>
              <a:rPr lang="en-US" sz="1000" dirty="0"/>
              <a:t>Member of the Audit and Compliance Committee, the Remuneration Committee and the Technology and Science Committee</a:t>
            </a:r>
          </a:p>
        </p:txBody>
      </p:sp>
      <p:sp>
        <p:nvSpPr>
          <p:cNvPr id="12" name="Text Placeholder 11"/>
          <p:cNvSpPr>
            <a:spLocks noGrp="1"/>
          </p:cNvSpPr>
          <p:nvPr>
            <p:ph type="body" sz="quarter" idx="21"/>
          </p:nvPr>
        </p:nvSpPr>
        <p:spPr/>
        <p:txBody>
          <a:bodyPr/>
          <a:lstStyle/>
          <a:p>
            <a:r>
              <a:rPr lang="en-US" dirty="0"/>
              <a:t>Chair of the Technology and Science Committee</a:t>
            </a:r>
          </a:p>
        </p:txBody>
      </p:sp>
      <p:sp>
        <p:nvSpPr>
          <p:cNvPr id="10" name="Text Placeholder 9"/>
          <p:cNvSpPr>
            <a:spLocks noGrp="1"/>
          </p:cNvSpPr>
          <p:nvPr>
            <p:ph type="body" sz="quarter" idx="16"/>
          </p:nvPr>
        </p:nvSpPr>
        <p:spPr/>
        <p:txBody>
          <a:bodyPr/>
          <a:lstStyle/>
          <a:p>
            <a:pPr>
              <a:spcAft>
                <a:spcPts val="200"/>
              </a:spcAft>
            </a:pPr>
            <a:r>
              <a:rPr lang="en-US" sz="1000" b="1" dirty="0">
                <a:solidFill>
                  <a:schemeClr val="tx1">
                    <a:lumMod val="65000"/>
                    <a:lumOff val="35000"/>
                  </a:schemeClr>
                </a:solidFill>
                <a:latin typeface="+mj-lt"/>
              </a:rPr>
              <a:t>Member of the Audit and Compliance Committee, the Remuneration Committee and the Technology and Science Committee</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Born 1958. Master of Science in Engineering, KTH Royal Institute of Technology, Stockholm,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Sweden</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Chair: </a:t>
            </a:r>
            <a:r>
              <a:rPr lang="en-US" sz="1000" dirty="0" err="1">
                <a:solidFill>
                  <a:schemeClr val="tx1">
                    <a:lumMod val="65000"/>
                    <a:lumOff val="35000"/>
                  </a:schemeClr>
                </a:solidFill>
                <a:latin typeface="+mj-lt"/>
              </a:rPr>
              <a:t>Höganäs</a:t>
            </a:r>
            <a:r>
              <a:rPr lang="en-US" sz="1000" dirty="0">
                <a:solidFill>
                  <a:schemeClr val="tx1">
                    <a:lumMod val="65000"/>
                    <a:lumOff val="35000"/>
                  </a:schemeClr>
                </a:solidFill>
                <a:latin typeface="+mj-lt"/>
              </a:rPr>
              <a:t> AB and Vesper Group.</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AB Volvo, Feal AB and Silver Resorts AB.</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Entrepreneur and investor with extensive experience in various industries. Previous positions include Executive Vice President and responsible for Ericsson’s Networks business 2003–2008, CEO of </a:t>
            </a:r>
            <a:r>
              <a:rPr lang="en-US" sz="1000" dirty="0" err="1">
                <a:solidFill>
                  <a:schemeClr val="tx1">
                    <a:lumMod val="65000"/>
                    <a:lumOff val="35000"/>
                  </a:schemeClr>
                </a:solidFill>
                <a:latin typeface="+mj-lt"/>
              </a:rPr>
              <a:t>Segerström</a:t>
            </a:r>
            <a:r>
              <a:rPr lang="en-US" sz="1000" dirty="0">
                <a:solidFill>
                  <a:schemeClr val="tx1">
                    <a:lumMod val="65000"/>
                    <a:lumOff val="35000"/>
                  </a:schemeClr>
                </a:solidFill>
                <a:latin typeface="+mj-lt"/>
              </a:rPr>
              <a:t> &amp; </a:t>
            </a:r>
            <a:r>
              <a:rPr lang="en-US" sz="1000" dirty="0" err="1">
                <a:solidFill>
                  <a:schemeClr val="tx1">
                    <a:lumMod val="65000"/>
                    <a:lumOff val="35000"/>
                  </a:schemeClr>
                </a:solidFill>
                <a:latin typeface="+mj-lt"/>
              </a:rPr>
              <a:t>Svensson</a:t>
            </a:r>
            <a:r>
              <a:rPr lang="en-US" sz="1000" dirty="0">
                <a:solidFill>
                  <a:schemeClr val="tx1">
                    <a:lumMod val="65000"/>
                    <a:lumOff val="35000"/>
                  </a:schemeClr>
                </a:solidFill>
                <a:latin typeface="+mj-lt"/>
              </a:rPr>
              <a:t> 1999–2001, CEO of </a:t>
            </a:r>
            <a:r>
              <a:rPr lang="en-US" sz="1000" dirty="0" err="1">
                <a:solidFill>
                  <a:schemeClr val="tx1">
                    <a:lumMod val="65000"/>
                    <a:lumOff val="35000"/>
                  </a:schemeClr>
                </a:solidFill>
                <a:latin typeface="+mj-lt"/>
              </a:rPr>
              <a:t>Linjebuss</a:t>
            </a:r>
            <a:r>
              <a:rPr lang="en-US" sz="1000" dirty="0">
                <a:solidFill>
                  <a:schemeClr val="tx1">
                    <a:lumMod val="65000"/>
                    <a:lumOff val="35000"/>
                  </a:schemeClr>
                </a:solidFill>
                <a:latin typeface="+mj-lt"/>
              </a:rPr>
              <a:t> 1996–1999, and various positions within ABB and Ericsson.</a:t>
            </a:r>
          </a:p>
          <a:p>
            <a:pPr>
              <a:spcBef>
                <a:spcPts val="0"/>
              </a:spcBef>
            </a:pPr>
            <a:endParaRPr lang="en-US" sz="100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Chair of the Technology and Science Committee</a:t>
            </a:r>
            <a:br>
              <a:rPr lang="en-US" sz="1000" b="1" dirty="0">
                <a:solidFill>
                  <a:schemeClr val="tx1">
                    <a:lumMod val="65000"/>
                    <a:lumOff val="35000"/>
                  </a:schemeClr>
                </a:solidFill>
                <a:latin typeface="+mj-lt"/>
              </a:rPr>
            </a:br>
            <a:r>
              <a:rPr lang="en-US" sz="1000" dirty="0">
                <a:solidFill>
                  <a:schemeClr val="tx1">
                    <a:lumMod val="65000"/>
                    <a:lumOff val="35000"/>
                  </a:schemeClr>
                </a:solidFill>
                <a:latin typeface="+mj-lt"/>
              </a:rPr>
              <a:t>Born 1954. Bachelor of Arts, Washburn University, USA.</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Nationality: USA</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Board Member: Synchronoss.</a:t>
            </a:r>
            <a:br>
              <a:rPr lang="en-US" sz="1000" dirty="0">
                <a:solidFill>
                  <a:schemeClr val="tx1">
                    <a:lumMod val="65000"/>
                    <a:lumOff val="35000"/>
                  </a:schemeClr>
                </a:solidFill>
                <a:latin typeface="+mj-lt"/>
              </a:rPr>
            </a:br>
            <a:endParaRPr lang="en-US" sz="1000" dirty="0">
              <a:solidFill>
                <a:schemeClr val="tx1">
                  <a:lumMod val="65000"/>
                  <a:lumOff val="35000"/>
                </a:schemeClr>
              </a:solidFill>
              <a:latin typeface="+mj-lt"/>
            </a:endParaRPr>
          </a:p>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Previously Senior Vice President, Network Technology, Network Architecture &amp; Planning, at AT&amp;T (2007–2014). CTO of Cingular Wireless (2005–2007) and VP Technology &amp; New Product Development of Cingular Wireless (2000–2005). Previous positions within Southwestern Bell and SBC (1976–2000). Trustee of Washburn University Foundation. Member of the Advisory Board of Link Labs.</a:t>
            </a:r>
          </a:p>
          <a:p>
            <a:pPr>
              <a:spcBef>
                <a:spcPts val="0"/>
              </a:spcBef>
            </a:pPr>
            <a:endParaRPr lang="en-US" sz="1000" dirty="0">
              <a:solidFill>
                <a:schemeClr val="tx2"/>
              </a:solidFill>
              <a:latin typeface="+mn-lt"/>
              <a:cs typeface="+mn-cs"/>
            </a:endParaRPr>
          </a:p>
        </p:txBody>
      </p:sp>
      <p:sp>
        <p:nvSpPr>
          <p:cNvPr id="16" name="Text Placeholder 15"/>
          <p:cNvSpPr>
            <a:spLocks noGrp="1"/>
          </p:cNvSpPr>
          <p:nvPr>
            <p:ph type="body" sz="quarter" idx="29"/>
          </p:nvPr>
        </p:nvSpPr>
        <p:spPr/>
        <p:txBody>
          <a:bodyPr>
            <a:normAutofit lnSpcReduction="10000"/>
          </a:bodyPr>
          <a:lstStyle/>
          <a:p>
            <a:r>
              <a:rPr lang="en-US" dirty="0"/>
              <a:t>Kristin S. Rinne</a:t>
            </a:r>
            <a:r>
              <a:rPr lang="en-US" sz="1200" dirty="0"/>
              <a:t> (first elected 2016)</a:t>
            </a:r>
          </a:p>
          <a:p>
            <a:endParaRPr lang="en-US"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6</a:t>
            </a:fld>
            <a:endParaRPr lang="en-US" dirty="0"/>
          </a:p>
        </p:txBody>
      </p:sp>
      <p:pic>
        <p:nvPicPr>
          <p:cNvPr id="6" name="Picture Placeholder 5">
            <a:extLst>
              <a:ext uri="{FF2B5EF4-FFF2-40B4-BE49-F238E27FC236}">
                <a16:creationId xmlns:a16="http://schemas.microsoft.com/office/drawing/2014/main" id="{DA57A09A-0E47-4309-BCE8-2A8C8CB58448}"/>
              </a:ext>
            </a:extLst>
          </p:cNvPr>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7971" b="7971"/>
          <a:stretch>
            <a:fillRect/>
          </a:stretch>
        </p:blipFill>
        <p:spPr/>
      </p:pic>
      <p:pic>
        <p:nvPicPr>
          <p:cNvPr id="17" name="Picture Placeholder 16" descr="A picture containing person, suit, older, necktie&#10;&#10;Description automatically generated">
            <a:extLst>
              <a:ext uri="{FF2B5EF4-FFF2-40B4-BE49-F238E27FC236}">
                <a16:creationId xmlns:a16="http://schemas.microsoft.com/office/drawing/2014/main" id="{3E3241E4-9375-4D38-988A-A2CCEC2F68E5}"/>
              </a:ext>
            </a:extLst>
          </p:cNvPr>
          <p:cNvPicPr>
            <a:picLocks noGrp="1" noChangeAspect="1"/>
          </p:cNvPicPr>
          <p:nvPr>
            <p:ph type="pic" sz="quarter" idx="31"/>
          </p:nvPr>
        </p:nvPicPr>
        <p:blipFill>
          <a:blip r:embed="rId3">
            <a:extLst>
              <a:ext uri="{28A0092B-C50C-407E-A947-70E740481C1C}">
                <a14:useLocalDpi xmlns:a14="http://schemas.microsoft.com/office/drawing/2010/main" val="0"/>
              </a:ext>
            </a:extLst>
          </a:blip>
          <a:srcRect t="7971" b="7971"/>
          <a:stretch>
            <a:fillRect/>
          </a:stretch>
        </p:blipFill>
        <p:spPr/>
      </p:pic>
    </p:spTree>
    <p:extLst>
      <p:ext uri="{BB962C8B-B14F-4D97-AF65-F5344CB8AC3E}">
        <p14:creationId xmlns:p14="http://schemas.microsoft.com/office/powerpoint/2010/main" val="39033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Nominating Committee Bios</a:t>
            </a:r>
          </a:p>
        </p:txBody>
      </p:sp>
      <p:sp>
        <p:nvSpPr>
          <p:cNvPr id="4" name="Slide Number Placeholder 3"/>
          <p:cNvSpPr>
            <a:spLocks noGrp="1"/>
          </p:cNvSpPr>
          <p:nvPr>
            <p:ph type="sldNum" sz="quarter" idx="11"/>
          </p:nvPr>
        </p:nvSpPr>
        <p:spPr/>
        <p:txBody>
          <a:bodyPr/>
          <a:lstStyle/>
          <a:p>
            <a:fld id="{3E44B31D-349A-4FE6-9084-AC4DE21D68C6}" type="slidenum">
              <a:rPr lang="en-US" smtClean="0"/>
              <a:pPr/>
              <a:t>7</a:t>
            </a:fld>
            <a:endParaRPr lang="en-US" dirty="0"/>
          </a:p>
        </p:txBody>
      </p:sp>
    </p:spTree>
    <p:extLst>
      <p:ext uri="{BB962C8B-B14F-4D97-AF65-F5344CB8AC3E}">
        <p14:creationId xmlns:p14="http://schemas.microsoft.com/office/powerpoint/2010/main" val="46139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normAutofit fontScale="40000" lnSpcReduction="20000"/>
          </a:bodyPr>
          <a:lstStyle/>
          <a:p>
            <a:r>
              <a:rPr lang="en-US" sz="4400" dirty="0"/>
              <a:t>Johan </a:t>
            </a:r>
            <a:r>
              <a:rPr lang="en-US" sz="4400" dirty="0" err="1"/>
              <a:t>Forssell</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Nominating Committee</a:t>
            </a:r>
          </a:p>
        </p:txBody>
      </p:sp>
      <p:sp>
        <p:nvSpPr>
          <p:cNvPr id="14" name="Text Placeholder 13"/>
          <p:cNvSpPr>
            <a:spLocks noGrp="1"/>
          </p:cNvSpPr>
          <p:nvPr>
            <p:ph type="body" sz="quarter" idx="19"/>
          </p:nvPr>
        </p:nvSpPr>
        <p:spPr>
          <a:xfrm>
            <a:off x="548641" y="2740249"/>
            <a:ext cx="3613442" cy="230115"/>
          </a:xfrm>
        </p:spPr>
        <p:txBody>
          <a:bodyPr/>
          <a:lstStyle/>
          <a:p>
            <a:r>
              <a:rPr lang="en-US" dirty="0"/>
              <a:t>Chair of the Nomination Committee</a:t>
            </a:r>
          </a:p>
        </p:txBody>
      </p:sp>
      <p:sp>
        <p:nvSpPr>
          <p:cNvPr id="12" name="Text Placeholder 11"/>
          <p:cNvSpPr>
            <a:spLocks noGrp="1"/>
          </p:cNvSpPr>
          <p:nvPr>
            <p:ph type="body" sz="quarter" idx="21"/>
          </p:nvPr>
        </p:nvSpPr>
        <p:spPr/>
        <p:txBody>
          <a:bodyPr/>
          <a:lstStyle/>
          <a:p>
            <a:r>
              <a:rPr lang="sv-SE" dirty="0"/>
              <a:t>AB Industrivärden and Svenska Handelsbankens Pensionsstiftelse</a:t>
            </a:r>
            <a:endParaRPr lang="en-US" dirty="0"/>
          </a:p>
        </p:txBody>
      </p:sp>
      <p:sp>
        <p:nvSpPr>
          <p:cNvPr id="10" name="Text Placeholder 9"/>
          <p:cNvSpPr>
            <a:spLocks noGrp="1"/>
          </p:cNvSpPr>
          <p:nvPr>
            <p:ph type="body" sz="quarter" idx="16"/>
          </p:nvPr>
        </p:nvSpPr>
        <p:spPr/>
        <p:txBody>
          <a:bodyPr/>
          <a:lstStyle/>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b="1" dirty="0">
                <a:solidFill>
                  <a:schemeClr val="tx1">
                    <a:lumMod val="65000"/>
                    <a:lumOff val="35000"/>
                  </a:schemeClr>
                </a:solidFill>
                <a:latin typeface="+mj-lt"/>
              </a:rPr>
              <a:t>Work experience</a:t>
            </a:r>
            <a:endParaRPr lang="en-US" sz="1000" b="1" dirty="0">
              <a:solidFill>
                <a:schemeClr val="tx2"/>
              </a:solidFill>
              <a:latin typeface="+mj-lt"/>
            </a:endParaRPr>
          </a:p>
          <a:p>
            <a:pPr>
              <a:spcBef>
                <a:spcPts val="0"/>
              </a:spcBef>
            </a:pPr>
            <a:r>
              <a:rPr lang="en-US" sz="1000" dirty="0">
                <a:solidFill>
                  <a:schemeClr val="tx1">
                    <a:lumMod val="65000"/>
                    <a:lumOff val="35000"/>
                  </a:schemeClr>
                </a:solidFill>
                <a:latin typeface="+mj-lt"/>
              </a:rPr>
              <a:t>Director: Saab</a:t>
            </a:r>
          </a:p>
          <a:p>
            <a:pPr>
              <a:spcBef>
                <a:spcPts val="0"/>
              </a:spcBef>
            </a:pPr>
            <a:r>
              <a:rPr lang="en-US" sz="1000" dirty="0">
                <a:solidFill>
                  <a:schemeClr val="tx1">
                    <a:lumMod val="65000"/>
                    <a:lumOff val="35000"/>
                  </a:schemeClr>
                </a:solidFill>
                <a:latin typeface="+mj-lt"/>
              </a:rPr>
              <a:t>Project Director: Aleris</a:t>
            </a:r>
          </a:p>
          <a:p>
            <a:pPr>
              <a:spcBef>
                <a:spcPts val="0"/>
              </a:spcBef>
            </a:pPr>
            <a:r>
              <a:rPr lang="en-US" sz="1000" dirty="0">
                <a:solidFill>
                  <a:schemeClr val="tx1">
                    <a:lumMod val="65000"/>
                    <a:lumOff val="35000"/>
                  </a:schemeClr>
                </a:solidFill>
                <a:latin typeface="+mj-lt"/>
              </a:rPr>
              <a:t>Head of Core Investments: Investor</a:t>
            </a:r>
          </a:p>
          <a:p>
            <a:pPr>
              <a:spcBef>
                <a:spcPts val="0"/>
              </a:spcBef>
            </a:pPr>
            <a:r>
              <a:rPr lang="en-US" sz="1000" dirty="0">
                <a:solidFill>
                  <a:schemeClr val="tx1">
                    <a:lumMod val="65000"/>
                    <a:lumOff val="35000"/>
                  </a:schemeClr>
                </a:solidFill>
                <a:latin typeface="+mj-lt"/>
              </a:rPr>
              <a:t>Head of Research: Investor</a:t>
            </a:r>
          </a:p>
          <a:p>
            <a:pPr>
              <a:spcBef>
                <a:spcPts val="0"/>
              </a:spcBef>
            </a:pPr>
            <a:r>
              <a:rPr lang="en-US" sz="1000" dirty="0">
                <a:solidFill>
                  <a:schemeClr val="tx1">
                    <a:lumMod val="65000"/>
                    <a:lumOff val="35000"/>
                  </a:schemeClr>
                </a:solidFill>
                <a:latin typeface="+mj-lt"/>
              </a:rPr>
              <a:t>Head of Capital Goods and Healthcare sector: Investor</a:t>
            </a:r>
          </a:p>
          <a:p>
            <a:pPr>
              <a:spcBef>
                <a:spcPts val="0"/>
              </a:spcBef>
            </a:pPr>
            <a:r>
              <a:rPr lang="en-US" sz="1000" dirty="0">
                <a:solidFill>
                  <a:schemeClr val="tx1">
                    <a:lumMod val="65000"/>
                    <a:lumOff val="35000"/>
                  </a:schemeClr>
                </a:solidFill>
                <a:latin typeface="+mj-lt"/>
              </a:rPr>
              <a:t>Head of Capital Goods: Investor</a:t>
            </a:r>
          </a:p>
          <a:p>
            <a:pPr>
              <a:spcBef>
                <a:spcPts val="0"/>
              </a:spcBef>
            </a:pPr>
            <a:r>
              <a:rPr lang="en-US" sz="1000" dirty="0">
                <a:solidFill>
                  <a:schemeClr val="tx1">
                    <a:lumMod val="65000"/>
                    <a:lumOff val="35000"/>
                  </a:schemeClr>
                </a:solidFill>
                <a:latin typeface="+mj-lt"/>
              </a:rPr>
              <a:t>Analyst, Core Holdings: Investor </a:t>
            </a:r>
          </a:p>
          <a:p>
            <a:pPr>
              <a:spcBef>
                <a:spcPts val="0"/>
              </a:spcBef>
            </a:pPr>
            <a:endParaRPr lang="en-US" sz="1000" dirty="0">
              <a:solidFill>
                <a:schemeClr val="tx1">
                  <a:lumMod val="65000"/>
                  <a:lumOff val="35000"/>
                </a:schemeClr>
              </a:solidFill>
              <a:latin typeface="+mj-lt"/>
            </a:endParaRPr>
          </a:p>
          <a:p>
            <a:pPr>
              <a:spcBef>
                <a:spcPts val="0"/>
              </a:spcBef>
            </a:pPr>
            <a:r>
              <a:rPr lang="en-US" sz="1000" b="1" dirty="0">
                <a:solidFill>
                  <a:schemeClr val="tx1">
                    <a:lumMod val="65000"/>
                    <a:lumOff val="35000"/>
                  </a:schemeClr>
                </a:solidFill>
                <a:latin typeface="+mj-lt"/>
              </a:rPr>
              <a:t>Current assignments</a:t>
            </a:r>
          </a:p>
          <a:p>
            <a:pPr>
              <a:spcBef>
                <a:spcPts val="0"/>
              </a:spcBef>
            </a:pPr>
            <a:r>
              <a:rPr lang="en-US" sz="1000" dirty="0">
                <a:solidFill>
                  <a:schemeClr val="tx1">
                    <a:lumMod val="65000"/>
                    <a:lumOff val="35000"/>
                  </a:schemeClr>
                </a:solidFill>
                <a:latin typeface="+mj-lt"/>
              </a:rPr>
              <a:t>Director: Atlas Copco, Confederation of Swedish Enterprise, </a:t>
            </a:r>
            <a:r>
              <a:rPr lang="en-US" sz="1000" dirty="0" err="1">
                <a:solidFill>
                  <a:schemeClr val="tx1">
                    <a:lumMod val="65000"/>
                    <a:lumOff val="35000"/>
                  </a:schemeClr>
                </a:solidFill>
                <a:latin typeface="+mj-lt"/>
              </a:rPr>
              <a:t>Epiroc</a:t>
            </a:r>
            <a:r>
              <a:rPr lang="en-US" sz="1000" dirty="0">
                <a:solidFill>
                  <a:schemeClr val="tx1">
                    <a:lumMod val="65000"/>
                    <a:lumOff val="35000"/>
                  </a:schemeClr>
                </a:solidFill>
                <a:latin typeface="+mj-lt"/>
              </a:rPr>
              <a:t>, EQT AB, Patricia Industries, Stockholm School of Economics, The Royal Swedish Academy of Engineering Sciences (IVA), </a:t>
            </a:r>
            <a:r>
              <a:rPr lang="en-US" sz="1000" dirty="0" err="1">
                <a:solidFill>
                  <a:schemeClr val="tx1">
                    <a:lumMod val="65000"/>
                    <a:lumOff val="35000"/>
                  </a:schemeClr>
                </a:solidFill>
                <a:latin typeface="+mj-lt"/>
              </a:rPr>
              <a:t>Wärtsilä</a:t>
            </a:r>
            <a:r>
              <a:rPr lang="en-US" sz="1000" dirty="0">
                <a:solidFill>
                  <a:schemeClr val="tx1">
                    <a:lumMod val="65000"/>
                    <a:lumOff val="35000"/>
                  </a:schemeClr>
                </a:solidFill>
                <a:latin typeface="+mj-lt"/>
              </a:rPr>
              <a:t>, </a:t>
            </a:r>
          </a:p>
          <a:p>
            <a:pPr>
              <a:spcBef>
                <a:spcPts val="0"/>
              </a:spcBef>
            </a:pPr>
            <a:endParaRPr lang="en-US" sz="1000" dirty="0">
              <a:solidFill>
                <a:schemeClr val="tx1">
                  <a:lumMod val="65000"/>
                  <a:lumOff val="35000"/>
                </a:schemeClr>
              </a:solidFill>
              <a:latin typeface="+mj-lt"/>
            </a:endParaRPr>
          </a:p>
        </p:txBody>
      </p:sp>
      <p:sp>
        <p:nvSpPr>
          <p:cNvPr id="13" name="Text Placeholder 12"/>
          <p:cNvSpPr>
            <a:spLocks noGrp="1"/>
          </p:cNvSpPr>
          <p:nvPr>
            <p:ph type="body" sz="quarter" idx="26"/>
          </p:nvPr>
        </p:nvSpPr>
        <p:spPr/>
        <p:txBody>
          <a:bodyPr/>
          <a:lstStyle/>
          <a:p>
            <a:pPr>
              <a:spcAft>
                <a:spcPts val="200"/>
              </a:spcAft>
            </a:pPr>
            <a:r>
              <a:rPr lang="en-US" sz="1000" b="1" dirty="0">
                <a:solidFill>
                  <a:schemeClr val="tx1">
                    <a:lumMod val="65000"/>
                    <a:lumOff val="35000"/>
                  </a:schemeClr>
                </a:solidFill>
                <a:latin typeface="+mj-lt"/>
              </a:rPr>
              <a:t>Principal work experience and other information: </a:t>
            </a:r>
          </a:p>
          <a:p>
            <a:pPr>
              <a:spcAft>
                <a:spcPts val="200"/>
              </a:spcAft>
            </a:pPr>
            <a:r>
              <a:rPr lang="en-US" sz="1000" dirty="0">
                <a:solidFill>
                  <a:schemeClr val="tx1">
                    <a:lumMod val="65000"/>
                    <a:lumOff val="35000"/>
                  </a:schemeClr>
                </a:solidFill>
                <a:latin typeface="+mj-lt"/>
              </a:rPr>
              <a:t>From 2013 to 2017 Karl </a:t>
            </a:r>
            <a:r>
              <a:rPr lang="en-US" sz="1000" dirty="0" err="1">
                <a:solidFill>
                  <a:schemeClr val="tx1">
                    <a:lumMod val="65000"/>
                    <a:lumOff val="35000"/>
                  </a:schemeClr>
                </a:solidFill>
                <a:latin typeface="+mj-lt"/>
              </a:rPr>
              <a:t>Åberg</a:t>
            </a:r>
            <a:r>
              <a:rPr lang="en-US" sz="1000" dirty="0">
                <a:solidFill>
                  <a:schemeClr val="tx1">
                    <a:lumMod val="65000"/>
                    <a:lumOff val="35000"/>
                  </a:schemeClr>
                </a:solidFill>
                <a:latin typeface="+mj-lt"/>
              </a:rPr>
              <a:t> was a partner and company investment manager in </a:t>
            </a:r>
            <a:r>
              <a:rPr lang="en-US" sz="1000" dirty="0" err="1">
                <a:solidFill>
                  <a:schemeClr val="tx1">
                    <a:lumMod val="65000"/>
                    <a:lumOff val="35000"/>
                  </a:schemeClr>
                </a:solidFill>
                <a:latin typeface="+mj-lt"/>
              </a:rPr>
              <a:t>Zeres</a:t>
            </a:r>
            <a:r>
              <a:rPr lang="en-US" sz="1000" dirty="0">
                <a:solidFill>
                  <a:schemeClr val="tx1">
                    <a:lumMod val="65000"/>
                    <a:lumOff val="35000"/>
                  </a:schemeClr>
                </a:solidFill>
                <a:latin typeface="+mj-lt"/>
              </a:rPr>
              <a:t> Capital, a long-term active owner in mid cap listed companies. 2009-2013 he was a partner at </a:t>
            </a:r>
            <a:r>
              <a:rPr lang="en-US" sz="1000" dirty="0" err="1">
                <a:solidFill>
                  <a:schemeClr val="tx1">
                    <a:lumMod val="65000"/>
                    <a:lumOff val="35000"/>
                  </a:schemeClr>
                </a:solidFill>
                <a:latin typeface="+mj-lt"/>
              </a:rPr>
              <a:t>CapMan</a:t>
            </a:r>
            <a:r>
              <a:rPr lang="en-US" sz="1000" dirty="0">
                <a:solidFill>
                  <a:schemeClr val="tx1">
                    <a:lumMod val="65000"/>
                    <a:lumOff val="35000"/>
                  </a:schemeClr>
                </a:solidFill>
                <a:latin typeface="+mj-lt"/>
              </a:rPr>
              <a:t> and from 2002 to 2008 he served within </a:t>
            </a:r>
            <a:r>
              <a:rPr lang="en-US" sz="1000" dirty="0" err="1">
                <a:solidFill>
                  <a:schemeClr val="tx1">
                    <a:lumMod val="65000"/>
                    <a:lumOff val="35000"/>
                  </a:schemeClr>
                </a:solidFill>
                <a:latin typeface="+mj-lt"/>
              </a:rPr>
              <a:t>Handelsbanken</a:t>
            </a:r>
            <a:r>
              <a:rPr lang="en-US" sz="1000" dirty="0">
                <a:solidFill>
                  <a:schemeClr val="tx1">
                    <a:lumMod val="65000"/>
                    <a:lumOff val="35000"/>
                  </a:schemeClr>
                </a:solidFill>
                <a:latin typeface="+mj-lt"/>
              </a:rPr>
              <a:t> Capital Markets.</a:t>
            </a:r>
            <a:endParaRPr lang="en-US" sz="1000" dirty="0">
              <a:solidFill>
                <a:schemeClr val="tx2"/>
              </a:solidFill>
              <a:latin typeface="+mn-lt"/>
              <a:cs typeface="+mn-cs"/>
            </a:endParaRPr>
          </a:p>
        </p:txBody>
      </p:sp>
      <p:sp>
        <p:nvSpPr>
          <p:cNvPr id="16" name="Text Placeholder 15"/>
          <p:cNvSpPr>
            <a:spLocks noGrp="1"/>
          </p:cNvSpPr>
          <p:nvPr>
            <p:ph type="body" sz="quarter" idx="29"/>
          </p:nvPr>
        </p:nvSpPr>
        <p:spPr/>
        <p:txBody>
          <a:bodyPr>
            <a:normAutofit lnSpcReduction="10000"/>
          </a:bodyPr>
          <a:lstStyle/>
          <a:p>
            <a:r>
              <a:rPr lang="en-US" dirty="0"/>
              <a:t>Karl </a:t>
            </a:r>
            <a:r>
              <a:rPr lang="en-US" dirty="0" err="1"/>
              <a:t>Åberg</a:t>
            </a:r>
            <a:r>
              <a:rPr lang="en-US" dirty="0"/>
              <a:t> </a:t>
            </a:r>
            <a:endParaRPr lang="en-US" sz="1200"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8</a:t>
            </a:fld>
            <a:endParaRPr lang="en-US" dirty="0"/>
          </a:p>
        </p:txBody>
      </p:sp>
      <p:pic>
        <p:nvPicPr>
          <p:cNvPr id="9" name="Picture Placeholder 8"/>
          <p:cNvPicPr>
            <a:picLocks noGrp="1" noChangeAspect="1"/>
          </p:cNvPicPr>
          <p:nvPr>
            <p:ph type="pic" sz="quarter" idx="31"/>
          </p:nvPr>
        </p:nvPicPr>
        <p:blipFill>
          <a:blip r:embed="rId2"/>
          <a:srcRect t="5940" b="5940"/>
          <a:stretch>
            <a:fillRect/>
          </a:stretch>
        </p:blipFill>
        <p:spPr>
          <a:prstGeom prst="rect">
            <a:avLst/>
          </a:prstGeom>
        </p:spPr>
      </p:pic>
      <p:pic>
        <p:nvPicPr>
          <p:cNvPr id="24" name="Picture Placeholder 23"/>
          <p:cNvPicPr>
            <a:picLocks noGrp="1" noChangeAspect="1"/>
          </p:cNvPicPr>
          <p:nvPr>
            <p:ph type="pic" sz="quarter" idx="30"/>
          </p:nvPr>
        </p:nvPicPr>
        <p:blipFill>
          <a:blip r:embed="rId3"/>
          <a:srcRect l="2962" r="2962"/>
          <a:stretch>
            <a:fillRect/>
          </a:stretch>
        </p:blipFill>
        <p:spPr>
          <a:prstGeom prst="rect">
            <a:avLst/>
          </a:prstGeom>
        </p:spPr>
      </p:pic>
    </p:spTree>
    <p:extLst>
      <p:ext uri="{BB962C8B-B14F-4D97-AF65-F5344CB8AC3E}">
        <p14:creationId xmlns:p14="http://schemas.microsoft.com/office/powerpoint/2010/main" val="314241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27"/>
          </p:nvPr>
        </p:nvSpPr>
        <p:spPr/>
        <p:txBody>
          <a:bodyPr>
            <a:normAutofit fontScale="40000" lnSpcReduction="20000"/>
          </a:bodyPr>
          <a:lstStyle/>
          <a:p>
            <a:r>
              <a:rPr lang="en-US" sz="4400" dirty="0"/>
              <a:t>Jonas </a:t>
            </a:r>
            <a:r>
              <a:rPr lang="en-US" sz="4400" dirty="0" err="1"/>
              <a:t>Synnergren</a:t>
            </a:r>
            <a:r>
              <a:rPr lang="en-US" sz="4400" dirty="0"/>
              <a:t> </a:t>
            </a:r>
            <a:endParaRPr lang="en-US" dirty="0"/>
          </a:p>
        </p:txBody>
      </p:sp>
      <p:sp>
        <p:nvSpPr>
          <p:cNvPr id="2" name="Title 1"/>
          <p:cNvSpPr>
            <a:spLocks noGrp="1"/>
          </p:cNvSpPr>
          <p:nvPr>
            <p:ph type="title"/>
          </p:nvPr>
        </p:nvSpPr>
        <p:spPr/>
        <p:txBody>
          <a:bodyPr/>
          <a:lstStyle/>
          <a:p>
            <a:r>
              <a:rPr lang="en-US" dirty="0">
                <a:latin typeface="Coranto 2" panose="02000503070000020003" pitchFamily="50" charset="0"/>
              </a:rPr>
              <a:t>Nominating Committee</a:t>
            </a:r>
          </a:p>
        </p:txBody>
      </p:sp>
      <p:sp>
        <p:nvSpPr>
          <p:cNvPr id="14" name="Text Placeholder 13"/>
          <p:cNvSpPr>
            <a:spLocks noGrp="1"/>
          </p:cNvSpPr>
          <p:nvPr>
            <p:ph type="body" sz="quarter" idx="19"/>
          </p:nvPr>
        </p:nvSpPr>
        <p:spPr>
          <a:xfrm>
            <a:off x="548641" y="2740249"/>
            <a:ext cx="3613442" cy="230115"/>
          </a:xfrm>
        </p:spPr>
        <p:txBody>
          <a:bodyPr/>
          <a:lstStyle/>
          <a:p>
            <a:r>
              <a:rPr lang="en-US" dirty="0" err="1"/>
              <a:t>Cevian</a:t>
            </a:r>
            <a:r>
              <a:rPr lang="en-US" dirty="0"/>
              <a:t> Capital Partners Limited</a:t>
            </a:r>
          </a:p>
        </p:txBody>
      </p:sp>
      <p:sp>
        <p:nvSpPr>
          <p:cNvPr id="12" name="Text Placeholder 11"/>
          <p:cNvSpPr>
            <a:spLocks noGrp="1"/>
          </p:cNvSpPr>
          <p:nvPr>
            <p:ph type="body" sz="quarter" idx="21"/>
          </p:nvPr>
        </p:nvSpPr>
        <p:spPr/>
        <p:txBody>
          <a:bodyPr/>
          <a:lstStyle/>
          <a:p>
            <a:r>
              <a:rPr lang="en-US" dirty="0"/>
              <a:t>AMF-</a:t>
            </a:r>
            <a:r>
              <a:rPr lang="en-US" dirty="0" err="1"/>
              <a:t>Försäkring</a:t>
            </a:r>
            <a:r>
              <a:rPr lang="en-US" dirty="0"/>
              <a:t> </a:t>
            </a:r>
            <a:r>
              <a:rPr lang="en-US" dirty="0" err="1"/>
              <a:t>och</a:t>
            </a:r>
            <a:r>
              <a:rPr lang="en-US" dirty="0"/>
              <a:t> Fonder</a:t>
            </a:r>
          </a:p>
        </p:txBody>
      </p:sp>
      <p:sp>
        <p:nvSpPr>
          <p:cNvPr id="10" name="Text Placeholder 9"/>
          <p:cNvSpPr>
            <a:spLocks noGrp="1"/>
          </p:cNvSpPr>
          <p:nvPr>
            <p:ph type="body" sz="quarter" idx="16"/>
          </p:nvPr>
        </p:nvSpPr>
        <p:spPr/>
        <p:txBody>
          <a:bodyPr/>
          <a:lstStyle/>
          <a:p>
            <a:pPr>
              <a:spcAft>
                <a:spcPts val="200"/>
              </a:spcAft>
            </a:pPr>
            <a:r>
              <a:rPr lang="en-US" sz="1000" b="1" dirty="0">
                <a:solidFill>
                  <a:schemeClr val="tx1">
                    <a:lumMod val="65000"/>
                    <a:lumOff val="35000"/>
                  </a:schemeClr>
                </a:solidFill>
                <a:latin typeface="+mj-lt"/>
              </a:rPr>
              <a:t>Principal work experience and other information: </a:t>
            </a:r>
          </a:p>
          <a:p>
            <a:pPr marL="171450" indent="-171450">
              <a:spcBef>
                <a:spcPts val="0"/>
              </a:spcBef>
              <a:buFont typeface="Arial" panose="020B0604020202020204" pitchFamily="34" charset="0"/>
              <a:buChar char="•"/>
            </a:pPr>
            <a:r>
              <a:rPr lang="en-US" sz="1000" b="1" dirty="0">
                <a:solidFill>
                  <a:schemeClr val="tx1">
                    <a:lumMod val="65000"/>
                    <a:lumOff val="35000"/>
                  </a:schemeClr>
                </a:solidFill>
                <a:latin typeface="+mj-lt"/>
              </a:rPr>
              <a:t>Member of the Board of Directors</a:t>
            </a:r>
            <a:r>
              <a:rPr lang="en-US" sz="1000" dirty="0">
                <a:solidFill>
                  <a:schemeClr val="tx1">
                    <a:lumMod val="65000"/>
                    <a:lumOff val="35000"/>
                  </a:schemeClr>
                </a:solidFill>
                <a:latin typeface="+mj-lt"/>
              </a:rPr>
              <a:t> </a:t>
            </a:r>
            <a:br>
              <a:rPr lang="en-US" sz="1000" dirty="0">
                <a:solidFill>
                  <a:schemeClr val="tx1">
                    <a:lumMod val="65000"/>
                    <a:lumOff val="35000"/>
                  </a:schemeClr>
                </a:solidFill>
                <a:latin typeface="+mj-lt"/>
              </a:rPr>
            </a:br>
            <a:r>
              <a:rPr lang="en-US" sz="1000" dirty="0" err="1">
                <a:solidFill>
                  <a:schemeClr val="tx1">
                    <a:lumMod val="65000"/>
                    <a:lumOff val="35000"/>
                  </a:schemeClr>
                </a:solidFill>
                <a:latin typeface="+mj-lt"/>
              </a:rPr>
              <a:t>Veoneer</a:t>
            </a:r>
            <a:r>
              <a:rPr lang="en-US" sz="1000" dirty="0">
                <a:solidFill>
                  <a:schemeClr val="tx1">
                    <a:lumMod val="65000"/>
                    <a:lumOff val="35000"/>
                  </a:schemeClr>
                </a:solidFill>
                <a:latin typeface="+mj-lt"/>
              </a:rPr>
              <a:t> </a:t>
            </a:r>
            <a:r>
              <a:rPr lang="en-US" sz="1000" dirty="0" err="1">
                <a:solidFill>
                  <a:schemeClr val="tx1">
                    <a:lumMod val="65000"/>
                    <a:lumOff val="35000"/>
                  </a:schemeClr>
                </a:solidFill>
                <a:latin typeface="+mj-lt"/>
              </a:rPr>
              <a:t>Inc</a:t>
            </a:r>
            <a:r>
              <a:rPr lang="en-US" sz="1000" dirty="0">
                <a:solidFill>
                  <a:schemeClr val="tx1">
                    <a:lumMod val="65000"/>
                    <a:lumOff val="35000"/>
                  </a:schemeClr>
                </a:solidFill>
                <a:latin typeface="+mj-lt"/>
              </a:rPr>
              <a:t> </a:t>
            </a:r>
          </a:p>
          <a:p>
            <a:pPr marL="171450" indent="-171450">
              <a:spcBef>
                <a:spcPts val="0"/>
              </a:spcBef>
              <a:buFont typeface="Arial" panose="020B0604020202020204" pitchFamily="34" charset="0"/>
              <a:buChar char="•"/>
            </a:pPr>
            <a:r>
              <a:rPr lang="en-US" sz="1000" b="1" dirty="0">
                <a:solidFill>
                  <a:schemeClr val="tx1">
                    <a:lumMod val="65000"/>
                    <a:lumOff val="35000"/>
                  </a:schemeClr>
                </a:solidFill>
                <a:latin typeface="+mj-lt"/>
              </a:rPr>
              <a:t>Member of the Nomination Committee</a:t>
            </a:r>
            <a:r>
              <a:rPr lang="en-US" sz="1000" dirty="0">
                <a:solidFill>
                  <a:schemeClr val="tx1">
                    <a:lumMod val="65000"/>
                    <a:lumOff val="35000"/>
                  </a:schemeClr>
                </a:solidFill>
                <a:latin typeface="+mj-lt"/>
              </a:rPr>
              <a:t> </a:t>
            </a:r>
            <a:br>
              <a:rPr lang="en-US" sz="1000" dirty="0">
                <a:solidFill>
                  <a:schemeClr val="tx1">
                    <a:lumMod val="65000"/>
                    <a:lumOff val="35000"/>
                  </a:schemeClr>
                </a:solidFill>
                <a:latin typeface="+mj-lt"/>
              </a:rPr>
            </a:br>
            <a:r>
              <a:rPr lang="en-US" sz="1000" dirty="0">
                <a:solidFill>
                  <a:schemeClr val="tx1">
                    <a:lumMod val="65000"/>
                    <a:lumOff val="35000"/>
                  </a:schemeClr>
                </a:solidFill>
                <a:latin typeface="+mj-lt"/>
              </a:rPr>
              <a:t>LM Ericsson AB</a:t>
            </a:r>
          </a:p>
          <a:p>
            <a:pPr marL="171450" indent="-171450">
              <a:spcBef>
                <a:spcPts val="0"/>
              </a:spcBef>
              <a:buFont typeface="Arial" panose="020B0604020202020204" pitchFamily="34" charset="0"/>
              <a:buChar char="•"/>
            </a:pPr>
            <a:r>
              <a:rPr lang="en-US" sz="1000" b="1" dirty="0">
                <a:solidFill>
                  <a:schemeClr val="tx1">
                    <a:lumMod val="65000"/>
                    <a:lumOff val="35000"/>
                  </a:schemeClr>
                </a:solidFill>
                <a:latin typeface="+mj-lt"/>
              </a:rPr>
              <a:t>Partner</a:t>
            </a:r>
            <a:br>
              <a:rPr lang="en-US" sz="1000" dirty="0">
                <a:solidFill>
                  <a:schemeClr val="tx1">
                    <a:lumMod val="65000"/>
                    <a:lumOff val="35000"/>
                  </a:schemeClr>
                </a:solidFill>
                <a:latin typeface="+mj-lt"/>
              </a:rPr>
            </a:br>
            <a:r>
              <a:rPr lang="en-US" sz="1000" dirty="0" err="1">
                <a:solidFill>
                  <a:schemeClr val="tx1">
                    <a:lumMod val="65000"/>
                    <a:lumOff val="35000"/>
                  </a:schemeClr>
                </a:solidFill>
                <a:latin typeface="+mj-lt"/>
              </a:rPr>
              <a:t>Cevian</a:t>
            </a:r>
            <a:r>
              <a:rPr lang="en-US" sz="1000" dirty="0">
                <a:solidFill>
                  <a:schemeClr val="tx1">
                    <a:lumMod val="65000"/>
                    <a:lumOff val="35000"/>
                  </a:schemeClr>
                </a:solidFill>
                <a:latin typeface="+mj-lt"/>
              </a:rPr>
              <a:t> Capital Ab</a:t>
            </a:r>
          </a:p>
          <a:p>
            <a:pPr marL="171450" indent="-171450">
              <a:spcBef>
                <a:spcPts val="0"/>
              </a:spcBef>
              <a:buFont typeface="Arial" panose="020B0604020202020204" pitchFamily="34" charset="0"/>
              <a:buChar char="•"/>
            </a:pPr>
            <a:r>
              <a:rPr lang="en-US" sz="1000" b="1" dirty="0">
                <a:solidFill>
                  <a:schemeClr val="tx1">
                    <a:lumMod val="65000"/>
                    <a:lumOff val="35000"/>
                  </a:schemeClr>
                </a:solidFill>
                <a:latin typeface="+mj-lt"/>
              </a:rPr>
              <a:t>Head</a:t>
            </a:r>
            <a:br>
              <a:rPr lang="en-US" sz="1000" dirty="0">
                <a:solidFill>
                  <a:schemeClr val="tx1">
                    <a:lumMod val="65000"/>
                    <a:lumOff val="35000"/>
                  </a:schemeClr>
                </a:solidFill>
                <a:latin typeface="+mj-lt"/>
              </a:rPr>
            </a:br>
            <a:r>
              <a:rPr lang="en-US" sz="1000" dirty="0" err="1">
                <a:solidFill>
                  <a:schemeClr val="tx1">
                    <a:lumMod val="65000"/>
                    <a:lumOff val="35000"/>
                  </a:schemeClr>
                </a:solidFill>
                <a:latin typeface="+mj-lt"/>
              </a:rPr>
              <a:t>Cevian</a:t>
            </a:r>
            <a:r>
              <a:rPr lang="en-US" sz="1000" dirty="0">
                <a:solidFill>
                  <a:schemeClr val="tx1">
                    <a:lumMod val="65000"/>
                    <a:lumOff val="35000"/>
                  </a:schemeClr>
                </a:solidFill>
                <a:latin typeface="+mj-lt"/>
              </a:rPr>
              <a:t> Capital's Swedish office</a:t>
            </a:r>
          </a:p>
        </p:txBody>
      </p:sp>
      <p:sp>
        <p:nvSpPr>
          <p:cNvPr id="13" name="Text Placeholder 12"/>
          <p:cNvSpPr>
            <a:spLocks noGrp="1"/>
          </p:cNvSpPr>
          <p:nvPr>
            <p:ph type="body" sz="quarter" idx="26"/>
          </p:nvPr>
        </p:nvSpPr>
        <p:spPr/>
        <p:txBody>
          <a:bodyPr/>
          <a:lstStyle/>
          <a:p>
            <a:pPr>
              <a:spcBef>
                <a:spcPts val="0"/>
              </a:spcBef>
            </a:pPr>
            <a:r>
              <a:rPr lang="en-US" sz="1000" b="1" dirty="0">
                <a:solidFill>
                  <a:schemeClr val="tx1">
                    <a:lumMod val="65000"/>
                    <a:lumOff val="35000"/>
                  </a:schemeClr>
                </a:solidFill>
                <a:latin typeface="+mj-lt"/>
              </a:rPr>
              <a:t>Principal work experience and other information: </a:t>
            </a:r>
          </a:p>
          <a:p>
            <a:pPr>
              <a:spcBef>
                <a:spcPts val="0"/>
              </a:spcBef>
            </a:pPr>
            <a:r>
              <a:rPr lang="en-US" sz="1000" b="1" dirty="0">
                <a:solidFill>
                  <a:schemeClr val="tx1">
                    <a:lumMod val="65000"/>
                    <a:lumOff val="35000"/>
                  </a:schemeClr>
                </a:solidFill>
                <a:latin typeface="+mj-lt"/>
              </a:rPr>
              <a:t>December 2013</a:t>
            </a:r>
          </a:p>
          <a:p>
            <a:pPr marL="171450" indent="-171450">
              <a:spcBef>
                <a:spcPts val="0"/>
              </a:spcBef>
              <a:buFont typeface="Arial" panose="020B0604020202020204" pitchFamily="34" charset="0"/>
              <a:buChar char="•"/>
            </a:pPr>
            <a:r>
              <a:rPr lang="en-US" sz="1000" dirty="0">
                <a:solidFill>
                  <a:schemeClr val="tx1">
                    <a:lumMod val="65000"/>
                    <a:lumOff val="35000"/>
                  </a:schemeClr>
                </a:solidFill>
                <a:latin typeface="+mj-lt"/>
              </a:rPr>
              <a:t>AMF</a:t>
            </a:r>
          </a:p>
          <a:p>
            <a:pPr marL="171450" indent="-171450">
              <a:spcBef>
                <a:spcPts val="0"/>
              </a:spcBef>
              <a:buFont typeface="Arial" panose="020B0604020202020204" pitchFamily="34" charset="0"/>
              <a:buChar char="•"/>
            </a:pPr>
            <a:r>
              <a:rPr lang="en-US" sz="1000" dirty="0" err="1">
                <a:solidFill>
                  <a:schemeClr val="tx1">
                    <a:lumMod val="65000"/>
                    <a:lumOff val="35000"/>
                  </a:schemeClr>
                </a:solidFill>
                <a:latin typeface="+mj-lt"/>
              </a:rPr>
              <a:t>Aktiechef</a:t>
            </a:r>
            <a:endParaRPr lang="en-US" sz="1000" dirty="0">
              <a:solidFill>
                <a:schemeClr val="tx1">
                  <a:lumMod val="65000"/>
                  <a:lumOff val="35000"/>
                </a:schemeClr>
              </a:solidFill>
              <a:latin typeface="+mj-lt"/>
            </a:endParaRPr>
          </a:p>
          <a:p>
            <a:pPr marL="171450" indent="-171450">
              <a:spcBef>
                <a:spcPts val="0"/>
              </a:spcBef>
              <a:buFont typeface="Arial" panose="020B0604020202020204" pitchFamily="34" charset="0"/>
              <a:buChar char="•"/>
            </a:pPr>
            <a:endParaRPr lang="en-US" sz="1000" b="1" dirty="0">
              <a:solidFill>
                <a:schemeClr val="tx1">
                  <a:lumMod val="65000"/>
                  <a:lumOff val="35000"/>
                </a:schemeClr>
              </a:solidFill>
              <a:latin typeface="+mj-lt"/>
            </a:endParaRPr>
          </a:p>
          <a:p>
            <a:pPr>
              <a:spcBef>
                <a:spcPts val="0"/>
              </a:spcBef>
            </a:pPr>
            <a:r>
              <a:rPr lang="en-US" sz="1000" b="1" dirty="0">
                <a:solidFill>
                  <a:schemeClr val="tx1">
                    <a:lumMod val="65000"/>
                    <a:lumOff val="35000"/>
                  </a:schemeClr>
                </a:solidFill>
                <a:latin typeface="+mj-lt"/>
              </a:rPr>
              <a:t>Maj 2011 – </a:t>
            </a:r>
            <a:r>
              <a:rPr lang="en-US" sz="1000" b="1" dirty="0" err="1">
                <a:solidFill>
                  <a:schemeClr val="tx1">
                    <a:lumMod val="65000"/>
                    <a:lumOff val="35000"/>
                  </a:schemeClr>
                </a:solidFill>
                <a:latin typeface="+mj-lt"/>
              </a:rPr>
              <a:t>november</a:t>
            </a:r>
            <a:r>
              <a:rPr lang="en-US" sz="1000" b="1" dirty="0">
                <a:solidFill>
                  <a:schemeClr val="tx1">
                    <a:lumMod val="65000"/>
                    <a:lumOff val="35000"/>
                  </a:schemeClr>
                </a:solidFill>
                <a:latin typeface="+mj-lt"/>
              </a:rPr>
              <a:t> 2013</a:t>
            </a:r>
          </a:p>
          <a:p>
            <a:pPr marL="171450" indent="-171450">
              <a:spcBef>
                <a:spcPts val="0"/>
              </a:spcBef>
              <a:buFont typeface="Arial" panose="020B0604020202020204" pitchFamily="34" charset="0"/>
              <a:buChar char="•"/>
            </a:pPr>
            <a:r>
              <a:rPr lang="en-US" sz="1000" dirty="0">
                <a:solidFill>
                  <a:schemeClr val="tx1">
                    <a:lumMod val="65000"/>
                    <a:lumOff val="35000"/>
                  </a:schemeClr>
                </a:solidFill>
                <a:latin typeface="+mj-lt"/>
              </a:rPr>
              <a:t>AMF Fonder</a:t>
            </a:r>
          </a:p>
          <a:p>
            <a:pPr marL="171450" indent="-171450">
              <a:spcBef>
                <a:spcPts val="0"/>
              </a:spcBef>
              <a:buFont typeface="Arial" panose="020B0604020202020204" pitchFamily="34" charset="0"/>
              <a:buChar char="•"/>
            </a:pPr>
            <a:r>
              <a:rPr lang="en-US" sz="1000" dirty="0">
                <a:solidFill>
                  <a:schemeClr val="tx1">
                    <a:lumMod val="65000"/>
                    <a:lumOff val="35000"/>
                  </a:schemeClr>
                </a:solidFill>
                <a:latin typeface="+mj-lt"/>
              </a:rPr>
              <a:t>VD</a:t>
            </a:r>
          </a:p>
          <a:p>
            <a:pPr marL="171450" indent="-171450">
              <a:spcBef>
                <a:spcPts val="0"/>
              </a:spcBef>
              <a:buFont typeface="Arial" panose="020B0604020202020204" pitchFamily="34" charset="0"/>
              <a:buChar char="•"/>
            </a:pPr>
            <a:endParaRPr lang="en-US" sz="1000" b="1" dirty="0">
              <a:solidFill>
                <a:schemeClr val="tx1">
                  <a:lumMod val="65000"/>
                  <a:lumOff val="35000"/>
                </a:schemeClr>
              </a:solidFill>
              <a:latin typeface="+mj-lt"/>
            </a:endParaRPr>
          </a:p>
          <a:p>
            <a:pPr>
              <a:spcBef>
                <a:spcPts val="0"/>
              </a:spcBef>
            </a:pPr>
            <a:r>
              <a:rPr lang="en-US" sz="1000" b="1" dirty="0">
                <a:solidFill>
                  <a:schemeClr val="tx1">
                    <a:lumMod val="65000"/>
                    <a:lumOff val="35000"/>
                  </a:schemeClr>
                </a:solidFill>
                <a:latin typeface="+mj-lt"/>
              </a:rPr>
              <a:t>Maj 2009 – </a:t>
            </a:r>
            <a:r>
              <a:rPr lang="en-US" sz="1000" b="1" dirty="0" err="1">
                <a:solidFill>
                  <a:schemeClr val="tx1">
                    <a:lumMod val="65000"/>
                    <a:lumOff val="35000"/>
                  </a:schemeClr>
                </a:solidFill>
                <a:latin typeface="+mj-lt"/>
              </a:rPr>
              <a:t>april</a:t>
            </a:r>
            <a:r>
              <a:rPr lang="en-US" sz="1000" b="1" dirty="0">
                <a:solidFill>
                  <a:schemeClr val="tx1">
                    <a:lumMod val="65000"/>
                    <a:lumOff val="35000"/>
                  </a:schemeClr>
                </a:solidFill>
                <a:latin typeface="+mj-lt"/>
              </a:rPr>
              <a:t> 2011</a:t>
            </a:r>
          </a:p>
          <a:p>
            <a:pPr marL="171450" indent="-171450">
              <a:spcBef>
                <a:spcPts val="0"/>
              </a:spcBef>
              <a:buFont typeface="Arial" panose="020B0604020202020204" pitchFamily="34" charset="0"/>
              <a:buChar char="•"/>
            </a:pPr>
            <a:r>
              <a:rPr lang="en-US" sz="1000" dirty="0">
                <a:solidFill>
                  <a:schemeClr val="tx1">
                    <a:lumMod val="65000"/>
                    <a:lumOff val="35000"/>
                  </a:schemeClr>
                </a:solidFill>
                <a:latin typeface="+mj-lt"/>
              </a:rPr>
              <a:t>AMF</a:t>
            </a:r>
          </a:p>
          <a:p>
            <a:pPr marL="171450" indent="-171450">
              <a:spcBef>
                <a:spcPts val="0"/>
              </a:spcBef>
              <a:buFont typeface="Arial" panose="020B0604020202020204" pitchFamily="34" charset="0"/>
              <a:buChar char="•"/>
            </a:pPr>
            <a:r>
              <a:rPr lang="en-US" sz="1000" dirty="0" err="1">
                <a:solidFill>
                  <a:schemeClr val="tx1">
                    <a:lumMod val="65000"/>
                    <a:lumOff val="35000"/>
                  </a:schemeClr>
                </a:solidFill>
                <a:latin typeface="+mj-lt"/>
              </a:rPr>
              <a:t>Aktiechef</a:t>
            </a:r>
            <a:endParaRPr lang="en-US" sz="1000" dirty="0">
              <a:solidFill>
                <a:schemeClr val="tx1">
                  <a:lumMod val="65000"/>
                  <a:lumOff val="35000"/>
                </a:schemeClr>
              </a:solidFill>
              <a:latin typeface="+mj-lt"/>
            </a:endParaRPr>
          </a:p>
          <a:p>
            <a:pPr marL="171450" indent="-171450">
              <a:spcBef>
                <a:spcPts val="0"/>
              </a:spcBef>
              <a:buFont typeface="Arial" panose="020B0604020202020204" pitchFamily="34" charset="0"/>
              <a:buChar char="•"/>
            </a:pPr>
            <a:endParaRPr lang="en-US" sz="1000" b="1" dirty="0">
              <a:solidFill>
                <a:schemeClr val="tx1">
                  <a:lumMod val="65000"/>
                  <a:lumOff val="35000"/>
                </a:schemeClr>
              </a:solidFill>
              <a:latin typeface="+mj-lt"/>
            </a:endParaRPr>
          </a:p>
          <a:p>
            <a:pPr>
              <a:spcBef>
                <a:spcPts val="0"/>
              </a:spcBef>
            </a:pPr>
            <a:r>
              <a:rPr lang="en-US" sz="1000" b="1" dirty="0" err="1">
                <a:solidFill>
                  <a:schemeClr val="tx1">
                    <a:lumMod val="65000"/>
                    <a:lumOff val="35000"/>
                  </a:schemeClr>
                </a:solidFill>
                <a:latin typeface="+mj-lt"/>
              </a:rPr>
              <a:t>Januari</a:t>
            </a:r>
            <a:r>
              <a:rPr lang="en-US" sz="1000" b="1" dirty="0">
                <a:solidFill>
                  <a:schemeClr val="tx1">
                    <a:lumMod val="65000"/>
                    <a:lumOff val="35000"/>
                  </a:schemeClr>
                </a:solidFill>
                <a:latin typeface="+mj-lt"/>
              </a:rPr>
              <a:t> 2007 –</a:t>
            </a:r>
            <a:r>
              <a:rPr lang="en-US" sz="1000" b="1" dirty="0" err="1">
                <a:solidFill>
                  <a:schemeClr val="tx1">
                    <a:lumMod val="65000"/>
                    <a:lumOff val="35000"/>
                  </a:schemeClr>
                </a:solidFill>
                <a:latin typeface="+mj-lt"/>
              </a:rPr>
              <a:t>april</a:t>
            </a:r>
            <a:r>
              <a:rPr lang="en-US" sz="1000" b="1" dirty="0">
                <a:solidFill>
                  <a:schemeClr val="tx1">
                    <a:lumMod val="65000"/>
                    <a:lumOff val="35000"/>
                  </a:schemeClr>
                </a:solidFill>
                <a:latin typeface="+mj-lt"/>
              </a:rPr>
              <a:t> 2009</a:t>
            </a:r>
          </a:p>
          <a:p>
            <a:pPr marL="171450" indent="-171450">
              <a:spcBef>
                <a:spcPts val="0"/>
              </a:spcBef>
              <a:buFont typeface="Arial" panose="020B0604020202020204" pitchFamily="34" charset="0"/>
              <a:buChar char="•"/>
            </a:pPr>
            <a:r>
              <a:rPr lang="en-US" sz="1000" dirty="0" err="1">
                <a:solidFill>
                  <a:schemeClr val="tx1">
                    <a:lumMod val="65000"/>
                    <a:lumOff val="35000"/>
                  </a:schemeClr>
                </a:solidFill>
                <a:latin typeface="+mj-lt"/>
              </a:rPr>
              <a:t>Aktiechef</a:t>
            </a:r>
            <a:r>
              <a:rPr lang="en-US" sz="1000" dirty="0">
                <a:solidFill>
                  <a:schemeClr val="tx1">
                    <a:lumMod val="65000"/>
                    <a:lumOff val="35000"/>
                  </a:schemeClr>
                </a:solidFill>
                <a:latin typeface="+mj-lt"/>
              </a:rPr>
              <a:t> &amp; VD </a:t>
            </a:r>
            <a:r>
              <a:rPr lang="en-US" sz="1000" dirty="0" err="1">
                <a:solidFill>
                  <a:schemeClr val="tx1">
                    <a:lumMod val="65000"/>
                    <a:lumOff val="35000"/>
                  </a:schemeClr>
                </a:solidFill>
                <a:latin typeface="+mj-lt"/>
              </a:rPr>
              <a:t>för</a:t>
            </a:r>
            <a:r>
              <a:rPr lang="en-US" sz="1000" dirty="0">
                <a:solidFill>
                  <a:schemeClr val="tx1">
                    <a:lumMod val="65000"/>
                    <a:lumOff val="35000"/>
                  </a:schemeClr>
                </a:solidFill>
                <a:latin typeface="+mj-lt"/>
              </a:rPr>
              <a:t> SEB Investment Management</a:t>
            </a:r>
          </a:p>
        </p:txBody>
      </p:sp>
      <p:sp>
        <p:nvSpPr>
          <p:cNvPr id="16" name="Text Placeholder 15"/>
          <p:cNvSpPr>
            <a:spLocks noGrp="1"/>
          </p:cNvSpPr>
          <p:nvPr>
            <p:ph type="body" sz="quarter" idx="29"/>
          </p:nvPr>
        </p:nvSpPr>
        <p:spPr/>
        <p:txBody>
          <a:bodyPr>
            <a:normAutofit lnSpcReduction="10000"/>
          </a:bodyPr>
          <a:lstStyle/>
          <a:p>
            <a:r>
              <a:rPr lang="en-US" dirty="0"/>
              <a:t>Anders </a:t>
            </a:r>
            <a:r>
              <a:rPr lang="en-US" dirty="0" err="1"/>
              <a:t>Oscarsson</a:t>
            </a:r>
            <a:r>
              <a:rPr lang="en-US" dirty="0"/>
              <a:t> </a:t>
            </a:r>
            <a:endParaRPr lang="en-US" sz="1200" dirty="0"/>
          </a:p>
        </p:txBody>
      </p:sp>
      <p:sp>
        <p:nvSpPr>
          <p:cNvPr id="29" name="Slide Number Placeholder 28"/>
          <p:cNvSpPr>
            <a:spLocks noGrp="1"/>
          </p:cNvSpPr>
          <p:nvPr>
            <p:ph type="sldNum" sz="quarter" idx="32"/>
          </p:nvPr>
        </p:nvSpPr>
        <p:spPr/>
        <p:txBody>
          <a:bodyPr/>
          <a:lstStyle/>
          <a:p>
            <a:fld id="{3E44B31D-349A-4FE6-9084-AC4DE21D68C6}" type="slidenum">
              <a:rPr lang="en-US" smtClean="0"/>
              <a:pPr/>
              <a:t>9</a:t>
            </a:fld>
            <a:endParaRPr lang="en-US" dirty="0"/>
          </a:p>
        </p:txBody>
      </p:sp>
      <p:pic>
        <p:nvPicPr>
          <p:cNvPr id="5" name="Picture Placeholder 4"/>
          <p:cNvPicPr>
            <a:picLocks noGrp="1" noChangeAspect="1"/>
          </p:cNvPicPr>
          <p:nvPr>
            <p:ph type="pic" sz="quarter" idx="30"/>
          </p:nvPr>
        </p:nvPicPr>
        <p:blipFill>
          <a:blip r:embed="rId2"/>
          <a:srcRect t="2774" b="2774"/>
          <a:stretch>
            <a:fillRect/>
          </a:stretch>
        </p:blipFill>
        <p:spPr>
          <a:prstGeom prst="rect">
            <a:avLst/>
          </a:prstGeom>
        </p:spPr>
      </p:pic>
      <p:pic>
        <p:nvPicPr>
          <p:cNvPr id="46092" name="Picture 12" descr="Anders Oscarsson | AMF"/>
          <p:cNvPicPr>
            <a:picLocks noGrp="1" noChangeAspect="1" noChangeArrowheads="1"/>
          </p:cNvPicPr>
          <p:nvPr>
            <p:ph type="pic" sz="quarter" idx="31"/>
          </p:nvPr>
        </p:nvPicPr>
        <p:blipFill>
          <a:blip r:embed="rId3" cstate="hqprint">
            <a:extLst>
              <a:ext uri="{28A0092B-C50C-407E-A947-70E740481C1C}">
                <a14:useLocalDpi xmlns:a14="http://schemas.microsoft.com/office/drawing/2010/main" val="0"/>
              </a:ext>
            </a:extLst>
          </a:blip>
          <a:srcRect l="1457" r="145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8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xn3fx9.Qqy2oom.Vitk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NS8ZrdyT.uEM_5hefXV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qnmYkc9TRivv3gMugY_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BJzaJo9Qdu603WUW2Wm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i_fdpLnQLqNAWMvcLES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Zz6j3BkjRdSVBIeWXQJ.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JNgGTNOQMiQ58QtFUyh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88q8mS1Qi2PfCEQpFmyJ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Etm5bEt3SYyWJ0k.D9GW9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O4A6fFHwRtKC1uORWnctS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DdgQGvbQROZPVYF9TYd9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PY9eEaETiy22ZUkg_PEQ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7KKs9RBgTjq9oQJytBUf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THF01WB8T2CI8LcEmjm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NJdkuRYuTGyoWIyedXTyW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43.Ha8e5Si6SuaalmPF7l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roqKqsB0RLS7cOfIh7HIM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8gujnxG6S.OstxskkU75d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eN_5JTczT2utq0HbJVzY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og9nYehBQgqY8Ba.IdQXR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z9GGU1hiQA6RFjBBAh9RR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RqUmthxSomp1YEAIZeh_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B.1MST0xQj.t.EyYe5z54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z8IjpyRXRrKCY2izHTp3_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4eeEBSgCQauppLOu5mRHW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G_9abYEpSoyQmEdmqDc.L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TAteO13rTQ2chKfVOGrEZ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sR4Y0tSDQQK8gzls0NRg8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3_lettersize_2020.potx" id="{B5ACBEB9-7C43-4C98-B9AD-D4C28938594F}" vid="{F844A0B1-E16D-4439-B1B8-5AE4E006B8D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48AE6FD5BBBA4C9C402820EC66C275" ma:contentTypeVersion="10" ma:contentTypeDescription="Create a new document." ma:contentTypeScope="" ma:versionID="6474d74a895cce50e5f7f4659fac4e34">
  <xsd:schema xmlns:xsd="http://www.w3.org/2001/XMLSchema" xmlns:xs="http://www.w3.org/2001/XMLSchema" xmlns:p="http://schemas.microsoft.com/office/2006/metadata/properties" xmlns:ns2="d39a2be7-9263-419e-ad18-6482ca37c558" xmlns:ns3="ad44a93b-9be3-40d3-82c7-d27e747c8d38" targetNamespace="http://schemas.microsoft.com/office/2006/metadata/properties" ma:root="true" ma:fieldsID="a9f9e366c2af75afeb7b977acab903c4" ns2:_="" ns3:_="">
    <xsd:import namespace="d39a2be7-9263-419e-ad18-6482ca37c558"/>
    <xsd:import namespace="ad44a93b-9be3-40d3-82c7-d27e747c8d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a2be7-9263-419e-ad18-6482ca37c5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44a93b-9be3-40d3-82c7-d27e747c8d3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7C9C4F-54D2-4709-8FA8-7D6CFCED9EA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ad44a93b-9be3-40d3-82c7-d27e747c8d38"/>
    <ds:schemaRef ds:uri="d39a2be7-9263-419e-ad18-6482ca37c558"/>
    <ds:schemaRef ds:uri="http://www.w3.org/XML/1998/namespace"/>
    <ds:schemaRef ds:uri="http://purl.org/dc/dcmitype/"/>
  </ds:schemaRefs>
</ds:datastoreItem>
</file>

<file path=customXml/itemProps2.xml><?xml version="1.0" encoding="utf-8"?>
<ds:datastoreItem xmlns:ds="http://schemas.openxmlformats.org/officeDocument/2006/customXml" ds:itemID="{7D042F83-6A22-4CE5-AC6E-CDE69F925D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a2be7-9263-419e-ad18-6482ca37c558"/>
    <ds:schemaRef ds:uri="ad44a93b-9be3-40d3-82c7-d27e747c8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C934C4-77B6-43E3-B66C-F7A5F89035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315</TotalTime>
  <Words>5117</Words>
  <Application>Microsoft Office PowerPoint</Application>
  <PresentationFormat>On-screen Show (4:3)</PresentationFormat>
  <Paragraphs>275</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Coranto 2</vt:lpstr>
      <vt:lpstr>Georgia</vt:lpstr>
      <vt:lpstr>Messina Sans Light</vt:lpstr>
      <vt:lpstr>2018 Master EZ</vt:lpstr>
      <vt:lpstr>think-cell Folie</vt:lpstr>
      <vt:lpstr>Board Overview</vt:lpstr>
      <vt:lpstr>Board of Directors</vt:lpstr>
      <vt:lpstr>Board of Directors</vt:lpstr>
      <vt:lpstr>Board of Directors</vt:lpstr>
      <vt:lpstr>Board of Directors</vt:lpstr>
      <vt:lpstr>Board of Directors</vt:lpstr>
      <vt:lpstr>Nominating Committee Bios</vt:lpstr>
      <vt:lpstr>Nominating Committee</vt:lpstr>
      <vt:lpstr>Nominating Committee</vt:lpstr>
      <vt:lpstr>Nominating Committee</vt:lpstr>
      <vt:lpstr>Executive Bios</vt:lpstr>
      <vt:lpstr>Executive Leadership</vt:lpstr>
      <vt:lpstr>Executive Leadership (continued)</vt:lpstr>
      <vt:lpstr>Executive Leadership (continued)</vt:lpstr>
      <vt:lpstr>Executive Leadership (continued)</vt:lpstr>
      <vt:lpstr>Executive Leadership (continued)</vt:lpstr>
      <vt:lpstr>Executive Leadership (continued)</vt:lpstr>
      <vt:lpstr>Executive Leadership (continued)</vt:lpstr>
      <vt:lpstr>Board Calendar</vt:lpstr>
      <vt:lpstr>2021 Board Calendar</vt:lpstr>
      <vt:lpstr>Director Compensation</vt:lpstr>
      <vt:lpstr>Director Compensation</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Briefing Document</dc:title>
  <dc:creator>Jessica Estariz</dc:creator>
  <cp:lastModifiedBy>Scott Texeira</cp:lastModifiedBy>
  <cp:revision>49</cp:revision>
  <dcterms:created xsi:type="dcterms:W3CDTF">2020-11-12T08:24:13Z</dcterms:created>
  <dcterms:modified xsi:type="dcterms:W3CDTF">2021-08-13T19:19:05Z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0x0101003A48AE6FD5BBBA4C9C402820EC66C275</vt:lpwstr>
  </property>
</Properties>
</file>