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BF5AE-3B2E-4A09-A414-C0E1C3C86664}" v="14" dt="2025-04-30T23:22:33.377"/>
    <p1510:client id="{757F0DFB-80A2-1826-4C8D-DCA15DE9444F}" v="1569" dt="2025-04-30T22:03:48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89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Slathar" userId="2ec1e030a259d68c" providerId="LiveId" clId="{E5D5506A-B642-49D0-8E21-72F092092599}"/>
    <pc:docChg chg="custSel modSld">
      <pc:chgData name="Mike Slathar" userId="2ec1e030a259d68c" providerId="LiveId" clId="{E5D5506A-B642-49D0-8E21-72F092092599}" dt="2025-05-01T18:32:20.819" v="151" actId="20577"/>
      <pc:docMkLst>
        <pc:docMk/>
      </pc:docMkLst>
      <pc:sldChg chg="modSp mod">
        <pc:chgData name="Mike Slathar" userId="2ec1e030a259d68c" providerId="LiveId" clId="{E5D5506A-B642-49D0-8E21-72F092092599}" dt="2025-05-01T00:02:28.680" v="150" actId="20577"/>
        <pc:sldMkLst>
          <pc:docMk/>
          <pc:sldMk cId="353564533" sldId="261"/>
        </pc:sldMkLst>
        <pc:spChg chg="mod">
          <ac:chgData name="Mike Slathar" userId="2ec1e030a259d68c" providerId="LiveId" clId="{E5D5506A-B642-49D0-8E21-72F092092599}" dt="2025-05-01T00:02:28.680" v="150" actId="20577"/>
          <ac:spMkLst>
            <pc:docMk/>
            <pc:sldMk cId="353564533" sldId="261"/>
            <ac:spMk id="3" creationId="{D12C0605-79A0-3971-3166-450D5AAEB60F}"/>
          </ac:spMkLst>
        </pc:spChg>
      </pc:sldChg>
      <pc:sldChg chg="modSp mod">
        <pc:chgData name="Mike Slathar" userId="2ec1e030a259d68c" providerId="LiveId" clId="{E5D5506A-B642-49D0-8E21-72F092092599}" dt="2025-05-01T00:00:32.642" v="28" actId="20577"/>
        <pc:sldMkLst>
          <pc:docMk/>
          <pc:sldMk cId="1004281135" sldId="266"/>
        </pc:sldMkLst>
        <pc:spChg chg="mod">
          <ac:chgData name="Mike Slathar" userId="2ec1e030a259d68c" providerId="LiveId" clId="{E5D5506A-B642-49D0-8E21-72F092092599}" dt="2025-05-01T00:00:32.642" v="28" actId="20577"/>
          <ac:spMkLst>
            <pc:docMk/>
            <pc:sldMk cId="1004281135" sldId="266"/>
            <ac:spMk id="4" creationId="{C70F0DD7-C21C-B301-79CC-9B83C50B0428}"/>
          </ac:spMkLst>
        </pc:spChg>
      </pc:sldChg>
      <pc:sldChg chg="modSp mod">
        <pc:chgData name="Mike Slathar" userId="2ec1e030a259d68c" providerId="LiveId" clId="{E5D5506A-B642-49D0-8E21-72F092092599}" dt="2025-05-01T18:32:20.819" v="151" actId="20577"/>
        <pc:sldMkLst>
          <pc:docMk/>
          <pc:sldMk cId="4263100246" sldId="267"/>
        </pc:sldMkLst>
        <pc:spChg chg="mod">
          <ac:chgData name="Mike Slathar" userId="2ec1e030a259d68c" providerId="LiveId" clId="{E5D5506A-B642-49D0-8E21-72F092092599}" dt="2025-05-01T18:32:20.819" v="151" actId="20577"/>
          <ac:spMkLst>
            <pc:docMk/>
            <pc:sldMk cId="4263100246" sldId="267"/>
            <ac:spMk id="3" creationId="{E3E10CDD-8B46-A7E5-3B28-8AF8CCDF6A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9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3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2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6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68" y="841283"/>
            <a:ext cx="3465681" cy="29164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Testing Personal</a:t>
            </a:r>
            <a:br>
              <a:rPr lang="en-US" sz="300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Cell Phone Usage</a:t>
            </a:r>
            <a:br>
              <a:rPr lang="en-US" sz="300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vs. National Average </a:t>
            </a:r>
            <a:br>
              <a:rPr lang="en-US" sz="3000">
                <a:solidFill>
                  <a:schemeClr val="tx2"/>
                </a:solidFill>
              </a:rPr>
            </a:br>
            <a:br>
              <a:rPr lang="en-US" sz="3000">
                <a:solidFill>
                  <a:schemeClr val="tx2"/>
                </a:solidFill>
              </a:rPr>
            </a:br>
            <a:endParaRPr lang="en-US" sz="3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68" y="4078794"/>
            <a:ext cx="3465681" cy="1900842"/>
          </a:xfrm>
        </p:spPr>
        <p:txBody>
          <a:bodyPr anchor="t">
            <a:normAutofit/>
          </a:bodyPr>
          <a:lstStyle/>
          <a:p>
            <a:r>
              <a:rPr lang="en-US" dirty="0"/>
              <a:t>Michael </a:t>
            </a:r>
            <a:r>
              <a:rPr lang="en-US" dirty="0" err="1"/>
              <a:t>Slathar</a:t>
            </a:r>
          </a:p>
          <a:p>
            <a:r>
              <a:rPr lang="en-US" dirty="0"/>
              <a:t>Data 211- Spring 2025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7C2D62FB-3090-AC62-D34B-151717E3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93" r="6" b="20193"/>
          <a:stretch/>
        </p:blipFill>
        <p:spPr>
          <a:xfrm>
            <a:off x="4362996" y="1321663"/>
            <a:ext cx="7311136" cy="411353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3BD1E-EF1D-C763-AC29-127DF675D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EFF1-2A0E-7DC3-282E-3B86A05C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3A50-7B2A-56E7-73B6-5109A558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394161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Step 1:                                             </a:t>
            </a:r>
          </a:p>
          <a:p>
            <a:pPr lvl="1"/>
            <a:r>
              <a:rPr lang="en-US" sz="1800" dirty="0"/>
              <a:t>Null Hypothesis:</a:t>
            </a:r>
          </a:p>
          <a:p>
            <a:pPr lvl="2"/>
            <a:r>
              <a:rPr lang="en-US" sz="2000" dirty="0"/>
              <a:t>H</a:t>
            </a:r>
            <a:r>
              <a:rPr lang="en-US" sz="2000" baseline="-25000" dirty="0"/>
              <a:t>o</a:t>
            </a:r>
            <a:r>
              <a:rPr lang="en-US" sz="2000" dirty="0"/>
              <a:t> : µ = 4.5 </a:t>
            </a:r>
          </a:p>
          <a:p>
            <a:pPr lvl="1"/>
            <a:r>
              <a:rPr lang="en-US" sz="2000" dirty="0"/>
              <a:t>Alternative Hypothesis:</a:t>
            </a:r>
          </a:p>
          <a:p>
            <a:pPr lvl="2"/>
            <a:r>
              <a:rPr lang="en-US" sz="2000" dirty="0"/>
              <a:t>H</a:t>
            </a:r>
            <a:r>
              <a:rPr lang="en-US" sz="2000" baseline="-25000" dirty="0"/>
              <a:t>a</a:t>
            </a:r>
            <a:r>
              <a:rPr lang="en-US" sz="2000" dirty="0"/>
              <a:t> :</a:t>
            </a:r>
            <a:r>
              <a:rPr lang="en-US" sz="2000" dirty="0">
                <a:latin typeface="MS Reference Sans Serif" panose="020B0604030504040204" pitchFamily="34" charset="0"/>
              </a:rPr>
              <a:t> </a:t>
            </a:r>
            <a:r>
              <a:rPr lang="en-US" sz="2000" dirty="0"/>
              <a:t>µ &lt;</a:t>
            </a:r>
            <a:r>
              <a:rPr lang="en-US" sz="1800" dirty="0"/>
              <a:t> 4.5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9C651-6DB1-7F4C-7D01-635513C58854}"/>
              </a:ext>
            </a:extLst>
          </p:cNvPr>
          <p:cNvSpPr txBox="1"/>
          <p:nvPr/>
        </p:nvSpPr>
        <p:spPr>
          <a:xfrm>
            <a:off x="5195248" y="2618732"/>
            <a:ext cx="66055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Step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T-test</a:t>
            </a:r>
          </a:p>
        </p:txBody>
      </p:sp>
    </p:spTree>
    <p:extLst>
      <p:ext uri="{BB962C8B-B14F-4D97-AF65-F5344CB8AC3E}">
        <p14:creationId xmlns:p14="http://schemas.microsoft.com/office/powerpoint/2010/main" val="20326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2B869-719C-1E45-412D-F1F4AD718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C00F-84E7-3951-1FAE-7C73E822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459B-0E58-6A64-7FEB-C0B5CD23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3941610" cy="1837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Step 3:                                             </a:t>
            </a:r>
          </a:p>
          <a:p>
            <a:pPr lvl="1"/>
            <a:r>
              <a:rPr lang="en-US" sz="1800" dirty="0"/>
              <a:t>Test Statistic</a:t>
            </a:r>
          </a:p>
          <a:p>
            <a:pPr lvl="2"/>
            <a:r>
              <a:rPr lang="en-US" sz="1800" dirty="0"/>
              <a:t>T = -7.3197</a:t>
            </a:r>
          </a:p>
          <a:p>
            <a:pPr lvl="2"/>
            <a:r>
              <a:rPr lang="en-US" sz="1800" dirty="0"/>
              <a:t>P-value = 2.917e-06</a:t>
            </a:r>
          </a:p>
          <a:p>
            <a:pPr lvl="2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F0DD7-C21C-B301-79CC-9B83C50B0428}"/>
              </a:ext>
            </a:extLst>
          </p:cNvPr>
          <p:cNvSpPr txBox="1"/>
          <p:nvPr/>
        </p:nvSpPr>
        <p:spPr>
          <a:xfrm>
            <a:off x="5195248" y="2618732"/>
            <a:ext cx="6605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Step 4: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a significance level of 0.05, reject the 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96ACE-5037-31E5-FD42-BA8071DE7F1D}"/>
              </a:ext>
            </a:extLst>
          </p:cNvPr>
          <p:cNvSpPr txBox="1"/>
          <p:nvPr/>
        </p:nvSpPr>
        <p:spPr>
          <a:xfrm>
            <a:off x="5195248" y="3761324"/>
            <a:ext cx="60937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One Sample t-test </a:t>
            </a:r>
          </a:p>
          <a:p>
            <a:r>
              <a:rPr lang="en-US" dirty="0"/>
              <a:t>	data: </a:t>
            </a:r>
            <a:r>
              <a:rPr lang="en-US" dirty="0" err="1"/>
              <a:t>data$Screen_Time</a:t>
            </a:r>
            <a:r>
              <a:rPr lang="en-US" dirty="0"/>
              <a:t> </a:t>
            </a:r>
          </a:p>
          <a:p>
            <a:r>
              <a:rPr lang="en-US" dirty="0"/>
              <a:t>	t =-7.3197, </a:t>
            </a:r>
            <a:r>
              <a:rPr lang="en-US" dirty="0" err="1"/>
              <a:t>df</a:t>
            </a:r>
            <a:r>
              <a:rPr lang="en-US" dirty="0"/>
              <a:t> = 13, p-value = 2.917e-06</a:t>
            </a:r>
          </a:p>
          <a:p>
            <a:r>
              <a:rPr lang="en-US" dirty="0"/>
              <a:t> 	alternative hypothesis: true mean is less than 4.5 </a:t>
            </a:r>
          </a:p>
          <a:p>
            <a:r>
              <a:rPr lang="en-US" dirty="0"/>
              <a:t> 	95 percent confidence interval:</a:t>
            </a:r>
          </a:p>
          <a:p>
            <a:r>
              <a:rPr lang="en-US" dirty="0"/>
              <a:t> 	-Inf          2.837143 </a:t>
            </a:r>
          </a:p>
          <a:p>
            <a:r>
              <a:rPr lang="en-US" dirty="0"/>
              <a:t> 	sample estimates: </a:t>
            </a:r>
          </a:p>
          <a:p>
            <a:r>
              <a:rPr lang="en-US" dirty="0"/>
              <a:t> 	mean of x </a:t>
            </a:r>
          </a:p>
          <a:p>
            <a:r>
              <a:rPr lang="en-US" dirty="0"/>
              <a:t> 	2.306429</a:t>
            </a:r>
          </a:p>
        </p:txBody>
      </p:sp>
    </p:spTree>
    <p:extLst>
      <p:ext uri="{BB962C8B-B14F-4D97-AF65-F5344CB8AC3E}">
        <p14:creationId xmlns:p14="http://schemas.microsoft.com/office/powerpoint/2010/main" val="10042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8AED7-5941-4E5B-F620-028283FDF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10C-CD00-E0F6-1A33-00E6F98E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0CDD-8B46-A7E5-3B28-8AF8CCDF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With a P-value of 2.917e-06 and a significance level of 0.05, since the p-value is significantly less than 0.05, there is sufficient evidence to reject the null hypothesis (H</a:t>
            </a:r>
            <a:r>
              <a:rPr lang="en-US" sz="2400" baseline="-25000" dirty="0"/>
              <a:t>o</a:t>
            </a:r>
            <a:r>
              <a:rPr lang="en-US" sz="2400" dirty="0"/>
              <a:t> : µ = 4.5). At the 5% significance level, we can conclude that </a:t>
            </a:r>
            <a:r>
              <a:rPr lang="en-US" sz="2400"/>
              <a:t>my true </a:t>
            </a:r>
            <a:r>
              <a:rPr lang="en-US" sz="2400" dirty="0"/>
              <a:t>average daily cell phone screen-time is significantly less than the national average daily cellphone screen-time (H</a:t>
            </a:r>
            <a:r>
              <a:rPr lang="en-US" sz="2400" baseline="-25000" dirty="0"/>
              <a:t>a</a:t>
            </a:r>
            <a:r>
              <a:rPr lang="en-US" sz="2400" dirty="0"/>
              <a:t> :</a:t>
            </a:r>
            <a:r>
              <a:rPr lang="en-US" sz="2400" dirty="0">
                <a:latin typeface="MS Reference Sans Serif" panose="020B0604030504040204" pitchFamily="34" charset="0"/>
              </a:rPr>
              <a:t> </a:t>
            </a:r>
            <a:r>
              <a:rPr lang="en-US" sz="2400" dirty="0"/>
              <a:t>µ &lt; 4.5).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Github</a:t>
            </a:r>
            <a:r>
              <a:rPr lang="en-US" sz="2400" dirty="0"/>
              <a:t> Repository:</a:t>
            </a:r>
          </a:p>
          <a:p>
            <a:pPr marL="0" indent="0" algn="ctr">
              <a:buNone/>
            </a:pPr>
            <a:r>
              <a:rPr lang="en-US" sz="1800" dirty="0"/>
              <a:t>https://github.com/mslathar/data211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310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2D00-C0C3-E3E7-91BD-7652428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How does my personal average daily cell phone usage compare to the national Average?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D875-639A-38B1-E1A2-F3AD98A9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The national average daily cell phone usage is roughly 4 hours, 30 minutes.</a:t>
            </a:r>
          </a:p>
          <a:p>
            <a:r>
              <a:rPr lang="en-US" dirty="0"/>
              <a:t>Americans check their phones on average 144 times per day.</a:t>
            </a:r>
          </a:p>
          <a:p>
            <a:r>
              <a:rPr lang="en-US" dirty="0"/>
              <a:t>Source: </a:t>
            </a:r>
            <a:r>
              <a:rPr lang="en-US" dirty="0">
                <a:ea typeface="+mn-lt"/>
                <a:cs typeface="+mn-lt"/>
              </a:rPr>
              <a:t>https://www.consumeraffairs.com/cell_phones/cell-phone-statistics.html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A621-2449-67DC-091B-96823D7D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Justification for Data and Question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FB2A-A42E-67AA-0F06-5FB473E0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Personal curiosity of daily average screen time drove me to test my daily average vs the national average.</a:t>
            </a:r>
          </a:p>
          <a:p>
            <a:r>
              <a:rPr lang="en-US" dirty="0"/>
              <a:t>Societal relevance given widespread use of electronic devices and the growing focus on said devices' impact on mental health and well-being.</a:t>
            </a:r>
          </a:p>
          <a:p>
            <a:r>
              <a:rPr lang="en-US" dirty="0"/>
              <a:t>Understanding personal reliance on mobile device(s).</a:t>
            </a:r>
          </a:p>
          <a:p>
            <a:r>
              <a:rPr lang="en-US" dirty="0"/>
              <a:t>Allows me to practice fundamental Data Science techniques.</a:t>
            </a:r>
          </a:p>
        </p:txBody>
      </p:sp>
    </p:spTree>
    <p:extLst>
      <p:ext uri="{BB962C8B-B14F-4D97-AF65-F5344CB8AC3E}">
        <p14:creationId xmlns:p14="http://schemas.microsoft.com/office/powerpoint/2010/main" val="281463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2D00-C0C3-E3E7-91BD-7652428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Data - Key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D875-639A-38B1-E1A2-F3AD98A9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 dirty="0"/>
              <a:t>Sample Size:</a:t>
            </a:r>
            <a:r>
              <a:rPr lang="en-US" dirty="0"/>
              <a:t> One participant (myself), with daily entries that will amount to 14 observations.</a:t>
            </a:r>
          </a:p>
          <a:p>
            <a:r>
              <a:rPr lang="en-US" b="1" dirty="0"/>
              <a:t>Time Period:</a:t>
            </a:r>
            <a:r>
              <a:rPr lang="en-US" dirty="0"/>
              <a:t> 14 days.</a:t>
            </a:r>
          </a:p>
          <a:p>
            <a:r>
              <a:rPr lang="en-US" b="1" dirty="0"/>
              <a:t>Data Type:</a:t>
            </a:r>
            <a:r>
              <a:rPr lang="en-US" dirty="0"/>
              <a:t> Quantitative, screen time in hours. (minutes displayed as 0.00-0.99)</a:t>
            </a:r>
          </a:p>
          <a:p>
            <a:endParaRPr lang="en-US" dirty="0"/>
          </a:p>
          <a:p>
            <a:r>
              <a:rPr lang="en-US" sz="2400" b="1" dirty="0"/>
              <a:t>Variables in data collection:</a:t>
            </a:r>
          </a:p>
          <a:p>
            <a:r>
              <a:rPr lang="en-US" b="1" dirty="0"/>
              <a:t>Dependent:</a:t>
            </a:r>
            <a:r>
              <a:rPr lang="en-US" dirty="0"/>
              <a:t> Screen Time (measured in hours per day)</a:t>
            </a:r>
          </a:p>
          <a:p>
            <a:r>
              <a:rPr lang="en-US" b="1" dirty="0"/>
              <a:t>Independent:</a:t>
            </a:r>
            <a:r>
              <a:rPr lang="en-US" dirty="0"/>
              <a:t> Date (24 hour interval)</a:t>
            </a:r>
          </a:p>
        </p:txBody>
      </p:sp>
    </p:spTree>
    <p:extLst>
      <p:ext uri="{BB962C8B-B14F-4D97-AF65-F5344CB8AC3E}">
        <p14:creationId xmlns:p14="http://schemas.microsoft.com/office/powerpoint/2010/main" val="7425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2D00-C0C3-E3E7-91BD-7652428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Data table (data frame)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D875-639A-38B1-E1A2-F3AD98A9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641DFA-45D2-09BA-8408-FF1451265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85919"/>
              </p:ext>
            </p:extLst>
          </p:nvPr>
        </p:nvGraphicFramePr>
        <p:xfrm>
          <a:off x="762000" y="977660"/>
          <a:ext cx="2057680" cy="576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8840">
                  <a:extLst>
                    <a:ext uri="{9D8B030D-6E8A-4147-A177-3AD203B41FA5}">
                      <a16:colId xmlns:a16="http://schemas.microsoft.com/office/drawing/2014/main" val="2599273152"/>
                    </a:ext>
                  </a:extLst>
                </a:gridCol>
                <a:gridCol w="1028840">
                  <a:extLst>
                    <a:ext uri="{9D8B030D-6E8A-4147-A177-3AD203B41FA5}">
                      <a16:colId xmlns:a16="http://schemas.microsoft.com/office/drawing/2014/main" val="1360178369"/>
                    </a:ext>
                  </a:extLst>
                </a:gridCol>
              </a:tblGrid>
              <a:tr h="584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4368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4787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8902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32114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687873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5686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3128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19192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23192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45795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59202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8611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4652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146552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1623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7773661-DAC3-064A-32D7-DE1D4B9BCC9F}"/>
              </a:ext>
            </a:extLst>
          </p:cNvPr>
          <p:cNvSpPr txBox="1"/>
          <p:nvPr/>
        </p:nvSpPr>
        <p:spPr>
          <a:xfrm>
            <a:off x="3511176" y="1942352"/>
            <a:ext cx="796364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Recorded daily screen time from April 6th, 2025, until April 19th, 2025, using my phone’s a built-in screen-time tracker.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Calculated personal average as roughly 2.31 hours per day using mean method in R.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	mean(</a:t>
            </a:r>
            <a:r>
              <a:rPr lang="en-US" dirty="0" err="1"/>
              <a:t>data$Screen_Time</a:t>
            </a:r>
            <a:r>
              <a:rPr lang="en-US" dirty="0"/>
              <a:t>) </a:t>
            </a:r>
          </a:p>
          <a:p>
            <a:r>
              <a:rPr lang="en-US" dirty="0"/>
              <a:t>	[1] </a:t>
            </a:r>
            <a:r>
              <a:rPr lang="en-US" b="1" dirty="0"/>
              <a:t>2.30642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Fun fact: I gave up video games (until next winter) on April 12th, so there was a void to fill from that day on.</a:t>
            </a:r>
          </a:p>
        </p:txBody>
      </p:sp>
    </p:spTree>
    <p:extLst>
      <p:ext uri="{BB962C8B-B14F-4D97-AF65-F5344CB8AC3E}">
        <p14:creationId xmlns:p14="http://schemas.microsoft.com/office/powerpoint/2010/main" val="29622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E17E-09F4-27A6-C8EB-DCA561D1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Graph of Data</a:t>
            </a:r>
          </a:p>
        </p:txBody>
      </p:sp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22282677-2B45-951B-D1C6-C088ECF1B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4" y="1869743"/>
            <a:ext cx="9758149" cy="4475495"/>
          </a:xfrm>
        </p:spPr>
      </p:pic>
    </p:spTree>
    <p:extLst>
      <p:ext uri="{BB962C8B-B14F-4D97-AF65-F5344CB8AC3E}">
        <p14:creationId xmlns:p14="http://schemas.microsoft.com/office/powerpoint/2010/main" val="2698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C16A-7C68-FF95-4266-C7AB9DA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Time-series Plot of Data</a:t>
            </a:r>
          </a:p>
        </p:txBody>
      </p:sp>
      <p:pic>
        <p:nvPicPr>
          <p:cNvPr id="5" name="Content Placeholder 4" descr="A graph showing a line&#10;&#10;AI-generated content may be incorrect.">
            <a:extLst>
              <a:ext uri="{FF2B5EF4-FFF2-40B4-BE49-F238E27FC236}">
                <a16:creationId xmlns:a16="http://schemas.microsoft.com/office/drawing/2014/main" id="{09527EE2-5C17-69A0-7A67-2BC39596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" y="1780675"/>
            <a:ext cx="9812022" cy="5046568"/>
          </a:xfrm>
        </p:spPr>
      </p:pic>
    </p:spTree>
    <p:extLst>
      <p:ext uri="{BB962C8B-B14F-4D97-AF65-F5344CB8AC3E}">
        <p14:creationId xmlns:p14="http://schemas.microsoft.com/office/powerpoint/2010/main" val="367958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BABD-A61E-FCF7-F7F5-520A1AD1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Boxplot of Data</a:t>
            </a:r>
          </a:p>
        </p:txBody>
      </p:sp>
      <p:pic>
        <p:nvPicPr>
          <p:cNvPr id="9" name="Content Placeholder 8" descr="A graph with a blue rectangle&#10;&#10;AI-generated content may be incorrect.">
            <a:extLst>
              <a:ext uri="{FF2B5EF4-FFF2-40B4-BE49-F238E27FC236}">
                <a16:creationId xmlns:a16="http://schemas.microsoft.com/office/drawing/2014/main" id="{0EC7331B-8604-3409-5340-8643A5EF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7" y="1812758"/>
            <a:ext cx="10106527" cy="4532480"/>
          </a:xfrm>
        </p:spPr>
      </p:pic>
    </p:spTree>
    <p:extLst>
      <p:ext uri="{BB962C8B-B14F-4D97-AF65-F5344CB8AC3E}">
        <p14:creationId xmlns:p14="http://schemas.microsoft.com/office/powerpoint/2010/main" val="171598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5400-294C-22B4-A8C4-BA51CDCB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0605-79A0-3971-3166-450D5AAE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Hypothesis:</a:t>
            </a:r>
            <a:r>
              <a:rPr lang="en-US" dirty="0"/>
              <a:t> My true average daily cell phone screen-time is equal to 4.5 hours a day.</a:t>
            </a:r>
          </a:p>
          <a:p>
            <a:r>
              <a:rPr lang="en-US" b="1" dirty="0"/>
              <a:t>Alternative Hypothesis: </a:t>
            </a:r>
            <a:r>
              <a:rPr lang="en-US" dirty="0"/>
              <a:t>My true average daily cell phone screen-time is less than 4.5 hours a day.</a:t>
            </a:r>
          </a:p>
          <a:p>
            <a:r>
              <a:rPr lang="en-US" b="1" dirty="0"/>
              <a:t>Testing:</a:t>
            </a:r>
            <a:r>
              <a:rPr lang="en-US" dirty="0"/>
              <a:t> This hypothesis will be tested using a T-test, at a 0.05 significance level.</a:t>
            </a:r>
          </a:p>
        </p:txBody>
      </p:sp>
    </p:spTree>
    <p:extLst>
      <p:ext uri="{BB962C8B-B14F-4D97-AF65-F5344CB8AC3E}">
        <p14:creationId xmlns:p14="http://schemas.microsoft.com/office/powerpoint/2010/main" val="35356453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595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Bierstadt</vt:lpstr>
      <vt:lpstr>MS Reference Sans Serif</vt:lpstr>
      <vt:lpstr>GestaltVTI</vt:lpstr>
      <vt:lpstr>Testing Personal Cell Phone Usage vs. National Average   </vt:lpstr>
      <vt:lpstr>Question: How does my personal average daily cell phone usage compare to the national Average? </vt:lpstr>
      <vt:lpstr>Justification for Data and Question Selection</vt:lpstr>
      <vt:lpstr>Data - Key Characteristics</vt:lpstr>
      <vt:lpstr>Data table (data frame)</vt:lpstr>
      <vt:lpstr>Bar Graph of Data</vt:lpstr>
      <vt:lpstr>Time-series Plot of Data</vt:lpstr>
      <vt:lpstr>Boxplot of Data</vt:lpstr>
      <vt:lpstr>Hypothesis</vt:lpstr>
      <vt:lpstr>Hypothesis Testing</vt:lpstr>
      <vt:lpstr>Hypothesis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</dc:creator>
  <cp:lastModifiedBy>Michael</cp:lastModifiedBy>
  <cp:revision>350</cp:revision>
  <dcterms:created xsi:type="dcterms:W3CDTF">2025-04-30T16:46:14Z</dcterms:created>
  <dcterms:modified xsi:type="dcterms:W3CDTF">2025-05-01T18:32:29Z</dcterms:modified>
</cp:coreProperties>
</file>