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92" r:id="rId2"/>
    <p:sldId id="294" r:id="rId3"/>
    <p:sldId id="298" r:id="rId4"/>
    <p:sldId id="330" r:id="rId5"/>
    <p:sldId id="300" r:id="rId6"/>
    <p:sldId id="303" r:id="rId7"/>
    <p:sldId id="312" r:id="rId8"/>
    <p:sldId id="314" r:id="rId9"/>
    <p:sldId id="318" r:id="rId10"/>
    <p:sldId id="320" r:id="rId11"/>
    <p:sldId id="327" r:id="rId12"/>
    <p:sldId id="329" r:id="rId13"/>
    <p:sldId id="331" r:id="rId1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29BC6C"/>
    <a:srgbClr val="FFFF99"/>
    <a:srgbClr val="996633"/>
    <a:srgbClr val="FF0000"/>
    <a:srgbClr val="88BA62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2192" y="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F99E307-28B6-454A-B352-AB3D5FC6A0A0}" type="datetimeFigureOut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783317A-0695-454E-A4DC-2BDE87449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005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5F93585-17FC-447F-9A8E-F5B8F5A2FAD3}" type="datetimeFigureOut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81493AA-DFEB-49F0-98EB-0CA60F8473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1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B83155-6675-40D8-A6B7-362822FB9CA3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0746A-D240-4C17-93EC-0C64C2DC35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8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EE58A-6CD8-4842-8B1E-AFDC997A5F73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C07C6-7C66-49F3-A4C4-EB24EFA89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5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D15454-E7BE-41C3-ABC0-E7A4FD19176C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1F545-89E1-4566-BE78-D875D4E2A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72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189A1-E002-4F33-9B64-17DFD0DAF8A6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EDA0E-0948-49A2-A689-9D9C62993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8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7A16E5-26C1-4A0F-B0CD-AF8B509CD1ED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62EF-E665-420B-B253-608A6B2CC6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8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232990-276F-4C0D-8157-6C0CA90A154D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A0567-B9CF-46E9-8CBE-4CA162621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9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E38DC-42D8-484F-9078-59A28B224854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C1251-0246-4F95-98DE-969C23342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0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48682-1336-430C-85BB-A7B8159894B7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DF90-CA02-4440-AA42-B338F5510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2B826-6100-400B-A596-F6AF0C472D88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66B9C-7776-4244-AE0F-3204C7AFC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7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fld id="{B53EF0CD-8684-4A0B-B7C2-26D1211C857F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3B69A-0219-4D51-B80A-9A9798FDB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60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F4313-D6F7-4405-A72F-21E6B39E629C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3C2EC-6FE4-4967-A247-C43A1C9FD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68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fld id="{FE374D2B-971A-44C4-BC7C-09BF72E80D42}" type="datetime1">
              <a:rPr lang="en-US" altLang="en-US"/>
              <a:pPr/>
              <a:t>8/16/19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8848B52C-FAE9-4B02-854E-48CFF53081A5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0" r:id="rId2"/>
    <p:sldLayoutId id="2147483816" r:id="rId3"/>
    <p:sldLayoutId id="2147483811" r:id="rId4"/>
    <p:sldLayoutId id="2147483812" r:id="rId5"/>
    <p:sldLayoutId id="2147483813" r:id="rId6"/>
    <p:sldLayoutId id="2147483817" r:id="rId7"/>
    <p:sldLayoutId id="2147483818" r:id="rId8"/>
    <p:sldLayoutId id="2147483819" r:id="rId9"/>
    <p:sldLayoutId id="2147483814" r:id="rId10"/>
    <p:sldLayoutId id="2147483820" r:id="rId11"/>
  </p:sldLayoutIdLst>
  <p:hf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4"/>
          <p:cNvSpPr txBox="1">
            <a:spLocks noChangeArrowheads="1"/>
          </p:cNvSpPr>
          <p:nvPr/>
        </p:nvSpPr>
        <p:spPr bwMode="auto">
          <a:xfrm>
            <a:off x="1143000" y="1600200"/>
            <a:ext cx="6400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dirty="0" smtClean="0">
                <a:latin typeface="+mn-lt"/>
              </a:rPr>
              <a:t>CSE 1321 - Module 1</a:t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> </a:t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>A Programming Primer</a:t>
            </a:r>
          </a:p>
        </p:txBody>
      </p:sp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510626-A183-413B-BEFC-F65F56F91BA4}" type="datetime1">
              <a:rPr lang="en-US" altLang="en-US" sz="9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8/16/19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rgbClr val="898989"/>
                </a:solidFill>
              </a:rPr>
              <a:t>CSE 1321 Module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F3BDA3B-2656-4373-A0EC-51FA17C0F3CE}" type="slidenum">
              <a:rPr lang="en-US" altLang="en-US" sz="10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Text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4675"/>
            <a:ext cx="7543800" cy="40227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string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 string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userInput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"Please enter your name: "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getline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cin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userInput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);</a:t>
            </a:r>
            <a:endParaRPr lang="en-US" sz="1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"Hello, "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userInput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"!"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en-US" sz="1900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altLang="en-US" sz="1900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5BF895CC-BAA0-4101-A487-6C3C35BC3CA7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8855ED51-B519-43B1-A7B6-B72727C9D3BA}" type="slidenum">
              <a:rPr lang="en-US" altLang="en-US">
                <a:solidFill>
                  <a:srgbClr val="FFFFFF"/>
                </a:solidFill>
              </a:rPr>
              <a:pPr algn="r"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Numbers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“Please enter your age: 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READ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“You are ” + userInput + “ years old.”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8E02777A-5CFC-46CC-BE83-6FE0ABC8DE6F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C45AF5F-0C2C-4D51-95D7-CFF339AE5541}" type="slidenum">
              <a:rPr lang="en-US" altLang="en-US">
                <a:solidFill>
                  <a:srgbClr val="FFFFFF"/>
                </a:solidFill>
              </a:rPr>
              <a:pPr algn="r"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Numbers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4675"/>
            <a:ext cx="8321675" cy="40227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Menlo" charset="0"/>
              </a:rPr>
              <a:t>   </a:t>
            </a:r>
            <a:r>
              <a:rPr lang="en-US" sz="1800" dirty="0" err="1" smtClean="0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age;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"Please enter your age: "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cin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&gt;&gt; age;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"You are "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&lt;&lt; age &lt;&lt; 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" years old."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en-US" sz="1900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altLang="en-US" sz="1900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3768B7F9-E285-403B-8D15-DED800CDA2E6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AF96A09-C890-4275-A799-F2081A02FB9D}" type="slidenum">
              <a:rPr lang="en-US" altLang="en-US">
                <a:solidFill>
                  <a:srgbClr val="FFFFFF"/>
                </a:solidFill>
              </a:rPr>
              <a:pPr algn="r"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2800" dirty="0" smtClean="0"/>
              <a:t>There are times when reading strings and numbers immediately after one another is problematic.  We’ll talk about that later.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9A1-E002-4F33-9B64-17DFD0DAF8A6}" type="datetime1">
              <a:rPr lang="en-US" altLang="en-US" smtClean="0"/>
              <a:pPr/>
              <a:t>8/16/19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DA0E-0948-49A2-A689-9D9C629931C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5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Skeletons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BFB6F0F0-67B4-41C6-8C80-C43431337421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2BA3FFE-D61E-451A-B1CE-18273D2B37D1}" type="slidenum">
              <a:rPr lang="en-US" altLang="en-US">
                <a:solidFill>
                  <a:srgbClr val="FFFFFF"/>
                </a:solidFill>
              </a:rPr>
              <a:pPr algn="r"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879475" y="5486400"/>
            <a:ext cx="607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Note: every time you BEGIN something, you must END it!</a:t>
            </a:r>
          </a:p>
          <a:p>
            <a:pPr algn="l" eaLnBrk="1" hangingPunct="1"/>
            <a:r>
              <a:rPr lang="en-US" altLang="en-US"/>
              <a:t>Write them as pairs!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Skeletons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"Hello World!\n"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07A23A3C-995B-43DA-B502-5EC067BD5BB8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34EC0E7F-6651-46F9-86B1-EB8106E83FFD}" type="slidenum">
              <a:rPr lang="en-US" altLang="en-US">
                <a:solidFill>
                  <a:srgbClr val="FFFFFF"/>
                </a:solidFill>
              </a:rPr>
              <a:pPr algn="r"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879475" y="5486400"/>
            <a:ext cx="308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Note: Capitalization matters!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Skeletons #2 </a:t>
            </a:r>
            <a:r>
              <a:rPr lang="mr-IN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Same thing!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07A23A3C-995B-43DA-B502-5EC067BD5BB8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34EC0E7F-6651-46F9-86B1-EB8106E83FFD}" type="slidenum">
              <a:rPr lang="en-US" altLang="en-US">
                <a:solidFill>
                  <a:srgbClr val="FFFFFF"/>
                </a:solidFill>
              </a:rPr>
              <a:pPr algn="r"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879475" y="5486400"/>
            <a:ext cx="8015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Note: </a:t>
            </a:r>
            <a:r>
              <a:rPr lang="en-US" altLang="en-US" dirty="0" smtClean="0"/>
              <a:t>The “namespace” thing keeps you from having to type “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” all the time!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54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Printing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“Hello, World!”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“Bob” + “ was” + “ here”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B7BA52BB-3C5F-4A77-B79E-203E2A25C87C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4C2A0C5-7D4D-493F-BC63-1B0574E2CA51}" type="slidenum">
              <a:rPr lang="en-US" altLang="en-US">
                <a:solidFill>
                  <a:srgbClr val="FFFFFF"/>
                </a:solidFill>
              </a:rPr>
              <a:pPr algn="r"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Printing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 was"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 here!"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D6C91363-D5CD-49B3-8626-6C98243636E0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04E8924-3408-4FC6-B64C-1E58FB626112}" type="slidenum">
              <a:rPr lang="en-US" altLang="en-US">
                <a:solidFill>
                  <a:srgbClr val="FFFFFF"/>
                </a:solidFill>
              </a:rPr>
              <a:pPr algn="r"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Declaring/Assigning Variables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userName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studentGPA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userName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“Bob”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studentGPA ← 1.2	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0FFFF480-2C8B-455C-B164-3905756C9703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C573DF7-7ED8-46C1-ABF5-38541E09895E}" type="slidenum">
              <a:rPr lang="en-US" altLang="en-US">
                <a:solidFill>
                  <a:srgbClr val="FFFFFF"/>
                </a:solidFill>
              </a:rPr>
              <a:pPr algn="r"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 descr="An memory cell named user name with the value Bob" title="An memory cell named user name with the value Bob"/>
          <p:cNvSpPr/>
          <p:nvPr/>
        </p:nvSpPr>
        <p:spPr>
          <a:xfrm>
            <a:off x="6934200" y="2438400"/>
            <a:ext cx="990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“Bob”</a:t>
            </a:r>
            <a:endParaRPr lang="en-US" altLang="en-US" sz="100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0063" y="2074863"/>
            <a:ext cx="1150937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  <a:ea typeface="Arial" charset="0"/>
                <a:cs typeface="Arial" charset="0"/>
              </a:rPr>
              <a:t>userName</a:t>
            </a:r>
            <a:endParaRPr lang="en-US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0" name="Rectangle 9" descr="An memory cell named student GPA holding the value 1.2" title="An memory cell named student GPA holding the value 1.2"/>
          <p:cNvSpPr/>
          <p:nvPr/>
        </p:nvSpPr>
        <p:spPr>
          <a:xfrm>
            <a:off x="6934200" y="3962400"/>
            <a:ext cx="990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alibri" panose="020F0502020204030204" pitchFamily="34" charset="0"/>
              </a:rPr>
              <a:t>1.2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3388" y="3627438"/>
            <a:ext cx="12842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  <a:ea typeface="Arial" charset="0"/>
                <a:cs typeface="Arial" charset="0"/>
              </a:rPr>
              <a:t>studentGPA</a:t>
            </a:r>
            <a:endParaRPr lang="en-US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Declaring/Assigning Variables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4675"/>
            <a:ext cx="7543800" cy="40227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Menlo" charset="0"/>
              </a:rPr>
              <a:t>#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string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string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username;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Menlo" charset="0"/>
              </a:rPr>
              <a:t>  float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charset="0"/>
              </a:rPr>
              <a:t>gpa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username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Menlo" charset="0"/>
              </a:rPr>
              <a:t>"Bob"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 charset="0"/>
              </a:rPr>
              <a:t>gpa</a:t>
            </a:r>
            <a:r>
              <a:rPr lang="en-US" sz="18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800" dirty="0">
                <a:solidFill>
                  <a:srgbClr val="09885A"/>
                </a:solidFill>
                <a:latin typeface="Menlo" charset="0"/>
              </a:rPr>
              <a:t>1.2f</a:t>
            </a:r>
            <a:r>
              <a:rPr lang="en-US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en-US" sz="1900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altLang="en-US" sz="1900" dirty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4E7DBC46-E96A-458C-BA6A-FC86993ABD08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E5A8CF9-A8C4-4439-8EF9-4BC56A3266B2}" type="slidenum">
              <a:rPr lang="en-US" altLang="en-US">
                <a:solidFill>
                  <a:srgbClr val="FFFFFF"/>
                </a:solidFill>
              </a:rPr>
              <a:pPr algn="r"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Text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“Please enter your name”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READ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“Hello, ” +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6C5BFD24-6ECA-4491-83FC-F092FC52B9F8}" type="datetime1">
              <a:rPr lang="en-US" altLang="en-US">
                <a:solidFill>
                  <a:srgbClr val="FFFFFF"/>
                </a:solidFill>
              </a:rPr>
              <a:pPr algn="l"/>
              <a:t>8/16/19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66FA314-0582-4AA7-8875-8998C3B804F2}" type="slidenum">
              <a:rPr lang="en-US" altLang="en-US">
                <a:solidFill>
                  <a:srgbClr val="FFFFFF"/>
                </a:solidFill>
              </a:rPr>
              <a:pPr algn="r"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8495</TotalTime>
  <Words>266</Words>
  <Application>Microsoft Macintosh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Consolas</vt:lpstr>
      <vt:lpstr>Mangal</vt:lpstr>
      <vt:lpstr>Menlo</vt:lpstr>
      <vt:lpstr>Arial</vt:lpstr>
      <vt:lpstr>Retrospect</vt:lpstr>
      <vt:lpstr>PowerPoint Presentation</vt:lpstr>
      <vt:lpstr>Skeletons</vt:lpstr>
      <vt:lpstr>Skeletons</vt:lpstr>
      <vt:lpstr>Skeletons #2 – Same thing!</vt:lpstr>
      <vt:lpstr>Printing</vt:lpstr>
      <vt:lpstr>Printing</vt:lpstr>
      <vt:lpstr>Declaring/Assigning Variables</vt:lpstr>
      <vt:lpstr>Declaring/Assigning Variables</vt:lpstr>
      <vt:lpstr>Reading Text from the User</vt:lpstr>
      <vt:lpstr>Reading Text from the User</vt:lpstr>
      <vt:lpstr>Reading Numbers from the User</vt:lpstr>
      <vt:lpstr>Reading Numbers from the User</vt:lpstr>
      <vt:lpstr>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Microsoft Office User</cp:lastModifiedBy>
  <cp:revision>244</cp:revision>
  <dcterms:created xsi:type="dcterms:W3CDTF">2017-03-19T10:32:05Z</dcterms:created>
  <dcterms:modified xsi:type="dcterms:W3CDTF">2019-08-16T23:15:36Z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