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2"/>
  </p:notesMasterIdLst>
  <p:handoutMasterIdLst>
    <p:handoutMasterId r:id="rId13"/>
  </p:handoutMasterIdLst>
  <p:sldIdLst>
    <p:sldId id="292" r:id="rId2"/>
    <p:sldId id="366" r:id="rId3"/>
    <p:sldId id="398" r:id="rId4"/>
    <p:sldId id="374" r:id="rId5"/>
    <p:sldId id="373" r:id="rId6"/>
    <p:sldId id="377" r:id="rId7"/>
    <p:sldId id="400" r:id="rId8"/>
    <p:sldId id="380" r:id="rId9"/>
    <p:sldId id="401" r:id="rId10"/>
    <p:sldId id="387" r:id="rId1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406" autoAdjust="0"/>
  </p:normalViewPr>
  <p:slideViewPr>
    <p:cSldViewPr>
      <p:cViewPr varScale="1">
        <p:scale>
          <a:sx n="125" d="100"/>
          <a:sy n="125" d="100"/>
        </p:scale>
        <p:origin x="776" y="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618CEF2-7D51-8942-8255-D9D077195A9D}" type="datetimeFigureOut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5100C6-3675-AB4B-A1D2-8C231F528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2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D132CF5C-F7DD-F545-8C9C-769C0D4CC54D}" type="datetimeFigureOut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25762E3-38C1-AE40-AC56-2574CDAC6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F0AAB-5E10-6B49-8C89-091FD23DA217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AE179-2AF4-E14E-B1EF-5D169FECB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A0D95-14E8-654F-A923-7CAC237EA009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FF910-DA75-604C-A0BF-94A8498E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0B30-312D-3241-BB78-5111CC25DC79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873CB-7FAD-1B47-9F94-B1B0A42A6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33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5667D-9A7A-2045-B25C-265FFD7228CE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8A28D-3F2C-1F43-972B-2B0D8B275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20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E9595-9AA6-A743-B5CF-3DF50A67AF88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7C54F-1E72-EB47-8449-E4C2A5BA6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98FB5-9DD6-C241-9B85-A17E9EED48AA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BEAFA-087F-3246-9ECD-878C261AB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88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0EF72-8715-BC43-AB69-9A2133A1882F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42E64-71A7-DF4B-A15E-C170B341C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D4399-D688-974B-A3C5-B5C37AE8DDC1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E5088-DF21-9245-85DC-DDB1F437B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3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D6050-C9E3-3D4C-BE60-C4981C523F60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750F-E7FB-CB44-B55F-085A46CB4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4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D17CB196-2A16-714A-960E-0F52189C514C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417CA-BCB7-8C4E-8A36-7CF5A12E7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3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279A3-2706-2D4B-80F7-F90693BB45C7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0D5A-274B-AD4C-95CB-74ECEAB21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1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DCBFB64-0231-D94B-B554-D51F33B764CE}" type="datetime1">
              <a:rPr lang="en-US" altLang="en-US"/>
              <a:pPr/>
              <a:t>8/25/19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AB1EE57-D58A-5749-83D1-B1EA9B2E9CFB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6" r:id="rId2"/>
    <p:sldLayoutId id="2147484072" r:id="rId3"/>
    <p:sldLayoutId id="2147484067" r:id="rId4"/>
    <p:sldLayoutId id="2147484068" r:id="rId5"/>
    <p:sldLayoutId id="2147484069" r:id="rId6"/>
    <p:sldLayoutId id="2147484073" r:id="rId7"/>
    <p:sldLayoutId id="2147484074" r:id="rId8"/>
    <p:sldLayoutId id="2147484075" r:id="rId9"/>
    <p:sldLayoutId id="2147484070" r:id="rId10"/>
    <p:sldLayoutId id="2147484076" r:id="rId11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en-US" sz="6000" dirty="0"/>
              <a:t>Module 2 - Part 1</a:t>
            </a:r>
            <a:br>
              <a:rPr lang="en-US" altLang="en-US" sz="6000" dirty="0"/>
            </a:br>
            <a:r>
              <a:rPr lang="en-US" altLang="en-US" sz="6000" dirty="0"/>
              <a:t> </a:t>
            </a:r>
            <a:br>
              <a:rPr lang="en-US" altLang="en-US" sz="6000" dirty="0"/>
            </a:br>
            <a:r>
              <a:rPr lang="en-US" altLang="en-US" sz="4800" dirty="0"/>
              <a:t>Variables, Assignment, and Data Types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07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ADEF8ED-0A4F-AE4F-B3D9-E2FD4051F630}" type="datetime1">
              <a:rPr lang="en-US" altLang="en-US">
                <a:solidFill>
                  <a:srgbClr val="FFFFFF"/>
                </a:solidFill>
              </a:rPr>
              <a:pPr/>
              <a:t>8/25/19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900">
                <a:solidFill>
                  <a:srgbClr val="898989"/>
                </a:solidFill>
              </a:rPr>
              <a:t>CSE 1321 Module 2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88C0E5-984F-A640-9CAE-5E3DEF79BF7A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/>
              <a:t>1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56BA9C13-706A-3746-8B9E-95E832AE2516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10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0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4D92FE-2C87-7C45-BC52-FCC2A73530F9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46263"/>
            <a:ext cx="8991600" cy="40227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rgbClr val="339933"/>
                </a:solidFill>
                <a:latin typeface="Consolas" charset="0"/>
                <a:ea typeface="Consolas" charset="0"/>
                <a:cs typeface="Consolas" charset="0"/>
              </a:rPr>
              <a:t>// Print the number of sides of several geometric shapes.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sides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dirty="0">
                <a:solidFill>
                  <a:srgbClr val="AAAAAA"/>
                </a:solidFill>
                <a:latin typeface="Menlo" charset="0"/>
              </a:rPr>
              <a:t>// declare and initialize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"A heptagon has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sides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 sides."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sides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dirty="0">
                <a:solidFill>
                  <a:srgbClr val="AAAAAA"/>
                </a:solidFill>
                <a:latin typeface="Menlo" charset="0"/>
              </a:rPr>
              <a:t>// assignment statement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"A decagon has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sides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 sides."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sides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dirty="0">
                <a:solidFill>
                  <a:srgbClr val="AAAAAA"/>
                </a:solidFill>
                <a:latin typeface="Menlo" charset="0"/>
              </a:rPr>
              <a:t>// assignment statement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"A dodecagon has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sides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 sides."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In C++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0E79B644-8CD0-F24A-83FC-54FEF4F53184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2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4340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15C97C-306E-FF4E-A414-014781616E84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402638" cy="3621088"/>
          </a:xfrm>
        </p:spPr>
        <p:txBody>
          <a:bodyPr rtlCol="0">
            <a:normAutofit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&lt;&lt; “</a:t>
            </a:r>
            <a:r>
              <a:rPr lang="en-US" alt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Whatever you are, be a good one</a:t>
            </a:r>
            <a:r>
              <a:rPr lang="en-US" alt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called a “stream”</a:t>
            </a: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in something called 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(using namespace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represents the console/screen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stream</a:t>
            </a: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&lt;&lt; are things that we’re pushing into the stream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Printing strings in </a:t>
            </a:r>
            <a:r>
              <a:rPr lang="en-US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C++ </a:t>
            </a:r>
            <a:r>
              <a:rPr lang="en-US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(review)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028766B6-CFF3-3148-953D-7714259C1091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3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6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ED7885-34F4-0A4C-99E6-F3B9926B9DC5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" name="Rectangle 7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8169275" cy="47069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CLASS CountDown 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BEGIN 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METHOD Main()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BEGIN 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s1 ← "Three... "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s2 ← "Two... " 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s3 ← "One... "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s4 ← "Zero... "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PRINT(s1 + s2 + s3 + s4 + "Liftoff!") 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PRINTLINE()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  PRINT("Houston, we have a problem.") 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  END Main</a:t>
            </a:r>
            <a:br>
              <a:rPr lang="en-US" altLang="en-US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>
                <a:latin typeface="Consolas" charset="0"/>
                <a:ea typeface="Consolas" charset="0"/>
                <a:cs typeface="Consolas" charset="0"/>
              </a:rPr>
              <a:t>END CountDown</a:t>
            </a: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b="1" u="sng">
                <a:latin typeface="Courier New" charset="0"/>
                <a:ea typeface="Courier New" charset="0"/>
                <a:cs typeface="Courier New" charset="0"/>
              </a:rPr>
              <a:t>Output:</a:t>
            </a:r>
            <a:endParaRPr lang="en-US" altLang="en-US" sz="22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900">
                <a:latin typeface="Courier New" charset="0"/>
                <a:ea typeface="Courier New" charset="0"/>
                <a:cs typeface="Courier New" charset="0"/>
              </a:rPr>
              <a:t>Three... Two... One... Zero... Liftoff!</a:t>
            </a:r>
            <a:br>
              <a:rPr lang="en-US" altLang="en-US" sz="190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1900">
                <a:latin typeface="Courier New" charset="0"/>
                <a:ea typeface="Courier New" charset="0"/>
                <a:cs typeface="Courier New" charset="0"/>
              </a:rPr>
              <a:t>Houston, we have a problem.</a:t>
            </a:r>
            <a:endParaRPr lang="en-US" altLang="en-US" sz="2600"/>
          </a:p>
          <a:p>
            <a:pPr>
              <a:lnSpc>
                <a:spcPct val="80000"/>
              </a:lnSpc>
            </a:pPr>
            <a:endParaRPr lang="en-US" altLang="en-US" sz="190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3128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Pseudocode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EBF174DB-A621-574A-A92C-E6B8046CAAA1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4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460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598D63-102C-474D-A1E3-36042147EBCC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904163" cy="4289425"/>
          </a:xfrm>
        </p:spPr>
        <p:txBody>
          <a:bodyPr>
            <a:normAutofit fontScale="70000" lnSpcReduction="20000"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#</a:t>
            </a:r>
            <a:r>
              <a:rPr lang="en-US" sz="2400" dirty="0">
                <a:solidFill>
                  <a:srgbClr val="0000FF"/>
                </a:solidFill>
                <a:latin typeface="Menlo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Menlo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latin typeface="Menlo" charset="0"/>
              </a:rPr>
              <a:t>string</a:t>
            </a: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Menlo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Menlo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main()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string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s1 =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"Three..."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string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s2 =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"Two..."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string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s3 =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"One..."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string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s4 =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"Zero..."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&lt;&lt; s1 &lt;&lt; s2 &lt;&lt; s3 &lt;&lt; s4 &lt;&lt;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 Liftoff!"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"Houston, we have a problem."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en-US" sz="2200" b="1" u="sng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b="1" u="sng" dirty="0" smtClean="0"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lang="en-US" altLang="en-US" sz="2200" b="1" u="sng" dirty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alt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900" dirty="0">
                <a:latin typeface="Courier New" charset="0"/>
                <a:ea typeface="Courier New" charset="0"/>
                <a:cs typeface="Courier New" charset="0"/>
              </a:rPr>
              <a:t>Three... Two... One... Zero... Liftoff!</a:t>
            </a:r>
            <a:br>
              <a:rPr lang="en-US" altLang="en-US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1900" dirty="0">
                <a:latin typeface="Courier New" charset="0"/>
                <a:ea typeface="Courier New" charset="0"/>
                <a:cs typeface="Courier New" charset="0"/>
              </a:rPr>
              <a:t>Houston, we have a problem.</a:t>
            </a:r>
            <a:endParaRPr lang="en-US" altLang="en-US" sz="2600" dirty="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822325" y="838200"/>
            <a:ext cx="7543800" cy="898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In C++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64770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5C0BF7C4-521D-094A-A247-47E370D7A6F6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5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2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5BCF72-4B92-044A-BACB-B35DF812B006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325937"/>
          </a:xfrm>
        </p:spPr>
        <p:txBody>
          <a:bodyPr rtlCol="0">
            <a:normAutofit fontScale="925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 and </a:t>
            </a:r>
            <a:r>
              <a:rPr lang="en-US" altLang="en-US" sz="2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escape sequence</a:t>
            </a:r>
            <a:r>
              <a:rPr lang="en-US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prints a special character in an output string.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escape sequences: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\b	backspace. (</a:t>
            </a:r>
            <a:r>
              <a:rPr lang="en-US" alt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“B\</a:t>
            </a:r>
            <a:r>
              <a:rPr lang="en-US" alt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bsecz</a:t>
            </a: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alt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bret</a:t>
            </a: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prints what?)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\t	tab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	newline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\r	carriage return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\”	double quote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\’	single quote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\\	</a:t>
            </a: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backslash</a:t>
            </a:r>
          </a:p>
          <a:p>
            <a:pPr marL="384048" lvl="1" indent="-182880" fontAlgn="auto">
              <a:buFont typeface="Calibri" pitchFamily="34" charset="0"/>
              <a:buChar char="◦"/>
              <a:defRPr/>
            </a:pP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\a  	alert (which only sometimes works </a:t>
            </a:r>
            <a:r>
              <a:rPr lang="mr-IN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try it!)</a:t>
            </a:r>
            <a:endParaRPr lang="en-US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Arial" charset="0"/>
              <a:buNone/>
              <a:defRPr/>
            </a:pPr>
            <a:endParaRPr lang="en-US" altLang="en-US" sz="3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Escape Sequences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6725"/>
            <a:ext cx="8401050" cy="4619625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"Roses are red,\n\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tViolets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are blue,\n"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"Sugar is sweet,\n\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tBut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I have \"commitment issues\",\n\t"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"So I'd rather just be friends\n\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tAt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this point in our "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"relationship."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endParaRPr lang="en-US" altLang="en-US" b="1" u="sng" dirty="0" smtClean="0">
              <a:solidFill>
                <a:srgbClr val="444444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b="1" u="sng" dirty="0" smtClean="0">
                <a:solidFill>
                  <a:srgbClr val="444444"/>
                </a:solidFill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lang="en-US" altLang="en-US" b="1" u="sng" dirty="0">
                <a:solidFill>
                  <a:srgbClr val="444444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Roses are red,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Violets are blue,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Sugar is sweet,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But I have "commitment issues",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So I'd rather just be friends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At this point in our relationship.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EA409A85-491A-B042-A4DB-4FA8B7549013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6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6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6A2A2-D110-014E-9DCD-1B32466C41DB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In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C++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6453188" y="637063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D925AFD4-804D-F141-BAFE-2FF8E1239638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7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2" name="Footer Placeholder 2"/>
          <p:cNvSpPr txBox="1">
            <a:spLocks noGrp="1"/>
          </p:cNvSpPr>
          <p:nvPr/>
        </p:nvSpPr>
        <p:spPr bwMode="auto">
          <a:xfrm>
            <a:off x="3024188" y="6370638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3888" y="6370638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F4896B-2115-4148-9ADC-B1C76A00148F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" name="Rectangle 6" title="Pseudo code logo"/>
          <p:cNvSpPr/>
          <p:nvPr/>
        </p:nvSpPr>
        <p:spPr>
          <a:xfrm>
            <a:off x="7539037" y="5043487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3" y="1860550"/>
            <a:ext cx="7543800" cy="4022725"/>
          </a:xfrm>
        </p:spPr>
        <p:txBody>
          <a:bodyPr rtlCol="0">
            <a:normAutofit fontScale="92500" lnSpcReduction="20000"/>
          </a:bodyPr>
          <a:lstStyle/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the number of keys on a piano.</a:t>
            </a: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PianoKeys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METHOD Main()</a:t>
            </a: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BEGIN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keys ← 88</a:t>
            </a: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PRINT("A piano has " + keys + " keys.")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END Main</a:t>
            </a: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END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PianoKeys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</a:endParaRP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Output: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A piano has 88 keys.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817563" y="301625"/>
            <a:ext cx="7543800" cy="14493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 Pseudocode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8D70F8FB-A103-924A-AEA7-AE5FC347AE14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8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6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CDCCFE-1226-A748-88CB-D12D6D426788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46263"/>
            <a:ext cx="8610600" cy="4022725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&gt;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keys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88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"A piano has 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keys &lt;&lt;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 keys."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</a:endParaRPr>
          </a:p>
          <a:p>
            <a:pPr marL="91440" indent="-91440" fontAlgn="auto">
              <a:buFont typeface="Calibri" panose="020F0502020204030204" pitchFamily="34" charset="0"/>
              <a:buNone/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Output: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A piano has 88 keys.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In C++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85EFE0ED-3A1B-C940-8F3B-2EB441BF12EC}" type="slidenum">
              <a:rPr lang="en-US" altLang="en-US" sz="900">
                <a:solidFill>
                  <a:srgbClr val="898989"/>
                </a:solidFill>
                <a:latin typeface="Calibri" charset="0"/>
              </a:rPr>
              <a:pPr algn="r" eaLnBrk="1" hangingPunct="1"/>
              <a:t>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796" name="Footer Placeholder 2"/>
          <p:cNvSpPr txBox="1">
            <a:spLocks noGrp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898989"/>
                </a:solidFill>
                <a:latin typeface="Calibri" charset="0"/>
              </a:rPr>
              <a:t>CSE 1321 Module 2</a:t>
            </a:r>
          </a:p>
        </p:txBody>
      </p:sp>
      <p:sp>
        <p:nvSpPr>
          <p:cNvPr id="2" name="Date Placeholder 1">
            <a:extLst/>
          </p:cNvPr>
          <p:cNvSpPr txBox="1"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FA397-0FF4-7B47-8771-BE66446DDB13}" type="datetime1">
              <a:rPr lang="en-US" altLang="en-US" sz="900">
                <a:solidFill>
                  <a:srgbClr val="898989"/>
                </a:solidFill>
                <a:latin typeface="Calibri" charset="0"/>
              </a:rPr>
              <a:pPr eaLnBrk="1" hangingPunct="1"/>
              <a:t>8/25/19</a:t>
            </a:fld>
            <a:endParaRPr lang="en-US" altLang="en-US" sz="9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" name="Rectangle 7" title="Pseudo code logo"/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32593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4000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// Print the number of sides of several geometric shapes.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CLASS Geometry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METHOD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	    sides ← 7</a:t>
            </a:r>
            <a:br>
              <a:rPr lang="en-US" altLang="en-US" sz="170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  PRINT("A heptagon has " + sides + " sides.")</a:t>
            </a:r>
            <a:br>
              <a:rPr lang="en-US" altLang="en-US" sz="170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  sides ← 10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   PRINT("A decagon has " + sides + " sides.")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   sides ←  12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   PRINT("A dodecagon has " + sides + " sides.")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  END Main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latin typeface="Consolas" charset="0"/>
                <a:ea typeface="Consolas" charset="0"/>
                <a:cs typeface="Consolas" charset="0"/>
              </a:rPr>
              <a:t>END Geometry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endParaRPr lang="en-US" altLang="en-US" sz="17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 b="1" u="sng">
                <a:latin typeface="Courier New" charset="0"/>
                <a:ea typeface="Courier New" charset="0"/>
                <a:cs typeface="Courier New" charset="0"/>
              </a:rPr>
              <a:t>Output: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solidFill>
                  <a:srgbClr val="232323"/>
                </a:solidFill>
                <a:latin typeface="Courier New" charset="0"/>
                <a:ea typeface="Courier New" charset="0"/>
                <a:cs typeface="Courier New" charset="0"/>
              </a:rPr>
              <a:t>A heptagon has 7 sides.</a:t>
            </a:r>
            <a:endParaRPr lang="en-US" altLang="en-US" sz="17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solidFill>
                  <a:srgbClr val="232323"/>
                </a:solidFill>
                <a:latin typeface="Courier New" charset="0"/>
                <a:ea typeface="Courier New" charset="0"/>
                <a:cs typeface="Courier New" charset="0"/>
              </a:rPr>
              <a:t>A decagon has 10 sides.</a:t>
            </a:r>
            <a:endParaRPr lang="en-US" altLang="en-US" sz="17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Calibri" charset="0"/>
              <a:buNone/>
            </a:pPr>
            <a:r>
              <a:rPr lang="en-US" altLang="en-US" sz="1700">
                <a:solidFill>
                  <a:srgbClr val="232323"/>
                </a:solidFill>
                <a:latin typeface="Courier New" charset="0"/>
                <a:ea typeface="Courier New" charset="0"/>
                <a:cs typeface="Courier New" charset="0"/>
              </a:rPr>
              <a:t>A dodecagon has </a:t>
            </a:r>
            <a:r>
              <a:rPr lang="en-US" altLang="en-US" sz="1700">
                <a:solidFill>
                  <a:srgbClr val="3B3B3B"/>
                </a:solidFill>
                <a:latin typeface="Courier New" charset="0"/>
                <a:ea typeface="Courier New" charset="0"/>
                <a:cs typeface="Courier New" charset="0"/>
              </a:rPr>
              <a:t>12 </a:t>
            </a:r>
            <a:r>
              <a:rPr lang="en-US" altLang="en-US" sz="1700">
                <a:solidFill>
                  <a:srgbClr val="232323"/>
                </a:solidFill>
                <a:latin typeface="Courier New" charset="0"/>
                <a:ea typeface="Courier New" charset="0"/>
                <a:cs typeface="Courier New" charset="0"/>
              </a:rPr>
              <a:t>sides.</a:t>
            </a:r>
          </a:p>
          <a:p>
            <a:pPr>
              <a:lnSpc>
                <a:spcPct val="70000"/>
              </a:lnSpc>
            </a:pPr>
            <a:endParaRPr lang="en-US" altLang="en-US" sz="170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>
                <a:ea typeface="Arial" charset="0"/>
                <a:cs typeface="Arial" charset="0"/>
              </a:rPr>
              <a:t>  </a:t>
            </a:r>
            <a:r>
              <a:rPr lang="en-US" altLang="en-US">
                <a:ea typeface="Arial" charset="0"/>
                <a:cs typeface="Arial" charset="0"/>
              </a:rPr>
              <a:t>Pseudocode</a:t>
            </a:r>
            <a:endParaRPr lang="en-US" altLang="en-US" sz="3200"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6173</TotalTime>
  <Words>259</Words>
  <Application>Microsoft Macintosh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Consolas</vt:lpstr>
      <vt:lpstr>Courier New</vt:lpstr>
      <vt:lpstr>Mangal</vt:lpstr>
      <vt:lpstr>Menlo</vt:lpstr>
      <vt:lpstr>Arial</vt:lpstr>
      <vt:lpstr>Retrospect</vt:lpstr>
      <vt:lpstr>Module 2 - Part 1   Variables, Assignment, and Data Types</vt:lpstr>
      <vt:lpstr>Printing strings in C++ (review)</vt:lpstr>
      <vt:lpstr>Pseudocode</vt:lpstr>
      <vt:lpstr>In C++</vt:lpstr>
      <vt:lpstr>Escape Sequences</vt:lpstr>
      <vt:lpstr>In C++</vt:lpstr>
      <vt:lpstr> Pseudocode</vt:lpstr>
      <vt:lpstr>In C++</vt:lpstr>
      <vt:lpstr>  Pseudocode</vt:lpstr>
      <vt:lpstr>In C++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Microsoft Office User</cp:lastModifiedBy>
  <cp:revision>238</cp:revision>
  <dcterms:created xsi:type="dcterms:W3CDTF">2017-03-19T10:32:05Z</dcterms:created>
  <dcterms:modified xsi:type="dcterms:W3CDTF">2019-08-25T23:47:51Z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