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8" r:id="rId1"/>
  </p:sldMasterIdLst>
  <p:notesMasterIdLst>
    <p:notesMasterId r:id="rId13"/>
  </p:notesMasterIdLst>
  <p:handoutMasterIdLst>
    <p:handoutMasterId r:id="rId14"/>
  </p:handoutMasterIdLst>
  <p:sldIdLst>
    <p:sldId id="292" r:id="rId2"/>
    <p:sldId id="359" r:id="rId3"/>
    <p:sldId id="366" r:id="rId4"/>
    <p:sldId id="398" r:id="rId5"/>
    <p:sldId id="374" r:id="rId6"/>
    <p:sldId id="373" r:id="rId7"/>
    <p:sldId id="377" r:id="rId8"/>
    <p:sldId id="400" r:id="rId9"/>
    <p:sldId id="380" r:id="rId10"/>
    <p:sldId id="401" r:id="rId11"/>
    <p:sldId id="387" r:id="rId12"/>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251" autoAdjust="0"/>
    <p:restoredTop sz="95374" autoAdjust="0"/>
  </p:normalViewPr>
  <p:slideViewPr>
    <p:cSldViewPr>
      <p:cViewPr varScale="1">
        <p:scale>
          <a:sx n="84" d="100"/>
          <a:sy n="84" d="100"/>
        </p:scale>
        <p:origin x="184" y="1352"/>
      </p:cViewPr>
      <p:guideLst>
        <p:guide orient="horz" pos="2880"/>
        <p:guide pos="2160"/>
      </p:guideLst>
    </p:cSldViewPr>
  </p:slideViewPr>
  <p:outlineViewPr>
    <p:cViewPr>
      <p:scale>
        <a:sx n="33" d="100"/>
        <a:sy n="33" d="100"/>
      </p:scale>
      <p:origin x="0" y="-759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040"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p:cNvPr>
          <p:cNvSpPr>
            <a:spLocks noGrp="1"/>
          </p:cNvSpPr>
          <p:nvPr>
            <p:ph type="hdr" sz="quarter"/>
          </p:nvPr>
        </p:nvSpPr>
        <p:spPr>
          <a:xfrm>
            <a:off x="0" y="0"/>
            <a:ext cx="3962400" cy="3444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en-US" altLang="en-US"/>
          </a:p>
        </p:txBody>
      </p:sp>
      <p:sp>
        <p:nvSpPr>
          <p:cNvPr id="3" name="Date Placeholder 2">
            <a:extLst/>
          </p:cNvPr>
          <p:cNvSpPr>
            <a:spLocks noGrp="1"/>
          </p:cNvSpPr>
          <p:nvPr>
            <p:ph type="dt" sz="quarter" idx="1"/>
          </p:nvPr>
        </p:nvSpPr>
        <p:spPr>
          <a:xfrm>
            <a:off x="5180013" y="0"/>
            <a:ext cx="3962400" cy="3444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618CEF2-7D51-8942-8255-D9D077195A9D}" type="datetimeFigureOut">
              <a:rPr lang="en-US" altLang="en-US"/>
              <a:pPr/>
              <a:t>1/22/19</a:t>
            </a:fld>
            <a:endParaRPr lang="en-US" altLang="en-US"/>
          </a:p>
        </p:txBody>
      </p:sp>
      <p:sp>
        <p:nvSpPr>
          <p:cNvPr id="4" name="Footer Placeholder 3">
            <a:extLst/>
          </p:cNvPr>
          <p:cNvSpPr>
            <a:spLocks noGrp="1"/>
          </p:cNvSpPr>
          <p:nvPr>
            <p:ph type="ftr" sz="quarter" idx="2"/>
          </p:nvPr>
        </p:nvSpPr>
        <p:spPr>
          <a:xfrm>
            <a:off x="0" y="6513513"/>
            <a:ext cx="3962400" cy="3444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en-US" altLang="en-US"/>
          </a:p>
        </p:txBody>
      </p:sp>
      <p:sp>
        <p:nvSpPr>
          <p:cNvPr id="5" name="Slide Number Placeholder 4">
            <a:extLst/>
          </p:cNvPr>
          <p:cNvSpPr>
            <a:spLocks noGrp="1"/>
          </p:cNvSpPr>
          <p:nvPr>
            <p:ph type="sldNum" sz="quarter" idx="3"/>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585100C6-3675-AB4B-A1D2-8C231F528B33}" type="slidenum">
              <a:rPr lang="en-US" altLang="en-US"/>
              <a:pPr/>
              <a:t>‹#›</a:t>
            </a:fld>
            <a:endParaRPr lang="en-US" altLang="en-US"/>
          </a:p>
        </p:txBody>
      </p:sp>
    </p:spTree>
    <p:extLst>
      <p:ext uri="{BB962C8B-B14F-4D97-AF65-F5344CB8AC3E}">
        <p14:creationId xmlns:p14="http://schemas.microsoft.com/office/powerpoint/2010/main" val="1089828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p:cNvPr>
          <p:cNvSpPr>
            <a:spLocks noGrp="1"/>
          </p:cNvSpPr>
          <p:nvPr>
            <p:ph type="hdr" sz="quarter"/>
          </p:nvPr>
        </p:nvSpPr>
        <p:spPr>
          <a:xfrm>
            <a:off x="0" y="0"/>
            <a:ext cx="3962400" cy="3444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en-US" altLang="en-US"/>
          </a:p>
        </p:txBody>
      </p:sp>
      <p:sp>
        <p:nvSpPr>
          <p:cNvPr id="3" name="Date Placeholder 2">
            <a:extLst/>
          </p:cNvPr>
          <p:cNvSpPr>
            <a:spLocks noGrp="1"/>
          </p:cNvSpPr>
          <p:nvPr>
            <p:ph type="dt" idx="1"/>
          </p:nvPr>
        </p:nvSpPr>
        <p:spPr>
          <a:xfrm>
            <a:off x="5180013" y="0"/>
            <a:ext cx="3962400" cy="3444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D132CF5C-F7DD-F545-8C9C-769C0D4CC54D}" type="datetimeFigureOut">
              <a:rPr lang="en-US" altLang="en-US"/>
              <a:pPr/>
              <a:t>1/22/19</a:t>
            </a:fld>
            <a:endParaRPr lang="en-US" altLang="en-US"/>
          </a:p>
        </p:txBody>
      </p:sp>
      <p:sp>
        <p:nvSpPr>
          <p:cNvPr id="4" name="Slide Image Placeholder 3">
            <a:extLst/>
          </p:cNvPr>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p:cNvPr>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p:cNvPr>
          <p:cNvSpPr>
            <a:spLocks noGrp="1"/>
          </p:cNvSpPr>
          <p:nvPr>
            <p:ph type="ftr" sz="quarter" idx="4"/>
          </p:nvPr>
        </p:nvSpPr>
        <p:spPr>
          <a:xfrm>
            <a:off x="0" y="6513513"/>
            <a:ext cx="3962400" cy="3444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en-US" altLang="en-US"/>
          </a:p>
        </p:txBody>
      </p:sp>
      <p:sp>
        <p:nvSpPr>
          <p:cNvPr id="7" name="Slide Number Placeholder 6">
            <a:extLst/>
          </p:cNvPr>
          <p:cNvSpPr>
            <a:spLocks noGrp="1"/>
          </p:cNvSpPr>
          <p:nvPr>
            <p:ph type="sldNum" sz="quarter" idx="5"/>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125762E3-38C1-AE40-AC56-2574CDAC6A7F}" type="slidenum">
              <a:rPr lang="en-US" altLang="en-US"/>
              <a:pPr/>
              <a:t>‹#›</a:t>
            </a:fld>
            <a:endParaRPr lang="en-US" altLang="en-US"/>
          </a:p>
        </p:txBody>
      </p:sp>
    </p:spTree>
    <p:extLst>
      <p:ext uri="{BB962C8B-B14F-4D97-AF65-F5344CB8AC3E}">
        <p14:creationId xmlns:p14="http://schemas.microsoft.com/office/powerpoint/2010/main" val="585849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fld id="{887F0AAB-5E10-6B49-8C89-091FD23DA217}" type="datetime1">
              <a:rPr lang="en-US" altLang="en-US"/>
              <a:pPr/>
              <a:t>1/22/19</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CSE 1321 Module 4</a:t>
            </a:r>
            <a:endParaRPr lang="en-US" dirty="0"/>
          </a:p>
        </p:txBody>
      </p:sp>
      <p:sp>
        <p:nvSpPr>
          <p:cNvPr id="9" name="Slide Number Placeholder 5"/>
          <p:cNvSpPr>
            <a:spLocks noGrp="1"/>
          </p:cNvSpPr>
          <p:nvPr>
            <p:ph type="sldNum" sz="quarter" idx="12"/>
          </p:nvPr>
        </p:nvSpPr>
        <p:spPr/>
        <p:txBody>
          <a:bodyPr/>
          <a:lstStyle>
            <a:lvl1pPr>
              <a:defRPr/>
            </a:lvl1pPr>
          </a:lstStyle>
          <a:p>
            <a:fld id="{446AE179-2AF4-E14E-B1EF-5D169FECB584}" type="slidenum">
              <a:rPr lang="en-US" altLang="en-US"/>
              <a:pPr/>
              <a:t>‹#›</a:t>
            </a:fld>
            <a:endParaRPr lang="en-US" altLang="en-US"/>
          </a:p>
        </p:txBody>
      </p:sp>
    </p:spTree>
    <p:extLst>
      <p:ext uri="{BB962C8B-B14F-4D97-AF65-F5344CB8AC3E}">
        <p14:creationId xmlns:p14="http://schemas.microsoft.com/office/powerpoint/2010/main" val="155460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7BA0D95-14E8-654F-A923-7CAC237EA009}" type="datetime1">
              <a:rPr lang="en-US" altLang="en-US"/>
              <a:pPr/>
              <a:t>1/22/19</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lvl1pPr>
              <a:defRPr/>
            </a:lvl1pPr>
          </a:lstStyle>
          <a:p>
            <a:fld id="{3E5FF910-DA75-604C-A0BF-94A8498E2211}" type="slidenum">
              <a:rPr lang="en-US" altLang="en-US"/>
              <a:pPr/>
              <a:t>‹#›</a:t>
            </a:fld>
            <a:endParaRPr lang="en-US" altLang="en-US"/>
          </a:p>
        </p:txBody>
      </p:sp>
    </p:spTree>
    <p:extLst>
      <p:ext uri="{BB962C8B-B14F-4D97-AF65-F5344CB8AC3E}">
        <p14:creationId xmlns:p14="http://schemas.microsoft.com/office/powerpoint/2010/main" val="16721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630B0B30-312D-3241-BB78-5111CC25DC79}" type="datetime1">
              <a:rPr lang="en-US" altLang="en-US"/>
              <a:pPr/>
              <a:t>1/22/19</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t>CSE 1321 Module 4</a:t>
            </a:r>
            <a:endParaRPr lang="en-US" dirty="0"/>
          </a:p>
        </p:txBody>
      </p:sp>
      <p:sp>
        <p:nvSpPr>
          <p:cNvPr id="8" name="Slide Number Placeholder 5"/>
          <p:cNvSpPr>
            <a:spLocks noGrp="1"/>
          </p:cNvSpPr>
          <p:nvPr>
            <p:ph type="sldNum" sz="quarter" idx="12"/>
          </p:nvPr>
        </p:nvSpPr>
        <p:spPr/>
        <p:txBody>
          <a:bodyPr/>
          <a:lstStyle>
            <a:lvl1pPr>
              <a:defRPr/>
            </a:lvl1pPr>
          </a:lstStyle>
          <a:p>
            <a:fld id="{FED873CB-7FAD-1B47-9F94-B1B0A42A6A04}" type="slidenum">
              <a:rPr lang="en-US" altLang="en-US"/>
              <a:pPr/>
              <a:t>‹#›</a:t>
            </a:fld>
            <a:endParaRPr lang="en-US" altLang="en-US"/>
          </a:p>
        </p:txBody>
      </p:sp>
    </p:spTree>
    <p:extLst>
      <p:ext uri="{BB962C8B-B14F-4D97-AF65-F5344CB8AC3E}">
        <p14:creationId xmlns:p14="http://schemas.microsoft.com/office/powerpoint/2010/main" val="1683335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4445667D-9A7A-2045-B25C-265FFD7228CE}" type="datetime1">
              <a:rPr lang="en-US" altLang="en-US"/>
              <a:pPr/>
              <a:t>1/22/19</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lvl1pPr>
              <a:defRPr/>
            </a:lvl1pPr>
          </a:lstStyle>
          <a:p>
            <a:fld id="{7408A28D-3F2C-1F43-972B-2B0D8B275C91}" type="slidenum">
              <a:rPr lang="en-US" altLang="en-US"/>
              <a:pPr/>
              <a:t>‹#›</a:t>
            </a:fld>
            <a:endParaRPr lang="en-US" altLang="en-US"/>
          </a:p>
        </p:txBody>
      </p:sp>
    </p:spTree>
    <p:extLst>
      <p:ext uri="{BB962C8B-B14F-4D97-AF65-F5344CB8AC3E}">
        <p14:creationId xmlns:p14="http://schemas.microsoft.com/office/powerpoint/2010/main" val="857204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fld id="{490E9595-9AA6-A743-B5CF-3DF50A67AF88}" type="datetime1">
              <a:rPr lang="en-US" altLang="en-US"/>
              <a:pPr/>
              <a:t>1/22/19</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CSE 1321 Module 4</a:t>
            </a:r>
            <a:endParaRPr lang="en-US" dirty="0"/>
          </a:p>
        </p:txBody>
      </p:sp>
      <p:sp>
        <p:nvSpPr>
          <p:cNvPr id="9" name="Slide Number Placeholder 5"/>
          <p:cNvSpPr>
            <a:spLocks noGrp="1"/>
          </p:cNvSpPr>
          <p:nvPr>
            <p:ph type="sldNum" sz="quarter" idx="12"/>
          </p:nvPr>
        </p:nvSpPr>
        <p:spPr/>
        <p:txBody>
          <a:bodyPr/>
          <a:lstStyle>
            <a:lvl1pPr>
              <a:defRPr/>
            </a:lvl1pPr>
          </a:lstStyle>
          <a:p>
            <a:fld id="{0E87C54F-1E72-EB47-8449-E4C2A5BA6505}" type="slidenum">
              <a:rPr lang="en-US" altLang="en-US"/>
              <a:pPr/>
              <a:t>‹#›</a:t>
            </a:fld>
            <a:endParaRPr lang="en-US" altLang="en-US"/>
          </a:p>
        </p:txBody>
      </p:sp>
    </p:spTree>
    <p:extLst>
      <p:ext uri="{BB962C8B-B14F-4D97-AF65-F5344CB8AC3E}">
        <p14:creationId xmlns:p14="http://schemas.microsoft.com/office/powerpoint/2010/main" val="190872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5C298FB5-9DD6-C241-9B85-A17E9EED48AA}" type="datetime1">
              <a:rPr lang="en-US" altLang="en-US"/>
              <a:pPr/>
              <a:t>1/22/19</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CSE 1321 Module 4</a:t>
            </a:r>
            <a:endParaRPr lang="en-US" dirty="0"/>
          </a:p>
        </p:txBody>
      </p:sp>
      <p:sp>
        <p:nvSpPr>
          <p:cNvPr id="7" name="Slide Number Placeholder 5"/>
          <p:cNvSpPr>
            <a:spLocks noGrp="1"/>
          </p:cNvSpPr>
          <p:nvPr>
            <p:ph type="sldNum" sz="quarter" idx="12"/>
          </p:nvPr>
        </p:nvSpPr>
        <p:spPr/>
        <p:txBody>
          <a:bodyPr/>
          <a:lstStyle>
            <a:lvl1pPr>
              <a:defRPr/>
            </a:lvl1pPr>
          </a:lstStyle>
          <a:p>
            <a:fld id="{994BEAFA-087F-3246-9ECD-878C261AB52A}" type="slidenum">
              <a:rPr lang="en-US" altLang="en-US"/>
              <a:pPr/>
              <a:t>‹#›</a:t>
            </a:fld>
            <a:endParaRPr lang="en-US" altLang="en-US"/>
          </a:p>
        </p:txBody>
      </p:sp>
    </p:spTree>
    <p:extLst>
      <p:ext uri="{BB962C8B-B14F-4D97-AF65-F5344CB8AC3E}">
        <p14:creationId xmlns:p14="http://schemas.microsoft.com/office/powerpoint/2010/main" val="1714887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7B30EF72-8715-BC43-AB69-9A2133A1882F}" type="datetime1">
              <a:rPr lang="en-US" altLang="en-US"/>
              <a:pPr/>
              <a:t>1/22/19</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CSE 1321 Module 4</a:t>
            </a:r>
            <a:endParaRPr lang="en-US" dirty="0"/>
          </a:p>
        </p:txBody>
      </p:sp>
      <p:sp>
        <p:nvSpPr>
          <p:cNvPr id="9" name="Slide Number Placeholder 5"/>
          <p:cNvSpPr>
            <a:spLocks noGrp="1"/>
          </p:cNvSpPr>
          <p:nvPr>
            <p:ph type="sldNum" sz="quarter" idx="12"/>
          </p:nvPr>
        </p:nvSpPr>
        <p:spPr/>
        <p:txBody>
          <a:bodyPr/>
          <a:lstStyle>
            <a:lvl1pPr>
              <a:defRPr/>
            </a:lvl1pPr>
          </a:lstStyle>
          <a:p>
            <a:fld id="{37A42E64-71A7-DF4B-A15E-C170B341C360}" type="slidenum">
              <a:rPr lang="en-US" altLang="en-US"/>
              <a:pPr/>
              <a:t>‹#›</a:t>
            </a:fld>
            <a:endParaRPr lang="en-US" altLang="en-US"/>
          </a:p>
        </p:txBody>
      </p:sp>
    </p:spTree>
    <p:extLst>
      <p:ext uri="{BB962C8B-B14F-4D97-AF65-F5344CB8AC3E}">
        <p14:creationId xmlns:p14="http://schemas.microsoft.com/office/powerpoint/2010/main" val="72902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DFBD4399-D688-974B-A3C5-B5C37AE8DDC1}" type="datetime1">
              <a:rPr lang="en-US" altLang="en-US"/>
              <a:pPr/>
              <a:t>1/22/19</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CSE 1321 Module 4</a:t>
            </a:r>
            <a:endParaRPr lang="en-US" dirty="0"/>
          </a:p>
        </p:txBody>
      </p:sp>
      <p:sp>
        <p:nvSpPr>
          <p:cNvPr id="5" name="Slide Number Placeholder 5"/>
          <p:cNvSpPr>
            <a:spLocks noGrp="1"/>
          </p:cNvSpPr>
          <p:nvPr>
            <p:ph type="sldNum" sz="quarter" idx="12"/>
          </p:nvPr>
        </p:nvSpPr>
        <p:spPr/>
        <p:txBody>
          <a:bodyPr/>
          <a:lstStyle>
            <a:lvl1pPr>
              <a:defRPr/>
            </a:lvl1pPr>
          </a:lstStyle>
          <a:p>
            <a:fld id="{06AE5088-DF21-9245-85DC-DDB1F437B0D0}" type="slidenum">
              <a:rPr lang="en-US" altLang="en-US"/>
              <a:pPr/>
              <a:t>‹#›</a:t>
            </a:fld>
            <a:endParaRPr lang="en-US" altLang="en-US"/>
          </a:p>
        </p:txBody>
      </p:sp>
    </p:spTree>
    <p:extLst>
      <p:ext uri="{BB962C8B-B14F-4D97-AF65-F5344CB8AC3E}">
        <p14:creationId xmlns:p14="http://schemas.microsoft.com/office/powerpoint/2010/main" val="135133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fld id="{DF5D6050-C9E3-3D4C-BE60-C4981C523F60}" type="datetime1">
              <a:rPr lang="en-US" altLang="en-US"/>
              <a:pPr/>
              <a:t>1/22/19</a:t>
            </a:fld>
            <a:endParaRPr lang="en-US" altLang="en-US"/>
          </a:p>
        </p:txBody>
      </p:sp>
      <p:sp>
        <p:nvSpPr>
          <p:cNvPr id="5" name="Footer Placeholder 7"/>
          <p:cNvSpPr>
            <a:spLocks noGrp="1"/>
          </p:cNvSpPr>
          <p:nvPr>
            <p:ph type="ftr" sz="quarter" idx="11"/>
          </p:nvPr>
        </p:nvSpPr>
        <p:spPr/>
        <p:txBody>
          <a:bodyPr/>
          <a:lstStyle>
            <a:lvl1pPr>
              <a:defRPr smtClean="0">
                <a:solidFill>
                  <a:srgbClr val="FFFFFF"/>
                </a:solidFill>
              </a:defRPr>
            </a:lvl1pPr>
          </a:lstStyle>
          <a:p>
            <a:pPr>
              <a:defRPr/>
            </a:pPr>
            <a:r>
              <a:rPr lang="en-US"/>
              <a:t>CSE 1321 Module 4</a:t>
            </a:r>
            <a:endParaRPr lang="en-US" dirty="0"/>
          </a:p>
        </p:txBody>
      </p:sp>
      <p:sp>
        <p:nvSpPr>
          <p:cNvPr id="6" name="Slide Number Placeholder 8"/>
          <p:cNvSpPr>
            <a:spLocks noGrp="1"/>
          </p:cNvSpPr>
          <p:nvPr>
            <p:ph type="sldNum" sz="quarter" idx="12"/>
          </p:nvPr>
        </p:nvSpPr>
        <p:spPr/>
        <p:txBody>
          <a:bodyPr/>
          <a:lstStyle>
            <a:lvl1pPr>
              <a:defRPr/>
            </a:lvl1pPr>
          </a:lstStyle>
          <a:p>
            <a:fld id="{09AA750F-E7FB-CB44-B55F-085A46CB41A1}" type="slidenum">
              <a:rPr lang="en-US" altLang="en-US"/>
              <a:pPr/>
              <a:t>‹#›</a:t>
            </a:fld>
            <a:endParaRPr lang="en-US" altLang="en-US"/>
          </a:p>
        </p:txBody>
      </p:sp>
    </p:spTree>
    <p:extLst>
      <p:ext uri="{BB962C8B-B14F-4D97-AF65-F5344CB8AC3E}">
        <p14:creationId xmlns:p14="http://schemas.microsoft.com/office/powerpoint/2010/main" val="78941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defRPr/>
            </a:lvl1pPr>
          </a:lstStyle>
          <a:p>
            <a:fld id="{D17CB196-2A16-714A-960E-0F52189C514C}" type="datetime1">
              <a:rPr lang="en-US" altLang="en-US"/>
              <a:pPr/>
              <a:t>1/22/19</a:t>
            </a:fld>
            <a:endParaRPr lang="en-US" altLang="en-US"/>
          </a:p>
        </p:txBody>
      </p:sp>
      <p:sp>
        <p:nvSpPr>
          <p:cNvPr id="8" name="Footer Placeholder 5"/>
          <p:cNvSpPr>
            <a:spLocks noGrp="1"/>
          </p:cNvSpPr>
          <p:nvPr>
            <p:ph type="ftr" sz="quarter" idx="11"/>
          </p:nvPr>
        </p:nvSpPr>
        <p:spPr>
          <a:xfrm>
            <a:off x="3600450" y="6459538"/>
            <a:ext cx="3486150" cy="365125"/>
          </a:xfrm>
        </p:spPr>
        <p:txBody>
          <a:bodyPr/>
          <a:lstStyle>
            <a:lvl1pPr algn="l">
              <a:defRPr smtClean="0">
                <a:solidFill>
                  <a:schemeClr val="tx2"/>
                </a:solidFill>
              </a:defRPr>
            </a:lvl1pPr>
          </a:lstStyle>
          <a:p>
            <a:pPr>
              <a:defRPr/>
            </a:pPr>
            <a:r>
              <a:rPr lang="en-US"/>
              <a:t>CSE 1321 Module 4</a:t>
            </a:r>
            <a:endParaRPr lang="en-US" dirty="0"/>
          </a:p>
        </p:txBody>
      </p:sp>
      <p:sp>
        <p:nvSpPr>
          <p:cNvPr id="9" name="Slide Number Placeholder 6"/>
          <p:cNvSpPr>
            <a:spLocks noGrp="1"/>
          </p:cNvSpPr>
          <p:nvPr>
            <p:ph type="sldNum" sz="quarter" idx="12"/>
          </p:nvPr>
        </p:nvSpPr>
        <p:spPr/>
        <p:txBody>
          <a:bodyPr/>
          <a:lstStyle>
            <a:lvl1pPr>
              <a:defRPr>
                <a:solidFill>
                  <a:schemeClr val="tx2"/>
                </a:solidFill>
              </a:defRPr>
            </a:lvl1pPr>
          </a:lstStyle>
          <a:p>
            <a:fld id="{149417CA-BCB7-8C4E-8A36-7CF5A12E75C1}" type="slidenum">
              <a:rPr lang="en-US" altLang="en-US"/>
              <a:pPr/>
              <a:t>‹#›</a:t>
            </a:fld>
            <a:endParaRPr lang="en-US" altLang="en-US"/>
          </a:p>
        </p:txBody>
      </p:sp>
    </p:spTree>
    <p:extLst>
      <p:ext uri="{BB962C8B-B14F-4D97-AF65-F5344CB8AC3E}">
        <p14:creationId xmlns:p14="http://schemas.microsoft.com/office/powerpoint/2010/main" val="53153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fld id="{154279A3-2706-2D4B-80F7-F90693BB45C7}" type="datetime1">
              <a:rPr lang="en-US" altLang="en-US"/>
              <a:pPr/>
              <a:t>1/22/19</a:t>
            </a:fld>
            <a:endParaRPr lang="en-US" altLang="en-US"/>
          </a:p>
        </p:txBody>
      </p:sp>
      <p:sp>
        <p:nvSpPr>
          <p:cNvPr id="8" name="Footer Placeholder 5"/>
          <p:cNvSpPr>
            <a:spLocks noGrp="1"/>
          </p:cNvSpPr>
          <p:nvPr>
            <p:ph type="ftr" sz="quarter" idx="11"/>
          </p:nvPr>
        </p:nvSpPr>
        <p:spPr/>
        <p:txBody>
          <a:bodyPr/>
          <a:lstStyle>
            <a:lvl1pPr>
              <a:defRPr/>
            </a:lvl1pPr>
          </a:lstStyle>
          <a:p>
            <a:pPr>
              <a:defRPr/>
            </a:pPr>
            <a:r>
              <a:rPr lang="en-US"/>
              <a:t>
              </a:t>
            </a:r>
            <a:endParaRPr lang="en-US" dirty="0"/>
          </a:p>
        </p:txBody>
      </p:sp>
      <p:sp>
        <p:nvSpPr>
          <p:cNvPr id="9" name="Slide Number Placeholder 6"/>
          <p:cNvSpPr>
            <a:spLocks noGrp="1"/>
          </p:cNvSpPr>
          <p:nvPr>
            <p:ph type="sldNum" sz="quarter" idx="12"/>
          </p:nvPr>
        </p:nvSpPr>
        <p:spPr/>
        <p:txBody>
          <a:bodyPr/>
          <a:lstStyle>
            <a:lvl1pPr>
              <a:defRPr/>
            </a:lvl1pPr>
          </a:lstStyle>
          <a:p>
            <a:fld id="{ACB30D5A-274B-AD4C-95CB-74ECEAB21F61}" type="slidenum">
              <a:rPr lang="en-US" altLang="en-US"/>
              <a:pPr/>
              <a:t>‹#›</a:t>
            </a:fld>
            <a:endParaRPr lang="en-US" altLang="en-US"/>
          </a:p>
        </p:txBody>
      </p:sp>
    </p:spTree>
    <p:extLst>
      <p:ext uri="{BB962C8B-B14F-4D97-AF65-F5344CB8AC3E}">
        <p14:creationId xmlns:p14="http://schemas.microsoft.com/office/powerpoint/2010/main" val="204472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48133"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FFFFFF"/>
                </a:solidFill>
              </a:defRPr>
            </a:lvl1pPr>
          </a:lstStyle>
          <a:p>
            <a:fld id="{0DCBFB64-0231-D94B-B554-D51F33B764CE}" type="datetime1">
              <a:rPr lang="en-US" altLang="en-US"/>
              <a:pPr/>
              <a:t>1/22/19</a:t>
            </a:fld>
            <a:endParaRPr lang="en-US" alt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smtClean="0">
                <a:solidFill>
                  <a:srgbClr val="FFFFFF"/>
                </a:solidFill>
              </a:defRPr>
            </a:lvl1pPr>
          </a:lstStyle>
          <a:p>
            <a:pPr>
              <a:defRPr/>
            </a:pPr>
            <a:r>
              <a:rPr lang="en-US"/>
              <a:t>CSE 1321 Module 4</a:t>
            </a:r>
            <a:endParaRPr lang="en-US" dirty="0"/>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FFFFFF"/>
                </a:solidFill>
              </a:defRPr>
            </a:lvl1pPr>
          </a:lstStyle>
          <a:p>
            <a:fld id="{6AB1EE57-D58A-5749-83D1-B1EA9B2E9CFB}" type="slidenum">
              <a:rPr lang="en-US" altLang="en-US"/>
              <a:pPr/>
              <a:t>‹#›</a:t>
            </a:fld>
            <a:endParaRPr lang="en-US"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71" r:id="rId1"/>
    <p:sldLayoutId id="2147484066" r:id="rId2"/>
    <p:sldLayoutId id="2147484072" r:id="rId3"/>
    <p:sldLayoutId id="2147484067" r:id="rId4"/>
    <p:sldLayoutId id="2147484068" r:id="rId5"/>
    <p:sldLayoutId id="2147484069" r:id="rId6"/>
    <p:sldLayoutId id="2147484073" r:id="rId7"/>
    <p:sldLayoutId id="2147484074" r:id="rId8"/>
    <p:sldLayoutId id="2147484075" r:id="rId9"/>
    <p:sldLayoutId id="2147484070" r:id="rId10"/>
    <p:sldLayoutId id="2147484076" r:id="rId11"/>
  </p:sldLayoutIdLst>
  <p:hf hdr="0"/>
  <p:txStyles>
    <p:titleStyle>
      <a:lvl1pPr algn="l" rtl="0" fontAlgn="base">
        <a:lnSpc>
          <a:spcPct val="85000"/>
        </a:lnSpc>
        <a:spcBef>
          <a:spcPct val="0"/>
        </a:spcBef>
        <a:spcAft>
          <a:spcPct val="0"/>
        </a:spcAft>
        <a:defRPr sz="4800" kern="1200" spc="-50">
          <a:solidFill>
            <a:srgbClr val="404040"/>
          </a:solidFill>
          <a:latin typeface="+mj-lt"/>
          <a:ea typeface="+mj-ea"/>
          <a:cs typeface="+mj-cs"/>
        </a:defRPr>
      </a:lvl1pPr>
      <a:lvl2pPr algn="l" rtl="0" fontAlgn="base">
        <a:lnSpc>
          <a:spcPct val="85000"/>
        </a:lnSpc>
        <a:spcBef>
          <a:spcPct val="0"/>
        </a:spcBef>
        <a:spcAft>
          <a:spcPct val="0"/>
        </a:spcAft>
        <a:defRPr sz="4800">
          <a:solidFill>
            <a:srgbClr val="404040"/>
          </a:solidFill>
          <a:latin typeface="Calibri Light" charset="0"/>
        </a:defRPr>
      </a:lvl2pPr>
      <a:lvl3pPr algn="l" rtl="0" fontAlgn="base">
        <a:lnSpc>
          <a:spcPct val="85000"/>
        </a:lnSpc>
        <a:spcBef>
          <a:spcPct val="0"/>
        </a:spcBef>
        <a:spcAft>
          <a:spcPct val="0"/>
        </a:spcAft>
        <a:defRPr sz="4800">
          <a:solidFill>
            <a:srgbClr val="404040"/>
          </a:solidFill>
          <a:latin typeface="Calibri Light" charset="0"/>
        </a:defRPr>
      </a:lvl3pPr>
      <a:lvl4pPr algn="l" rtl="0" fontAlgn="base">
        <a:lnSpc>
          <a:spcPct val="85000"/>
        </a:lnSpc>
        <a:spcBef>
          <a:spcPct val="0"/>
        </a:spcBef>
        <a:spcAft>
          <a:spcPct val="0"/>
        </a:spcAft>
        <a:defRPr sz="4800">
          <a:solidFill>
            <a:srgbClr val="404040"/>
          </a:solidFill>
          <a:latin typeface="Calibri Light" charset="0"/>
        </a:defRPr>
      </a:lvl4pPr>
      <a:lvl5pPr algn="l" rtl="0" fontAlgn="base">
        <a:lnSpc>
          <a:spcPct val="85000"/>
        </a:lnSpc>
        <a:spcBef>
          <a:spcPct val="0"/>
        </a:spcBef>
        <a:spcAft>
          <a:spcPct val="0"/>
        </a:spcAft>
        <a:defRPr sz="4800">
          <a:solidFill>
            <a:srgbClr val="404040"/>
          </a:solidFill>
          <a:latin typeface="Calibri Light" charset="0"/>
        </a:defRPr>
      </a:lvl5pPr>
      <a:lvl6pPr marL="457200" algn="l" rtl="0" fontAlgn="base">
        <a:lnSpc>
          <a:spcPct val="85000"/>
        </a:lnSpc>
        <a:spcBef>
          <a:spcPct val="0"/>
        </a:spcBef>
        <a:spcAft>
          <a:spcPct val="0"/>
        </a:spcAft>
        <a:defRPr sz="4800">
          <a:solidFill>
            <a:srgbClr val="404040"/>
          </a:solidFill>
          <a:latin typeface="Calibri Light" charset="0"/>
        </a:defRPr>
      </a:lvl6pPr>
      <a:lvl7pPr marL="914400" algn="l" rtl="0" fontAlgn="base">
        <a:lnSpc>
          <a:spcPct val="85000"/>
        </a:lnSpc>
        <a:spcBef>
          <a:spcPct val="0"/>
        </a:spcBef>
        <a:spcAft>
          <a:spcPct val="0"/>
        </a:spcAft>
        <a:defRPr sz="4800">
          <a:solidFill>
            <a:srgbClr val="404040"/>
          </a:solidFill>
          <a:latin typeface="Calibri Light" charset="0"/>
        </a:defRPr>
      </a:lvl7pPr>
      <a:lvl8pPr marL="1371600" algn="l" rtl="0" fontAlgn="base">
        <a:lnSpc>
          <a:spcPct val="85000"/>
        </a:lnSpc>
        <a:spcBef>
          <a:spcPct val="0"/>
        </a:spcBef>
        <a:spcAft>
          <a:spcPct val="0"/>
        </a:spcAft>
        <a:defRPr sz="4800">
          <a:solidFill>
            <a:srgbClr val="404040"/>
          </a:solidFill>
          <a:latin typeface="Calibri Light" charset="0"/>
        </a:defRPr>
      </a:lvl8pPr>
      <a:lvl9pPr marL="1828800" algn="l" rtl="0" fontAlgn="base">
        <a:lnSpc>
          <a:spcPct val="85000"/>
        </a:lnSpc>
        <a:spcBef>
          <a:spcPct val="0"/>
        </a:spcBef>
        <a:spcAft>
          <a:spcPct val="0"/>
        </a:spcAft>
        <a:defRPr sz="4800">
          <a:solidFill>
            <a:srgbClr val="404040"/>
          </a:solidFill>
          <a:latin typeface="Calibri Light" charset="0"/>
        </a:defRPr>
      </a:lvl9pPr>
    </p:titleStyle>
    <p:bodyStyle>
      <a:lvl1pPr marL="90488" indent="-90488" algn="l" rtl="0" fontAlgn="base">
        <a:lnSpc>
          <a:spcPct val="90000"/>
        </a:lnSpc>
        <a:spcBef>
          <a:spcPts val="1200"/>
        </a:spcBef>
        <a:spcAft>
          <a:spcPts val="200"/>
        </a:spcAft>
        <a:buClr>
          <a:schemeClr val="accent1"/>
        </a:buClr>
        <a:buSzPct val="100000"/>
        <a:buFont typeface="Calibri"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altLang="en-US" sz="6000" dirty="0"/>
              <a:t>Module 2 - Part 1</a:t>
            </a:r>
            <a:br>
              <a:rPr lang="en-US" altLang="en-US" sz="6000" dirty="0"/>
            </a:br>
            <a:r>
              <a:rPr lang="en-US" altLang="en-US" sz="6000" dirty="0"/>
              <a:t> </a:t>
            </a:r>
            <a:br>
              <a:rPr lang="en-US" altLang="en-US" sz="6000" dirty="0"/>
            </a:br>
            <a:r>
              <a:rPr lang="en-US" altLang="en-US" sz="4800" dirty="0"/>
              <a:t>Variables, Assignment, and Data Types</a:t>
            </a:r>
            <a:endParaRPr lang="en-US" sz="4800" dirty="0"/>
          </a:p>
        </p:txBody>
      </p:sp>
      <p:sp>
        <p:nvSpPr>
          <p:cNvPr id="5" name="Subtitle 4"/>
          <p:cNvSpPr>
            <a:spLocks noGrp="1"/>
          </p:cNvSpPr>
          <p:nvPr>
            <p:ph type="subTitle" idx="1"/>
          </p:nvPr>
        </p:nvSpPr>
        <p:spPr/>
        <p:txBody>
          <a:bodyPr/>
          <a:lstStyle/>
          <a:p>
            <a:endParaRPr lang="en-US"/>
          </a:p>
        </p:txBody>
      </p:sp>
      <p:sp>
        <p:nvSpPr>
          <p:cNvPr id="3074"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0ADEF8ED-0A4F-AE4F-B3D9-E2FD4051F630}" type="datetime1">
              <a:rPr lang="en-US" altLang="en-US">
                <a:solidFill>
                  <a:srgbClr val="FFFFFF"/>
                </a:solidFill>
              </a:rPr>
              <a:pPr/>
              <a:t>1/22/19</a:t>
            </a:fld>
            <a:endParaRPr lang="en-US" altLang="en-US">
              <a:solidFill>
                <a:srgbClr val="FFFFFF"/>
              </a:solidFill>
            </a:endParaRPr>
          </a:p>
        </p:txBody>
      </p:sp>
      <p:sp>
        <p:nvSpPr>
          <p:cNvPr id="15363"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750"/>
              </a:spcBef>
              <a:buFont typeface="Arial" charset="0"/>
              <a:buChar char="•"/>
              <a:defRPr sz="2100">
                <a:solidFill>
                  <a:schemeClr val="tx1"/>
                </a:solidFill>
                <a:latin typeface="Calibri" charset="0"/>
              </a:defRPr>
            </a:lvl1pPr>
            <a:lvl2pPr marL="742950" indent="-285750">
              <a:lnSpc>
                <a:spcPct val="90000"/>
              </a:lnSpc>
              <a:spcBef>
                <a:spcPts val="375"/>
              </a:spcBef>
              <a:buFont typeface="Arial" charset="0"/>
              <a:buChar char="•"/>
              <a:defRPr>
                <a:solidFill>
                  <a:schemeClr val="tx1"/>
                </a:solidFill>
                <a:latin typeface="Calibri" charset="0"/>
              </a:defRPr>
            </a:lvl2pPr>
            <a:lvl3pPr marL="1143000" indent="-228600">
              <a:lnSpc>
                <a:spcPct val="90000"/>
              </a:lnSpc>
              <a:spcBef>
                <a:spcPts val="375"/>
              </a:spcBef>
              <a:buFont typeface="Arial" charset="0"/>
              <a:buChar char="•"/>
              <a:defRPr sz="1500">
                <a:solidFill>
                  <a:schemeClr val="tx1"/>
                </a:solidFill>
                <a:latin typeface="Calibri" charset="0"/>
              </a:defRPr>
            </a:lvl3pPr>
            <a:lvl4pPr marL="1600200" indent="-228600">
              <a:lnSpc>
                <a:spcPct val="90000"/>
              </a:lnSpc>
              <a:spcBef>
                <a:spcPts val="375"/>
              </a:spcBef>
              <a:buFont typeface="Arial" charset="0"/>
              <a:buChar char="•"/>
              <a:defRPr sz="1300">
                <a:solidFill>
                  <a:schemeClr val="tx1"/>
                </a:solidFill>
                <a:latin typeface="Calibri" charset="0"/>
              </a:defRPr>
            </a:lvl4pPr>
            <a:lvl5pPr marL="2057400" indent="-228600">
              <a:lnSpc>
                <a:spcPct val="90000"/>
              </a:lnSpc>
              <a:spcBef>
                <a:spcPts val="375"/>
              </a:spcBef>
              <a:buFont typeface="Arial" charset="0"/>
              <a:buChar char="•"/>
              <a:defRPr sz="13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9pPr>
          </a:lstStyle>
          <a:p>
            <a:pPr>
              <a:lnSpc>
                <a:spcPct val="100000"/>
              </a:lnSpc>
              <a:spcBef>
                <a:spcPct val="0"/>
              </a:spcBef>
              <a:buFontTx/>
              <a:buNone/>
              <a:defRPr/>
            </a:pPr>
            <a:r>
              <a:rPr lang="en-US" altLang="en-US" sz="900">
                <a:solidFill>
                  <a:srgbClr val="898989"/>
                </a:solidFill>
              </a:rPr>
              <a:t>CSE 1321 Module 2</a:t>
            </a:r>
          </a:p>
        </p:txBody>
      </p:sp>
      <p:sp>
        <p:nvSpPr>
          <p:cNvPr id="30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8E88C0E5-984F-A640-9CAE-5E3DEF79BF7A}" type="slidenum">
              <a:rPr lang="en-US" altLang="en-US" sz="900">
                <a:solidFill>
                  <a:srgbClr val="898989"/>
                </a:solidFill>
                <a:latin typeface="Calibri" charset="0"/>
              </a:rPr>
              <a:pPr/>
              <a:t>1</a:t>
            </a:fld>
            <a:endParaRPr lang="en-US" altLang="en-US" sz="900">
              <a:solidFill>
                <a:srgbClr val="898989"/>
              </a:solidFill>
              <a:latin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Slide Number Placeholder 3"/>
          <p:cNvSpPr txBox="1">
            <a:spLocks noGrp="1"/>
          </p:cNvSpPr>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fld id="{85EFE0ED-3A1B-C940-8F3B-2EB441BF12EC}" type="slidenum">
              <a:rPr lang="en-US" altLang="en-US" sz="900">
                <a:solidFill>
                  <a:srgbClr val="898989"/>
                </a:solidFill>
                <a:latin typeface="Calibri" charset="0"/>
              </a:rPr>
              <a:pPr algn="r" eaLnBrk="1" hangingPunct="1"/>
              <a:t>10</a:t>
            </a:fld>
            <a:endParaRPr lang="en-US" altLang="en-US" sz="900">
              <a:solidFill>
                <a:srgbClr val="898989"/>
              </a:solidFill>
              <a:latin typeface="Calibri" charset="0"/>
            </a:endParaRPr>
          </a:p>
        </p:txBody>
      </p:sp>
      <p:sp>
        <p:nvSpPr>
          <p:cNvPr id="33796" name="Footer Placeholder 2"/>
          <p:cNvSpPr txBox="1">
            <a:spLocks noGrp="1"/>
          </p:cNvSpPr>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2</a:t>
            </a:r>
          </a:p>
        </p:txBody>
      </p:sp>
      <p:sp>
        <p:nvSpPr>
          <p:cNvPr id="2" name="Date Placeholder 1">
            <a:extLst/>
          </p:cNvPr>
          <p:cNvSpPr txBox="1">
            <a:spLocks noGrp="1"/>
          </p:cNvSpPr>
          <p:nvPr/>
        </p:nvSpPr>
        <p:spPr>
          <a:xfrm>
            <a:off x="628650" y="6356350"/>
            <a:ext cx="2057400" cy="365125"/>
          </a:xfrm>
          <a:prstGeom prst="rect">
            <a:avLst/>
          </a:prstGeom>
          <a:noFill/>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3DFA397-0FF4-7B47-8771-BE66446DDB13}" type="datetime1">
              <a:rPr lang="en-US" altLang="en-US" sz="900">
                <a:solidFill>
                  <a:srgbClr val="898989"/>
                </a:solidFill>
                <a:latin typeface="Calibri" charset="0"/>
              </a:rPr>
              <a:pPr eaLnBrk="1" hangingPunct="1"/>
              <a:t>1/22/19</a:t>
            </a:fld>
            <a:endParaRPr lang="en-US" altLang="en-US" sz="900">
              <a:solidFill>
                <a:srgbClr val="898989"/>
              </a:solidFill>
              <a:latin typeface="Calibri" charset="0"/>
            </a:endParaRPr>
          </a:p>
        </p:txBody>
      </p:sp>
      <p:sp>
        <p:nvSpPr>
          <p:cNvPr id="8" name="Rectangle 7" title="Pseudo code logo"/>
          <p:cNvSpPr/>
          <p:nvPr/>
        </p:nvSpPr>
        <p:spPr>
          <a:xfrm>
            <a:off x="7543800" y="5029200"/>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p:cNvSpPr>
            <a:spLocks noGrp="1"/>
          </p:cNvSpPr>
          <p:nvPr>
            <p:ph idx="1"/>
          </p:nvPr>
        </p:nvSpPr>
        <p:spPr>
          <a:xfrm>
            <a:off x="822325" y="1846263"/>
            <a:ext cx="7543800" cy="4325937"/>
          </a:xfrm>
        </p:spPr>
        <p:txBody>
          <a:bodyPr>
            <a:normAutofit/>
          </a:bodyPr>
          <a:lstStyle/>
          <a:p>
            <a:pPr>
              <a:lnSpc>
                <a:spcPct val="70000"/>
              </a:lnSpc>
              <a:spcBef>
                <a:spcPct val="40000"/>
              </a:spcBef>
              <a:buFont typeface="Calibri" charset="0"/>
              <a:buNone/>
            </a:pPr>
            <a:r>
              <a:rPr lang="en-US" altLang="en-US" sz="1700">
                <a:latin typeface="Consolas" charset="0"/>
                <a:ea typeface="Consolas" charset="0"/>
                <a:cs typeface="Consolas" charset="0"/>
              </a:rPr>
              <a:t>// Print the number of sides of several geometric shapes.</a:t>
            </a:r>
          </a:p>
          <a:p>
            <a:pPr>
              <a:lnSpc>
                <a:spcPct val="80000"/>
              </a:lnSpc>
              <a:spcBef>
                <a:spcPct val="0"/>
              </a:spcBef>
              <a:buFont typeface="Calibri" charset="0"/>
              <a:buNone/>
            </a:pPr>
            <a:r>
              <a:rPr lang="en-US" altLang="en-US" sz="1700">
                <a:latin typeface="Consolas" charset="0"/>
                <a:ea typeface="Consolas" charset="0"/>
                <a:cs typeface="Consolas" charset="0"/>
              </a:rPr>
              <a:t>CLASS Geometry</a:t>
            </a:r>
          </a:p>
          <a:p>
            <a:pPr>
              <a:lnSpc>
                <a:spcPct val="80000"/>
              </a:lnSpc>
              <a:spcBef>
                <a:spcPct val="0"/>
              </a:spcBef>
              <a:buFont typeface="Calibri" charset="0"/>
              <a:buNone/>
            </a:pPr>
            <a:r>
              <a:rPr lang="en-US" altLang="en-US" sz="1700">
                <a:latin typeface="Consolas" charset="0"/>
                <a:ea typeface="Consolas" charset="0"/>
                <a:cs typeface="Consolas" charset="0"/>
              </a:rPr>
              <a:t>BEGIN</a:t>
            </a:r>
          </a:p>
          <a:p>
            <a:pPr>
              <a:lnSpc>
                <a:spcPct val="80000"/>
              </a:lnSpc>
              <a:spcBef>
                <a:spcPct val="0"/>
              </a:spcBef>
              <a:buFont typeface="Calibri" charset="0"/>
              <a:buNone/>
            </a:pPr>
            <a:r>
              <a:rPr lang="en-US" altLang="en-US" sz="1700">
                <a:latin typeface="Consolas" charset="0"/>
                <a:ea typeface="Consolas" charset="0"/>
                <a:cs typeface="Consolas" charset="0"/>
              </a:rPr>
              <a:t>  METHOD Main()</a:t>
            </a:r>
          </a:p>
          <a:p>
            <a:pPr>
              <a:lnSpc>
                <a:spcPct val="80000"/>
              </a:lnSpc>
              <a:spcBef>
                <a:spcPct val="0"/>
              </a:spcBef>
              <a:buFont typeface="Calibri" charset="0"/>
              <a:buNone/>
            </a:pPr>
            <a:r>
              <a:rPr lang="en-US" altLang="en-US" sz="1700">
                <a:latin typeface="Consolas" charset="0"/>
                <a:ea typeface="Consolas" charset="0"/>
                <a:cs typeface="Consolas" charset="0"/>
              </a:rPr>
              <a:t>  BEGIN</a:t>
            </a:r>
          </a:p>
          <a:p>
            <a:pPr>
              <a:lnSpc>
                <a:spcPct val="80000"/>
              </a:lnSpc>
              <a:spcBef>
                <a:spcPct val="0"/>
              </a:spcBef>
              <a:buFont typeface="Calibri" charset="0"/>
              <a:buNone/>
            </a:pPr>
            <a:r>
              <a:rPr lang="en-US" altLang="en-US" sz="1700">
                <a:latin typeface="Consolas" charset="0"/>
                <a:ea typeface="Consolas" charset="0"/>
                <a:cs typeface="Consolas" charset="0"/>
              </a:rPr>
              <a:t>	    sides ← 7</a:t>
            </a:r>
            <a:br>
              <a:rPr lang="en-US" altLang="en-US" sz="1700">
                <a:latin typeface="Consolas" charset="0"/>
                <a:ea typeface="Consolas" charset="0"/>
                <a:cs typeface="Consolas" charset="0"/>
              </a:rPr>
            </a:br>
            <a:r>
              <a:rPr lang="en-US" altLang="en-US" sz="1700">
                <a:latin typeface="Consolas" charset="0"/>
                <a:ea typeface="Consolas" charset="0"/>
                <a:cs typeface="Consolas" charset="0"/>
              </a:rPr>
              <a:t>    PRINT("A heptagon has " + sides + " sides.")</a:t>
            </a:r>
            <a:br>
              <a:rPr lang="en-US" altLang="en-US" sz="1700">
                <a:latin typeface="Consolas" charset="0"/>
                <a:ea typeface="Consolas" charset="0"/>
                <a:cs typeface="Consolas" charset="0"/>
              </a:rPr>
            </a:br>
            <a:r>
              <a:rPr lang="en-US" altLang="en-US" sz="1700">
                <a:latin typeface="Consolas" charset="0"/>
                <a:ea typeface="Consolas" charset="0"/>
                <a:cs typeface="Consolas" charset="0"/>
              </a:rPr>
              <a:t>    sides ← 10</a:t>
            </a:r>
          </a:p>
          <a:p>
            <a:pPr>
              <a:lnSpc>
                <a:spcPct val="80000"/>
              </a:lnSpc>
              <a:spcBef>
                <a:spcPct val="0"/>
              </a:spcBef>
              <a:buFont typeface="Calibri" charset="0"/>
              <a:buNone/>
            </a:pPr>
            <a:r>
              <a:rPr lang="en-US" altLang="en-US" sz="1700">
                <a:latin typeface="Consolas" charset="0"/>
                <a:ea typeface="Consolas" charset="0"/>
                <a:cs typeface="Consolas" charset="0"/>
              </a:rPr>
              <a:t>     PRINT("A decagon has " + sides + " sides.")</a:t>
            </a:r>
          </a:p>
          <a:p>
            <a:pPr>
              <a:lnSpc>
                <a:spcPct val="80000"/>
              </a:lnSpc>
              <a:spcBef>
                <a:spcPct val="0"/>
              </a:spcBef>
              <a:buFont typeface="Calibri" charset="0"/>
              <a:buNone/>
            </a:pPr>
            <a:r>
              <a:rPr lang="en-US" altLang="en-US" sz="1700">
                <a:latin typeface="Consolas" charset="0"/>
                <a:ea typeface="Consolas" charset="0"/>
                <a:cs typeface="Consolas" charset="0"/>
              </a:rPr>
              <a:t>     sides ←  12</a:t>
            </a:r>
          </a:p>
          <a:p>
            <a:pPr>
              <a:lnSpc>
                <a:spcPct val="80000"/>
              </a:lnSpc>
              <a:spcBef>
                <a:spcPct val="0"/>
              </a:spcBef>
              <a:buFont typeface="Calibri" charset="0"/>
              <a:buNone/>
            </a:pPr>
            <a:r>
              <a:rPr lang="en-US" altLang="en-US" sz="1700">
                <a:latin typeface="Consolas" charset="0"/>
                <a:ea typeface="Consolas" charset="0"/>
                <a:cs typeface="Consolas" charset="0"/>
              </a:rPr>
              <a:t>     PRINT("A dodecagon has " + sides + " sides.")</a:t>
            </a:r>
          </a:p>
          <a:p>
            <a:pPr>
              <a:lnSpc>
                <a:spcPct val="80000"/>
              </a:lnSpc>
              <a:spcBef>
                <a:spcPct val="0"/>
              </a:spcBef>
              <a:buFont typeface="Calibri" charset="0"/>
              <a:buNone/>
            </a:pPr>
            <a:r>
              <a:rPr lang="en-US" altLang="en-US" sz="1700">
                <a:latin typeface="Consolas" charset="0"/>
                <a:ea typeface="Consolas" charset="0"/>
                <a:cs typeface="Consolas" charset="0"/>
              </a:rPr>
              <a:t>  END Main</a:t>
            </a:r>
          </a:p>
          <a:p>
            <a:pPr>
              <a:lnSpc>
                <a:spcPct val="80000"/>
              </a:lnSpc>
              <a:spcBef>
                <a:spcPct val="0"/>
              </a:spcBef>
              <a:buFont typeface="Calibri" charset="0"/>
              <a:buNone/>
            </a:pPr>
            <a:r>
              <a:rPr lang="en-US" altLang="en-US" sz="1700">
                <a:latin typeface="Consolas" charset="0"/>
                <a:ea typeface="Consolas" charset="0"/>
                <a:cs typeface="Consolas" charset="0"/>
              </a:rPr>
              <a:t>END Geometry</a:t>
            </a:r>
          </a:p>
          <a:p>
            <a:pPr>
              <a:lnSpc>
                <a:spcPct val="80000"/>
              </a:lnSpc>
              <a:spcBef>
                <a:spcPct val="0"/>
              </a:spcBef>
              <a:buFont typeface="Calibri" charset="0"/>
              <a:buNone/>
            </a:pPr>
            <a:endParaRPr lang="en-US" altLang="en-US" sz="1700">
              <a:latin typeface="Courier New" charset="0"/>
              <a:ea typeface="Courier New" charset="0"/>
              <a:cs typeface="Courier New" charset="0"/>
            </a:endParaRPr>
          </a:p>
          <a:p>
            <a:pPr>
              <a:lnSpc>
                <a:spcPct val="80000"/>
              </a:lnSpc>
              <a:spcBef>
                <a:spcPct val="0"/>
              </a:spcBef>
              <a:buFont typeface="Calibri" charset="0"/>
              <a:buNone/>
            </a:pPr>
            <a:r>
              <a:rPr lang="en-US" altLang="en-US" sz="1700" b="1" u="sng">
                <a:latin typeface="Courier New" charset="0"/>
                <a:ea typeface="Courier New" charset="0"/>
                <a:cs typeface="Courier New" charset="0"/>
              </a:rPr>
              <a:t>Output:</a:t>
            </a:r>
          </a:p>
          <a:p>
            <a:pPr>
              <a:lnSpc>
                <a:spcPct val="80000"/>
              </a:lnSpc>
              <a:spcBef>
                <a:spcPct val="0"/>
              </a:spcBef>
              <a:buFont typeface="Calibri" charset="0"/>
              <a:buNone/>
            </a:pPr>
            <a:r>
              <a:rPr lang="en-US" altLang="en-US" sz="1700">
                <a:solidFill>
                  <a:srgbClr val="232323"/>
                </a:solidFill>
                <a:latin typeface="Courier New" charset="0"/>
                <a:ea typeface="Courier New" charset="0"/>
                <a:cs typeface="Courier New" charset="0"/>
              </a:rPr>
              <a:t>A heptagon has 7 sides.</a:t>
            </a:r>
            <a:endParaRPr lang="en-US" altLang="en-US" sz="1700">
              <a:latin typeface="Courier New" charset="0"/>
              <a:ea typeface="Courier New" charset="0"/>
              <a:cs typeface="Courier New" charset="0"/>
            </a:endParaRPr>
          </a:p>
          <a:p>
            <a:pPr>
              <a:lnSpc>
                <a:spcPct val="80000"/>
              </a:lnSpc>
              <a:spcBef>
                <a:spcPct val="0"/>
              </a:spcBef>
              <a:buFont typeface="Calibri" charset="0"/>
              <a:buNone/>
            </a:pPr>
            <a:r>
              <a:rPr lang="en-US" altLang="en-US" sz="1700">
                <a:solidFill>
                  <a:srgbClr val="232323"/>
                </a:solidFill>
                <a:latin typeface="Courier New" charset="0"/>
                <a:ea typeface="Courier New" charset="0"/>
                <a:cs typeface="Courier New" charset="0"/>
              </a:rPr>
              <a:t>A decagon has 10 sides.</a:t>
            </a:r>
            <a:endParaRPr lang="en-US" altLang="en-US" sz="1700">
              <a:latin typeface="Courier New" charset="0"/>
              <a:ea typeface="Courier New" charset="0"/>
              <a:cs typeface="Courier New" charset="0"/>
            </a:endParaRPr>
          </a:p>
          <a:p>
            <a:pPr>
              <a:lnSpc>
                <a:spcPct val="80000"/>
              </a:lnSpc>
              <a:spcBef>
                <a:spcPct val="0"/>
              </a:spcBef>
              <a:buFont typeface="Calibri" charset="0"/>
              <a:buNone/>
            </a:pPr>
            <a:r>
              <a:rPr lang="en-US" altLang="en-US" sz="1700">
                <a:solidFill>
                  <a:srgbClr val="232323"/>
                </a:solidFill>
                <a:latin typeface="Courier New" charset="0"/>
                <a:ea typeface="Courier New" charset="0"/>
                <a:cs typeface="Courier New" charset="0"/>
              </a:rPr>
              <a:t>A dodecagon has </a:t>
            </a:r>
            <a:r>
              <a:rPr lang="en-US" altLang="en-US" sz="1700">
                <a:solidFill>
                  <a:srgbClr val="3B3B3B"/>
                </a:solidFill>
                <a:latin typeface="Courier New" charset="0"/>
                <a:ea typeface="Courier New" charset="0"/>
                <a:cs typeface="Courier New" charset="0"/>
              </a:rPr>
              <a:t>12 </a:t>
            </a:r>
            <a:r>
              <a:rPr lang="en-US" altLang="en-US" sz="1700">
                <a:solidFill>
                  <a:srgbClr val="232323"/>
                </a:solidFill>
                <a:latin typeface="Courier New" charset="0"/>
                <a:ea typeface="Courier New" charset="0"/>
                <a:cs typeface="Courier New" charset="0"/>
              </a:rPr>
              <a:t>sides.</a:t>
            </a:r>
          </a:p>
          <a:p>
            <a:pPr>
              <a:lnSpc>
                <a:spcPct val="70000"/>
              </a:lnSpc>
            </a:pPr>
            <a:endParaRPr lang="en-US" altLang="en-US" sz="1700"/>
          </a:p>
        </p:txBody>
      </p:sp>
      <p:sp>
        <p:nvSpPr>
          <p:cNvPr id="48130" name="Rectangle 2"/>
          <p:cNvSpPr>
            <a:spLocks noGrp="1"/>
          </p:cNvSpPr>
          <p:nvPr>
            <p:ph type="title"/>
          </p:nvPr>
        </p:nvSpPr>
        <p:spPr/>
        <p:txBody>
          <a:bodyPr wrap="square" numCol="1" anchorCtr="0" compatLnSpc="1">
            <a:prstTxWarp prst="textNoShape">
              <a:avLst/>
            </a:prstTxWarp>
          </a:bodyPr>
          <a:lstStyle/>
          <a:p>
            <a:r>
              <a:rPr lang="en-US" altLang="en-US" sz="3200">
                <a:ea typeface="Arial" charset="0"/>
                <a:cs typeface="Arial" charset="0"/>
              </a:rPr>
              <a:t>  </a:t>
            </a:r>
            <a:r>
              <a:rPr lang="en-US" altLang="en-US">
                <a:ea typeface="Arial" charset="0"/>
                <a:cs typeface="Arial" charset="0"/>
              </a:rPr>
              <a:t>Pseudocode</a:t>
            </a:r>
            <a:endParaRPr lang="en-US" altLang="en-US" sz="3200">
              <a:ea typeface="Arial" charset="0"/>
              <a:cs typeface="Arial"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Slide Number Placeholder 3"/>
          <p:cNvSpPr txBox="1">
            <a:spLocks noGrp="1"/>
          </p:cNvSpPr>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fld id="{56BA9C13-706A-3746-8B9E-95E832AE2516}" type="slidenum">
              <a:rPr lang="en-US" altLang="en-US" sz="900">
                <a:solidFill>
                  <a:srgbClr val="898989"/>
                </a:solidFill>
                <a:latin typeface="Calibri" charset="0"/>
              </a:rPr>
              <a:pPr algn="r" eaLnBrk="1" hangingPunct="1"/>
              <a:t>11</a:t>
            </a:fld>
            <a:endParaRPr lang="en-US" altLang="en-US" sz="900">
              <a:solidFill>
                <a:srgbClr val="898989"/>
              </a:solidFill>
              <a:latin typeface="Calibri" charset="0"/>
            </a:endParaRPr>
          </a:p>
        </p:txBody>
      </p:sp>
      <p:sp>
        <p:nvSpPr>
          <p:cNvPr id="34820" name="Footer Placeholder 2"/>
          <p:cNvSpPr txBox="1">
            <a:spLocks noGrp="1"/>
          </p:cNvSpPr>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2</a:t>
            </a:r>
          </a:p>
        </p:txBody>
      </p:sp>
      <p:sp>
        <p:nvSpPr>
          <p:cNvPr id="2" name="Date Placeholder 1">
            <a:extLst/>
          </p:cNvPr>
          <p:cNvSpPr txBox="1">
            <a:spLocks noGrp="1"/>
          </p:cNvSpPr>
          <p:nvPr/>
        </p:nvSpPr>
        <p:spPr>
          <a:xfrm>
            <a:off x="628650" y="6356350"/>
            <a:ext cx="2057400" cy="365125"/>
          </a:xfrm>
          <a:prstGeom prst="rect">
            <a:avLst/>
          </a:prstGeom>
          <a:noFill/>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64D92FE-2C87-7C45-BC52-FCC2A73530F9}" type="datetime1">
              <a:rPr lang="en-US" altLang="en-US" sz="900">
                <a:solidFill>
                  <a:srgbClr val="898989"/>
                </a:solidFill>
                <a:latin typeface="Calibri" charset="0"/>
              </a:rPr>
              <a:pPr eaLnBrk="1" hangingPunct="1"/>
              <a:t>1/22/19</a:t>
            </a:fld>
            <a:endParaRPr lang="en-US" altLang="en-US" sz="900">
              <a:solidFill>
                <a:srgbClr val="898989"/>
              </a:solidFill>
              <a:latin typeface="Calibri" charset="0"/>
            </a:endParaRPr>
          </a:p>
        </p:txBody>
      </p:sp>
      <p:pic>
        <p:nvPicPr>
          <p:cNvPr id="8" name="Picture 10" descr="elated image" title="Jav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1313" y="5105400"/>
            <a:ext cx="1108075" cy="11064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81000" y="1846263"/>
            <a:ext cx="8610600" cy="4022725"/>
          </a:xfrm>
        </p:spPr>
        <p:txBody>
          <a:bodyPr rtlCol="0">
            <a:normAutofit fontScale="92500"/>
          </a:bodyPr>
          <a:lstStyle/>
          <a:p>
            <a:pPr marL="0" indent="0" fontAlgn="auto">
              <a:lnSpc>
                <a:spcPct val="120000"/>
              </a:lnSpc>
              <a:spcBef>
                <a:spcPts val="0"/>
              </a:spcBef>
              <a:spcAft>
                <a:spcPts val="0"/>
              </a:spcAft>
              <a:buFont typeface="Calibri" panose="020F0502020204030204" pitchFamily="34" charset="0"/>
              <a:buNone/>
              <a:defRPr/>
            </a:pPr>
            <a:r>
              <a:rPr lang="en-US" altLang="en-US" dirty="0">
                <a:solidFill>
                  <a:srgbClr val="339933"/>
                </a:solidFill>
                <a:latin typeface="Consolas" charset="0"/>
                <a:ea typeface="Consolas" charset="0"/>
                <a:cs typeface="Consolas" charset="0"/>
              </a:rPr>
              <a:t>// Print the number of sides of several geometric shapes.</a:t>
            </a:r>
          </a:p>
          <a:p>
            <a:pPr marL="0" indent="0" fontAlgn="auto">
              <a:lnSpc>
                <a:spcPct val="120000"/>
              </a:lnSpc>
              <a:spcBef>
                <a:spcPts val="0"/>
              </a:spcBef>
              <a:spcAft>
                <a:spcPts val="0"/>
              </a:spcAft>
              <a:buFont typeface="Calibri" panose="020F0502020204030204" pitchFamily="34" charset="0"/>
              <a:buNone/>
              <a:defRPr/>
            </a:pPr>
            <a:r>
              <a:rPr lang="en-US" altLang="en-US" dirty="0">
                <a:solidFill>
                  <a:srgbClr val="0432FF"/>
                </a:solidFill>
                <a:latin typeface="Consolas" charset="0"/>
                <a:ea typeface="Consolas" charset="0"/>
                <a:cs typeface="Consolas" charset="0"/>
              </a:rPr>
              <a:t>public class</a:t>
            </a:r>
            <a:r>
              <a:rPr lang="en-US" altLang="en-US" dirty="0">
                <a:solidFill>
                  <a:schemeClr val="tx1">
                    <a:lumMod val="75000"/>
                    <a:lumOff val="25000"/>
                  </a:schemeClr>
                </a:solidFill>
                <a:latin typeface="Consolas" charset="0"/>
                <a:ea typeface="Consolas" charset="0"/>
                <a:cs typeface="Consolas" charset="0"/>
              </a:rPr>
              <a:t> Geometry {</a:t>
            </a:r>
          </a:p>
          <a:p>
            <a:pPr marL="0" indent="0" fontAlgn="auto">
              <a:lnSpc>
                <a:spcPct val="120000"/>
              </a:lnSpc>
              <a:spcBef>
                <a:spcPts val="0"/>
              </a:spcBef>
              <a:spcAft>
                <a:spcPts val="0"/>
              </a:spcAft>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  </a:t>
            </a:r>
            <a:r>
              <a:rPr lang="en-US" altLang="en-US" dirty="0">
                <a:solidFill>
                  <a:srgbClr val="0432FF"/>
                </a:solidFill>
                <a:latin typeface="Consolas" charset="0"/>
                <a:ea typeface="Consolas" charset="0"/>
                <a:cs typeface="Consolas" charset="0"/>
              </a:rPr>
              <a:t>public static void </a:t>
            </a:r>
            <a:r>
              <a:rPr lang="en-US" altLang="en-US" dirty="0">
                <a:solidFill>
                  <a:schemeClr val="tx1">
                    <a:lumMod val="75000"/>
                    <a:lumOff val="25000"/>
                  </a:schemeClr>
                </a:solidFill>
                <a:latin typeface="Consolas" charset="0"/>
                <a:ea typeface="Consolas" charset="0"/>
                <a:cs typeface="Consolas" charset="0"/>
              </a:rPr>
              <a:t>main (String[] </a:t>
            </a:r>
            <a:r>
              <a:rPr lang="en-US" altLang="en-US" dirty="0" err="1">
                <a:solidFill>
                  <a:schemeClr val="tx1">
                    <a:lumMod val="75000"/>
                    <a:lumOff val="25000"/>
                  </a:schemeClr>
                </a:solidFill>
                <a:latin typeface="Consolas" charset="0"/>
                <a:ea typeface="Consolas" charset="0"/>
                <a:cs typeface="Consolas" charset="0"/>
              </a:rPr>
              <a:t>args</a:t>
            </a:r>
            <a:r>
              <a:rPr lang="en-US" altLang="en-US" dirty="0">
                <a:solidFill>
                  <a:schemeClr val="tx1">
                    <a:lumMod val="75000"/>
                    <a:lumOff val="25000"/>
                  </a:schemeClr>
                </a:solidFill>
                <a:latin typeface="Consolas" charset="0"/>
                <a:ea typeface="Consolas" charset="0"/>
                <a:cs typeface="Consolas" charset="0"/>
              </a:rPr>
              <a:t>) {</a:t>
            </a:r>
          </a:p>
          <a:p>
            <a:pPr marL="0" indent="0" fontAlgn="auto">
              <a:lnSpc>
                <a:spcPct val="120000"/>
              </a:lnSpc>
              <a:spcBef>
                <a:spcPts val="0"/>
              </a:spcBef>
              <a:spcAft>
                <a:spcPts val="0"/>
              </a:spcAft>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    </a:t>
            </a:r>
            <a:r>
              <a:rPr lang="en-US" altLang="en-US" dirty="0" err="1">
                <a:solidFill>
                  <a:srgbClr val="0432FF"/>
                </a:solidFill>
                <a:latin typeface="Consolas" charset="0"/>
                <a:ea typeface="Consolas" charset="0"/>
                <a:cs typeface="Consolas" charset="0"/>
              </a:rPr>
              <a:t>int</a:t>
            </a:r>
            <a:r>
              <a:rPr lang="en-US" altLang="en-US" dirty="0">
                <a:solidFill>
                  <a:schemeClr val="tx1">
                    <a:lumMod val="75000"/>
                    <a:lumOff val="25000"/>
                  </a:schemeClr>
                </a:solidFill>
                <a:latin typeface="Consolas" charset="0"/>
                <a:ea typeface="Consolas" charset="0"/>
                <a:cs typeface="Consolas" charset="0"/>
              </a:rPr>
              <a:t> sides = 7;  </a:t>
            </a:r>
            <a:r>
              <a:rPr lang="en-US" altLang="en-US" dirty="0">
                <a:solidFill>
                  <a:srgbClr val="339933"/>
                </a:solidFill>
                <a:latin typeface="Consolas" charset="0"/>
                <a:ea typeface="Consolas" charset="0"/>
                <a:cs typeface="Consolas" charset="0"/>
              </a:rPr>
              <a:t>// declare and initialize</a:t>
            </a:r>
            <a:br>
              <a:rPr lang="en-US" altLang="en-US" dirty="0">
                <a:solidFill>
                  <a:schemeClr val="tx1">
                    <a:lumMod val="75000"/>
                    <a:lumOff val="25000"/>
                  </a:schemeClr>
                </a:solidFill>
                <a:latin typeface="Consolas" charset="0"/>
                <a:ea typeface="Consolas" charset="0"/>
                <a:cs typeface="Consolas" charset="0"/>
              </a:rPr>
            </a:br>
            <a:r>
              <a:rPr lang="en-US" altLang="en-US" dirty="0">
                <a:solidFill>
                  <a:schemeClr val="tx1">
                    <a:lumMod val="75000"/>
                    <a:lumOff val="25000"/>
                  </a:schemeClr>
                </a:solidFill>
                <a:latin typeface="Consolas" charset="0"/>
                <a:ea typeface="Consolas" charset="0"/>
                <a:cs typeface="Consolas" charset="0"/>
              </a:rPr>
              <a:t>    </a:t>
            </a:r>
            <a:r>
              <a:rPr lang="en-US" altLang="en-US" dirty="0" err="1">
                <a:solidFill>
                  <a:schemeClr val="tx1">
                    <a:lumMod val="75000"/>
                    <a:lumOff val="25000"/>
                  </a:schemeClr>
                </a:solidFill>
                <a:latin typeface="Consolas" charset="0"/>
                <a:ea typeface="Consolas" charset="0"/>
                <a:cs typeface="Consolas" charset="0"/>
              </a:rPr>
              <a:t>System.out.println</a:t>
            </a:r>
            <a:r>
              <a:rPr lang="en-US" altLang="en-US" dirty="0">
                <a:solidFill>
                  <a:schemeClr val="tx1">
                    <a:lumMod val="75000"/>
                    <a:lumOff val="25000"/>
                  </a:schemeClr>
                </a:solidFill>
                <a:latin typeface="Consolas" charset="0"/>
                <a:ea typeface="Consolas" charset="0"/>
                <a:cs typeface="Consolas" charset="0"/>
              </a:rPr>
              <a:t> ("A heptagon has " + sides + " sides.");</a:t>
            </a:r>
            <a:br>
              <a:rPr lang="en-US" altLang="en-US" dirty="0">
                <a:solidFill>
                  <a:schemeClr val="tx1">
                    <a:lumMod val="75000"/>
                    <a:lumOff val="25000"/>
                  </a:schemeClr>
                </a:solidFill>
                <a:latin typeface="Consolas" charset="0"/>
                <a:ea typeface="Consolas" charset="0"/>
                <a:cs typeface="Consolas" charset="0"/>
              </a:rPr>
            </a:br>
            <a:r>
              <a:rPr lang="en-US" altLang="en-US" dirty="0">
                <a:solidFill>
                  <a:schemeClr val="tx1">
                    <a:lumMod val="75000"/>
                    <a:lumOff val="25000"/>
                  </a:schemeClr>
                </a:solidFill>
                <a:latin typeface="Consolas" charset="0"/>
                <a:ea typeface="Consolas" charset="0"/>
                <a:cs typeface="Consolas" charset="0"/>
              </a:rPr>
              <a:t>    sides = 10;  </a:t>
            </a:r>
            <a:r>
              <a:rPr lang="en-US" altLang="en-US" dirty="0">
                <a:solidFill>
                  <a:srgbClr val="339933"/>
                </a:solidFill>
                <a:latin typeface="Consolas" charset="0"/>
                <a:ea typeface="Consolas" charset="0"/>
                <a:cs typeface="Consolas" charset="0"/>
              </a:rPr>
              <a:t>// assignment statement</a:t>
            </a:r>
            <a:br>
              <a:rPr lang="en-US" altLang="en-US" dirty="0">
                <a:solidFill>
                  <a:schemeClr val="tx1">
                    <a:lumMod val="75000"/>
                    <a:lumOff val="25000"/>
                  </a:schemeClr>
                </a:solidFill>
                <a:latin typeface="Consolas" charset="0"/>
                <a:ea typeface="Consolas" charset="0"/>
                <a:cs typeface="Consolas" charset="0"/>
              </a:rPr>
            </a:br>
            <a:r>
              <a:rPr lang="en-US" altLang="en-US" dirty="0">
                <a:solidFill>
                  <a:schemeClr val="tx1">
                    <a:lumMod val="75000"/>
                    <a:lumOff val="25000"/>
                  </a:schemeClr>
                </a:solidFill>
                <a:latin typeface="Consolas" charset="0"/>
                <a:ea typeface="Consolas" charset="0"/>
                <a:cs typeface="Consolas" charset="0"/>
              </a:rPr>
              <a:t>    </a:t>
            </a:r>
            <a:r>
              <a:rPr lang="en-US" altLang="en-US" dirty="0" err="1">
                <a:solidFill>
                  <a:schemeClr val="tx1">
                    <a:lumMod val="75000"/>
                    <a:lumOff val="25000"/>
                  </a:schemeClr>
                </a:solidFill>
                <a:latin typeface="Consolas" charset="0"/>
                <a:ea typeface="Consolas" charset="0"/>
                <a:cs typeface="Consolas" charset="0"/>
              </a:rPr>
              <a:t>System.out.println</a:t>
            </a:r>
            <a:r>
              <a:rPr lang="en-US" altLang="en-US" dirty="0">
                <a:solidFill>
                  <a:schemeClr val="tx1">
                    <a:lumMod val="75000"/>
                    <a:lumOff val="25000"/>
                  </a:schemeClr>
                </a:solidFill>
                <a:latin typeface="Consolas" charset="0"/>
                <a:ea typeface="Consolas" charset="0"/>
                <a:cs typeface="Consolas" charset="0"/>
              </a:rPr>
              <a:t> ("A decagon has " + sides + " sides.");</a:t>
            </a:r>
          </a:p>
          <a:p>
            <a:pPr marL="0" indent="0" fontAlgn="auto">
              <a:lnSpc>
                <a:spcPct val="120000"/>
              </a:lnSpc>
              <a:spcBef>
                <a:spcPts val="0"/>
              </a:spcBef>
              <a:spcAft>
                <a:spcPts val="0"/>
              </a:spcAft>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    sides = 12;  </a:t>
            </a:r>
            <a:r>
              <a:rPr lang="en-US" altLang="en-US" dirty="0">
                <a:solidFill>
                  <a:srgbClr val="339933"/>
                </a:solidFill>
                <a:latin typeface="Consolas" charset="0"/>
                <a:ea typeface="Consolas" charset="0"/>
                <a:cs typeface="Consolas" charset="0"/>
              </a:rPr>
              <a:t>// assignment statement</a:t>
            </a:r>
            <a:br>
              <a:rPr lang="en-US" altLang="en-US" dirty="0">
                <a:solidFill>
                  <a:schemeClr val="tx1">
                    <a:lumMod val="75000"/>
                    <a:lumOff val="25000"/>
                  </a:schemeClr>
                </a:solidFill>
                <a:latin typeface="Consolas" charset="0"/>
                <a:ea typeface="Consolas" charset="0"/>
                <a:cs typeface="Consolas" charset="0"/>
              </a:rPr>
            </a:br>
            <a:r>
              <a:rPr lang="en-US" altLang="en-US" dirty="0">
                <a:solidFill>
                  <a:schemeClr val="tx1">
                    <a:lumMod val="75000"/>
                    <a:lumOff val="25000"/>
                  </a:schemeClr>
                </a:solidFill>
                <a:latin typeface="Consolas" charset="0"/>
                <a:ea typeface="Consolas" charset="0"/>
                <a:cs typeface="Consolas" charset="0"/>
              </a:rPr>
              <a:t>    </a:t>
            </a:r>
            <a:r>
              <a:rPr lang="en-US" altLang="en-US" dirty="0" err="1">
                <a:solidFill>
                  <a:schemeClr val="tx1">
                    <a:lumMod val="75000"/>
                    <a:lumOff val="25000"/>
                  </a:schemeClr>
                </a:solidFill>
                <a:latin typeface="Consolas" charset="0"/>
                <a:ea typeface="Consolas" charset="0"/>
                <a:cs typeface="Consolas" charset="0"/>
              </a:rPr>
              <a:t>System.out.println</a:t>
            </a:r>
            <a:r>
              <a:rPr lang="en-US" altLang="en-US" dirty="0">
                <a:solidFill>
                  <a:schemeClr val="tx1">
                    <a:lumMod val="75000"/>
                    <a:lumOff val="25000"/>
                  </a:schemeClr>
                </a:solidFill>
                <a:latin typeface="Consolas" charset="0"/>
                <a:ea typeface="Consolas" charset="0"/>
                <a:cs typeface="Consolas" charset="0"/>
              </a:rPr>
              <a:t> ("A dodecagon has " + sides + " sides.");</a:t>
            </a:r>
          </a:p>
          <a:p>
            <a:pPr marL="0" indent="0" fontAlgn="auto">
              <a:lnSpc>
                <a:spcPct val="120000"/>
              </a:lnSpc>
              <a:spcBef>
                <a:spcPts val="0"/>
              </a:spcBef>
              <a:spcAft>
                <a:spcPts val="0"/>
              </a:spcAft>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  }</a:t>
            </a:r>
          </a:p>
          <a:p>
            <a:pPr marL="0" indent="0" fontAlgn="auto">
              <a:lnSpc>
                <a:spcPct val="120000"/>
              </a:lnSpc>
              <a:spcBef>
                <a:spcPts val="0"/>
              </a:spcBef>
              <a:spcAft>
                <a:spcPts val="0"/>
              </a:spcAft>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a:t>
            </a:r>
          </a:p>
        </p:txBody>
      </p:sp>
      <p:sp>
        <p:nvSpPr>
          <p:cNvPr id="49154" name="Rectangle 2"/>
          <p:cNvSpPr>
            <a:spLocks noGrp="1"/>
          </p:cNvSpPr>
          <p:nvPr>
            <p:ph type="title"/>
          </p:nvPr>
        </p:nvSpPr>
        <p:spPr/>
        <p:txBody>
          <a:bodyPr/>
          <a:lstStyle/>
          <a:p>
            <a:pPr fontAlgn="auto">
              <a:spcAft>
                <a:spcPts val="0"/>
              </a:spcAft>
              <a:defRPr/>
            </a:pPr>
            <a:r>
              <a:rPr lang="en-US" altLang="en-US" dirty="0">
                <a:solidFill>
                  <a:schemeClr val="tx1">
                    <a:lumMod val="75000"/>
                    <a:lumOff val="25000"/>
                  </a:schemeClr>
                </a:solidFill>
                <a:ea typeface="Arial" charset="0"/>
                <a:cs typeface="Arial" charset="0"/>
              </a:rPr>
              <a:t>Java</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FC87E881-10B6-4B47-B443-71D6CCA0FA22}" type="slidenum">
              <a:rPr lang="en-US" altLang="en-US" sz="900">
                <a:solidFill>
                  <a:srgbClr val="898989"/>
                </a:solidFill>
                <a:latin typeface="Calibri" charset="0"/>
              </a:rPr>
              <a:pPr/>
              <a:t>2</a:t>
            </a:fld>
            <a:endParaRPr lang="en-US" altLang="en-US" sz="900">
              <a:solidFill>
                <a:srgbClr val="898989"/>
              </a:solidFill>
              <a:latin typeface="Calibri" charset="0"/>
            </a:endParaRPr>
          </a:p>
        </p:txBody>
      </p:sp>
      <p:sp>
        <p:nvSpPr>
          <p:cNvPr id="3" name="Footer Placeholder 2">
            <a:extLst/>
          </p:cNvPr>
          <p:cNvSpPr>
            <a:spLocks noGrp="1"/>
          </p:cNvSpPr>
          <p:nvPr>
            <p:ph type="ftr" sz="quarter" idx="11"/>
          </p:nvPr>
        </p:nvSpPr>
        <p:spPr/>
        <p:txBody>
          <a:bodyPr/>
          <a:lstStyle/>
          <a:p>
            <a:pPr>
              <a:defRPr/>
            </a:pPr>
            <a:r>
              <a:rPr lang="en-US"/>
              <a:t>CSE 1321 Module 2</a:t>
            </a:r>
            <a:endParaRPr lang="en-US" dirty="0"/>
          </a:p>
        </p:txBody>
      </p:sp>
      <p:sp>
        <p:nvSpPr>
          <p:cNvPr id="921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FF057D55-5385-6941-93DC-E1C219E19658}" type="datetime1">
              <a:rPr lang="en-US" altLang="en-US">
                <a:solidFill>
                  <a:srgbClr val="FFFFFF"/>
                </a:solidFill>
              </a:rPr>
              <a:pPr/>
              <a:t>1/22/19</a:t>
            </a:fld>
            <a:endParaRPr lang="en-US" altLang="en-US">
              <a:solidFill>
                <a:srgbClr val="FFFFFF"/>
              </a:solidFill>
            </a:endParaRPr>
          </a:p>
        </p:txBody>
      </p:sp>
      <p:pic>
        <p:nvPicPr>
          <p:cNvPr id="20" name="Picture 10" descr="elated image" title="Jav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2213" y="4648200"/>
            <a:ext cx="1601787" cy="1600200"/>
          </a:xfrm>
          <a:prstGeom prst="rect">
            <a:avLst/>
          </a:prstGeom>
          <a:noFill/>
          <a:extLst>
            <a:ext uri="{909E8E84-426E-40DD-AFC4-6F175D3DCCD1}">
              <a14:hiddenFill xmlns:a14="http://schemas.microsoft.com/office/drawing/2010/main">
                <a:solidFill>
                  <a:srgbClr val="FFFFFF"/>
                </a:solidFill>
              </a14:hiddenFill>
            </a:ext>
          </a:extLst>
        </p:spPr>
      </p:pic>
      <p:sp>
        <p:nvSpPr>
          <p:cNvPr id="9218" name="Content Placeholder 13"/>
          <p:cNvSpPr>
            <a:spLocks noGrp="1"/>
          </p:cNvSpPr>
          <p:nvPr>
            <p:ph idx="1"/>
          </p:nvPr>
        </p:nvSpPr>
        <p:spPr>
          <a:xfrm>
            <a:off x="785813" y="1922463"/>
            <a:ext cx="7897812" cy="4022725"/>
          </a:xfrm>
        </p:spPr>
        <p:txBody>
          <a:bodyPr/>
          <a:lstStyle/>
          <a:p>
            <a:pPr>
              <a:spcBef>
                <a:spcPct val="0"/>
              </a:spcBef>
              <a:buFont typeface="Calibri" charset="0"/>
              <a:buNone/>
            </a:pPr>
            <a:r>
              <a:rPr lang="en-US" altLang="en-US" sz="2400">
                <a:solidFill>
                  <a:srgbClr val="0432FF"/>
                </a:solidFill>
                <a:latin typeface="Consolas" charset="0"/>
                <a:ea typeface="Consolas" charset="0"/>
                <a:cs typeface="Consolas" charset="0"/>
              </a:rPr>
              <a:t>abstract assert boolean break byte case catch char class const continue default do double else enum extends false final finally float for goto if implements import instanceof int interface long native new null package private protected public return short static strictfp super switch synchronized this throw throws transient true try void volatile while</a:t>
            </a:r>
            <a:endParaRPr lang="en-US" altLang="en-US" sz="1800">
              <a:solidFill>
                <a:srgbClr val="0432FF"/>
              </a:solidFill>
              <a:latin typeface="Consolas" charset="0"/>
              <a:ea typeface="Consolas" charset="0"/>
              <a:cs typeface="Consolas" charset="0"/>
            </a:endParaRPr>
          </a:p>
          <a:p>
            <a:pPr>
              <a:spcBef>
                <a:spcPct val="0"/>
              </a:spcBef>
              <a:buFont typeface="Calibri" charset="0"/>
              <a:buNone/>
            </a:pPr>
            <a:endParaRPr lang="en-US" altLang="en-US" sz="1800">
              <a:solidFill>
                <a:srgbClr val="0432FF"/>
              </a:solidFill>
              <a:latin typeface="Consolas" charset="0"/>
              <a:ea typeface="Consolas" charset="0"/>
              <a:cs typeface="Consolas" charset="0"/>
            </a:endParaRPr>
          </a:p>
          <a:p>
            <a:pPr>
              <a:spcBef>
                <a:spcPct val="0"/>
              </a:spcBef>
              <a:buFont typeface="Calibri" charset="0"/>
              <a:buNone/>
            </a:pPr>
            <a:endParaRPr lang="en-US" altLang="en-US" sz="1800">
              <a:solidFill>
                <a:srgbClr val="0432FF"/>
              </a:solidFill>
              <a:latin typeface="Consolas" charset="0"/>
              <a:ea typeface="Consolas" charset="0"/>
              <a:cs typeface="Consolas" charset="0"/>
            </a:endParaRPr>
          </a:p>
        </p:txBody>
      </p:sp>
      <p:sp>
        <p:nvSpPr>
          <p:cNvPr id="6" name="Title 5"/>
          <p:cNvSpPr>
            <a:spLocks noGrp="1"/>
          </p:cNvSpPr>
          <p:nvPr>
            <p:ph type="title"/>
          </p:nvPr>
        </p:nvSpPr>
        <p:spPr/>
        <p:txBody>
          <a:bodyPr/>
          <a:lstStyle/>
          <a:p>
            <a:pPr fontAlgn="auto">
              <a:spcAft>
                <a:spcPts val="0"/>
              </a:spcAft>
              <a:defRPr/>
            </a:pPr>
            <a:r>
              <a:rPr lang="en-US" altLang="en-US" dirty="0">
                <a:solidFill>
                  <a:schemeClr val="tx1">
                    <a:lumMod val="75000"/>
                    <a:lumOff val="25000"/>
                  </a:schemeClr>
                </a:solidFill>
              </a:rPr>
              <a:t>Java  Keywords</a:t>
            </a:r>
            <a:br>
              <a:rPr lang="en-US" altLang="en-US" dirty="0">
                <a:solidFill>
                  <a:schemeClr val="tx1">
                    <a:lumMod val="75000"/>
                    <a:lumOff val="25000"/>
                  </a:schemeClr>
                </a:solidFill>
              </a:rPr>
            </a:br>
            <a:r>
              <a:rPr lang="en-US" altLang="en-US" sz="2800" dirty="0">
                <a:solidFill>
                  <a:schemeClr val="tx1">
                    <a:lumMod val="75000"/>
                    <a:lumOff val="25000"/>
                  </a:schemeClr>
                </a:solidFill>
              </a:rPr>
              <a:t>(bad for variable names)</a:t>
            </a:r>
            <a:endParaRPr lang="en-US" dirty="0">
              <a:solidFill>
                <a:schemeClr val="tx1">
                  <a:lumMod val="75000"/>
                  <a:lumOff val="25000"/>
                </a:schemeClr>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Slide Number Placeholder 3"/>
          <p:cNvSpPr txBox="1">
            <a:spLocks noGrp="1"/>
          </p:cNvSpPr>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fld id="{0E79B644-8CD0-F24A-83FC-54FEF4F53184}" type="slidenum">
              <a:rPr lang="en-US" altLang="en-US" sz="900">
                <a:solidFill>
                  <a:srgbClr val="898989"/>
                </a:solidFill>
                <a:latin typeface="Calibri" charset="0"/>
              </a:rPr>
              <a:pPr algn="r" eaLnBrk="1" hangingPunct="1"/>
              <a:t>3</a:t>
            </a:fld>
            <a:endParaRPr lang="en-US" altLang="en-US" sz="900">
              <a:solidFill>
                <a:srgbClr val="898989"/>
              </a:solidFill>
              <a:latin typeface="Calibri" charset="0"/>
            </a:endParaRPr>
          </a:p>
        </p:txBody>
      </p:sp>
      <p:sp>
        <p:nvSpPr>
          <p:cNvPr id="14340" name="Footer Placeholder 2"/>
          <p:cNvSpPr txBox="1">
            <a:spLocks noGrp="1"/>
          </p:cNvSpPr>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2</a:t>
            </a:r>
          </a:p>
        </p:txBody>
      </p:sp>
      <p:sp>
        <p:nvSpPr>
          <p:cNvPr id="2" name="Date Placeholder 1">
            <a:extLst/>
          </p:cNvPr>
          <p:cNvSpPr txBox="1">
            <a:spLocks noGrp="1"/>
          </p:cNvSpPr>
          <p:nvPr/>
        </p:nvSpPr>
        <p:spPr>
          <a:xfrm>
            <a:off x="628650" y="6356350"/>
            <a:ext cx="2057400" cy="365125"/>
          </a:xfrm>
          <a:prstGeom prst="rect">
            <a:avLst/>
          </a:prstGeom>
          <a:noFill/>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615C97C-306E-FF4E-A414-014781616E84}" type="datetime1">
              <a:rPr lang="en-US" altLang="en-US" sz="900">
                <a:solidFill>
                  <a:srgbClr val="898989"/>
                </a:solidFill>
                <a:latin typeface="Calibri" charset="0"/>
              </a:rPr>
              <a:pPr eaLnBrk="1" hangingPunct="1"/>
              <a:t>1/22/19</a:t>
            </a:fld>
            <a:endParaRPr lang="en-US" altLang="en-US" sz="900">
              <a:solidFill>
                <a:srgbClr val="898989"/>
              </a:solidFill>
              <a:latin typeface="Calibri" charset="0"/>
            </a:endParaRPr>
          </a:p>
        </p:txBody>
      </p:sp>
      <p:pic>
        <p:nvPicPr>
          <p:cNvPr id="15" name="Picture 10" descr="elated image" title="Jav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5825" y="4267200"/>
            <a:ext cx="1870075" cy="18684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2514600"/>
            <a:ext cx="8402638" cy="3621088"/>
          </a:xfrm>
        </p:spPr>
        <p:txBody>
          <a:bodyPr rtlCol="0">
            <a:normAutofit/>
          </a:bodyPr>
          <a:lstStyle/>
          <a:p>
            <a:pPr marL="91440" indent="-91440" fontAlgn="auto">
              <a:buFont typeface="Calibri" panose="020F0502020204030204" pitchFamily="34" charset="0"/>
              <a:buChar char=" "/>
              <a:defRPr/>
            </a:pPr>
            <a:r>
              <a:rPr lang="en-US" altLang="en-US" dirty="0" err="1">
                <a:solidFill>
                  <a:schemeClr val="tx1">
                    <a:lumMod val="75000"/>
                    <a:lumOff val="25000"/>
                  </a:schemeClr>
                </a:solidFill>
                <a:latin typeface="Consolas" charset="0"/>
                <a:ea typeface="Consolas" charset="0"/>
                <a:cs typeface="Consolas" charset="0"/>
              </a:rPr>
              <a:t>System.out.println</a:t>
            </a:r>
            <a:r>
              <a:rPr lang="en-US" altLang="en-US" dirty="0">
                <a:solidFill>
                  <a:schemeClr val="tx1">
                    <a:lumMod val="75000"/>
                    <a:lumOff val="25000"/>
                  </a:schemeClr>
                </a:solidFill>
                <a:latin typeface="Consolas" charset="0"/>
                <a:ea typeface="Consolas" charset="0"/>
                <a:cs typeface="Consolas" charset="0"/>
              </a:rPr>
              <a:t> (“</a:t>
            </a:r>
            <a:r>
              <a:rPr lang="en-US" altLang="en-US" dirty="0">
                <a:solidFill>
                  <a:srgbClr val="C00000"/>
                </a:solidFill>
                <a:latin typeface="Consolas" charset="0"/>
                <a:ea typeface="Consolas" charset="0"/>
                <a:cs typeface="Consolas" charset="0"/>
              </a:rPr>
              <a:t>Whatever you are, be a good one.</a:t>
            </a:r>
            <a:r>
              <a:rPr lang="en-US" altLang="en-US" dirty="0">
                <a:solidFill>
                  <a:schemeClr val="tx1">
                    <a:lumMod val="75000"/>
                    <a:lumOff val="25000"/>
                  </a:schemeClr>
                </a:solidFill>
                <a:latin typeface="Consolas" charset="0"/>
                <a:ea typeface="Consolas" charset="0"/>
                <a:cs typeface="Consolas" charset="0"/>
              </a:rPr>
              <a:t>”);</a:t>
            </a:r>
          </a:p>
          <a:p>
            <a:pPr marL="91440" indent="-91440" fontAlgn="auto">
              <a:buFont typeface="Calibri" panose="020F0502020204030204" pitchFamily="34" charset="0"/>
              <a:buChar char=" "/>
              <a:defRPr/>
            </a:pPr>
            <a:endParaRPr lang="en-US" dirty="0">
              <a:solidFill>
                <a:schemeClr val="tx1">
                  <a:lumMod val="75000"/>
                  <a:lumOff val="25000"/>
                </a:schemeClr>
              </a:solidFill>
            </a:endParaRPr>
          </a:p>
          <a:p>
            <a:pPr marL="457200" indent="-457200" fontAlgn="auto">
              <a:buFont typeface="+mj-lt"/>
              <a:buAutoNum type="arabicPeriod"/>
              <a:defRPr/>
            </a:pPr>
            <a:r>
              <a:rPr lang="en-US" sz="2400" dirty="0">
                <a:solidFill>
                  <a:schemeClr val="tx1">
                    <a:lumMod val="75000"/>
                    <a:lumOff val="25000"/>
                  </a:schemeClr>
                </a:solidFill>
              </a:rPr>
              <a:t>System represents the Operating System</a:t>
            </a:r>
          </a:p>
          <a:p>
            <a:pPr marL="457200" indent="-457200" fontAlgn="auto">
              <a:buFont typeface="+mj-lt"/>
              <a:buAutoNum type="arabicPeriod"/>
              <a:defRPr/>
            </a:pPr>
            <a:r>
              <a:rPr lang="en-US" sz="2400" dirty="0">
                <a:solidFill>
                  <a:schemeClr val="tx1">
                    <a:lumMod val="75000"/>
                    <a:lumOff val="25000"/>
                  </a:schemeClr>
                </a:solidFill>
              </a:rPr>
              <a:t>“out” is the console/screen data stream</a:t>
            </a:r>
          </a:p>
          <a:p>
            <a:pPr marL="457200" indent="-457200" fontAlgn="auto">
              <a:buFont typeface="+mj-lt"/>
              <a:buAutoNum type="arabicPeriod"/>
              <a:defRPr/>
            </a:pPr>
            <a:r>
              <a:rPr lang="en-US" sz="2400" dirty="0" err="1">
                <a:solidFill>
                  <a:schemeClr val="tx1">
                    <a:lumMod val="75000"/>
                    <a:lumOff val="25000"/>
                  </a:schemeClr>
                </a:solidFill>
              </a:rPr>
              <a:t>println</a:t>
            </a:r>
            <a:r>
              <a:rPr lang="en-US" sz="2400" dirty="0">
                <a:solidFill>
                  <a:schemeClr val="tx1">
                    <a:lumMod val="75000"/>
                    <a:lumOff val="25000"/>
                  </a:schemeClr>
                </a:solidFill>
              </a:rPr>
              <a:t> is a “function” to push data to the console</a:t>
            </a:r>
          </a:p>
        </p:txBody>
      </p:sp>
      <p:sp>
        <p:nvSpPr>
          <p:cNvPr id="26626" name="Rectangle 2"/>
          <p:cNvSpPr>
            <a:spLocks noGrp="1"/>
          </p:cNvSpPr>
          <p:nvPr>
            <p:ph type="title"/>
          </p:nvPr>
        </p:nvSpPr>
        <p:spPr>
          <a:xfrm>
            <a:off x="457200" y="533400"/>
            <a:ext cx="7543800" cy="1066800"/>
          </a:xfrm>
        </p:spPr>
        <p:txBody>
          <a:bodyPr/>
          <a:lstStyle/>
          <a:p>
            <a:pPr fontAlgn="auto">
              <a:spcAft>
                <a:spcPts val="0"/>
              </a:spcAft>
              <a:defRPr/>
            </a:pPr>
            <a:r>
              <a:rPr lang="en-US" altLang="en-US" sz="4400" dirty="0">
                <a:solidFill>
                  <a:schemeClr val="tx1">
                    <a:lumMod val="75000"/>
                    <a:lumOff val="25000"/>
                  </a:schemeClr>
                </a:solidFill>
                <a:ea typeface="Arial" charset="0"/>
                <a:cs typeface="Arial" charset="0"/>
              </a:rPr>
              <a:t>Printing strings in Java (review)</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Slide Number Placeholder 3"/>
          <p:cNvSpPr txBox="1">
            <a:spLocks noGrp="1"/>
          </p:cNvSpPr>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fld id="{028766B6-CFF3-3148-953D-7714259C1091}" type="slidenum">
              <a:rPr lang="en-US" altLang="en-US" sz="900">
                <a:solidFill>
                  <a:srgbClr val="898989"/>
                </a:solidFill>
                <a:latin typeface="Calibri" charset="0"/>
              </a:rPr>
              <a:pPr algn="r" eaLnBrk="1" hangingPunct="1"/>
              <a:t>4</a:t>
            </a:fld>
            <a:endParaRPr lang="en-US" altLang="en-US" sz="900">
              <a:solidFill>
                <a:srgbClr val="898989"/>
              </a:solidFill>
              <a:latin typeface="Calibri" charset="0"/>
            </a:endParaRPr>
          </a:p>
        </p:txBody>
      </p:sp>
      <p:sp>
        <p:nvSpPr>
          <p:cNvPr id="18436" name="Footer Placeholder 2"/>
          <p:cNvSpPr txBox="1">
            <a:spLocks noGrp="1"/>
          </p:cNvSpPr>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2</a:t>
            </a:r>
          </a:p>
        </p:txBody>
      </p:sp>
      <p:sp>
        <p:nvSpPr>
          <p:cNvPr id="2" name="Date Placeholder 1">
            <a:extLst/>
          </p:cNvPr>
          <p:cNvSpPr txBox="1">
            <a:spLocks noGrp="1"/>
          </p:cNvSpPr>
          <p:nvPr/>
        </p:nvSpPr>
        <p:spPr>
          <a:xfrm>
            <a:off x="628650" y="6356350"/>
            <a:ext cx="2057400" cy="365125"/>
          </a:xfrm>
          <a:prstGeom prst="rect">
            <a:avLst/>
          </a:prstGeom>
          <a:noFill/>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2ED7885-34F4-0A4C-99E6-F3B9926B9DC5}" type="datetime1">
              <a:rPr lang="en-US" altLang="en-US" sz="900">
                <a:solidFill>
                  <a:srgbClr val="898989"/>
                </a:solidFill>
                <a:latin typeface="Calibri" charset="0"/>
              </a:rPr>
              <a:pPr eaLnBrk="1" hangingPunct="1"/>
              <a:t>1/22/19</a:t>
            </a:fld>
            <a:endParaRPr lang="en-US" altLang="en-US" sz="900">
              <a:solidFill>
                <a:srgbClr val="898989"/>
              </a:solidFill>
              <a:latin typeface="Calibri" charset="0"/>
            </a:endParaRPr>
          </a:p>
        </p:txBody>
      </p:sp>
      <p:sp>
        <p:nvSpPr>
          <p:cNvPr id="8" name="Rectangle 7" title="Pseudo code logo"/>
          <p:cNvSpPr/>
          <p:nvPr/>
        </p:nvSpPr>
        <p:spPr>
          <a:xfrm>
            <a:off x="7543800" y="5029200"/>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p:cNvSpPr>
            <a:spLocks noGrp="1"/>
          </p:cNvSpPr>
          <p:nvPr>
            <p:ph idx="1"/>
          </p:nvPr>
        </p:nvSpPr>
        <p:spPr>
          <a:xfrm>
            <a:off x="822325" y="1846263"/>
            <a:ext cx="8169275" cy="4706937"/>
          </a:xfrm>
        </p:spPr>
        <p:txBody>
          <a:bodyPr>
            <a:normAutofit/>
          </a:bodyPr>
          <a:lstStyle/>
          <a:p>
            <a:pPr>
              <a:lnSpc>
                <a:spcPct val="80000"/>
              </a:lnSpc>
            </a:pPr>
            <a:r>
              <a:rPr lang="en-US" altLang="en-US">
                <a:latin typeface="Consolas" charset="0"/>
                <a:ea typeface="Consolas" charset="0"/>
                <a:cs typeface="Consolas" charset="0"/>
              </a:rPr>
              <a:t>CLASS CountDown </a:t>
            </a:r>
            <a:br>
              <a:rPr lang="en-US" altLang="en-US">
                <a:latin typeface="Consolas" charset="0"/>
                <a:ea typeface="Consolas" charset="0"/>
                <a:cs typeface="Consolas" charset="0"/>
              </a:rPr>
            </a:br>
            <a:r>
              <a:rPr lang="en-US" altLang="en-US">
                <a:latin typeface="Consolas" charset="0"/>
                <a:ea typeface="Consolas" charset="0"/>
                <a:cs typeface="Consolas" charset="0"/>
              </a:rPr>
              <a:t>BEGIN </a:t>
            </a:r>
            <a:br>
              <a:rPr lang="en-US" altLang="en-US">
                <a:latin typeface="Consolas" charset="0"/>
                <a:ea typeface="Consolas" charset="0"/>
                <a:cs typeface="Consolas" charset="0"/>
              </a:rPr>
            </a:br>
            <a:r>
              <a:rPr lang="en-US" altLang="en-US">
                <a:latin typeface="Consolas" charset="0"/>
                <a:ea typeface="Consolas" charset="0"/>
                <a:cs typeface="Consolas" charset="0"/>
              </a:rPr>
              <a:t>  METHOD Main()</a:t>
            </a:r>
            <a:br>
              <a:rPr lang="en-US" altLang="en-US">
                <a:latin typeface="Consolas" charset="0"/>
                <a:ea typeface="Consolas" charset="0"/>
                <a:cs typeface="Consolas" charset="0"/>
              </a:rPr>
            </a:br>
            <a:r>
              <a:rPr lang="en-US" altLang="en-US">
                <a:latin typeface="Consolas" charset="0"/>
                <a:ea typeface="Consolas" charset="0"/>
                <a:cs typeface="Consolas" charset="0"/>
              </a:rPr>
              <a:t>  BEGIN </a:t>
            </a:r>
            <a:br>
              <a:rPr lang="en-US" altLang="en-US">
                <a:latin typeface="Consolas" charset="0"/>
                <a:ea typeface="Consolas" charset="0"/>
                <a:cs typeface="Consolas" charset="0"/>
              </a:rPr>
            </a:br>
            <a:r>
              <a:rPr lang="en-US" altLang="en-US">
                <a:latin typeface="Consolas" charset="0"/>
                <a:ea typeface="Consolas" charset="0"/>
                <a:cs typeface="Consolas" charset="0"/>
              </a:rPr>
              <a:t>    s1 ← "Three... "</a:t>
            </a:r>
            <a:br>
              <a:rPr lang="en-US" altLang="en-US">
                <a:latin typeface="Consolas" charset="0"/>
                <a:ea typeface="Consolas" charset="0"/>
                <a:cs typeface="Consolas" charset="0"/>
              </a:rPr>
            </a:br>
            <a:r>
              <a:rPr lang="en-US" altLang="en-US">
                <a:latin typeface="Consolas" charset="0"/>
                <a:ea typeface="Consolas" charset="0"/>
                <a:cs typeface="Consolas" charset="0"/>
              </a:rPr>
              <a:t>    s2 ← "Two... " </a:t>
            </a:r>
            <a:br>
              <a:rPr lang="en-US" altLang="en-US">
                <a:latin typeface="Consolas" charset="0"/>
                <a:ea typeface="Consolas" charset="0"/>
                <a:cs typeface="Consolas" charset="0"/>
              </a:rPr>
            </a:br>
            <a:r>
              <a:rPr lang="en-US" altLang="en-US">
                <a:latin typeface="Consolas" charset="0"/>
                <a:ea typeface="Consolas" charset="0"/>
                <a:cs typeface="Consolas" charset="0"/>
              </a:rPr>
              <a:t>    s3 ← "One... "</a:t>
            </a:r>
            <a:br>
              <a:rPr lang="en-US" altLang="en-US">
                <a:latin typeface="Consolas" charset="0"/>
                <a:ea typeface="Consolas" charset="0"/>
                <a:cs typeface="Consolas" charset="0"/>
              </a:rPr>
            </a:br>
            <a:r>
              <a:rPr lang="en-US" altLang="en-US">
                <a:latin typeface="Consolas" charset="0"/>
                <a:ea typeface="Consolas" charset="0"/>
                <a:cs typeface="Consolas" charset="0"/>
              </a:rPr>
              <a:t>    s4 ← "Zero... "</a:t>
            </a:r>
            <a:br>
              <a:rPr lang="en-US" altLang="en-US">
                <a:latin typeface="Consolas" charset="0"/>
                <a:ea typeface="Consolas" charset="0"/>
                <a:cs typeface="Consolas" charset="0"/>
              </a:rPr>
            </a:br>
            <a:r>
              <a:rPr lang="en-US" altLang="en-US">
                <a:latin typeface="Consolas" charset="0"/>
                <a:ea typeface="Consolas" charset="0"/>
                <a:cs typeface="Consolas" charset="0"/>
              </a:rPr>
              <a:t>    PRINT(s1 + s2 + s3 + s4 + "Liftoff!") </a:t>
            </a:r>
            <a:br>
              <a:rPr lang="en-US" altLang="en-US">
                <a:latin typeface="Consolas" charset="0"/>
                <a:ea typeface="Consolas" charset="0"/>
                <a:cs typeface="Consolas" charset="0"/>
              </a:rPr>
            </a:br>
            <a:r>
              <a:rPr lang="en-US" altLang="en-US">
                <a:latin typeface="Consolas" charset="0"/>
                <a:ea typeface="Consolas" charset="0"/>
                <a:cs typeface="Consolas" charset="0"/>
              </a:rPr>
              <a:t>    PRINTLINE()</a:t>
            </a:r>
          </a:p>
          <a:p>
            <a:pPr>
              <a:lnSpc>
                <a:spcPct val="80000"/>
              </a:lnSpc>
            </a:pPr>
            <a:r>
              <a:rPr lang="en-US" altLang="en-US">
                <a:latin typeface="Consolas" charset="0"/>
                <a:ea typeface="Consolas" charset="0"/>
                <a:cs typeface="Consolas" charset="0"/>
              </a:rPr>
              <a:t>    PRINT("Houston, we have a problem.") </a:t>
            </a:r>
            <a:br>
              <a:rPr lang="en-US" altLang="en-US">
                <a:latin typeface="Consolas" charset="0"/>
                <a:ea typeface="Consolas" charset="0"/>
                <a:cs typeface="Consolas" charset="0"/>
              </a:rPr>
            </a:br>
            <a:r>
              <a:rPr lang="en-US" altLang="en-US">
                <a:latin typeface="Consolas" charset="0"/>
                <a:ea typeface="Consolas" charset="0"/>
                <a:cs typeface="Consolas" charset="0"/>
              </a:rPr>
              <a:t>  END Main</a:t>
            </a:r>
            <a:br>
              <a:rPr lang="en-US" altLang="en-US">
                <a:latin typeface="Consolas" charset="0"/>
                <a:ea typeface="Consolas" charset="0"/>
                <a:cs typeface="Consolas" charset="0"/>
              </a:rPr>
            </a:br>
            <a:r>
              <a:rPr lang="en-US" altLang="en-US">
                <a:latin typeface="Consolas" charset="0"/>
                <a:ea typeface="Consolas" charset="0"/>
                <a:cs typeface="Consolas" charset="0"/>
              </a:rPr>
              <a:t>END CountDown</a:t>
            </a:r>
            <a:endParaRPr lang="en-US" altLang="en-US">
              <a:latin typeface="Courier New" charset="0"/>
              <a:ea typeface="Courier New" charset="0"/>
              <a:cs typeface="Courier New" charset="0"/>
            </a:endParaRPr>
          </a:p>
          <a:p>
            <a:pPr>
              <a:lnSpc>
                <a:spcPct val="80000"/>
              </a:lnSpc>
            </a:pPr>
            <a:r>
              <a:rPr lang="en-US" altLang="en-US" sz="2200" b="1" u="sng">
                <a:latin typeface="Courier New" charset="0"/>
                <a:ea typeface="Courier New" charset="0"/>
                <a:cs typeface="Courier New" charset="0"/>
              </a:rPr>
              <a:t>Output:</a:t>
            </a:r>
            <a:endParaRPr lang="en-US" altLang="en-US" sz="2200">
              <a:latin typeface="Courier New" charset="0"/>
              <a:ea typeface="Courier New" charset="0"/>
              <a:cs typeface="Courier New" charset="0"/>
            </a:endParaRPr>
          </a:p>
          <a:p>
            <a:pPr>
              <a:lnSpc>
                <a:spcPct val="80000"/>
              </a:lnSpc>
            </a:pPr>
            <a:r>
              <a:rPr lang="en-US" altLang="en-US" sz="1900">
                <a:latin typeface="Courier New" charset="0"/>
                <a:ea typeface="Courier New" charset="0"/>
                <a:cs typeface="Courier New" charset="0"/>
              </a:rPr>
              <a:t>Three... Two... One... Zero... Liftoff!</a:t>
            </a:r>
            <a:br>
              <a:rPr lang="en-US" altLang="en-US" sz="1900">
                <a:latin typeface="Courier New" charset="0"/>
                <a:ea typeface="Courier New" charset="0"/>
                <a:cs typeface="Courier New" charset="0"/>
              </a:rPr>
            </a:br>
            <a:r>
              <a:rPr lang="en-US" altLang="en-US" sz="1900">
                <a:latin typeface="Courier New" charset="0"/>
                <a:ea typeface="Courier New" charset="0"/>
                <a:cs typeface="Courier New" charset="0"/>
              </a:rPr>
              <a:t>Houston, we have a problem.</a:t>
            </a:r>
            <a:endParaRPr lang="en-US" altLang="en-US" sz="2600"/>
          </a:p>
          <a:p>
            <a:pPr>
              <a:lnSpc>
                <a:spcPct val="80000"/>
              </a:lnSpc>
            </a:pPr>
            <a:endParaRPr lang="en-US" altLang="en-US" sz="1900"/>
          </a:p>
        </p:txBody>
      </p:sp>
      <p:sp>
        <p:nvSpPr>
          <p:cNvPr id="30722" name="Rectangle 2"/>
          <p:cNvSpPr>
            <a:spLocks noGrp="1"/>
          </p:cNvSpPr>
          <p:nvPr>
            <p:ph type="title"/>
          </p:nvPr>
        </p:nvSpPr>
        <p:spPr>
          <a:xfrm>
            <a:off x="822325" y="287338"/>
            <a:ext cx="7543800" cy="1312862"/>
          </a:xfrm>
        </p:spPr>
        <p:txBody>
          <a:bodyPr/>
          <a:lstStyle/>
          <a:p>
            <a:pPr fontAlgn="auto">
              <a:spcAft>
                <a:spcPts val="0"/>
              </a:spcAft>
              <a:defRPr/>
            </a:pPr>
            <a:r>
              <a:rPr lang="en-US" altLang="en-US" dirty="0">
                <a:solidFill>
                  <a:schemeClr val="tx1">
                    <a:lumMod val="75000"/>
                    <a:lumOff val="25000"/>
                  </a:schemeClr>
                </a:solidFill>
                <a:ea typeface="Arial" charset="0"/>
                <a:cs typeface="Arial" charset="0"/>
              </a:rPr>
              <a:t>Pseudocode</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Slide Number Placeholder 3"/>
          <p:cNvSpPr txBox="1">
            <a:spLocks noGrp="1"/>
          </p:cNvSpPr>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fld id="{EBF174DB-A621-574A-A92C-E6B8046CAAA1}" type="slidenum">
              <a:rPr lang="en-US" altLang="en-US" sz="900">
                <a:solidFill>
                  <a:srgbClr val="898989"/>
                </a:solidFill>
                <a:latin typeface="Calibri" charset="0"/>
              </a:rPr>
              <a:pPr algn="r" eaLnBrk="1" hangingPunct="1"/>
              <a:t>5</a:t>
            </a:fld>
            <a:endParaRPr lang="en-US" altLang="en-US" sz="900">
              <a:solidFill>
                <a:srgbClr val="898989"/>
              </a:solidFill>
              <a:latin typeface="Calibri" charset="0"/>
            </a:endParaRPr>
          </a:p>
        </p:txBody>
      </p:sp>
      <p:sp>
        <p:nvSpPr>
          <p:cNvPr id="19460" name="Footer Placeholder 2"/>
          <p:cNvSpPr txBox="1">
            <a:spLocks noGrp="1"/>
          </p:cNvSpPr>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2</a:t>
            </a:r>
          </a:p>
        </p:txBody>
      </p:sp>
      <p:sp>
        <p:nvSpPr>
          <p:cNvPr id="2" name="Date Placeholder 1">
            <a:extLst/>
          </p:cNvPr>
          <p:cNvSpPr txBox="1">
            <a:spLocks noGrp="1"/>
          </p:cNvSpPr>
          <p:nvPr/>
        </p:nvSpPr>
        <p:spPr>
          <a:xfrm>
            <a:off x="628650" y="6356350"/>
            <a:ext cx="2057400" cy="365125"/>
          </a:xfrm>
          <a:prstGeom prst="rect">
            <a:avLst/>
          </a:prstGeom>
          <a:noFill/>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D598D63-102C-474D-A1E3-36042147EBCC}" type="datetime1">
              <a:rPr lang="en-US" altLang="en-US" sz="900">
                <a:solidFill>
                  <a:srgbClr val="898989"/>
                </a:solidFill>
                <a:latin typeface="Calibri" charset="0"/>
              </a:rPr>
              <a:pPr eaLnBrk="1" hangingPunct="1"/>
              <a:t>1/22/19</a:t>
            </a:fld>
            <a:endParaRPr lang="en-US" altLang="en-US" sz="900">
              <a:solidFill>
                <a:srgbClr val="898989"/>
              </a:solidFill>
              <a:latin typeface="Calibri" charset="0"/>
            </a:endParaRPr>
          </a:p>
        </p:txBody>
      </p:sp>
      <p:pic>
        <p:nvPicPr>
          <p:cNvPr id="9" name="Picture 10" descr="elated image" title="Jav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5513" y="4495800"/>
            <a:ext cx="1639887" cy="16398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822325" y="1846263"/>
            <a:ext cx="7904163" cy="4289425"/>
          </a:xfrm>
        </p:spPr>
        <p:txBody>
          <a:bodyPr>
            <a:normAutofit/>
          </a:bodyPr>
          <a:lstStyle/>
          <a:p>
            <a:pPr>
              <a:lnSpc>
                <a:spcPct val="80000"/>
              </a:lnSpc>
            </a:pPr>
            <a:r>
              <a:rPr lang="en-US" altLang="en-US" sz="1800">
                <a:solidFill>
                  <a:srgbClr val="339933"/>
                </a:solidFill>
                <a:latin typeface="Consolas" charset="0"/>
                <a:ea typeface="Consolas" charset="0"/>
                <a:cs typeface="Consolas" charset="0"/>
              </a:rPr>
              <a:t>// Program CountDown.java</a:t>
            </a:r>
          </a:p>
          <a:p>
            <a:pPr>
              <a:lnSpc>
                <a:spcPct val="80000"/>
              </a:lnSpc>
            </a:pPr>
            <a:r>
              <a:rPr lang="en-US" altLang="en-US" sz="1800">
                <a:solidFill>
                  <a:srgbClr val="0432FF"/>
                </a:solidFill>
                <a:latin typeface="Consolas" charset="0"/>
                <a:ea typeface="Consolas" charset="0"/>
                <a:cs typeface="Consolas" charset="0"/>
              </a:rPr>
              <a:t>public class</a:t>
            </a:r>
            <a:r>
              <a:rPr lang="en-US" altLang="en-US" sz="1800">
                <a:latin typeface="Consolas" charset="0"/>
                <a:ea typeface="Consolas" charset="0"/>
                <a:cs typeface="Consolas" charset="0"/>
              </a:rPr>
              <a:t> CountDown </a:t>
            </a:r>
            <a:br>
              <a:rPr lang="en-US" altLang="en-US" sz="1800">
                <a:latin typeface="Consolas" charset="0"/>
                <a:ea typeface="Consolas" charset="0"/>
                <a:cs typeface="Consolas" charset="0"/>
              </a:rPr>
            </a:br>
            <a:r>
              <a:rPr lang="en-US" altLang="en-US" sz="1800">
                <a:latin typeface="Consolas" charset="0"/>
                <a:ea typeface="Consolas" charset="0"/>
                <a:cs typeface="Consolas" charset="0"/>
              </a:rPr>
              <a:t>{ </a:t>
            </a:r>
            <a:br>
              <a:rPr lang="en-US" altLang="en-US" sz="1800">
                <a:latin typeface="Consolas" charset="0"/>
                <a:ea typeface="Consolas" charset="0"/>
                <a:cs typeface="Consolas" charset="0"/>
              </a:rPr>
            </a:br>
            <a:r>
              <a:rPr lang="en-US" altLang="en-US" sz="1800">
                <a:latin typeface="Consolas" charset="0"/>
                <a:ea typeface="Consolas" charset="0"/>
                <a:cs typeface="Consolas" charset="0"/>
              </a:rPr>
              <a:t>  </a:t>
            </a:r>
            <a:r>
              <a:rPr lang="en-US" altLang="en-US" sz="1800">
                <a:solidFill>
                  <a:srgbClr val="0432FF"/>
                </a:solidFill>
                <a:latin typeface="Consolas" charset="0"/>
                <a:ea typeface="Consolas" charset="0"/>
                <a:cs typeface="Consolas" charset="0"/>
              </a:rPr>
              <a:t>public static void</a:t>
            </a:r>
            <a:r>
              <a:rPr lang="en-US" altLang="en-US" sz="1800">
                <a:latin typeface="Consolas" charset="0"/>
                <a:ea typeface="Consolas" charset="0"/>
                <a:cs typeface="Consolas" charset="0"/>
              </a:rPr>
              <a:t> main (String[] args) </a:t>
            </a:r>
            <a:br>
              <a:rPr lang="en-US" altLang="en-US" sz="1800">
                <a:latin typeface="Consolas" charset="0"/>
                <a:ea typeface="Consolas" charset="0"/>
                <a:cs typeface="Consolas" charset="0"/>
              </a:rPr>
            </a:br>
            <a:r>
              <a:rPr lang="en-US" altLang="en-US" sz="1800">
                <a:latin typeface="Consolas" charset="0"/>
                <a:ea typeface="Consolas" charset="0"/>
                <a:cs typeface="Consolas" charset="0"/>
              </a:rPr>
              <a:t>  { </a:t>
            </a:r>
            <a:br>
              <a:rPr lang="en-US" altLang="en-US" sz="1800">
                <a:latin typeface="Consolas" charset="0"/>
                <a:ea typeface="Consolas" charset="0"/>
                <a:cs typeface="Consolas" charset="0"/>
              </a:rPr>
            </a:br>
            <a:r>
              <a:rPr lang="en-US" altLang="en-US" sz="1800">
                <a:latin typeface="Consolas" charset="0"/>
                <a:ea typeface="Consolas" charset="0"/>
                <a:cs typeface="Consolas" charset="0"/>
              </a:rPr>
              <a:t>    String s1 = "</a:t>
            </a:r>
            <a:r>
              <a:rPr lang="en-US" altLang="en-US" sz="1800">
                <a:solidFill>
                  <a:srgbClr val="C00000"/>
                </a:solidFill>
                <a:latin typeface="Consolas" charset="0"/>
                <a:ea typeface="Consolas" charset="0"/>
                <a:cs typeface="Consolas" charset="0"/>
              </a:rPr>
              <a:t>Three... </a:t>
            </a:r>
            <a:r>
              <a:rPr lang="en-US" altLang="en-US" sz="1800">
                <a:latin typeface="Consolas" charset="0"/>
                <a:ea typeface="Consolas" charset="0"/>
                <a:cs typeface="Consolas" charset="0"/>
              </a:rPr>
              <a:t>"; </a:t>
            </a:r>
            <a:br>
              <a:rPr lang="en-US" altLang="en-US" sz="1800">
                <a:latin typeface="Consolas" charset="0"/>
                <a:ea typeface="Consolas" charset="0"/>
                <a:cs typeface="Consolas" charset="0"/>
              </a:rPr>
            </a:br>
            <a:r>
              <a:rPr lang="en-US" altLang="en-US" sz="1800">
                <a:latin typeface="Consolas" charset="0"/>
                <a:ea typeface="Consolas" charset="0"/>
                <a:cs typeface="Consolas" charset="0"/>
              </a:rPr>
              <a:t>    String s2 = "</a:t>
            </a:r>
            <a:r>
              <a:rPr lang="en-US" altLang="en-US" sz="1800">
                <a:solidFill>
                  <a:srgbClr val="C00000"/>
                </a:solidFill>
                <a:latin typeface="Consolas" charset="0"/>
                <a:ea typeface="Consolas" charset="0"/>
                <a:cs typeface="Consolas" charset="0"/>
              </a:rPr>
              <a:t>Two... </a:t>
            </a:r>
            <a:r>
              <a:rPr lang="en-US" altLang="en-US" sz="1800">
                <a:latin typeface="Consolas" charset="0"/>
                <a:ea typeface="Consolas" charset="0"/>
                <a:cs typeface="Consolas" charset="0"/>
              </a:rPr>
              <a:t>"; </a:t>
            </a:r>
            <a:br>
              <a:rPr lang="en-US" altLang="en-US" sz="1800">
                <a:latin typeface="Consolas" charset="0"/>
                <a:ea typeface="Consolas" charset="0"/>
                <a:cs typeface="Consolas" charset="0"/>
              </a:rPr>
            </a:br>
            <a:r>
              <a:rPr lang="en-US" altLang="en-US" sz="1800">
                <a:latin typeface="Consolas" charset="0"/>
                <a:ea typeface="Consolas" charset="0"/>
                <a:cs typeface="Consolas" charset="0"/>
              </a:rPr>
              <a:t>    String s3 = "</a:t>
            </a:r>
            <a:r>
              <a:rPr lang="en-US" altLang="en-US" sz="1800">
                <a:solidFill>
                  <a:srgbClr val="C00000"/>
                </a:solidFill>
                <a:latin typeface="Consolas" charset="0"/>
                <a:ea typeface="Consolas" charset="0"/>
                <a:cs typeface="Consolas" charset="0"/>
              </a:rPr>
              <a:t>One... </a:t>
            </a:r>
            <a:r>
              <a:rPr lang="en-US" altLang="en-US" sz="1800">
                <a:latin typeface="Consolas" charset="0"/>
                <a:ea typeface="Consolas" charset="0"/>
                <a:cs typeface="Consolas" charset="0"/>
              </a:rPr>
              <a:t>"; </a:t>
            </a:r>
            <a:br>
              <a:rPr lang="en-US" altLang="en-US" sz="1800">
                <a:latin typeface="Consolas" charset="0"/>
                <a:ea typeface="Consolas" charset="0"/>
                <a:cs typeface="Consolas" charset="0"/>
              </a:rPr>
            </a:br>
            <a:r>
              <a:rPr lang="en-US" altLang="en-US" sz="1800">
                <a:latin typeface="Consolas" charset="0"/>
                <a:ea typeface="Consolas" charset="0"/>
                <a:cs typeface="Consolas" charset="0"/>
              </a:rPr>
              <a:t>    String s4 = "</a:t>
            </a:r>
            <a:r>
              <a:rPr lang="en-US" altLang="en-US" sz="1800">
                <a:solidFill>
                  <a:srgbClr val="C00000"/>
                </a:solidFill>
                <a:latin typeface="Consolas" charset="0"/>
                <a:ea typeface="Consolas" charset="0"/>
                <a:cs typeface="Consolas" charset="0"/>
              </a:rPr>
              <a:t>Zero... </a:t>
            </a:r>
            <a:r>
              <a:rPr lang="en-US" altLang="en-US" sz="1800">
                <a:latin typeface="Consolas" charset="0"/>
                <a:ea typeface="Consolas" charset="0"/>
                <a:cs typeface="Consolas" charset="0"/>
              </a:rPr>
              <a:t>"; </a:t>
            </a:r>
            <a:br>
              <a:rPr lang="en-US" altLang="en-US" sz="1800">
                <a:latin typeface="Consolas" charset="0"/>
                <a:ea typeface="Consolas" charset="0"/>
                <a:cs typeface="Consolas" charset="0"/>
              </a:rPr>
            </a:br>
            <a:r>
              <a:rPr lang="en-US" altLang="en-US" sz="1800">
                <a:latin typeface="Consolas" charset="0"/>
                <a:ea typeface="Consolas" charset="0"/>
                <a:cs typeface="Consolas" charset="0"/>
              </a:rPr>
              <a:t>    System.out.println (s1 + s2 + s3 + s4 + "</a:t>
            </a:r>
            <a:r>
              <a:rPr lang="en-US" altLang="en-US" sz="1800">
                <a:solidFill>
                  <a:srgbClr val="C00000"/>
                </a:solidFill>
                <a:latin typeface="Consolas" charset="0"/>
                <a:ea typeface="Consolas" charset="0"/>
                <a:cs typeface="Consolas" charset="0"/>
              </a:rPr>
              <a:t>Liftoff!</a:t>
            </a:r>
            <a:r>
              <a:rPr lang="en-US" altLang="en-US" sz="1800">
                <a:latin typeface="Consolas" charset="0"/>
                <a:ea typeface="Consolas" charset="0"/>
                <a:cs typeface="Consolas" charset="0"/>
              </a:rPr>
              <a:t>"); </a:t>
            </a:r>
            <a:br>
              <a:rPr lang="en-US" altLang="en-US" sz="1800">
                <a:latin typeface="Consolas" charset="0"/>
                <a:ea typeface="Consolas" charset="0"/>
                <a:cs typeface="Consolas" charset="0"/>
              </a:rPr>
            </a:br>
            <a:r>
              <a:rPr lang="en-US" altLang="en-US" sz="1800">
                <a:latin typeface="Consolas" charset="0"/>
                <a:ea typeface="Consolas" charset="0"/>
                <a:cs typeface="Consolas" charset="0"/>
              </a:rPr>
              <a:t>    System.out.println ("</a:t>
            </a:r>
            <a:r>
              <a:rPr lang="en-US" altLang="en-US" sz="1800">
                <a:solidFill>
                  <a:srgbClr val="C00000"/>
                </a:solidFill>
                <a:latin typeface="Consolas" charset="0"/>
                <a:ea typeface="Consolas" charset="0"/>
                <a:cs typeface="Consolas" charset="0"/>
              </a:rPr>
              <a:t>Houston, we have a problem.</a:t>
            </a:r>
            <a:r>
              <a:rPr lang="en-US" altLang="en-US" sz="1800">
                <a:latin typeface="Consolas" charset="0"/>
                <a:ea typeface="Consolas" charset="0"/>
                <a:cs typeface="Consolas" charset="0"/>
              </a:rPr>
              <a:t>"); </a:t>
            </a:r>
            <a:br>
              <a:rPr lang="en-US" altLang="en-US" sz="1800">
                <a:latin typeface="Consolas" charset="0"/>
                <a:ea typeface="Consolas" charset="0"/>
                <a:cs typeface="Consolas" charset="0"/>
              </a:rPr>
            </a:br>
            <a:r>
              <a:rPr lang="en-US" altLang="en-US" sz="1800">
                <a:latin typeface="Consolas" charset="0"/>
                <a:ea typeface="Consolas" charset="0"/>
                <a:cs typeface="Consolas" charset="0"/>
              </a:rPr>
              <a:t>  } </a:t>
            </a:r>
            <a:br>
              <a:rPr lang="en-US" altLang="en-US" sz="1800">
                <a:latin typeface="Consolas" charset="0"/>
                <a:ea typeface="Consolas" charset="0"/>
                <a:cs typeface="Consolas" charset="0"/>
              </a:rPr>
            </a:br>
            <a:r>
              <a:rPr lang="en-US" altLang="en-US" sz="1800">
                <a:latin typeface="Consolas" charset="0"/>
                <a:ea typeface="Consolas" charset="0"/>
                <a:cs typeface="Consolas" charset="0"/>
              </a:rPr>
              <a:t>}</a:t>
            </a:r>
          </a:p>
          <a:p>
            <a:pPr>
              <a:lnSpc>
                <a:spcPct val="80000"/>
              </a:lnSpc>
            </a:pPr>
            <a:r>
              <a:rPr lang="en-US" altLang="en-US" sz="2200" b="1" u="sng">
                <a:latin typeface="Courier New" charset="0"/>
                <a:ea typeface="Courier New" charset="0"/>
                <a:cs typeface="Courier New" charset="0"/>
              </a:rPr>
              <a:t>Output:</a:t>
            </a:r>
            <a:endParaRPr lang="en-US" altLang="en-US" sz="2200">
              <a:latin typeface="Courier New" charset="0"/>
              <a:ea typeface="Courier New" charset="0"/>
              <a:cs typeface="Courier New" charset="0"/>
            </a:endParaRPr>
          </a:p>
          <a:p>
            <a:pPr>
              <a:lnSpc>
                <a:spcPct val="80000"/>
              </a:lnSpc>
            </a:pPr>
            <a:r>
              <a:rPr lang="en-US" altLang="en-US" sz="1900">
                <a:latin typeface="Courier New" charset="0"/>
                <a:ea typeface="Courier New" charset="0"/>
                <a:cs typeface="Courier New" charset="0"/>
              </a:rPr>
              <a:t>Three... Two... One... Zero... Liftoff!</a:t>
            </a:r>
            <a:br>
              <a:rPr lang="en-US" altLang="en-US" sz="1900">
                <a:latin typeface="Courier New" charset="0"/>
                <a:ea typeface="Courier New" charset="0"/>
                <a:cs typeface="Courier New" charset="0"/>
              </a:rPr>
            </a:br>
            <a:r>
              <a:rPr lang="en-US" altLang="en-US" sz="1900">
                <a:latin typeface="Courier New" charset="0"/>
                <a:ea typeface="Courier New" charset="0"/>
                <a:cs typeface="Courier New" charset="0"/>
              </a:rPr>
              <a:t>Houston, we have a problem.</a:t>
            </a:r>
            <a:endParaRPr lang="en-US" altLang="en-US" sz="2600"/>
          </a:p>
        </p:txBody>
      </p:sp>
      <p:sp>
        <p:nvSpPr>
          <p:cNvPr id="31746" name="Rectangle 2"/>
          <p:cNvSpPr>
            <a:spLocks noGrp="1"/>
          </p:cNvSpPr>
          <p:nvPr>
            <p:ph type="title"/>
          </p:nvPr>
        </p:nvSpPr>
        <p:spPr>
          <a:xfrm>
            <a:off x="822325" y="838200"/>
            <a:ext cx="7543800" cy="898525"/>
          </a:xfrm>
        </p:spPr>
        <p:txBody>
          <a:bodyPr/>
          <a:lstStyle/>
          <a:p>
            <a:pPr fontAlgn="auto">
              <a:spcAft>
                <a:spcPts val="0"/>
              </a:spcAft>
              <a:defRPr/>
            </a:pPr>
            <a:r>
              <a:rPr lang="en-US" altLang="en-US" dirty="0">
                <a:solidFill>
                  <a:schemeClr val="tx1">
                    <a:lumMod val="75000"/>
                    <a:lumOff val="25000"/>
                  </a:schemeClr>
                </a:solidFill>
                <a:ea typeface="Arial" charset="0"/>
                <a:cs typeface="Arial" charset="0"/>
              </a:rPr>
              <a:t>Java</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Slide Number Placeholder 3"/>
          <p:cNvSpPr txBox="1">
            <a:spLocks noGrp="1"/>
          </p:cNvSpPr>
          <p:nvPr/>
        </p:nvSpPr>
        <p:spPr bwMode="auto">
          <a:xfrm>
            <a:off x="6477000" y="6492875"/>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fld id="{5C0BF7C4-521D-094A-A247-47E370D7A6F6}" type="slidenum">
              <a:rPr lang="en-US" altLang="en-US" sz="900">
                <a:solidFill>
                  <a:srgbClr val="898989"/>
                </a:solidFill>
                <a:latin typeface="Calibri" charset="0"/>
              </a:rPr>
              <a:pPr algn="r" eaLnBrk="1" hangingPunct="1"/>
              <a:t>6</a:t>
            </a:fld>
            <a:endParaRPr lang="en-US" altLang="en-US" sz="900">
              <a:solidFill>
                <a:srgbClr val="898989"/>
              </a:solidFill>
              <a:latin typeface="Calibri" charset="0"/>
            </a:endParaRPr>
          </a:p>
        </p:txBody>
      </p:sp>
      <p:sp>
        <p:nvSpPr>
          <p:cNvPr id="22532" name="Footer Placeholder 2"/>
          <p:cNvSpPr txBox="1">
            <a:spLocks noGrp="1"/>
          </p:cNvSpPr>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2</a:t>
            </a:r>
          </a:p>
        </p:txBody>
      </p:sp>
      <p:sp>
        <p:nvSpPr>
          <p:cNvPr id="2" name="Date Placeholder 1">
            <a:extLst/>
          </p:cNvPr>
          <p:cNvSpPr txBox="1">
            <a:spLocks noGrp="1"/>
          </p:cNvSpPr>
          <p:nvPr/>
        </p:nvSpPr>
        <p:spPr>
          <a:xfrm>
            <a:off x="628650" y="6356350"/>
            <a:ext cx="2057400" cy="365125"/>
          </a:xfrm>
          <a:prstGeom prst="rect">
            <a:avLst/>
          </a:prstGeom>
          <a:noFill/>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E5BCF72-4B92-044A-BACB-B35DF812B006}" type="datetime1">
              <a:rPr lang="en-US" altLang="en-US" sz="900">
                <a:solidFill>
                  <a:srgbClr val="898989"/>
                </a:solidFill>
                <a:latin typeface="Calibri" charset="0"/>
              </a:rPr>
              <a:pPr eaLnBrk="1" hangingPunct="1"/>
              <a:t>1/22/19</a:t>
            </a:fld>
            <a:endParaRPr lang="en-US" altLang="en-US" sz="900">
              <a:solidFill>
                <a:srgbClr val="898989"/>
              </a:solidFill>
              <a:latin typeface="Calibri" charset="0"/>
            </a:endParaRPr>
          </a:p>
        </p:txBody>
      </p:sp>
      <p:sp>
        <p:nvSpPr>
          <p:cNvPr id="34818" name="Rectangle 3"/>
          <p:cNvSpPr>
            <a:spLocks noGrp="1"/>
          </p:cNvSpPr>
          <p:nvPr>
            <p:ph idx="1"/>
          </p:nvPr>
        </p:nvSpPr>
        <p:spPr>
          <a:xfrm>
            <a:off x="822325" y="1846263"/>
            <a:ext cx="7543800" cy="4325937"/>
          </a:xfrm>
        </p:spPr>
        <p:txBody>
          <a:bodyPr rtlCol="0">
            <a:normAutofit fontScale="92500" lnSpcReduction="10000"/>
          </a:bodyPr>
          <a:lstStyle/>
          <a:p>
            <a:pPr marL="91440" indent="-91440" fontAlgn="auto">
              <a:buFont typeface="Calibri" panose="020F0502020204030204" pitchFamily="34" charset="0"/>
              <a:buChar char=" "/>
              <a:defRPr/>
            </a:pPr>
            <a:r>
              <a:rPr lang="en-US" altLang="en-US" sz="2900" dirty="0">
                <a:solidFill>
                  <a:schemeClr val="tx1">
                    <a:lumMod val="75000"/>
                    <a:lumOff val="25000"/>
                  </a:schemeClr>
                </a:solidFill>
              </a:rPr>
              <a:t>Printing and </a:t>
            </a:r>
            <a:r>
              <a:rPr lang="en-US" altLang="en-US" sz="2900" u="sng" dirty="0">
                <a:solidFill>
                  <a:schemeClr val="tx1">
                    <a:lumMod val="75000"/>
                    <a:lumOff val="25000"/>
                  </a:schemeClr>
                </a:solidFill>
              </a:rPr>
              <a:t>escape sequence</a:t>
            </a:r>
            <a:r>
              <a:rPr lang="en-US" altLang="en-US" sz="2900" dirty="0">
                <a:solidFill>
                  <a:schemeClr val="tx1">
                    <a:lumMod val="75000"/>
                    <a:lumOff val="25000"/>
                  </a:schemeClr>
                </a:solidFill>
              </a:rPr>
              <a:t> prints a special character in an output string.</a:t>
            </a:r>
          </a:p>
          <a:p>
            <a:pPr marL="91440" indent="-91440" fontAlgn="auto">
              <a:buFont typeface="Calibri" panose="020F0502020204030204" pitchFamily="34" charset="0"/>
              <a:buChar char=" "/>
              <a:defRPr/>
            </a:pPr>
            <a:r>
              <a:rPr lang="en-US" altLang="en-US" sz="2900" dirty="0">
                <a:solidFill>
                  <a:schemeClr val="tx1">
                    <a:lumMod val="75000"/>
                    <a:lumOff val="25000"/>
                  </a:schemeClr>
                </a:solidFill>
              </a:rPr>
              <a:t>Common escape sequences:</a:t>
            </a:r>
          </a:p>
          <a:p>
            <a:pPr marL="384048" lvl="1" indent="-182880" fontAlgn="auto">
              <a:buFont typeface="Calibri" pitchFamily="34" charset="0"/>
              <a:buChar char="◦"/>
              <a:defRPr/>
            </a:pPr>
            <a:r>
              <a:rPr lang="en-US" altLang="en-US" sz="2700" dirty="0">
                <a:solidFill>
                  <a:schemeClr val="tx1">
                    <a:lumMod val="75000"/>
                    <a:lumOff val="25000"/>
                  </a:schemeClr>
                </a:solidFill>
              </a:rPr>
              <a:t>\b	backspace. (</a:t>
            </a:r>
            <a:r>
              <a:rPr lang="en-US" altLang="en-US" sz="2700" dirty="0" err="1">
                <a:solidFill>
                  <a:schemeClr val="tx1">
                    <a:lumMod val="75000"/>
                    <a:lumOff val="25000"/>
                  </a:schemeClr>
                </a:solidFill>
              </a:rPr>
              <a:t>e.g</a:t>
            </a:r>
            <a:r>
              <a:rPr lang="en-US" altLang="en-US" sz="2700" dirty="0">
                <a:solidFill>
                  <a:schemeClr val="tx1">
                    <a:lumMod val="75000"/>
                    <a:lumOff val="25000"/>
                  </a:schemeClr>
                </a:solidFill>
              </a:rPr>
              <a:t> “B\</a:t>
            </a:r>
            <a:r>
              <a:rPr lang="en-US" altLang="en-US" sz="2700" dirty="0" err="1">
                <a:solidFill>
                  <a:schemeClr val="tx1">
                    <a:lumMod val="75000"/>
                    <a:lumOff val="25000"/>
                  </a:schemeClr>
                </a:solidFill>
              </a:rPr>
              <a:t>bsecz</a:t>
            </a:r>
            <a:r>
              <a:rPr lang="en-US" altLang="en-US" sz="2700" dirty="0">
                <a:solidFill>
                  <a:schemeClr val="tx1">
                    <a:lumMod val="75000"/>
                    <a:lumOff val="25000"/>
                  </a:schemeClr>
                </a:solidFill>
              </a:rPr>
              <a:t>\</a:t>
            </a:r>
            <a:r>
              <a:rPr lang="en-US" altLang="en-US" sz="2700" dirty="0" err="1">
                <a:solidFill>
                  <a:schemeClr val="tx1">
                    <a:lumMod val="75000"/>
                    <a:lumOff val="25000"/>
                  </a:schemeClr>
                </a:solidFill>
              </a:rPr>
              <a:t>bret</a:t>
            </a:r>
            <a:r>
              <a:rPr lang="en-US" altLang="en-US" sz="2700" dirty="0">
                <a:solidFill>
                  <a:schemeClr val="tx1">
                    <a:lumMod val="75000"/>
                    <a:lumOff val="25000"/>
                  </a:schemeClr>
                </a:solidFill>
              </a:rPr>
              <a:t>” prints what?)</a:t>
            </a:r>
          </a:p>
          <a:p>
            <a:pPr marL="384048" lvl="1" indent="-182880" fontAlgn="auto">
              <a:buFont typeface="Calibri" pitchFamily="34" charset="0"/>
              <a:buChar char="◦"/>
              <a:defRPr/>
            </a:pPr>
            <a:r>
              <a:rPr lang="en-US" altLang="en-US" sz="2700" dirty="0">
                <a:solidFill>
                  <a:schemeClr val="tx1">
                    <a:lumMod val="75000"/>
                    <a:lumOff val="25000"/>
                  </a:schemeClr>
                </a:solidFill>
              </a:rPr>
              <a:t>\t	tab</a:t>
            </a:r>
          </a:p>
          <a:p>
            <a:pPr marL="384048" lvl="1" indent="-182880" fontAlgn="auto">
              <a:buFont typeface="Calibri" pitchFamily="34" charset="0"/>
              <a:buChar char="◦"/>
              <a:defRPr/>
            </a:pPr>
            <a:r>
              <a:rPr lang="en-US" altLang="en-US" sz="2700" dirty="0">
                <a:solidFill>
                  <a:schemeClr val="tx1">
                    <a:lumMod val="75000"/>
                    <a:lumOff val="25000"/>
                  </a:schemeClr>
                </a:solidFill>
              </a:rPr>
              <a:t>\n	newline</a:t>
            </a:r>
          </a:p>
          <a:p>
            <a:pPr marL="384048" lvl="1" indent="-182880" fontAlgn="auto">
              <a:buFont typeface="Calibri" pitchFamily="34" charset="0"/>
              <a:buChar char="◦"/>
              <a:defRPr/>
            </a:pPr>
            <a:r>
              <a:rPr lang="en-US" altLang="en-US" sz="2700" dirty="0">
                <a:solidFill>
                  <a:schemeClr val="tx1">
                    <a:lumMod val="75000"/>
                    <a:lumOff val="25000"/>
                  </a:schemeClr>
                </a:solidFill>
              </a:rPr>
              <a:t>\r	carriage return</a:t>
            </a:r>
          </a:p>
          <a:p>
            <a:pPr marL="384048" lvl="1" indent="-182880" fontAlgn="auto">
              <a:buFont typeface="Calibri" pitchFamily="34" charset="0"/>
              <a:buChar char="◦"/>
              <a:defRPr/>
            </a:pPr>
            <a:r>
              <a:rPr lang="en-US" altLang="en-US" sz="2700" dirty="0">
                <a:solidFill>
                  <a:schemeClr val="tx1">
                    <a:lumMod val="75000"/>
                    <a:lumOff val="25000"/>
                  </a:schemeClr>
                </a:solidFill>
              </a:rPr>
              <a:t>\”	double quote</a:t>
            </a:r>
          </a:p>
          <a:p>
            <a:pPr marL="384048" lvl="1" indent="-182880" fontAlgn="auto">
              <a:buFont typeface="Calibri" pitchFamily="34" charset="0"/>
              <a:buChar char="◦"/>
              <a:defRPr/>
            </a:pPr>
            <a:r>
              <a:rPr lang="en-US" altLang="en-US" sz="2700" dirty="0">
                <a:solidFill>
                  <a:schemeClr val="tx1">
                    <a:lumMod val="75000"/>
                    <a:lumOff val="25000"/>
                  </a:schemeClr>
                </a:solidFill>
              </a:rPr>
              <a:t>\’	single quote</a:t>
            </a:r>
          </a:p>
          <a:p>
            <a:pPr marL="384048" lvl="1" indent="-182880" fontAlgn="auto">
              <a:buFont typeface="Calibri" pitchFamily="34" charset="0"/>
              <a:buChar char="◦"/>
              <a:defRPr/>
            </a:pPr>
            <a:r>
              <a:rPr lang="en-US" altLang="en-US" sz="2700" dirty="0">
                <a:solidFill>
                  <a:schemeClr val="tx1">
                    <a:lumMod val="75000"/>
                    <a:lumOff val="25000"/>
                  </a:schemeClr>
                </a:solidFill>
              </a:rPr>
              <a:t>\\	backslash</a:t>
            </a:r>
          </a:p>
          <a:p>
            <a:pPr marL="91440" indent="-91440" fontAlgn="auto">
              <a:buFont typeface="Arial" charset="0"/>
              <a:buNone/>
              <a:defRPr/>
            </a:pPr>
            <a:endParaRPr lang="en-US" altLang="en-US" sz="3300" dirty="0">
              <a:solidFill>
                <a:schemeClr val="tx1">
                  <a:lumMod val="75000"/>
                  <a:lumOff val="25000"/>
                </a:schemeClr>
              </a:solidFill>
            </a:endParaRPr>
          </a:p>
        </p:txBody>
      </p:sp>
      <p:sp>
        <p:nvSpPr>
          <p:cNvPr id="34817" name="Rectangle 2"/>
          <p:cNvSpPr>
            <a:spLocks noGrp="1"/>
          </p:cNvSpPr>
          <p:nvPr>
            <p:ph type="title"/>
          </p:nvPr>
        </p:nvSpPr>
        <p:spPr/>
        <p:txBody>
          <a:bodyPr/>
          <a:lstStyle/>
          <a:p>
            <a:pPr fontAlgn="auto">
              <a:spcAft>
                <a:spcPts val="0"/>
              </a:spcAft>
              <a:defRPr/>
            </a:pPr>
            <a:r>
              <a:rPr lang="en-US" altLang="en-US" dirty="0">
                <a:solidFill>
                  <a:schemeClr val="tx1">
                    <a:lumMod val="75000"/>
                    <a:lumOff val="25000"/>
                  </a:schemeClr>
                </a:solidFill>
                <a:ea typeface="Arial" charset="0"/>
                <a:cs typeface="Arial" charset="0"/>
              </a:rPr>
              <a:t>Escape Sequences</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Slide Number Placeholder 3"/>
          <p:cNvSpPr txBox="1">
            <a:spLocks noGrp="1"/>
          </p:cNvSpPr>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fld id="{EA409A85-491A-B042-A4DB-4FA8B7549013}" type="slidenum">
              <a:rPr lang="en-US" altLang="en-US" sz="900">
                <a:solidFill>
                  <a:srgbClr val="898989"/>
                </a:solidFill>
                <a:latin typeface="Calibri" charset="0"/>
              </a:rPr>
              <a:pPr algn="r" eaLnBrk="1" hangingPunct="1"/>
              <a:t>7</a:t>
            </a:fld>
            <a:endParaRPr lang="en-US" altLang="en-US" sz="900">
              <a:solidFill>
                <a:srgbClr val="898989"/>
              </a:solidFill>
              <a:latin typeface="Calibri" charset="0"/>
            </a:endParaRPr>
          </a:p>
        </p:txBody>
      </p:sp>
      <p:sp>
        <p:nvSpPr>
          <p:cNvPr id="23556" name="Footer Placeholder 2"/>
          <p:cNvSpPr txBox="1">
            <a:spLocks noGrp="1"/>
          </p:cNvSpPr>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2</a:t>
            </a:r>
          </a:p>
        </p:txBody>
      </p:sp>
      <p:sp>
        <p:nvSpPr>
          <p:cNvPr id="2" name="Date Placeholder 1">
            <a:extLst/>
          </p:cNvPr>
          <p:cNvSpPr txBox="1">
            <a:spLocks noGrp="1"/>
          </p:cNvSpPr>
          <p:nvPr/>
        </p:nvSpPr>
        <p:spPr>
          <a:xfrm>
            <a:off x="628650" y="6356350"/>
            <a:ext cx="2057400" cy="365125"/>
          </a:xfrm>
          <a:prstGeom prst="rect">
            <a:avLst/>
          </a:prstGeom>
          <a:noFill/>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8D6A2A2-D110-014E-9DCD-1B32466C41DB}" type="datetime1">
              <a:rPr lang="en-US" altLang="en-US" sz="900">
                <a:solidFill>
                  <a:srgbClr val="898989"/>
                </a:solidFill>
                <a:latin typeface="Calibri" charset="0"/>
              </a:rPr>
              <a:pPr eaLnBrk="1" hangingPunct="1"/>
              <a:t>1/22/19</a:t>
            </a:fld>
            <a:endParaRPr lang="en-US" altLang="en-US" sz="900">
              <a:solidFill>
                <a:srgbClr val="898989"/>
              </a:solidFill>
              <a:latin typeface="Calibri" charset="0"/>
            </a:endParaRPr>
          </a:p>
        </p:txBody>
      </p:sp>
      <p:pic>
        <p:nvPicPr>
          <p:cNvPr id="8" name="Picture 10" descr="elated image" title="Jav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5513" y="4495800"/>
            <a:ext cx="1639887" cy="16398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28650" y="1736725"/>
            <a:ext cx="8401050" cy="4619625"/>
          </a:xfrm>
        </p:spPr>
        <p:txBody>
          <a:bodyPr rtlCol="0">
            <a:normAutofit fontScale="85000" lnSpcReduction="20000"/>
          </a:bodyPr>
          <a:lstStyle/>
          <a:p>
            <a:pPr marL="0" indent="0" fontAlgn="auto">
              <a:lnSpc>
                <a:spcPct val="120000"/>
              </a:lnSpc>
              <a:spcBef>
                <a:spcPts val="0"/>
              </a:spcBef>
              <a:spcAft>
                <a:spcPts val="0"/>
              </a:spcAft>
              <a:buFont typeface="Calibri" panose="020F0502020204030204" pitchFamily="34" charset="0"/>
              <a:buChar char=" "/>
              <a:defRPr/>
            </a:pPr>
            <a:r>
              <a:rPr lang="en-US" altLang="en-US" dirty="0">
                <a:solidFill>
                  <a:srgbClr val="0432FF"/>
                </a:solidFill>
                <a:latin typeface="Consolas" charset="0"/>
                <a:ea typeface="Consolas" charset="0"/>
                <a:cs typeface="Consolas" charset="0"/>
              </a:rPr>
              <a:t>public class</a:t>
            </a:r>
            <a:r>
              <a:rPr lang="en-US" altLang="en-US" dirty="0">
                <a:solidFill>
                  <a:schemeClr val="tx1">
                    <a:lumMod val="75000"/>
                    <a:lumOff val="25000"/>
                  </a:schemeClr>
                </a:solidFill>
                <a:latin typeface="Consolas" charset="0"/>
                <a:ea typeface="Consolas" charset="0"/>
                <a:cs typeface="Consolas" charset="0"/>
              </a:rPr>
              <a:t> Roses </a:t>
            </a:r>
            <a:br>
              <a:rPr lang="en-US" altLang="en-US" dirty="0">
                <a:solidFill>
                  <a:schemeClr val="tx1">
                    <a:lumMod val="75000"/>
                    <a:lumOff val="25000"/>
                  </a:schemeClr>
                </a:solidFill>
                <a:latin typeface="Consolas" charset="0"/>
                <a:ea typeface="Consolas" charset="0"/>
                <a:cs typeface="Consolas" charset="0"/>
              </a:rPr>
            </a:br>
            <a:r>
              <a:rPr lang="en-US" altLang="en-US" dirty="0">
                <a:solidFill>
                  <a:schemeClr val="tx1">
                    <a:lumMod val="75000"/>
                    <a:lumOff val="25000"/>
                  </a:schemeClr>
                </a:solidFill>
                <a:latin typeface="Consolas" charset="0"/>
                <a:ea typeface="Consolas" charset="0"/>
                <a:cs typeface="Consolas" charset="0"/>
              </a:rPr>
              <a:t> { </a:t>
            </a:r>
            <a:br>
              <a:rPr lang="en-US" altLang="en-US" dirty="0">
                <a:solidFill>
                  <a:schemeClr val="tx1">
                    <a:lumMod val="75000"/>
                    <a:lumOff val="25000"/>
                  </a:schemeClr>
                </a:solidFill>
                <a:latin typeface="Consolas" charset="0"/>
                <a:ea typeface="Consolas" charset="0"/>
                <a:cs typeface="Consolas" charset="0"/>
              </a:rPr>
            </a:br>
            <a:r>
              <a:rPr lang="en-US" altLang="en-US" dirty="0">
                <a:solidFill>
                  <a:schemeClr val="tx1">
                    <a:lumMod val="75000"/>
                    <a:lumOff val="25000"/>
                  </a:schemeClr>
                </a:solidFill>
                <a:latin typeface="Consolas" charset="0"/>
                <a:ea typeface="Consolas" charset="0"/>
                <a:cs typeface="Consolas" charset="0"/>
              </a:rPr>
              <a:t>   </a:t>
            </a:r>
            <a:r>
              <a:rPr lang="en-US" altLang="en-US" dirty="0">
                <a:solidFill>
                  <a:srgbClr val="0432FF"/>
                </a:solidFill>
                <a:latin typeface="Consolas" charset="0"/>
                <a:ea typeface="Consolas" charset="0"/>
                <a:cs typeface="Consolas" charset="0"/>
              </a:rPr>
              <a:t>public static void </a:t>
            </a:r>
            <a:r>
              <a:rPr lang="en-US" altLang="en-US" dirty="0">
                <a:solidFill>
                  <a:schemeClr val="tx1">
                    <a:lumMod val="75000"/>
                    <a:lumOff val="25000"/>
                  </a:schemeClr>
                </a:solidFill>
                <a:latin typeface="Consolas" charset="0"/>
                <a:ea typeface="Consolas" charset="0"/>
                <a:cs typeface="Consolas" charset="0"/>
              </a:rPr>
              <a:t>main (String[] </a:t>
            </a:r>
            <a:r>
              <a:rPr lang="en-US" altLang="en-US" dirty="0" err="1">
                <a:solidFill>
                  <a:schemeClr val="tx1">
                    <a:lumMod val="75000"/>
                    <a:lumOff val="25000"/>
                  </a:schemeClr>
                </a:solidFill>
                <a:latin typeface="Consolas" charset="0"/>
                <a:ea typeface="Consolas" charset="0"/>
                <a:cs typeface="Consolas" charset="0"/>
              </a:rPr>
              <a:t>args</a:t>
            </a:r>
            <a:r>
              <a:rPr lang="en-US" altLang="en-US" dirty="0">
                <a:solidFill>
                  <a:schemeClr val="tx1">
                    <a:lumMod val="75000"/>
                    <a:lumOff val="25000"/>
                  </a:schemeClr>
                </a:solidFill>
                <a:latin typeface="Consolas" charset="0"/>
                <a:ea typeface="Consolas" charset="0"/>
                <a:cs typeface="Consolas" charset="0"/>
              </a:rPr>
              <a:t>) </a:t>
            </a:r>
            <a:br>
              <a:rPr lang="en-US" altLang="en-US" dirty="0">
                <a:solidFill>
                  <a:schemeClr val="tx1">
                    <a:lumMod val="75000"/>
                    <a:lumOff val="25000"/>
                  </a:schemeClr>
                </a:solidFill>
                <a:latin typeface="Consolas" charset="0"/>
                <a:ea typeface="Consolas" charset="0"/>
                <a:cs typeface="Consolas" charset="0"/>
              </a:rPr>
            </a:br>
            <a:r>
              <a:rPr lang="en-US" altLang="en-US" dirty="0">
                <a:solidFill>
                  <a:schemeClr val="tx1">
                    <a:lumMod val="75000"/>
                    <a:lumOff val="25000"/>
                  </a:schemeClr>
                </a:solidFill>
                <a:latin typeface="Consolas" charset="0"/>
                <a:ea typeface="Consolas" charset="0"/>
                <a:cs typeface="Consolas" charset="0"/>
              </a:rPr>
              <a:t>   { </a:t>
            </a:r>
            <a:br>
              <a:rPr lang="en-US" altLang="en-US" dirty="0">
                <a:solidFill>
                  <a:schemeClr val="tx1">
                    <a:lumMod val="75000"/>
                    <a:lumOff val="25000"/>
                  </a:schemeClr>
                </a:solidFill>
                <a:latin typeface="Consolas" charset="0"/>
                <a:ea typeface="Consolas" charset="0"/>
                <a:cs typeface="Consolas" charset="0"/>
              </a:rPr>
            </a:br>
            <a:r>
              <a:rPr lang="en-US" altLang="en-US" dirty="0">
                <a:solidFill>
                  <a:schemeClr val="tx1">
                    <a:lumMod val="75000"/>
                    <a:lumOff val="25000"/>
                  </a:schemeClr>
                </a:solidFill>
                <a:latin typeface="Consolas" charset="0"/>
                <a:ea typeface="Consolas" charset="0"/>
                <a:cs typeface="Consolas" charset="0"/>
              </a:rPr>
              <a:t>      </a:t>
            </a:r>
            <a:r>
              <a:rPr lang="en-US" dirty="0" err="1">
                <a:solidFill>
                  <a:schemeClr val="tx1">
                    <a:lumMod val="75000"/>
                    <a:lumOff val="25000"/>
                  </a:schemeClr>
                </a:solidFill>
                <a:latin typeface="Consolas" charset="0"/>
                <a:ea typeface="Consolas" charset="0"/>
                <a:cs typeface="Consolas" charset="0"/>
              </a:rPr>
              <a:t>System.out.println</a:t>
            </a:r>
            <a:r>
              <a:rPr lang="en-US" dirty="0">
                <a:solidFill>
                  <a:schemeClr val="tx1">
                    <a:lumMod val="75000"/>
                    <a:lumOff val="25000"/>
                  </a:schemeClr>
                </a:solidFill>
                <a:latin typeface="Consolas" charset="0"/>
                <a:ea typeface="Consolas" charset="0"/>
                <a:cs typeface="Consolas" charset="0"/>
              </a:rPr>
              <a:t> ("</a:t>
            </a:r>
            <a:r>
              <a:rPr lang="en-US" dirty="0">
                <a:solidFill>
                  <a:srgbClr val="C00000"/>
                </a:solidFill>
                <a:latin typeface="Consolas" charset="0"/>
                <a:ea typeface="Consolas" charset="0"/>
                <a:cs typeface="Consolas" charset="0"/>
              </a:rPr>
              <a:t>Roses are red,\n\</a:t>
            </a:r>
            <a:r>
              <a:rPr lang="en-US" dirty="0" err="1">
                <a:solidFill>
                  <a:srgbClr val="C00000"/>
                </a:solidFill>
                <a:latin typeface="Consolas" charset="0"/>
                <a:ea typeface="Consolas" charset="0"/>
                <a:cs typeface="Consolas" charset="0"/>
              </a:rPr>
              <a:t>tViolets</a:t>
            </a:r>
            <a:r>
              <a:rPr lang="en-US" dirty="0">
                <a:solidFill>
                  <a:srgbClr val="C00000"/>
                </a:solidFill>
                <a:latin typeface="Consolas" charset="0"/>
                <a:ea typeface="Consolas" charset="0"/>
                <a:cs typeface="Consolas" charset="0"/>
              </a:rPr>
              <a:t> are blue,\n"</a:t>
            </a:r>
          </a:p>
          <a:p>
            <a:pPr marL="0" indent="0" fontAlgn="auto">
              <a:lnSpc>
                <a:spcPct val="120000"/>
              </a:lnSpc>
              <a:spcBef>
                <a:spcPts val="0"/>
              </a:spcBef>
              <a:spcAft>
                <a:spcPts val="0"/>
              </a:spcAft>
              <a:buFont typeface="Calibri" panose="020F0502020204030204" pitchFamily="34" charset="0"/>
              <a:buChar char=" "/>
              <a:defRPr/>
            </a:pPr>
            <a:r>
              <a:rPr lang="en-US" dirty="0">
                <a:solidFill>
                  <a:srgbClr val="C00000"/>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a:t>
            </a:r>
            <a:r>
              <a:rPr lang="en-US" dirty="0">
                <a:solidFill>
                  <a:srgbClr val="C00000"/>
                </a:solidFill>
                <a:latin typeface="Consolas" charset="0"/>
                <a:ea typeface="Consolas" charset="0"/>
                <a:cs typeface="Consolas" charset="0"/>
              </a:rPr>
              <a:t> "Sugar is sweet,\n\</a:t>
            </a:r>
            <a:r>
              <a:rPr lang="en-US" dirty="0" err="1">
                <a:solidFill>
                  <a:srgbClr val="C00000"/>
                </a:solidFill>
                <a:latin typeface="Consolas" charset="0"/>
                <a:ea typeface="Consolas" charset="0"/>
                <a:cs typeface="Consolas" charset="0"/>
              </a:rPr>
              <a:t>tBut</a:t>
            </a:r>
            <a:r>
              <a:rPr lang="en-US" dirty="0">
                <a:solidFill>
                  <a:srgbClr val="C00000"/>
                </a:solidFill>
                <a:latin typeface="Consolas" charset="0"/>
                <a:ea typeface="Consolas" charset="0"/>
                <a:cs typeface="Consolas" charset="0"/>
              </a:rPr>
              <a:t> I have \"commitment issues\",\n\t"</a:t>
            </a:r>
          </a:p>
          <a:p>
            <a:pPr marL="0" indent="0" fontAlgn="auto">
              <a:lnSpc>
                <a:spcPct val="120000"/>
              </a:lnSpc>
              <a:spcBef>
                <a:spcPts val="0"/>
              </a:spcBef>
              <a:spcAft>
                <a:spcPts val="0"/>
              </a:spcAft>
              <a:buFont typeface="Calibri" panose="020F0502020204030204" pitchFamily="34" charset="0"/>
              <a:buChar char=" "/>
              <a:defRPr/>
            </a:pPr>
            <a:r>
              <a:rPr lang="en-US" dirty="0">
                <a:solidFill>
                  <a:srgbClr val="C00000"/>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a:t>
            </a:r>
            <a:r>
              <a:rPr lang="en-US" dirty="0">
                <a:solidFill>
                  <a:srgbClr val="C00000"/>
                </a:solidFill>
                <a:latin typeface="Consolas" charset="0"/>
                <a:ea typeface="Consolas" charset="0"/>
                <a:cs typeface="Consolas" charset="0"/>
              </a:rPr>
              <a:t> "So I'd rather just be friends\n\</a:t>
            </a:r>
            <a:r>
              <a:rPr lang="en-US" dirty="0" err="1">
                <a:solidFill>
                  <a:srgbClr val="C00000"/>
                </a:solidFill>
                <a:latin typeface="Consolas" charset="0"/>
                <a:ea typeface="Consolas" charset="0"/>
                <a:cs typeface="Consolas" charset="0"/>
              </a:rPr>
              <a:t>tAt</a:t>
            </a:r>
            <a:r>
              <a:rPr lang="en-US" dirty="0">
                <a:solidFill>
                  <a:srgbClr val="C00000"/>
                </a:solidFill>
                <a:latin typeface="Consolas" charset="0"/>
                <a:ea typeface="Consolas" charset="0"/>
                <a:cs typeface="Consolas" charset="0"/>
              </a:rPr>
              <a:t> this point in our "</a:t>
            </a:r>
          </a:p>
          <a:p>
            <a:pPr marL="0" indent="0" fontAlgn="auto">
              <a:lnSpc>
                <a:spcPct val="120000"/>
              </a:lnSpc>
              <a:spcBef>
                <a:spcPts val="0"/>
              </a:spcBef>
              <a:spcAft>
                <a:spcPts val="0"/>
              </a:spcAft>
              <a:buFont typeface="Calibri" panose="020F0502020204030204" pitchFamily="34" charset="0"/>
              <a:buChar char=" "/>
              <a:defRPr/>
            </a:pPr>
            <a:r>
              <a:rPr lang="en-US" dirty="0">
                <a:solidFill>
                  <a:srgbClr val="C00000"/>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a:t>
            </a:r>
            <a:r>
              <a:rPr lang="en-US" dirty="0">
                <a:solidFill>
                  <a:srgbClr val="C00000"/>
                </a:solidFill>
                <a:latin typeface="Consolas" charset="0"/>
                <a:ea typeface="Consolas" charset="0"/>
                <a:cs typeface="Consolas" charset="0"/>
              </a:rPr>
              <a:t> "relationship."</a:t>
            </a:r>
            <a:r>
              <a:rPr lang="en-US" dirty="0">
                <a:solidFill>
                  <a:schemeClr val="tx1">
                    <a:lumMod val="75000"/>
                    <a:lumOff val="25000"/>
                  </a:schemeClr>
                </a:solidFill>
                <a:latin typeface="Consolas" charset="0"/>
                <a:ea typeface="Consolas" charset="0"/>
                <a:cs typeface="Consolas" charset="0"/>
              </a:rPr>
              <a:t>); </a:t>
            </a:r>
            <a:br>
              <a:rPr lang="en-US" altLang="en-US" dirty="0">
                <a:solidFill>
                  <a:schemeClr val="tx1">
                    <a:lumMod val="75000"/>
                    <a:lumOff val="25000"/>
                  </a:schemeClr>
                </a:solidFill>
                <a:latin typeface="Consolas" charset="0"/>
                <a:ea typeface="Consolas" charset="0"/>
                <a:cs typeface="Consolas" charset="0"/>
              </a:rPr>
            </a:br>
            <a:r>
              <a:rPr lang="en-US" altLang="en-US" dirty="0">
                <a:solidFill>
                  <a:schemeClr val="tx1">
                    <a:lumMod val="75000"/>
                    <a:lumOff val="25000"/>
                  </a:schemeClr>
                </a:solidFill>
                <a:latin typeface="Consolas" charset="0"/>
                <a:ea typeface="Consolas" charset="0"/>
                <a:cs typeface="Consolas" charset="0"/>
              </a:rPr>
              <a:t>   }</a:t>
            </a:r>
            <a:br>
              <a:rPr lang="en-US" altLang="en-US" dirty="0">
                <a:solidFill>
                  <a:schemeClr val="tx1">
                    <a:lumMod val="75000"/>
                    <a:lumOff val="25000"/>
                  </a:schemeClr>
                </a:solidFill>
                <a:latin typeface="Consolas" charset="0"/>
                <a:ea typeface="Consolas" charset="0"/>
                <a:cs typeface="Consolas" charset="0"/>
              </a:rPr>
            </a:br>
            <a:r>
              <a:rPr lang="en-US" altLang="en-US" dirty="0">
                <a:solidFill>
                  <a:schemeClr val="tx1">
                    <a:lumMod val="75000"/>
                    <a:lumOff val="25000"/>
                  </a:schemeClr>
                </a:solidFill>
                <a:latin typeface="Consolas" charset="0"/>
                <a:ea typeface="Consolas" charset="0"/>
                <a:cs typeface="Consolas" charset="0"/>
              </a:rPr>
              <a:t> }</a:t>
            </a:r>
            <a:endParaRPr lang="en-US" altLang="en-US" dirty="0">
              <a:solidFill>
                <a:srgbClr val="444444"/>
              </a:solidFill>
              <a:latin typeface="Consolas" charset="0"/>
              <a:ea typeface="Consolas" charset="0"/>
              <a:cs typeface="Consolas" charset="0"/>
            </a:endParaRPr>
          </a:p>
          <a:p>
            <a:pPr marL="91440" indent="-91440" fontAlgn="auto">
              <a:buFont typeface="Calibri" panose="020F0502020204030204" pitchFamily="34" charset="0"/>
              <a:buChar char=" "/>
              <a:defRPr/>
            </a:pPr>
            <a:r>
              <a:rPr lang="en-US" altLang="en-US" b="1" u="sng" dirty="0">
                <a:solidFill>
                  <a:srgbClr val="444444"/>
                </a:solidFill>
                <a:latin typeface="Courier New" charset="0"/>
                <a:ea typeface="Courier New" charset="0"/>
                <a:cs typeface="Courier New" charset="0"/>
              </a:rPr>
              <a:t>Output:</a:t>
            </a:r>
          </a:p>
          <a:p>
            <a:pPr marL="91440" indent="-91440" fontAlgn="auto">
              <a:buFont typeface="Calibri" panose="020F0502020204030204" pitchFamily="34" charset="0"/>
              <a:buChar char=" "/>
              <a:defRPr/>
            </a:pPr>
            <a:r>
              <a:rPr lang="en-US" altLang="en-US" dirty="0">
                <a:solidFill>
                  <a:schemeClr val="tx1">
                    <a:lumMod val="75000"/>
                    <a:lumOff val="25000"/>
                  </a:schemeClr>
                </a:solidFill>
                <a:latin typeface="Courier New" charset="0"/>
                <a:ea typeface="Courier New" charset="0"/>
                <a:cs typeface="Courier New" charset="0"/>
              </a:rPr>
              <a:t>Roses are red,</a:t>
            </a:r>
            <a:br>
              <a:rPr lang="en-US" altLang="en-US" dirty="0">
                <a:solidFill>
                  <a:schemeClr val="tx1">
                    <a:lumMod val="75000"/>
                    <a:lumOff val="25000"/>
                  </a:schemeClr>
                </a:solidFill>
                <a:latin typeface="Courier New" charset="0"/>
                <a:ea typeface="Courier New" charset="0"/>
                <a:cs typeface="Courier New" charset="0"/>
              </a:rPr>
            </a:br>
            <a:r>
              <a:rPr lang="en-US" altLang="en-US" dirty="0">
                <a:solidFill>
                  <a:schemeClr val="tx1">
                    <a:lumMod val="75000"/>
                    <a:lumOff val="25000"/>
                  </a:schemeClr>
                </a:solidFill>
                <a:latin typeface="Courier New" charset="0"/>
                <a:ea typeface="Courier New" charset="0"/>
                <a:cs typeface="Courier New" charset="0"/>
              </a:rPr>
              <a:t>   Violets are blue,</a:t>
            </a:r>
            <a:br>
              <a:rPr lang="en-US" altLang="en-US" dirty="0">
                <a:solidFill>
                  <a:schemeClr val="tx1">
                    <a:lumMod val="75000"/>
                    <a:lumOff val="25000"/>
                  </a:schemeClr>
                </a:solidFill>
                <a:latin typeface="Courier New" charset="0"/>
                <a:ea typeface="Courier New" charset="0"/>
                <a:cs typeface="Courier New" charset="0"/>
              </a:rPr>
            </a:br>
            <a:r>
              <a:rPr lang="en-US" altLang="en-US" dirty="0">
                <a:solidFill>
                  <a:schemeClr val="tx1">
                    <a:lumMod val="75000"/>
                    <a:lumOff val="25000"/>
                  </a:schemeClr>
                </a:solidFill>
                <a:latin typeface="Courier New" charset="0"/>
                <a:ea typeface="Courier New" charset="0"/>
                <a:cs typeface="Courier New" charset="0"/>
              </a:rPr>
              <a:t>Sugar is sweet,</a:t>
            </a:r>
            <a:br>
              <a:rPr lang="en-US" altLang="en-US" dirty="0">
                <a:solidFill>
                  <a:schemeClr val="tx1">
                    <a:lumMod val="75000"/>
                    <a:lumOff val="25000"/>
                  </a:schemeClr>
                </a:solidFill>
                <a:latin typeface="Courier New" charset="0"/>
                <a:ea typeface="Courier New" charset="0"/>
                <a:cs typeface="Courier New" charset="0"/>
              </a:rPr>
            </a:br>
            <a:r>
              <a:rPr lang="en-US" altLang="en-US" dirty="0">
                <a:solidFill>
                  <a:schemeClr val="tx1">
                    <a:lumMod val="75000"/>
                    <a:lumOff val="25000"/>
                  </a:schemeClr>
                </a:solidFill>
                <a:latin typeface="Courier New" charset="0"/>
                <a:ea typeface="Courier New" charset="0"/>
                <a:cs typeface="Courier New" charset="0"/>
              </a:rPr>
              <a:t>   But I have "commitment issues",</a:t>
            </a:r>
            <a:br>
              <a:rPr lang="en-US" altLang="en-US" dirty="0">
                <a:solidFill>
                  <a:schemeClr val="tx1">
                    <a:lumMod val="75000"/>
                    <a:lumOff val="25000"/>
                  </a:schemeClr>
                </a:solidFill>
                <a:latin typeface="Courier New" charset="0"/>
                <a:ea typeface="Courier New" charset="0"/>
                <a:cs typeface="Courier New" charset="0"/>
              </a:rPr>
            </a:br>
            <a:r>
              <a:rPr lang="en-US" altLang="en-US" dirty="0">
                <a:solidFill>
                  <a:schemeClr val="tx1">
                    <a:lumMod val="75000"/>
                    <a:lumOff val="25000"/>
                  </a:schemeClr>
                </a:solidFill>
                <a:latin typeface="Courier New" charset="0"/>
                <a:ea typeface="Courier New" charset="0"/>
                <a:cs typeface="Courier New" charset="0"/>
              </a:rPr>
              <a:t>   So I'd rather just be friends</a:t>
            </a:r>
            <a:br>
              <a:rPr lang="en-US" altLang="en-US" dirty="0">
                <a:solidFill>
                  <a:schemeClr val="tx1">
                    <a:lumMod val="75000"/>
                    <a:lumOff val="25000"/>
                  </a:schemeClr>
                </a:solidFill>
                <a:latin typeface="Courier New" charset="0"/>
                <a:ea typeface="Courier New" charset="0"/>
                <a:cs typeface="Courier New" charset="0"/>
              </a:rPr>
            </a:br>
            <a:r>
              <a:rPr lang="en-US" altLang="en-US" dirty="0">
                <a:solidFill>
                  <a:schemeClr val="tx1">
                    <a:lumMod val="75000"/>
                    <a:lumOff val="25000"/>
                  </a:schemeClr>
                </a:solidFill>
                <a:latin typeface="Courier New" charset="0"/>
                <a:ea typeface="Courier New" charset="0"/>
                <a:cs typeface="Courier New" charset="0"/>
              </a:rPr>
              <a:t>   At this point in our relationship.</a:t>
            </a:r>
          </a:p>
          <a:p>
            <a:pPr marL="91440" indent="-91440" fontAlgn="auto">
              <a:buFont typeface="Calibri" panose="020F0502020204030204" pitchFamily="34" charset="0"/>
              <a:buChar char=" "/>
              <a:defRPr/>
            </a:pPr>
            <a:endParaRPr lang="en-US" dirty="0">
              <a:solidFill>
                <a:schemeClr val="tx1">
                  <a:lumMod val="75000"/>
                  <a:lumOff val="25000"/>
                </a:schemeClr>
              </a:solidFill>
            </a:endParaRPr>
          </a:p>
        </p:txBody>
      </p:sp>
      <p:sp>
        <p:nvSpPr>
          <p:cNvPr id="37890" name="Rectangle 2"/>
          <p:cNvSpPr>
            <a:spLocks noGrp="1"/>
          </p:cNvSpPr>
          <p:nvPr>
            <p:ph type="title"/>
          </p:nvPr>
        </p:nvSpPr>
        <p:spPr/>
        <p:txBody>
          <a:bodyPr/>
          <a:lstStyle/>
          <a:p>
            <a:pPr fontAlgn="auto">
              <a:spcAft>
                <a:spcPts val="0"/>
              </a:spcAft>
              <a:defRPr/>
            </a:pPr>
            <a:r>
              <a:rPr lang="en-US" altLang="en-US" dirty="0">
                <a:solidFill>
                  <a:schemeClr val="tx1">
                    <a:lumMod val="75000"/>
                    <a:lumOff val="25000"/>
                  </a:schemeClr>
                </a:solidFill>
                <a:ea typeface="Arial" charset="0"/>
                <a:cs typeface="Arial" charset="0"/>
              </a:rPr>
              <a:t>Java</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Slide Number Placeholder 3"/>
          <p:cNvSpPr txBox="1">
            <a:spLocks noGrp="1"/>
          </p:cNvSpPr>
          <p:nvPr/>
        </p:nvSpPr>
        <p:spPr bwMode="auto">
          <a:xfrm>
            <a:off x="6453188" y="6370638"/>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fld id="{D925AFD4-804D-F141-BAFE-2FF8E1239638}" type="slidenum">
              <a:rPr lang="en-US" altLang="en-US" sz="900">
                <a:solidFill>
                  <a:srgbClr val="898989"/>
                </a:solidFill>
                <a:latin typeface="Calibri" charset="0"/>
              </a:rPr>
              <a:pPr algn="r" eaLnBrk="1" hangingPunct="1"/>
              <a:t>8</a:t>
            </a:fld>
            <a:endParaRPr lang="en-US" altLang="en-US" sz="900">
              <a:solidFill>
                <a:srgbClr val="898989"/>
              </a:solidFill>
              <a:latin typeface="Calibri" charset="0"/>
            </a:endParaRPr>
          </a:p>
        </p:txBody>
      </p:sp>
      <p:sp>
        <p:nvSpPr>
          <p:cNvPr id="27652" name="Footer Placeholder 2"/>
          <p:cNvSpPr txBox="1">
            <a:spLocks noGrp="1"/>
          </p:cNvSpPr>
          <p:nvPr/>
        </p:nvSpPr>
        <p:spPr bwMode="auto">
          <a:xfrm>
            <a:off x="3024188" y="6370638"/>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2</a:t>
            </a:r>
          </a:p>
        </p:txBody>
      </p:sp>
      <p:sp>
        <p:nvSpPr>
          <p:cNvPr id="2" name="Date Placeholder 1">
            <a:extLst/>
          </p:cNvPr>
          <p:cNvSpPr txBox="1">
            <a:spLocks noGrp="1"/>
          </p:cNvSpPr>
          <p:nvPr/>
        </p:nvSpPr>
        <p:spPr>
          <a:xfrm>
            <a:off x="623888" y="6370638"/>
            <a:ext cx="2057400" cy="365125"/>
          </a:xfrm>
          <a:prstGeom prst="rect">
            <a:avLst/>
          </a:prstGeom>
          <a:noFill/>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1F4896B-2115-4148-9ADC-B1C76A00148F}" type="datetime1">
              <a:rPr lang="en-US" altLang="en-US" sz="900">
                <a:solidFill>
                  <a:srgbClr val="898989"/>
                </a:solidFill>
                <a:latin typeface="Calibri" charset="0"/>
              </a:rPr>
              <a:pPr eaLnBrk="1" hangingPunct="1"/>
              <a:t>1/22/19</a:t>
            </a:fld>
            <a:endParaRPr lang="en-US" altLang="en-US" sz="900">
              <a:solidFill>
                <a:srgbClr val="898989"/>
              </a:solidFill>
              <a:latin typeface="Calibri" charset="0"/>
            </a:endParaRPr>
          </a:p>
        </p:txBody>
      </p:sp>
      <p:sp>
        <p:nvSpPr>
          <p:cNvPr id="7" name="Rectangle 6" title="Pseudo code logo"/>
          <p:cNvSpPr/>
          <p:nvPr/>
        </p:nvSpPr>
        <p:spPr>
          <a:xfrm>
            <a:off x="7539037" y="5043487"/>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p:cNvSpPr>
            <a:spLocks noGrp="1"/>
          </p:cNvSpPr>
          <p:nvPr>
            <p:ph idx="1"/>
          </p:nvPr>
        </p:nvSpPr>
        <p:spPr>
          <a:xfrm>
            <a:off x="817563" y="1860550"/>
            <a:ext cx="7543800" cy="4022725"/>
          </a:xfrm>
        </p:spPr>
        <p:txBody>
          <a:bodyPr rtlCol="0">
            <a:normAutofit fontScale="92500" lnSpcReduction="20000"/>
          </a:bodyPr>
          <a:lstStyle/>
          <a:p>
            <a:pPr marL="91440" indent="-91440" fontAlgn="auto">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 Prints the number of keys on a piano.</a:t>
            </a:r>
          </a:p>
          <a:p>
            <a:pPr marL="91440" indent="-91440" fontAlgn="auto">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CLASS </a:t>
            </a:r>
            <a:r>
              <a:rPr lang="en-US" altLang="en-US" dirty="0" err="1">
                <a:solidFill>
                  <a:schemeClr val="tx1">
                    <a:lumMod val="75000"/>
                    <a:lumOff val="25000"/>
                  </a:schemeClr>
                </a:solidFill>
                <a:latin typeface="Consolas" charset="0"/>
                <a:ea typeface="Consolas" charset="0"/>
                <a:cs typeface="Consolas" charset="0"/>
              </a:rPr>
              <a:t>PianoKeys</a:t>
            </a:r>
            <a:endParaRPr lang="en-US" altLang="en-US" dirty="0">
              <a:solidFill>
                <a:schemeClr val="tx1">
                  <a:lumMod val="75000"/>
                  <a:lumOff val="25000"/>
                </a:schemeClr>
              </a:solidFill>
              <a:latin typeface="Consolas" charset="0"/>
              <a:ea typeface="Consolas" charset="0"/>
              <a:cs typeface="Consolas" charset="0"/>
            </a:endParaRPr>
          </a:p>
          <a:p>
            <a:pPr marL="91440" indent="-91440" fontAlgn="auto">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BEGIN</a:t>
            </a:r>
          </a:p>
          <a:p>
            <a:pPr marL="91440" indent="-91440" fontAlgn="auto">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  METHOD Main()</a:t>
            </a:r>
          </a:p>
          <a:p>
            <a:pPr marL="91440" indent="-91440" fontAlgn="auto">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  BEGIN</a:t>
            </a:r>
            <a:br>
              <a:rPr lang="en-US" altLang="en-US" dirty="0">
                <a:solidFill>
                  <a:schemeClr val="tx1">
                    <a:lumMod val="75000"/>
                    <a:lumOff val="25000"/>
                  </a:schemeClr>
                </a:solidFill>
                <a:latin typeface="Consolas" charset="0"/>
                <a:ea typeface="Consolas" charset="0"/>
                <a:cs typeface="Consolas" charset="0"/>
              </a:rPr>
            </a:br>
            <a:r>
              <a:rPr lang="en-US" altLang="en-US" dirty="0">
                <a:solidFill>
                  <a:schemeClr val="tx1">
                    <a:lumMod val="75000"/>
                    <a:lumOff val="25000"/>
                  </a:schemeClr>
                </a:solidFill>
                <a:latin typeface="Consolas" charset="0"/>
                <a:ea typeface="Consolas" charset="0"/>
                <a:cs typeface="Consolas" charset="0"/>
              </a:rPr>
              <a:t>   keys ← 88</a:t>
            </a:r>
          </a:p>
          <a:p>
            <a:pPr marL="91440" indent="-91440" fontAlgn="auto">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    PRINT("A piano has " + keys + " keys.")</a:t>
            </a:r>
            <a:br>
              <a:rPr lang="en-US" altLang="en-US" dirty="0">
                <a:solidFill>
                  <a:schemeClr val="tx1">
                    <a:lumMod val="75000"/>
                    <a:lumOff val="25000"/>
                  </a:schemeClr>
                </a:solidFill>
                <a:latin typeface="Consolas" charset="0"/>
                <a:ea typeface="Consolas" charset="0"/>
                <a:cs typeface="Consolas" charset="0"/>
              </a:rPr>
            </a:br>
            <a:r>
              <a:rPr lang="en-US" altLang="en-US" dirty="0">
                <a:solidFill>
                  <a:schemeClr val="tx1">
                    <a:lumMod val="75000"/>
                    <a:lumOff val="25000"/>
                  </a:schemeClr>
                </a:solidFill>
                <a:latin typeface="Consolas" charset="0"/>
                <a:ea typeface="Consolas" charset="0"/>
                <a:cs typeface="Consolas" charset="0"/>
              </a:rPr>
              <a:t> END Main</a:t>
            </a:r>
          </a:p>
          <a:p>
            <a:pPr marL="91440" indent="-91440" fontAlgn="auto">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END </a:t>
            </a:r>
            <a:r>
              <a:rPr lang="en-US" altLang="en-US" dirty="0" err="1">
                <a:solidFill>
                  <a:schemeClr val="tx1">
                    <a:lumMod val="75000"/>
                    <a:lumOff val="25000"/>
                  </a:schemeClr>
                </a:solidFill>
                <a:latin typeface="Consolas" charset="0"/>
                <a:ea typeface="Consolas" charset="0"/>
                <a:cs typeface="Consolas" charset="0"/>
              </a:rPr>
              <a:t>PianoKeys</a:t>
            </a:r>
            <a:endParaRPr lang="en-US" altLang="en-US" dirty="0">
              <a:solidFill>
                <a:schemeClr val="tx1">
                  <a:lumMod val="75000"/>
                  <a:lumOff val="25000"/>
                </a:schemeClr>
              </a:solidFill>
              <a:latin typeface="Consolas" charset="0"/>
              <a:ea typeface="Consolas" charset="0"/>
              <a:cs typeface="Consolas" charset="0"/>
            </a:endParaRPr>
          </a:p>
          <a:p>
            <a:pPr marL="91440" indent="-91440" fontAlgn="auto">
              <a:buFont typeface="Calibri" panose="020F0502020204030204" pitchFamily="34" charset="0"/>
              <a:buNone/>
              <a:defRPr/>
            </a:pPr>
            <a:endParaRPr lang="en-US" altLang="en-US" dirty="0">
              <a:solidFill>
                <a:schemeClr val="tx1">
                  <a:lumMod val="75000"/>
                  <a:lumOff val="25000"/>
                </a:schemeClr>
              </a:solidFill>
              <a:latin typeface="Courier New" charset="0"/>
            </a:endParaRPr>
          </a:p>
          <a:p>
            <a:pPr marL="91440" indent="-91440" fontAlgn="auto">
              <a:buFont typeface="Calibri" panose="020F0502020204030204" pitchFamily="34" charset="0"/>
              <a:buNone/>
              <a:defRPr/>
            </a:pPr>
            <a:r>
              <a:rPr lang="en-US" altLang="en-US" b="1" dirty="0">
                <a:solidFill>
                  <a:schemeClr val="tx1">
                    <a:lumMod val="75000"/>
                    <a:lumOff val="25000"/>
                  </a:schemeClr>
                </a:solidFill>
                <a:latin typeface="Courier New" charset="0"/>
              </a:rPr>
              <a:t>Output:</a:t>
            </a:r>
            <a:r>
              <a:rPr lang="en-US" altLang="en-US" dirty="0">
                <a:solidFill>
                  <a:schemeClr val="tx1">
                    <a:lumMod val="75000"/>
                    <a:lumOff val="25000"/>
                  </a:schemeClr>
                </a:solidFill>
                <a:latin typeface="Courier New" charset="0"/>
              </a:rPr>
              <a:t> A piano has 88 keys.</a:t>
            </a:r>
          </a:p>
          <a:p>
            <a:pPr marL="91440" indent="-91440" fontAlgn="auto">
              <a:buFont typeface="Calibri" panose="020F0502020204030204" pitchFamily="34" charset="0"/>
              <a:buChar char=" "/>
              <a:defRPr/>
            </a:pPr>
            <a:endParaRPr lang="en-US" dirty="0">
              <a:solidFill>
                <a:schemeClr val="tx1">
                  <a:lumMod val="75000"/>
                  <a:lumOff val="25000"/>
                </a:schemeClr>
              </a:solidFill>
            </a:endParaRPr>
          </a:p>
        </p:txBody>
      </p:sp>
      <p:sp>
        <p:nvSpPr>
          <p:cNvPr id="41986" name="Rectangle 2"/>
          <p:cNvSpPr>
            <a:spLocks noGrp="1"/>
          </p:cNvSpPr>
          <p:nvPr>
            <p:ph type="title"/>
          </p:nvPr>
        </p:nvSpPr>
        <p:spPr>
          <a:xfrm>
            <a:off x="817563" y="301625"/>
            <a:ext cx="7543800" cy="1449388"/>
          </a:xfrm>
        </p:spPr>
        <p:txBody>
          <a:bodyPr/>
          <a:lstStyle/>
          <a:p>
            <a:pPr fontAlgn="auto">
              <a:spcAft>
                <a:spcPts val="0"/>
              </a:spcAft>
              <a:defRPr/>
            </a:pPr>
            <a:r>
              <a:rPr lang="en-US" altLang="en-US" dirty="0">
                <a:solidFill>
                  <a:schemeClr val="tx1">
                    <a:lumMod val="75000"/>
                    <a:lumOff val="25000"/>
                  </a:schemeClr>
                </a:solidFill>
                <a:ea typeface="Arial" charset="0"/>
                <a:cs typeface="Arial" charset="0"/>
              </a:rPr>
              <a:t> Pseudocode</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Slide Number Placeholder 3"/>
          <p:cNvSpPr txBox="1">
            <a:spLocks noGrp="1"/>
          </p:cNvSpPr>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fld id="{8D70F8FB-A103-924A-AEA7-AE5FC347AE14}" type="slidenum">
              <a:rPr lang="en-US" altLang="en-US" sz="900">
                <a:solidFill>
                  <a:srgbClr val="898989"/>
                </a:solidFill>
                <a:latin typeface="Calibri" charset="0"/>
              </a:rPr>
              <a:pPr algn="r" eaLnBrk="1" hangingPunct="1"/>
              <a:t>9</a:t>
            </a:fld>
            <a:endParaRPr lang="en-US" altLang="en-US" sz="900">
              <a:solidFill>
                <a:srgbClr val="898989"/>
              </a:solidFill>
              <a:latin typeface="Calibri" charset="0"/>
            </a:endParaRPr>
          </a:p>
        </p:txBody>
      </p:sp>
      <p:sp>
        <p:nvSpPr>
          <p:cNvPr id="28676" name="Footer Placeholder 2"/>
          <p:cNvSpPr txBox="1">
            <a:spLocks noGrp="1"/>
          </p:cNvSpPr>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2</a:t>
            </a:r>
          </a:p>
        </p:txBody>
      </p:sp>
      <p:sp>
        <p:nvSpPr>
          <p:cNvPr id="2" name="Date Placeholder 1">
            <a:extLst/>
          </p:cNvPr>
          <p:cNvSpPr txBox="1">
            <a:spLocks noGrp="1"/>
          </p:cNvSpPr>
          <p:nvPr/>
        </p:nvSpPr>
        <p:spPr>
          <a:xfrm>
            <a:off x="628650" y="6356350"/>
            <a:ext cx="2057400" cy="365125"/>
          </a:xfrm>
          <a:prstGeom prst="rect">
            <a:avLst/>
          </a:prstGeom>
          <a:noFill/>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3CDCCFE-1226-A748-88CB-D12D6D426788}" type="datetime1">
              <a:rPr lang="en-US" altLang="en-US" sz="900">
                <a:solidFill>
                  <a:srgbClr val="898989"/>
                </a:solidFill>
                <a:latin typeface="Calibri" charset="0"/>
              </a:rPr>
              <a:pPr eaLnBrk="1" hangingPunct="1"/>
              <a:t>1/22/19</a:t>
            </a:fld>
            <a:endParaRPr lang="en-US" altLang="en-US" sz="900">
              <a:solidFill>
                <a:srgbClr val="898989"/>
              </a:solidFill>
              <a:latin typeface="Calibri" charset="0"/>
            </a:endParaRPr>
          </a:p>
        </p:txBody>
      </p:sp>
      <p:pic>
        <p:nvPicPr>
          <p:cNvPr id="8" name="Picture 10" descr="elated image" title="Jav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3325" y="4724400"/>
            <a:ext cx="1487488" cy="14874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822325" y="1846263"/>
            <a:ext cx="8016875" cy="4022725"/>
          </a:xfrm>
        </p:spPr>
        <p:txBody>
          <a:bodyPr rtlCol="0">
            <a:normAutofit fontScale="92500" lnSpcReduction="10000"/>
          </a:bodyPr>
          <a:lstStyle/>
          <a:p>
            <a:pPr marL="0" indent="0" fontAlgn="auto">
              <a:lnSpc>
                <a:spcPct val="120000"/>
              </a:lnSpc>
              <a:spcBef>
                <a:spcPts val="0"/>
              </a:spcBef>
              <a:spcAft>
                <a:spcPts val="0"/>
              </a:spcAft>
              <a:buFont typeface="Calibri" panose="020F0502020204030204" pitchFamily="34" charset="0"/>
              <a:buNone/>
              <a:defRPr/>
            </a:pPr>
            <a:r>
              <a:rPr lang="en-US" altLang="en-US" dirty="0">
                <a:solidFill>
                  <a:srgbClr val="339933"/>
                </a:solidFill>
                <a:latin typeface="Consolas" charset="0"/>
                <a:ea typeface="Consolas" charset="0"/>
                <a:cs typeface="Consolas" charset="0"/>
              </a:rPr>
              <a:t>// Prints the number of keys on a piano.</a:t>
            </a:r>
          </a:p>
          <a:p>
            <a:pPr marL="0" indent="0" fontAlgn="auto">
              <a:lnSpc>
                <a:spcPct val="120000"/>
              </a:lnSpc>
              <a:spcBef>
                <a:spcPts val="0"/>
              </a:spcBef>
              <a:spcAft>
                <a:spcPts val="0"/>
              </a:spcAft>
              <a:buFont typeface="Calibri" panose="020F0502020204030204" pitchFamily="34" charset="0"/>
              <a:buNone/>
              <a:defRPr/>
            </a:pPr>
            <a:r>
              <a:rPr lang="en-US" altLang="en-US" dirty="0">
                <a:solidFill>
                  <a:srgbClr val="0432FF"/>
                </a:solidFill>
                <a:latin typeface="Consolas" charset="0"/>
                <a:ea typeface="Consolas" charset="0"/>
                <a:cs typeface="Consolas" charset="0"/>
              </a:rPr>
              <a:t>public class</a:t>
            </a:r>
            <a:r>
              <a:rPr lang="en-US" altLang="en-US" dirty="0">
                <a:solidFill>
                  <a:schemeClr val="tx1">
                    <a:lumMod val="75000"/>
                    <a:lumOff val="25000"/>
                  </a:schemeClr>
                </a:solidFill>
                <a:latin typeface="Consolas" charset="0"/>
                <a:ea typeface="Consolas" charset="0"/>
                <a:cs typeface="Consolas" charset="0"/>
              </a:rPr>
              <a:t> </a:t>
            </a:r>
            <a:r>
              <a:rPr lang="en-US" altLang="en-US" dirty="0" err="1">
                <a:solidFill>
                  <a:schemeClr val="tx1">
                    <a:lumMod val="75000"/>
                    <a:lumOff val="25000"/>
                  </a:schemeClr>
                </a:solidFill>
                <a:latin typeface="Consolas" charset="0"/>
                <a:ea typeface="Consolas" charset="0"/>
                <a:cs typeface="Consolas" charset="0"/>
              </a:rPr>
              <a:t>PianoKeys</a:t>
            </a:r>
            <a:endParaRPr lang="en-US" altLang="en-US" dirty="0">
              <a:solidFill>
                <a:schemeClr val="tx1">
                  <a:lumMod val="75000"/>
                  <a:lumOff val="25000"/>
                </a:schemeClr>
              </a:solidFill>
              <a:latin typeface="Consolas" charset="0"/>
              <a:ea typeface="Consolas" charset="0"/>
              <a:cs typeface="Consolas" charset="0"/>
            </a:endParaRPr>
          </a:p>
          <a:p>
            <a:pPr marL="0" indent="0" fontAlgn="auto">
              <a:lnSpc>
                <a:spcPct val="120000"/>
              </a:lnSpc>
              <a:spcBef>
                <a:spcPts val="0"/>
              </a:spcBef>
              <a:spcAft>
                <a:spcPts val="0"/>
              </a:spcAft>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a:t>
            </a:r>
          </a:p>
          <a:p>
            <a:pPr marL="0" indent="0" fontAlgn="auto">
              <a:lnSpc>
                <a:spcPct val="120000"/>
              </a:lnSpc>
              <a:spcBef>
                <a:spcPts val="0"/>
              </a:spcBef>
              <a:spcAft>
                <a:spcPts val="0"/>
              </a:spcAft>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  </a:t>
            </a:r>
            <a:r>
              <a:rPr lang="en-US" altLang="en-US" dirty="0">
                <a:solidFill>
                  <a:srgbClr val="0432FF"/>
                </a:solidFill>
                <a:latin typeface="Consolas" charset="0"/>
                <a:ea typeface="Consolas" charset="0"/>
                <a:cs typeface="Consolas" charset="0"/>
              </a:rPr>
              <a:t>public static void</a:t>
            </a:r>
            <a:r>
              <a:rPr lang="en-US" altLang="en-US" dirty="0">
                <a:solidFill>
                  <a:schemeClr val="tx1">
                    <a:lumMod val="75000"/>
                    <a:lumOff val="25000"/>
                  </a:schemeClr>
                </a:solidFill>
                <a:latin typeface="Consolas" charset="0"/>
                <a:ea typeface="Consolas" charset="0"/>
                <a:cs typeface="Consolas" charset="0"/>
              </a:rPr>
              <a:t> main (String[] </a:t>
            </a:r>
            <a:r>
              <a:rPr lang="en-US" altLang="en-US" dirty="0" err="1">
                <a:solidFill>
                  <a:schemeClr val="tx1">
                    <a:lumMod val="75000"/>
                    <a:lumOff val="25000"/>
                  </a:schemeClr>
                </a:solidFill>
                <a:latin typeface="Consolas" charset="0"/>
                <a:ea typeface="Consolas" charset="0"/>
                <a:cs typeface="Consolas" charset="0"/>
              </a:rPr>
              <a:t>args</a:t>
            </a:r>
            <a:r>
              <a:rPr lang="en-US" altLang="en-US" dirty="0">
                <a:solidFill>
                  <a:schemeClr val="tx1">
                    <a:lumMod val="75000"/>
                    <a:lumOff val="25000"/>
                  </a:schemeClr>
                </a:solidFill>
                <a:latin typeface="Consolas" charset="0"/>
                <a:ea typeface="Consolas" charset="0"/>
                <a:cs typeface="Consolas" charset="0"/>
              </a:rPr>
              <a:t>)</a:t>
            </a:r>
          </a:p>
          <a:p>
            <a:pPr marL="0" indent="0" fontAlgn="auto">
              <a:lnSpc>
                <a:spcPct val="120000"/>
              </a:lnSpc>
              <a:spcBef>
                <a:spcPts val="0"/>
              </a:spcBef>
              <a:spcAft>
                <a:spcPts val="0"/>
              </a:spcAft>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  {</a:t>
            </a:r>
            <a:br>
              <a:rPr lang="en-US" altLang="en-US" dirty="0">
                <a:solidFill>
                  <a:schemeClr val="tx1">
                    <a:lumMod val="75000"/>
                    <a:lumOff val="25000"/>
                  </a:schemeClr>
                </a:solidFill>
                <a:latin typeface="Consolas" charset="0"/>
                <a:ea typeface="Consolas" charset="0"/>
                <a:cs typeface="Consolas" charset="0"/>
              </a:rPr>
            </a:br>
            <a:r>
              <a:rPr lang="en-US" altLang="en-US" dirty="0">
                <a:solidFill>
                  <a:schemeClr val="tx1">
                    <a:lumMod val="75000"/>
                    <a:lumOff val="25000"/>
                  </a:schemeClr>
                </a:solidFill>
                <a:latin typeface="Consolas" charset="0"/>
                <a:ea typeface="Consolas" charset="0"/>
                <a:cs typeface="Consolas" charset="0"/>
              </a:rPr>
              <a:t>      </a:t>
            </a:r>
            <a:r>
              <a:rPr lang="en-US" altLang="en-US" dirty="0" err="1">
                <a:solidFill>
                  <a:srgbClr val="0432FF"/>
                </a:solidFill>
                <a:latin typeface="Consolas" charset="0"/>
                <a:ea typeface="Consolas" charset="0"/>
                <a:cs typeface="Consolas" charset="0"/>
              </a:rPr>
              <a:t>int</a:t>
            </a:r>
            <a:r>
              <a:rPr lang="en-US" altLang="en-US" dirty="0">
                <a:solidFill>
                  <a:schemeClr val="tx1">
                    <a:lumMod val="75000"/>
                    <a:lumOff val="25000"/>
                  </a:schemeClr>
                </a:solidFill>
                <a:latin typeface="Consolas" charset="0"/>
                <a:ea typeface="Consolas" charset="0"/>
                <a:cs typeface="Consolas" charset="0"/>
              </a:rPr>
              <a:t> keys = 88; </a:t>
            </a:r>
            <a:r>
              <a:rPr lang="en-US" altLang="en-US" dirty="0">
                <a:solidFill>
                  <a:srgbClr val="339933"/>
                </a:solidFill>
                <a:latin typeface="Consolas" charset="0"/>
                <a:ea typeface="Consolas" charset="0"/>
                <a:cs typeface="Consolas" charset="0"/>
              </a:rPr>
              <a:t>//declare and initialize</a:t>
            </a:r>
          </a:p>
          <a:p>
            <a:pPr marL="0" indent="0" fontAlgn="auto">
              <a:lnSpc>
                <a:spcPct val="120000"/>
              </a:lnSpc>
              <a:spcBef>
                <a:spcPts val="0"/>
              </a:spcBef>
              <a:spcAft>
                <a:spcPts val="0"/>
              </a:spcAft>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      </a:t>
            </a:r>
            <a:r>
              <a:rPr lang="en-US" altLang="en-US" dirty="0" err="1">
                <a:solidFill>
                  <a:schemeClr val="tx1">
                    <a:lumMod val="75000"/>
                    <a:lumOff val="25000"/>
                  </a:schemeClr>
                </a:solidFill>
                <a:latin typeface="Consolas" charset="0"/>
                <a:ea typeface="Consolas" charset="0"/>
                <a:cs typeface="Consolas" charset="0"/>
              </a:rPr>
              <a:t>System.out.println</a:t>
            </a:r>
            <a:r>
              <a:rPr lang="en-US" altLang="en-US" dirty="0">
                <a:solidFill>
                  <a:schemeClr val="tx1">
                    <a:lumMod val="75000"/>
                    <a:lumOff val="25000"/>
                  </a:schemeClr>
                </a:solidFill>
                <a:latin typeface="Consolas" charset="0"/>
                <a:ea typeface="Consolas" charset="0"/>
                <a:cs typeface="Consolas" charset="0"/>
              </a:rPr>
              <a:t> ("</a:t>
            </a:r>
            <a:r>
              <a:rPr lang="en-US" altLang="en-US" dirty="0">
                <a:solidFill>
                  <a:srgbClr val="C00000"/>
                </a:solidFill>
                <a:latin typeface="Consolas" charset="0"/>
                <a:ea typeface="Consolas" charset="0"/>
                <a:cs typeface="Consolas" charset="0"/>
              </a:rPr>
              <a:t>A piano has</a:t>
            </a:r>
            <a:r>
              <a:rPr lang="en-US" altLang="en-US" dirty="0">
                <a:solidFill>
                  <a:schemeClr val="tx1">
                    <a:lumMod val="75000"/>
                    <a:lumOff val="25000"/>
                  </a:schemeClr>
                </a:solidFill>
                <a:latin typeface="Consolas" charset="0"/>
                <a:ea typeface="Consolas" charset="0"/>
                <a:cs typeface="Consolas" charset="0"/>
              </a:rPr>
              <a:t> " + keys + " </a:t>
            </a:r>
            <a:r>
              <a:rPr lang="en-US" altLang="en-US" dirty="0">
                <a:solidFill>
                  <a:srgbClr val="C00000"/>
                </a:solidFill>
                <a:latin typeface="Consolas" charset="0"/>
                <a:ea typeface="Consolas" charset="0"/>
                <a:cs typeface="Consolas" charset="0"/>
              </a:rPr>
              <a:t>keys.</a:t>
            </a:r>
            <a:r>
              <a:rPr lang="en-US" altLang="en-US" dirty="0">
                <a:solidFill>
                  <a:schemeClr val="tx1">
                    <a:lumMod val="75000"/>
                    <a:lumOff val="25000"/>
                  </a:schemeClr>
                </a:solidFill>
                <a:latin typeface="Consolas" charset="0"/>
                <a:ea typeface="Consolas" charset="0"/>
                <a:cs typeface="Consolas" charset="0"/>
              </a:rPr>
              <a:t>");</a:t>
            </a:r>
            <a:br>
              <a:rPr lang="en-US" altLang="en-US" dirty="0">
                <a:solidFill>
                  <a:schemeClr val="tx1">
                    <a:lumMod val="75000"/>
                    <a:lumOff val="25000"/>
                  </a:schemeClr>
                </a:solidFill>
                <a:latin typeface="Consolas" charset="0"/>
                <a:ea typeface="Consolas" charset="0"/>
                <a:cs typeface="Consolas" charset="0"/>
              </a:rPr>
            </a:br>
            <a:r>
              <a:rPr lang="en-US" altLang="en-US" dirty="0">
                <a:solidFill>
                  <a:schemeClr val="tx1">
                    <a:lumMod val="75000"/>
                    <a:lumOff val="25000"/>
                  </a:schemeClr>
                </a:solidFill>
                <a:latin typeface="Consolas" charset="0"/>
                <a:ea typeface="Consolas" charset="0"/>
                <a:cs typeface="Consolas" charset="0"/>
              </a:rPr>
              <a:t>  }</a:t>
            </a:r>
          </a:p>
          <a:p>
            <a:pPr marL="0" indent="0" fontAlgn="auto">
              <a:lnSpc>
                <a:spcPct val="120000"/>
              </a:lnSpc>
              <a:spcBef>
                <a:spcPts val="0"/>
              </a:spcBef>
              <a:spcAft>
                <a:spcPts val="0"/>
              </a:spcAft>
              <a:buFont typeface="Calibri" panose="020F0502020204030204" pitchFamily="34" charset="0"/>
              <a:buNone/>
              <a:defRPr/>
            </a:pPr>
            <a:r>
              <a:rPr lang="en-US" altLang="en-US" dirty="0">
                <a:solidFill>
                  <a:schemeClr val="tx1">
                    <a:lumMod val="75000"/>
                    <a:lumOff val="25000"/>
                  </a:schemeClr>
                </a:solidFill>
                <a:latin typeface="Consolas" charset="0"/>
                <a:ea typeface="Consolas" charset="0"/>
                <a:cs typeface="Consolas" charset="0"/>
              </a:rPr>
              <a:t>}</a:t>
            </a:r>
          </a:p>
          <a:p>
            <a:pPr marL="91440" indent="-91440" fontAlgn="auto">
              <a:buFont typeface="Calibri" panose="020F0502020204030204" pitchFamily="34" charset="0"/>
              <a:buNone/>
              <a:defRPr/>
            </a:pPr>
            <a:endParaRPr lang="en-US" altLang="en-US" dirty="0">
              <a:solidFill>
                <a:schemeClr val="tx1">
                  <a:lumMod val="75000"/>
                  <a:lumOff val="25000"/>
                </a:schemeClr>
              </a:solidFill>
              <a:latin typeface="Courier New" charset="0"/>
            </a:endParaRPr>
          </a:p>
          <a:p>
            <a:pPr marL="91440" indent="-91440" fontAlgn="auto">
              <a:buFont typeface="Calibri" panose="020F0502020204030204" pitchFamily="34" charset="0"/>
              <a:buNone/>
              <a:defRPr/>
            </a:pPr>
            <a:r>
              <a:rPr lang="en-US" altLang="en-US" b="1" dirty="0">
                <a:solidFill>
                  <a:schemeClr val="tx1">
                    <a:lumMod val="75000"/>
                    <a:lumOff val="25000"/>
                  </a:schemeClr>
                </a:solidFill>
                <a:latin typeface="Courier New" charset="0"/>
              </a:rPr>
              <a:t>Output:</a:t>
            </a:r>
            <a:r>
              <a:rPr lang="en-US" altLang="en-US" dirty="0">
                <a:solidFill>
                  <a:schemeClr val="tx1">
                    <a:lumMod val="75000"/>
                    <a:lumOff val="25000"/>
                  </a:schemeClr>
                </a:solidFill>
                <a:latin typeface="Courier New" charset="0"/>
              </a:rPr>
              <a:t> A piano has 88 keys.</a:t>
            </a:r>
          </a:p>
          <a:p>
            <a:pPr marL="91440" indent="-91440" fontAlgn="auto">
              <a:buFont typeface="Calibri" panose="020F0502020204030204" pitchFamily="34" charset="0"/>
              <a:buChar char=" "/>
              <a:defRPr/>
            </a:pPr>
            <a:endParaRPr lang="en-US" dirty="0">
              <a:solidFill>
                <a:schemeClr val="tx1">
                  <a:lumMod val="75000"/>
                  <a:lumOff val="25000"/>
                </a:schemeClr>
              </a:solidFill>
            </a:endParaRPr>
          </a:p>
        </p:txBody>
      </p:sp>
      <p:sp>
        <p:nvSpPr>
          <p:cNvPr id="43010" name="Rectangle 2"/>
          <p:cNvSpPr>
            <a:spLocks noGrp="1"/>
          </p:cNvSpPr>
          <p:nvPr>
            <p:ph type="title"/>
          </p:nvPr>
        </p:nvSpPr>
        <p:spPr/>
        <p:txBody>
          <a:bodyPr/>
          <a:lstStyle/>
          <a:p>
            <a:pPr fontAlgn="auto">
              <a:spcAft>
                <a:spcPts val="0"/>
              </a:spcAft>
              <a:defRPr/>
            </a:pPr>
            <a:r>
              <a:rPr lang="en-US" altLang="en-US" dirty="0">
                <a:solidFill>
                  <a:schemeClr val="tx1">
                    <a:lumMod val="75000"/>
                    <a:lumOff val="25000"/>
                  </a:schemeClr>
                </a:solidFill>
                <a:ea typeface="Arial" charset="0"/>
                <a:cs typeface="Arial" charset="0"/>
              </a:rPr>
              <a:t>Java</a:t>
            </a:r>
          </a:p>
        </p:txBody>
      </p:sp>
    </p:spTree>
  </p:cSld>
  <p:clrMapOvr>
    <a:masterClrMapping/>
  </p:clrMapOvr>
  <p:transition spd="slow"/>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6156</TotalTime>
  <Words>322</Words>
  <Application>Microsoft Macintosh PowerPoint</Application>
  <PresentationFormat>On-screen Show (4:3)</PresentationFormat>
  <Paragraphs>117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Courier New</vt:lpstr>
      <vt:lpstr>Retrospect</vt:lpstr>
      <vt:lpstr>Module 2 - Part 1   Variables, Assignment, and Data Types</vt:lpstr>
      <vt:lpstr>Java  Keywords (bad for variable names)</vt:lpstr>
      <vt:lpstr>Printing strings in Java (review)</vt:lpstr>
      <vt:lpstr>Pseudocode</vt:lpstr>
      <vt:lpstr>Java</vt:lpstr>
      <vt:lpstr>Escape Sequences</vt:lpstr>
      <vt:lpstr>Java</vt:lpstr>
      <vt:lpstr> Pseudocode</vt:lpstr>
      <vt:lpstr>Java</vt:lpstr>
      <vt:lpstr>  Pseudocode</vt:lpstr>
      <vt:lpstr>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CSE1301</dc:title>
  <dc:creator>Jon Preston</dc:creator>
  <cp:lastModifiedBy>Douglas Malcolm</cp:lastModifiedBy>
  <cp:revision>235</cp:revision>
  <dcterms:created xsi:type="dcterms:W3CDTF">2017-03-19T10:32:05Z</dcterms:created>
  <dcterms:modified xsi:type="dcterms:W3CDTF">2019-01-22T20:20:24Z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2012-04-21T00:00:00Z</vt:filetime>
  </property>
  <property fmtid="{D5CDD505-2E9C-101B-9397-08002B2CF9AE}" pid="3" name="LastSaved">
    <vt:filetime>2017-03-19T00:00:00Z</vt:filetime>
  </property>
</Properties>
</file>